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3"/>
    <p:sldId id="263" r:id="rId4"/>
    <p:sldId id="289" r:id="rId5"/>
    <p:sldId id="278" r:id="rId6"/>
    <p:sldId id="279" r:id="rId7"/>
    <p:sldId id="280" r:id="rId8"/>
    <p:sldId id="264" r:id="rId9"/>
    <p:sldId id="294" r:id="rId10"/>
    <p:sldId id="281" r:id="rId11"/>
    <p:sldId id="265" r:id="rId12"/>
    <p:sldId id="292" r:id="rId13"/>
    <p:sldId id="282" r:id="rId14"/>
    <p:sldId id="293" r:id="rId15"/>
    <p:sldId id="284" r:id="rId16"/>
    <p:sldId id="266" r:id="rId17"/>
    <p:sldId id="286" r:id="rId18"/>
    <p:sldId id="287" r:id="rId19"/>
    <p:sldId id="288" r:id="rId20"/>
    <p:sldId id="295" r:id="rId21"/>
    <p:sldId id="297" r:id="rId22"/>
    <p:sldId id="298" r:id="rId23"/>
    <p:sldId id="300" r:id="rId24"/>
    <p:sldId id="301" r:id="rId25"/>
    <p:sldId id="302" r:id="rId26"/>
    <p:sldId id="296" r:id="rId27"/>
    <p:sldId id="257" r:id="rId28"/>
    <p:sldId id="291" r:id="rId29"/>
    <p:sldId id="258" r:id="rId30"/>
    <p:sldId id="259" r:id="rId31"/>
    <p:sldId id="260" r:id="rId32"/>
    <p:sldId id="261" r:id="rId33"/>
    <p:sldId id="290" r:id="rId34"/>
    <p:sldId id="304" r:id="rId35"/>
    <p:sldId id="305" r:id="rId36"/>
    <p:sldId id="306" r:id="rId37"/>
    <p:sldId id="307" r:id="rId38"/>
    <p:sldId id="308" r:id="rId39"/>
    <p:sldId id="309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7" autoAdjust="0"/>
    <p:restoredTop sz="94660"/>
  </p:normalViewPr>
  <p:slideViewPr>
    <p:cSldViewPr showGuides="1">
      <p:cViewPr varScale="1">
        <p:scale>
          <a:sx n="79" d="100"/>
          <a:sy n="79" d="100"/>
        </p:scale>
        <p:origin x="154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887B-DDD4-4B32-B201-19659B66E73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E180-F9EB-4819-B17F-B0B952AD0EB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6314-71C7-4958-BEE0-5A1AB089495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54B6-F787-4943-87B3-FE99440A98D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BD6F-F457-497D-872B-030719ABF73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6D5A-B12D-4FEE-AE19-9B9C574EA26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04162-F527-42D2-9617-6B39D0F33491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D5362-C2CD-4082-831D-5118617A782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E3D4-E37D-43FB-AC8D-89288DBB06B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C413-CE8B-4B05-BD84-7059517F823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1E85-C3A8-4142-AC6C-35F9E379FD7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0083-3026-4532-9160-CFD9847D575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A97E-ABD5-4404-B6DB-DD928F61A7B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6EE9-B3E8-4F9E-ACC7-031A39102A0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6649-84D1-43F2-9A15-F0CE364FDB7A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245E-8E78-4A88-8F34-54501DCF3B2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210C-B5A4-4207-AF5A-B928F24EF9B9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78CD-B392-4D84-A7C0-5C8654D1A48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7769-5F3A-4314-8F8B-757D70734993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707C-9E29-486C-9FE9-6C395E0B094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5567-8B13-415E-B37D-0E7747EBD1F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2F50-1CDC-4748-B2D2-DDFC09ADB12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869B-F989-442B-BEE1-AAC7AD05977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331A-2C43-41A6-B75E-46825B795A6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04162-F527-42D2-9617-6B39D0F3349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D5362-C2CD-4082-831D-5118617A782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uk.wikipedia.org/wiki/%D0%9B%D0%B5%D0%B3%D1%96%D0%B7%D0%BC" TargetMode="External"/><Relationship Id="rId2" Type="http://schemas.openxmlformats.org/officeDocument/2006/relationships/hyperlink" Target="https://uk.wikipedia.org/wiki/%D0%9A%D0%B8%D1%82%D0%B0%D0%B9" TargetMode="Externa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200" b="1"/>
              <a:t>Лекція </a:t>
            </a:r>
            <a:r>
              <a:rPr lang="en-US" sz="3200" b="1"/>
              <a:t>2</a:t>
            </a:r>
            <a:r>
              <a:rPr lang="uk-UA" sz="3200" b="1"/>
              <a:t>. Філософія Стародавніх Китаю та Індії </a:t>
            </a:r>
            <a:endParaRPr lang="ru-RU" sz="3200" b="1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План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1</a:t>
            </a:r>
            <a:r>
              <a:rPr lang="ru-RU" sz="2900" b="1" u="sng" dirty="0"/>
              <a:t>. </a:t>
            </a:r>
            <a:r>
              <a:rPr lang="ru-RU" sz="2900" b="1" u="sng" dirty="0" err="1"/>
              <a:t>Філософія</a:t>
            </a:r>
            <a:r>
              <a:rPr lang="ru-RU" sz="2900" b="1" u="sng" dirty="0"/>
              <a:t> </a:t>
            </a:r>
            <a:r>
              <a:rPr lang="ru-RU" sz="2900" b="1" u="sng" dirty="0" err="1"/>
              <a:t>Стародавнього</a:t>
            </a:r>
            <a:r>
              <a:rPr lang="ru-RU" sz="2900" b="1" u="sng" dirty="0"/>
              <a:t> Китаю</a:t>
            </a:r>
            <a:r>
              <a:rPr lang="uk-UA" sz="2900" b="1" u="sng" dirty="0"/>
              <a:t>:  школи, представники, основні ідеї</a:t>
            </a:r>
            <a:r>
              <a:rPr lang="uk-UA" sz="2900" b="1" dirty="0"/>
              <a:t>:</a:t>
            </a:r>
            <a:endParaRPr lang="uk-UA" sz="29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900" b="1" dirty="0"/>
              <a:t>а) конфуціанство</a:t>
            </a:r>
            <a:endParaRPr lang="uk-UA" sz="29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900" b="1" dirty="0"/>
              <a:t>б) даосизм</a:t>
            </a:r>
            <a:endParaRPr lang="ru-RU" sz="29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900" b="1" dirty="0"/>
              <a:t>в) законники</a:t>
            </a:r>
            <a:endParaRPr lang="ru-RU" sz="29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/>
              <a:t>2. </a:t>
            </a:r>
            <a:r>
              <a:rPr lang="ru-RU" sz="2900" b="1" u="sng" dirty="0" err="1"/>
              <a:t>Філософія</a:t>
            </a:r>
            <a:r>
              <a:rPr lang="ru-RU" sz="2900" b="1" u="sng" dirty="0"/>
              <a:t> </a:t>
            </a:r>
            <a:r>
              <a:rPr lang="ru-RU" sz="2900" b="1" u="sng" dirty="0" err="1"/>
              <a:t>Стародавньої</a:t>
            </a:r>
            <a:r>
              <a:rPr lang="ru-RU" sz="2900" b="1" u="sng" dirty="0"/>
              <a:t> </a:t>
            </a:r>
            <a:r>
              <a:rPr lang="ru-RU" sz="2900" b="1" u="sng" dirty="0" err="1"/>
              <a:t>Індії</a:t>
            </a:r>
            <a:r>
              <a:rPr lang="uk-UA" sz="2900" b="1" u="sng" dirty="0"/>
              <a:t>: школи, представники, основні ідеї:</a:t>
            </a:r>
            <a:endParaRPr lang="ru-RU" sz="2900" b="1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900" b="1" dirty="0"/>
              <a:t>а)буддизм</a:t>
            </a:r>
            <a:endParaRPr lang="ru-RU" sz="29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900" b="1" dirty="0"/>
              <a:t>в)джайнізм, </a:t>
            </a:r>
            <a:endParaRPr lang="uk-UA" sz="29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900" b="1" dirty="0"/>
              <a:t>в) йога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Даосизм: основні ідеї.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8820150" cy="56880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Засновником даосизму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Лао-цзи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VI-Vст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.). Основна праця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Лао-цзи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„Дао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цзин”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Основні ідеї даосизму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1) жити необхідно у згоді з природою;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2) життя необхідно прожити без мудрощів;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3) виступати проти всіх технічних нововведень;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„Дао”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означає першопричина, закон, шлях лежить в основі світу;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5) виступав за закриту та невелику державу;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6) пропагував культ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„ідеї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споглядання”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7) усі речі з’являються і змінюються завдяки власному шляху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дао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8) у світі немає незмінних речей, і в процесі зміни вони переходять у свою протилежність;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9) виступав за повернення до традицій первинного життя;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10) відхід від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пов'язувався з культурою.              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sz="2800" b="1">
                <a:latin typeface="Arial Black" panose="020B0A04020102020204" pitchFamily="34" charset="0"/>
                <a:cs typeface="Arial" panose="020B0604020202020204" pitchFamily="34" charset="0"/>
              </a:rPr>
              <a:t>Даосизм займається</a:t>
            </a:r>
            <a:endParaRPr lang="uk-UA" sz="2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1) проблемами буття та небуття;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2) проблемами становлення.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Даоська картина світу така: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1) небуття первинне;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2) про небуття можна говорити лише негативно;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3) небуття породжує буття.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Соціальний ідеал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даосів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у минулому, коли життя було простим і нічого не заважало звичайному ходу подій, коли не було просвітництва.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1113"/>
            <a:ext cx="4030663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Arial Black" panose="020B0A04020102020204" pitchFamily="34" charset="0"/>
                <a:cs typeface="Arial" panose="020B0604020202020204" pitchFamily="34" charset="0"/>
              </a:rPr>
              <a:t>Висловлювання Лао-цзи</a:t>
            </a:r>
            <a:r>
              <a:rPr lang="uk-UA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918575" cy="5688013"/>
          </a:xfrm>
          <a:solidFill>
            <a:srgbClr val="FFFF00"/>
          </a:solidFill>
        </p:spPr>
        <p:txBody>
          <a:bodyPr/>
          <a:lstStyle/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Будьте уважні до своїх думок - вони початок вчинків.                      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Мудра людина, знаючи себе, себе не виставляє.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Правдиві слова схожі на свою протилежність.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Нема біда більшої, ніж недооцінювати противника.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На ненависть потрібно відповідати добром.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Хто багато обіцяє, той не заслуговує довіри.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Якщо хочеш, щоб люди йшли за тобою, йди за ними.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>
                <a:latin typeface="Arial" panose="020B0604020202020204" pitchFamily="34" charset="0"/>
                <a:cs typeface="Arial" panose="020B0604020202020204" pitchFamily="34" charset="0"/>
              </a:rPr>
              <a:t>- Хто помер, але не був забутий, той безсмертний.</a:t>
            </a:r>
            <a:endParaRPr 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/>
              <a:t>Біографія Лао- Цзи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937625" cy="5824537"/>
          </a:xfrm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Лао-Цзи</a:t>
            </a:r>
            <a:r>
              <a:rPr lang="ru-RU" dirty="0"/>
              <a:t> </a:t>
            </a:r>
            <a:r>
              <a:rPr lang="ru-RU" dirty="0" err="1"/>
              <a:t>займав</a:t>
            </a:r>
            <a:r>
              <a:rPr lang="ru-RU" dirty="0"/>
              <a:t> в Чжоу посаду </a:t>
            </a:r>
            <a:r>
              <a:rPr lang="ru-RU" dirty="0" err="1"/>
              <a:t>зберігача</a:t>
            </a:r>
            <a:r>
              <a:rPr lang="ru-RU" dirty="0"/>
              <a:t> </a:t>
            </a:r>
            <a:r>
              <a:rPr lang="ru-RU" dirty="0" err="1"/>
              <a:t>імператорського</a:t>
            </a:r>
            <a:r>
              <a:rPr lang="ru-RU" dirty="0"/>
              <a:t> </a:t>
            </a:r>
            <a:r>
              <a:rPr lang="ru-RU" dirty="0" err="1"/>
              <a:t>архіву</a:t>
            </a:r>
            <a:r>
              <a:rPr lang="ru-RU" dirty="0"/>
              <a:t> та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У 517 р. до н. е.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зустріч</a:t>
            </a:r>
            <a:r>
              <a:rPr lang="ru-RU" dirty="0"/>
              <a:t> з </a:t>
            </a:r>
            <a:r>
              <a:rPr lang="ru-RU" dirty="0" err="1"/>
              <a:t>Конфуцієм</a:t>
            </a:r>
            <a:r>
              <a:rPr lang="ru-RU" dirty="0"/>
              <a:t>, яка </a:t>
            </a:r>
            <a:r>
              <a:rPr lang="ru-RU" dirty="0" err="1"/>
              <a:t>здійснила</a:t>
            </a:r>
            <a:r>
              <a:rPr lang="ru-RU" dirty="0"/>
              <a:t> на другого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Лао-Цзи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півстоліття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старше.</a:t>
            </a:r>
            <a:endParaRPr lang="ru-RU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Будучи старим, </a:t>
            </a:r>
            <a:r>
              <a:rPr lang="ru-RU" dirty="0" err="1"/>
              <a:t>розчарувавшись</a:t>
            </a:r>
            <a:r>
              <a:rPr lang="ru-RU" dirty="0"/>
              <a:t> в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висунувся</a:t>
            </a:r>
            <a:r>
              <a:rPr lang="ru-RU" dirty="0"/>
              <a:t> в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покинути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. Коли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наблизився</a:t>
            </a:r>
            <a:r>
              <a:rPr lang="ru-RU" dirty="0"/>
              <a:t> до </a:t>
            </a:r>
            <a:r>
              <a:rPr lang="ru-RU" dirty="0" err="1"/>
              <a:t>прикордонної</a:t>
            </a:r>
            <a:r>
              <a:rPr lang="ru-RU" dirty="0"/>
              <a:t> </a:t>
            </a:r>
            <a:r>
              <a:rPr lang="ru-RU" dirty="0" err="1"/>
              <a:t>застави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Ханьгу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зупинив</a:t>
            </a:r>
            <a:r>
              <a:rPr lang="ru-RU" dirty="0"/>
              <a:t> </a:t>
            </a:r>
            <a:r>
              <a:rPr lang="ru-RU" dirty="0" err="1"/>
              <a:t>Інь</a:t>
            </a:r>
            <a:r>
              <a:rPr lang="ru-RU" dirty="0"/>
              <a:t> </a:t>
            </a:r>
            <a:r>
              <a:rPr lang="ru-RU" dirty="0" err="1"/>
              <a:t>Сі</a:t>
            </a:r>
            <a:r>
              <a:rPr lang="ru-RU" dirty="0"/>
              <a:t>, «страж </a:t>
            </a:r>
            <a:r>
              <a:rPr lang="ru-RU" dirty="0" err="1"/>
              <a:t>застави</a:t>
            </a:r>
            <a:r>
              <a:rPr lang="ru-RU" dirty="0"/>
              <a:t>» і 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про </a:t>
            </a:r>
            <a:r>
              <a:rPr lang="ru-RU" dirty="0" err="1"/>
              <a:t>вчення</a:t>
            </a:r>
            <a:r>
              <a:rPr lang="ru-RU" dirty="0"/>
              <a:t>. Так </a:t>
            </a:r>
            <a:r>
              <a:rPr lang="ru-RU" dirty="0" err="1"/>
              <a:t>з'явився</a:t>
            </a:r>
            <a:r>
              <a:rPr lang="ru-RU" dirty="0"/>
              <a:t> текст в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- книга «Дао де </a:t>
            </a:r>
            <a:r>
              <a:rPr lang="ru-RU" dirty="0" err="1"/>
              <a:t>цзін</a:t>
            </a:r>
            <a:r>
              <a:rPr lang="ru-RU" dirty="0"/>
              <a:t>», яку </a:t>
            </a:r>
            <a:r>
              <a:rPr lang="ru-RU" dirty="0" err="1"/>
              <a:t>Лао-Цзи</a:t>
            </a:r>
            <a:r>
              <a:rPr lang="ru-RU" dirty="0"/>
              <a:t> написав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продиктував</a:t>
            </a:r>
            <a:r>
              <a:rPr lang="ru-RU" dirty="0"/>
              <a:t> і яка стала </a:t>
            </a:r>
            <a:r>
              <a:rPr lang="ru-RU" dirty="0" err="1"/>
              <a:t>вважатися</a:t>
            </a:r>
            <a:r>
              <a:rPr lang="ru-RU" dirty="0"/>
              <a:t> </a:t>
            </a:r>
            <a:r>
              <a:rPr lang="ru-RU" dirty="0" err="1"/>
              <a:t>канонічним</a:t>
            </a:r>
            <a:r>
              <a:rPr lang="ru-RU" dirty="0"/>
              <a:t> текстом даосизму. Покинувши Китай,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відправився</a:t>
            </a:r>
            <a:r>
              <a:rPr lang="ru-RU" dirty="0"/>
              <a:t> </a:t>
            </a:r>
            <a:r>
              <a:rPr lang="ru-RU" dirty="0" err="1"/>
              <a:t>Індію</a:t>
            </a:r>
            <a:r>
              <a:rPr lang="ru-RU" dirty="0"/>
              <a:t>, </a:t>
            </a:r>
            <a:r>
              <a:rPr lang="ru-RU" dirty="0" err="1"/>
              <a:t>проповідував</a:t>
            </a:r>
            <a:r>
              <a:rPr lang="ru-RU" dirty="0"/>
              <a:t> там, і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вченню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буддизм. Про </a:t>
            </a:r>
            <a:r>
              <a:rPr lang="ru-RU" dirty="0" err="1"/>
              <a:t>його</a:t>
            </a:r>
            <a:r>
              <a:rPr lang="ru-RU" dirty="0"/>
              <a:t> смерть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невідомо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sz="2800" dirty="0"/>
            </a:br>
            <a:r>
              <a:rPr lang="uk-UA" sz="2700" dirty="0">
                <a:latin typeface="Arial Black" panose="020B0A04020102020204" pitchFamily="34" charset="0"/>
              </a:rPr>
              <a:t>Законники: основні ідеї</a:t>
            </a:r>
            <a:r>
              <a:rPr lang="uk-UA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809625"/>
            <a:ext cx="8783637" cy="604837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Представником законників є Шан Ян (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IVст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.). Основна праця: „Шан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цзюнь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шу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Шан Ян здійснив такі реформи: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i="1" dirty="0"/>
              <a:t>1) уніфікація суспільного життя:</a:t>
            </a:r>
            <a:endParaRPr lang="ru-RU" sz="2400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а) введено єдину грошову одиницю (юань);</a:t>
            </a:r>
            <a:endParaRPr lang="ru-R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б) введено єдину систему писемності;</a:t>
            </a:r>
            <a:endParaRPr lang="ru-R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в) введено єдину систему мір вимірювання;</a:t>
            </a:r>
            <a:endParaRPr lang="uk-UA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г) створено єдиний державний апарат та армію;</a:t>
            </a:r>
            <a:endParaRPr lang="ru-R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д) розроблено єдине законодавство;</a:t>
            </a:r>
            <a:endParaRPr lang="ru-R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i="1" dirty="0"/>
              <a:t>2) введено систему жорстоких покарань за найменші правопорушення;</a:t>
            </a:r>
            <a:endParaRPr lang="ru-RU" sz="2400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i="1" dirty="0"/>
              <a:t>3) насильницьким шляхом  почав об'єднувати Китай (221 </a:t>
            </a:r>
            <a:r>
              <a:rPr lang="uk-UA" sz="2400" i="1" dirty="0" err="1"/>
              <a:t>р.до</a:t>
            </a:r>
            <a:r>
              <a:rPr lang="uk-UA" sz="2400" i="1" dirty="0"/>
              <a:t> </a:t>
            </a:r>
            <a:r>
              <a:rPr lang="uk-UA" sz="2400" i="1" dirty="0" err="1"/>
              <a:t>н.е</a:t>
            </a:r>
            <a:r>
              <a:rPr lang="uk-UA" sz="2400" i="1" dirty="0"/>
              <a:t> – створення єдиного Китаю).</a:t>
            </a:r>
            <a:endParaRPr lang="ru-RU" sz="2400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Шан Ян </a:t>
            </a:r>
            <a:endParaRPr lang="uk-UA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51425" y="1052513"/>
            <a:ext cx="4092575" cy="4643437"/>
          </a:xfrm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179388" y="1341438"/>
            <a:ext cx="5040312" cy="4030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anose="020F0502020204030204" pitchFamily="34" charset="0"/>
              </a:rPr>
              <a:t>390 до н. е. — 338 до н. е.,</a:t>
            </a:r>
            <a:r>
              <a:rPr lang="ru-RU" sz="3200">
                <a:latin typeface="Calibri" panose="020F0502020204030204" pitchFamily="34" charset="0"/>
              </a:rPr>
              <a:t>  — видатний </a:t>
            </a:r>
            <a:endParaRPr lang="ru-RU" sz="3200">
              <a:latin typeface="Calibri" panose="020F0502020204030204" pitchFamily="34" charset="0"/>
            </a:endParaRPr>
          </a:p>
          <a:p>
            <a:r>
              <a:rPr lang="ru-RU" sz="3200">
                <a:latin typeface="Calibri" panose="020F0502020204030204" pitchFamily="34" charset="0"/>
                <a:hlinkClick r:id="rId2" tooltip="Китай"/>
              </a:rPr>
              <a:t>китайський</a:t>
            </a:r>
            <a:r>
              <a:rPr lang="ru-RU" sz="3200">
                <a:latin typeface="Calibri" panose="020F0502020204030204" pitchFamily="34" charset="0"/>
              </a:rPr>
              <a:t> мислитель, один із засновників</a:t>
            </a:r>
            <a:endParaRPr lang="ru-RU" sz="3200">
              <a:latin typeface="Calibri" panose="020F0502020204030204" pitchFamily="34" charset="0"/>
            </a:endParaRPr>
          </a:p>
          <a:p>
            <a:r>
              <a:rPr lang="ru-RU" sz="3200">
                <a:latin typeface="Calibri" panose="020F0502020204030204" pitchFamily="34" charset="0"/>
              </a:rPr>
              <a:t> </a:t>
            </a:r>
            <a:r>
              <a:rPr lang="ru-RU" sz="3200">
                <a:latin typeface="Calibri" panose="020F0502020204030204" pitchFamily="34" charset="0"/>
                <a:hlinkClick r:id="rId3" tooltip="Легізм"/>
              </a:rPr>
              <a:t>легізма</a:t>
            </a:r>
            <a:r>
              <a:rPr lang="ru-RU" sz="3200">
                <a:latin typeface="Calibri" panose="020F0502020204030204" pitchFamily="34" charset="0"/>
              </a:rPr>
              <a:t> — філософсько-політичного вчення, що суперечило даосизму і конфуціанству.</a:t>
            </a:r>
            <a:endParaRPr lang="uk-UA" sz="32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Основні ідеї Шан Яна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783638" cy="5292725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- Найбільшу цінність для держави має </a:t>
            </a:r>
            <a:r>
              <a:rPr lang="uk-UA" b="1" u="sng" dirty="0"/>
              <a:t>армія</a:t>
            </a:r>
            <a:r>
              <a:rPr lang="uk-UA" dirty="0"/>
              <a:t> і </a:t>
            </a:r>
            <a:r>
              <a:rPr lang="uk-UA" b="1" u="sng" dirty="0"/>
              <a:t>заготівля зерна</a:t>
            </a:r>
            <a:endParaRPr lang="uk-UA" b="1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Цінність людини не в її походженні, а в заслугах.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Усі є рівними перед законом.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Доноси є можливістю попередити злочин.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Кругова порука, колективна відповідальність за злочини.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- Наука і традиції є непотрібними.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sz="4000" b="1" i="1" dirty="0">
                <a:latin typeface="Arial Black" panose="020B0A04020102020204" pitchFamily="34" charset="0"/>
              </a:rPr>
            </a:br>
            <a:r>
              <a:rPr lang="uk-UA" sz="4000" b="1" i="1" dirty="0">
                <a:latin typeface="Arial Black" panose="020B0A04020102020204" pitchFamily="34" charset="0"/>
              </a:rPr>
              <a:t>Шан Ян вважав за необхідне, щоб</a:t>
            </a:r>
            <a:r>
              <a:rPr lang="uk-UA" sz="4000" i="1" dirty="0"/>
              <a:t>:</a:t>
            </a:r>
            <a:br>
              <a:rPr lang="ru-RU" i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1) було багато покарань та мало нагород;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2) покарання були жорстокими;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3) жорстокими покараннями карались дрібні злочинці;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4) люди були розрізненні взаємною підозрілістю та взаємними доносами.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>
                <a:latin typeface="Arial Black" panose="020B0A04020102020204" pitchFamily="34" charset="0"/>
              </a:rPr>
              <a:t>Основні ідеї законників:</a:t>
            </a:r>
            <a:endParaRPr lang="ru-RU" b="1" i="1" dirty="0"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1) в основі порядку в суспільстві лежить </a:t>
            </a:r>
            <a:r>
              <a:rPr lang="uk-UA" b="1" i="1" dirty="0"/>
              <a:t>Фа</a:t>
            </a:r>
            <a:r>
              <a:rPr lang="uk-UA" b="1" dirty="0"/>
              <a:t> (закон);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2) страх перед покаранням за порушення закону сильніший, ніж переконання;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3) концепція рівних можливостей при зайняті посад, а також при отриманні соціальних благ; 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4) в основі розвитку лежить землеробство та війна.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Сучасний Китай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7650"/>
          </a:xfrm>
        </p:spPr>
        <p:txBody>
          <a:bodyPr rtlCol="0">
            <a:normAutofit fontScale="5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760" u="sng" dirty="0">
                <a:latin typeface="Arial Black" panose="020B0A04020102020204" pitchFamily="34" charset="0"/>
                <a:cs typeface="Arial Black" panose="020B0A04020102020204" pitchFamily="34" charset="0"/>
              </a:rPr>
              <a:t>Населення</a:t>
            </a:r>
            <a:r>
              <a:rPr lang="uk-UA" sz="2760" dirty="0">
                <a:latin typeface="Arial Black" panose="020B0A04020102020204" pitchFamily="34" charset="0"/>
                <a:cs typeface="Arial Black" panose="020B0A04020102020204" pitchFamily="34" charset="0"/>
              </a:rPr>
              <a:t> - </a:t>
            </a:r>
            <a:r>
              <a:rPr lang="en-US" altLang="en-US" sz="2760" u="sng" dirty="0">
                <a:solidFill>
                  <a:srgbClr val="70707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1 416 043 270 (оценка на 2024 г.)</a:t>
            </a:r>
            <a:endParaRPr lang="en-US" altLang="en-US" sz="2760" u="sng" dirty="0">
              <a:solidFill>
                <a:srgbClr val="70707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760" u="sng" dirty="0">
                <a:solidFill>
                  <a:srgbClr val="70707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мужчины: 722 201 504</a:t>
            </a:r>
            <a:endParaRPr lang="en-US" altLang="en-US" sz="2760" u="sng" dirty="0">
              <a:solidFill>
                <a:srgbClr val="70707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760" u="sng" dirty="0">
                <a:solidFill>
                  <a:srgbClr val="70707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женщины: 693 841 766</a:t>
            </a:r>
            <a:endParaRPr lang="en-US" altLang="en-US" sz="2800" u="sng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u="sng" dirty="0">
                <a:solidFill>
                  <a:srgbClr val="707070"/>
                </a:solidFill>
                <a:latin typeface="Arial" panose="020B0604020202020204" pitchFamily="34" charset="0"/>
              </a:rPr>
              <a:t>Робоча сила </a:t>
            </a: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</a:rPr>
              <a:t>– 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773,88</a:t>
            </a:r>
            <a:r>
              <a:rPr lang="uk-UA" dirty="0">
                <a:solidFill>
                  <a:srgbClr val="707070"/>
                </a:solidFill>
                <a:latin typeface="Arial" panose="020B0604020202020204" pitchFamily="34" charset="0"/>
              </a:rPr>
              <a:t> млн.;</a:t>
            </a:r>
            <a:endParaRPr lang="ru-RU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>
                <a:solidFill>
                  <a:srgbClr val="707070"/>
                </a:solidFill>
                <a:latin typeface="Arial" panose="020B0604020202020204" pitchFamily="34" charset="0"/>
              </a:rPr>
              <a:t>ВВП</a:t>
            </a:r>
            <a:r>
              <a:rPr lang="ru-RU" dirty="0">
                <a:solidFill>
                  <a:srgbClr val="707070"/>
                </a:solidFill>
                <a:latin typeface="Arial" panose="020B0604020202020204" pitchFamily="34" charset="0"/>
              </a:rPr>
              <a:t> – 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ВВП (по паритету 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купівельної можливості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)</a:t>
            </a:r>
            <a:endParaRPr lang="en-US" altLang="en-US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33,598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трлн</a:t>
            </a: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 $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(2024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рік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)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- </a:t>
            </a:r>
            <a:r>
              <a:rPr lang="ru-RU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 (п</a:t>
            </a:r>
            <a:r>
              <a:rPr lang="uk-UA" dirty="0" err="1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ерша</a:t>
            </a:r>
            <a:r>
              <a:rPr lang="uk-UA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 економіка світу);</a:t>
            </a:r>
            <a:endParaRPr lang="en-US" altLang="en-US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32,005 </a:t>
            </a:r>
            <a:r>
              <a:rPr lang="ru-RU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трлн</a:t>
            </a: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 $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( 2023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рік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)</a:t>
            </a:r>
            <a:endParaRPr lang="en-US" altLang="en-US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30,361 </a:t>
            </a:r>
            <a:r>
              <a:rPr lang="ru-RU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трлн</a:t>
            </a: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 $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( 2022 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рік</a:t>
            </a: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</a:rPr>
              <a:t>).</a:t>
            </a:r>
            <a:endParaRPr lang="uk-UA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>
                <a:solidFill>
                  <a:srgbClr val="707070"/>
                </a:solidFill>
                <a:latin typeface="Arial" panose="020B0604020202020204" pitchFamily="34" charset="0"/>
              </a:rPr>
              <a:t>Темпи зростання ВВП </a:t>
            </a:r>
            <a:r>
              <a:rPr lang="uk-UA" dirty="0">
                <a:solidFill>
                  <a:srgbClr val="707070"/>
                </a:solidFill>
                <a:latin typeface="Arial" panose="020B0604020202020204" pitchFamily="34" charset="0"/>
              </a:rPr>
              <a:t>– 6,9%  за 2017 р.; - </a:t>
            </a: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5,3% (2024 </a:t>
            </a:r>
            <a:r>
              <a:rPr lang="uk-UA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р</a:t>
            </a: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.)</a:t>
            </a:r>
            <a:endParaRPr lang="en-US" altLang="en-US" b="1" u="sng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>
                <a:solidFill>
                  <a:srgbClr val="707070"/>
                </a:solidFill>
                <a:latin typeface="Arial" panose="020B0604020202020204" pitchFamily="34" charset="0"/>
              </a:rPr>
              <a:t>ВВП на людину в рік </a:t>
            </a:r>
            <a:r>
              <a:rPr lang="uk-UA" dirty="0">
                <a:solidFill>
                  <a:srgbClr val="707070"/>
                </a:solidFill>
                <a:latin typeface="Arial" panose="020B0604020202020204" pitchFamily="34" charset="0"/>
              </a:rPr>
              <a:t>– 16 700</a:t>
            </a: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</a:rPr>
              <a:t> $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( 2017 р.)</a:t>
            </a:r>
            <a:r>
              <a:rPr lang="ru-RU" dirty="0">
                <a:solidFill>
                  <a:srgbClr val="707070"/>
                </a:solidFill>
                <a:latin typeface="Arial" panose="020B0604020202020204" pitchFamily="34" charset="0"/>
              </a:rPr>
              <a:t>;</a:t>
            </a:r>
            <a:r>
              <a:rPr lang="uk-UA" altLang="en-US" dirty="0">
                <a:solidFill>
                  <a:srgbClr val="70707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23 800 </a:t>
            </a:r>
            <a:r>
              <a:rPr lang="uk-UA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(</a:t>
            </a: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2024 </a:t>
            </a:r>
            <a:r>
              <a:rPr lang="uk-UA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р.</a:t>
            </a:r>
            <a:r>
              <a:rPr lang="uk-UA" altLang="en-US" u="sng" dirty="0">
                <a:solidFill>
                  <a:srgbClr val="707070"/>
                </a:solidFill>
                <a:latin typeface="Arial" panose="020B0604020202020204" pitchFamily="34" charset="0"/>
              </a:rPr>
              <a:t>)</a:t>
            </a:r>
            <a:endParaRPr lang="en-US" altLang="en-US" u="sng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rgbClr val="707070"/>
                </a:solidFill>
                <a:latin typeface="Arial" panose="020B0604020202020204" pitchFamily="34" charset="0"/>
              </a:rPr>
              <a:t>Межа бідності населення – менше 2 300 </a:t>
            </a:r>
            <a:r>
              <a:rPr lang="uk-UA" dirty="0" err="1">
                <a:solidFill>
                  <a:srgbClr val="707070"/>
                </a:solidFill>
                <a:latin typeface="Arial" panose="020B0604020202020204" pitchFamily="34" charset="0"/>
              </a:rPr>
              <a:t>юаней</a:t>
            </a:r>
            <a:r>
              <a:rPr lang="uk-UA" dirty="0">
                <a:solidFill>
                  <a:srgbClr val="707070"/>
                </a:solidFill>
                <a:latin typeface="Arial" panose="020B0604020202020204" pitchFamily="34" charset="0"/>
              </a:rPr>
              <a:t> (400 </a:t>
            </a:r>
            <a:r>
              <a:rPr lang="uk-UA" dirty="0" err="1">
                <a:solidFill>
                  <a:srgbClr val="707070"/>
                </a:solidFill>
                <a:latin typeface="Arial" panose="020B0604020202020204" pitchFamily="34" charset="0"/>
              </a:rPr>
              <a:t>дол</a:t>
            </a:r>
            <a:r>
              <a:rPr lang="uk-UA" dirty="0">
                <a:solidFill>
                  <a:srgbClr val="707070"/>
                </a:solidFill>
                <a:latin typeface="Arial" panose="020B0604020202020204" pitchFamily="34" charset="0"/>
              </a:rPr>
              <a:t>.) в місяць – 3,3 % населення. (2017 р.);</a:t>
            </a:r>
            <a:r>
              <a:rPr lang="uk-UA" b="1" u="sng" dirty="0">
                <a:solidFill>
                  <a:srgbClr val="707070"/>
                </a:solidFill>
                <a:latin typeface="Arial" panose="020B0604020202020204" pitchFamily="34" charset="0"/>
              </a:rPr>
              <a:t> 0 </a:t>
            </a:r>
            <a:r>
              <a:rPr lang="uk-UA" b="1" u="sng" dirty="0">
                <a:solidFill>
                  <a:srgbClr val="707070"/>
                </a:solidFill>
                <a:latin typeface="Arial" panose="020B0604020202020204" pitchFamily="34" charset="0"/>
                <a:sym typeface="+mn-ea"/>
              </a:rPr>
              <a:t> %  ( 2024 р.)  Рівень інфляції - </a:t>
            </a: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0,2% ( 2024 </a:t>
            </a:r>
            <a:r>
              <a:rPr lang="uk-UA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р.</a:t>
            </a: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)</a:t>
            </a:r>
            <a:r>
              <a:rPr lang="uk-UA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; </a:t>
            </a:r>
            <a:endParaRPr lang="en-US" altLang="en-US" b="1" u="sng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2% ( 2022</a:t>
            </a:r>
            <a:r>
              <a:rPr lang="uk-UA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 р.</a:t>
            </a:r>
            <a:r>
              <a:rPr lang="en-US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)</a:t>
            </a:r>
            <a:r>
              <a:rPr lang="uk-UA" altLang="en-US" b="1" u="sng" dirty="0">
                <a:solidFill>
                  <a:srgbClr val="707070"/>
                </a:solidFill>
                <a:latin typeface="Arial" panose="020B0604020202020204" pitchFamily="34" charset="0"/>
              </a:rPr>
              <a:t>.</a:t>
            </a:r>
            <a:endParaRPr lang="en-US" altLang="en-US" b="1" u="sng" dirty="0">
              <a:solidFill>
                <a:srgbClr val="70707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Вироблено</a:t>
            </a:r>
            <a:r>
              <a:rPr lang="ru-RU" dirty="0"/>
              <a:t> 29 млн. автомобилей в 2017 р.</a:t>
            </a:r>
            <a:endParaRPr lang="ru-RU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err="1"/>
              <a:t>найбільший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виробник</a:t>
            </a:r>
            <a:r>
              <a:rPr lang="ru-RU" dirty="0"/>
              <a:t> </a:t>
            </a:r>
            <a:r>
              <a:rPr lang="ru-RU" dirty="0" err="1"/>
              <a:t>кондиціонерів</a:t>
            </a:r>
            <a:r>
              <a:rPr lang="ru-RU" dirty="0"/>
              <a:t>, </a:t>
            </a:r>
            <a:r>
              <a:rPr lang="ru-RU" dirty="0" err="1"/>
              <a:t>холодильників</a:t>
            </a:r>
            <a:r>
              <a:rPr lang="ru-RU" dirty="0"/>
              <a:t>, </a:t>
            </a:r>
            <a:r>
              <a:rPr lang="ru-RU" dirty="0" err="1"/>
              <a:t>телевізорів</a:t>
            </a:r>
            <a:r>
              <a:rPr lang="ru-RU" dirty="0"/>
              <a:t>, </a:t>
            </a:r>
            <a:r>
              <a:rPr lang="ru-RU" dirty="0" err="1"/>
              <a:t>пральних</a:t>
            </a:r>
            <a:r>
              <a:rPr lang="ru-RU" dirty="0"/>
              <a:t> машин,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комп'ютерів</a:t>
            </a:r>
            <a:r>
              <a:rPr lang="ru-RU" dirty="0"/>
              <a:t>, </a:t>
            </a:r>
            <a:r>
              <a:rPr lang="ru-RU" dirty="0" err="1"/>
              <a:t>планшетів</a:t>
            </a:r>
            <a:r>
              <a:rPr lang="ru-RU" dirty="0"/>
              <a:t> і </a:t>
            </a:r>
            <a:r>
              <a:rPr lang="ru-RU" dirty="0" err="1"/>
              <a:t>смартфонів</a:t>
            </a:r>
            <a:r>
              <a:rPr lang="ru-RU" dirty="0"/>
              <a:t>.</a:t>
            </a:r>
            <a:endParaRPr lang="en-US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800" u="sng"/>
              <a:t>Питання 1. Філософія Стародавнього Китаю</a:t>
            </a:r>
            <a:r>
              <a:rPr lang="uk-UA" sz="2800" u="sng"/>
              <a:t>: щколи, представники, основні ідеї</a:t>
            </a:r>
            <a:r>
              <a:rPr lang="uk-UA" sz="2800"/>
              <a:t>.</a:t>
            </a:r>
            <a:endParaRPr lang="ru-RU" sz="270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79388" y="1311275"/>
            <a:ext cx="9396412" cy="5435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sz="2400" b="1" u="sng"/>
              <a:t>Особливостями філософії Стародавнього Китаю є такі риси:</a:t>
            </a:r>
            <a:endParaRPr lang="ru-RU" sz="2400" b="1" u="sng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1) виникла у VI-III ст. до н.е.;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2) заснована на п’яти книгах;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3) малодоступна через те, що викладалася на ієрогліфах;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4) проблематика філософії Стародавнього Китаю така: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а) проблема влади;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б) проблема управління людьми;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в) проблема сенсу життя.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Філософія Стародавнього Китаю виникає в період Чжаньго  (6-3 ст. до н.е.)- „золотий вік китайської філософії”. 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/>
              <a:t>Філософи Стародавнього Китаю вважали, що зв’язок п’яти „першооснов”, а саме: води, вогню, металу, дерева та землі - створюють усе різноманіття явищ і речей. </a:t>
            </a:r>
            <a:endParaRPr lang="ru-RU" sz="2400"/>
          </a:p>
          <a:p>
            <a:pPr>
              <a:buFont typeface="Arial" panose="020B0604020202020204" pitchFamily="34" charset="0"/>
              <a:buNone/>
            </a:pPr>
            <a:r>
              <a:rPr lang="uk-UA" sz="2400" b="1" u="sng"/>
              <a:t> </a:t>
            </a:r>
            <a:endParaRPr lang="ru-RU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/>
              <a:t>Аеропорт Дасін ( Пекін)</a:t>
            </a:r>
            <a:endParaRPr lang="uk-UA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8740" y="2814955"/>
            <a:ext cx="390525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/>
              <a:t>Аеропорт Дасін (Пекін)</a:t>
            </a:r>
            <a:endParaRPr lang="uk-UA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1484630"/>
            <a:ext cx="3733800" cy="20955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9655" y="1417955"/>
            <a:ext cx="292417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" y="3932555"/>
            <a:ext cx="3286125" cy="20955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995738" y="4149091"/>
            <a:ext cx="3876674" cy="20954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 sz="1800"/>
              <a:t>За проектом </a:t>
            </a:r>
            <a:r>
              <a:rPr lang="en-US" altLang="en-US" sz="1800"/>
              <a:t>Британськ</a:t>
            </a:r>
            <a:r>
              <a:rPr lang="uk-UA" altLang="en-US" sz="1800"/>
              <a:t>ого</a:t>
            </a:r>
            <a:r>
              <a:rPr lang="en-US" altLang="en-US" sz="1800"/>
              <a:t> архітектурн</a:t>
            </a:r>
            <a:r>
              <a:rPr lang="uk-UA" altLang="en-US" sz="1800"/>
              <a:t>ого</a:t>
            </a:r>
            <a:r>
              <a:rPr lang="en-US" altLang="en-US" sz="1800"/>
              <a:t> бюро </a:t>
            </a:r>
            <a:r>
              <a:rPr lang="en-US" altLang="en-US" sz="1800" b="1" u="sng"/>
              <a:t>Захі Хадід </a:t>
            </a:r>
            <a:r>
              <a:rPr lang="en-US" altLang="en-US" sz="1800"/>
              <a:t>Zaha Hadid Architects </a:t>
            </a:r>
            <a:r>
              <a:rPr lang="uk-UA" altLang="en-US" sz="1800"/>
              <a:t>був побудований</a:t>
            </a:r>
            <a:r>
              <a:rPr lang="en-US" altLang="en-US" sz="1800"/>
              <a:t> культурн</a:t>
            </a:r>
            <a:r>
              <a:rPr lang="uk-UA" altLang="en-US" sz="1800"/>
              <a:t>ий</a:t>
            </a:r>
            <a:r>
              <a:rPr lang="en-US" altLang="en-US" sz="1800"/>
              <a:t> та мистецьк</a:t>
            </a:r>
            <a:r>
              <a:rPr lang="uk-UA" altLang="en-US" sz="1800"/>
              <a:t>ий</a:t>
            </a:r>
            <a:r>
              <a:rPr lang="en-US" altLang="en-US" sz="1800"/>
              <a:t> </a:t>
            </a:r>
            <a:r>
              <a:rPr lang="uk-UA" altLang="en-US" sz="1800"/>
              <a:t>Ц</a:t>
            </a:r>
            <a:r>
              <a:rPr lang="en-US" altLang="en-US" sz="1800"/>
              <a:t>ентр в місті Шаосін, китайська провінція Чжецзян. Центр став ключовим культурним простором для місцевого співтовариства, призначений для проведення </a:t>
            </a:r>
            <a:r>
              <a:rPr lang="uk-UA" altLang="en-US" sz="1800"/>
              <a:t> </a:t>
            </a:r>
            <a:r>
              <a:rPr lang="en-US" altLang="en-US" sz="1800"/>
              <a:t>театральних постановок та концертів</a:t>
            </a:r>
            <a:r>
              <a:rPr lang="en-US" altLang="en-US" sz="1800"/>
              <a:t> симфонічного оркестру.</a:t>
            </a:r>
            <a:endParaRPr lang="en-US" altLang="en-US" sz="18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9195" y="1600200"/>
            <a:ext cx="678434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/>
              <a:t>Т</a:t>
            </a:r>
            <a:r>
              <a:rPr lang="en-US" altLang="en-US"/>
              <a:t>оргово-розважальний комплекс Галактика Сохо (Пекін),</a:t>
            </a:r>
            <a:endParaRPr lang="en-US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71550" y="1556385"/>
            <a:ext cx="2895600" cy="20955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5" y="1628776"/>
            <a:ext cx="3143250" cy="2095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3860800"/>
            <a:ext cx="1704975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4004945"/>
            <a:ext cx="344805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/>
              <a:t>Оперний театр в Гуаньчжоу(Китай)</a:t>
            </a:r>
            <a:endParaRPr lang="uk-UA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8015" y="1900555"/>
            <a:ext cx="3695700" cy="39243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9015" y="1900555"/>
            <a:ext cx="36957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Питання 2</a:t>
            </a:r>
            <a:endParaRPr lang="uk-UA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b="1" u="sng"/>
              <a:t>Філософія Стародавньої Індії</a:t>
            </a:r>
            <a:r>
              <a:rPr lang="uk-UA" b="1" u="sng"/>
              <a:t>: школи, представники, основні ідеї:</a:t>
            </a:r>
            <a:endParaRPr lang="ru-RU" b="1" u="sn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800" b="1" u="sng"/>
              <a:t>2. Філософія Стародавньої Індії</a:t>
            </a:r>
            <a:r>
              <a:rPr lang="uk-UA" sz="2800" b="1" u="sng"/>
              <a:t>: загальна характеристика</a:t>
            </a:r>
            <a:endParaRPr lang="ru-RU" sz="2800" b="1" u="sng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747125" cy="5435600"/>
          </a:xfrm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800" u="sng" dirty="0"/>
              <a:t>Філософія стародавньої Індії заснована на священних книгах </a:t>
            </a:r>
            <a:r>
              <a:rPr lang="uk-UA" sz="3800" dirty="0"/>
              <a:t>- </a:t>
            </a:r>
            <a:r>
              <a:rPr lang="uk-UA" sz="3800" i="1" u="sng" dirty="0"/>
              <a:t>Ведах, </a:t>
            </a:r>
            <a:r>
              <a:rPr lang="uk-UA" sz="3800" dirty="0"/>
              <a:t>що становлять собою чотири священні книги: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1) </a:t>
            </a:r>
            <a:r>
              <a:rPr lang="uk-UA" sz="3800" dirty="0" err="1"/>
              <a:t>Рігведи</a:t>
            </a:r>
            <a:r>
              <a:rPr lang="uk-UA" sz="3800" dirty="0"/>
              <a:t>;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2) </a:t>
            </a:r>
            <a:r>
              <a:rPr lang="uk-UA" sz="3800" dirty="0" err="1"/>
              <a:t>Самаведи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3) Брахмани;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4). Упанішади.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800" u="sng" dirty="0"/>
              <a:t>Основні поняття філософії Стародавньої Індії:</a:t>
            </a:r>
            <a:endParaRPr lang="ru-RU" sz="3800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а) </a:t>
            </a:r>
            <a:r>
              <a:rPr lang="uk-UA" sz="3800" dirty="0" err="1"/>
              <a:t>брахма</a:t>
            </a:r>
            <a:r>
              <a:rPr lang="uk-UA" sz="3800" dirty="0"/>
              <a:t> - це світова душа;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б) </a:t>
            </a:r>
            <a:r>
              <a:rPr lang="uk-UA" sz="3800" dirty="0" err="1"/>
              <a:t>атман</a:t>
            </a:r>
            <a:r>
              <a:rPr lang="uk-UA" sz="3800" dirty="0"/>
              <a:t> - це індивідуальна душа;                   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в) карма - це закон відплати людині за її справи;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г) </a:t>
            </a:r>
            <a:r>
              <a:rPr lang="uk-UA" sz="3800" dirty="0" err="1"/>
              <a:t>сансара</a:t>
            </a:r>
            <a:r>
              <a:rPr lang="uk-UA" sz="3800" dirty="0"/>
              <a:t> - це закон вічного переселення душ та кругообігу в природі.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Усі філософські школи в Стародавній Інд</a:t>
            </a:r>
            <a:r>
              <a:rPr lang="uk-UA" sz="2700" b="1" dirty="0">
                <a:latin typeface="Arial" panose="020B0604020202020204" pitchFamily="34" charset="0"/>
                <a:cs typeface="Arial" panose="020B0604020202020204" pitchFamily="34" charset="0"/>
              </a:rPr>
              <a:t>ії, </a:t>
            </a:r>
            <a:br>
              <a:rPr lang="uk-UA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b="1" dirty="0">
                <a:latin typeface="Arial" panose="020B0604020202020204" pitchFamily="34" charset="0"/>
                <a:cs typeface="Arial" panose="020B0604020202020204" pitchFamily="34" charset="0"/>
              </a:rPr>
              <a:t>залежно від їхнього відношення до Вед, поділяються на</a:t>
            </a:r>
            <a:r>
              <a:rPr lang="uk-UA" sz="2800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</a:t>
            </a:r>
            <a:r>
              <a:rPr lang="uk-UA" b="1" dirty="0"/>
              <a:t>ортодоксальні</a:t>
            </a:r>
            <a:r>
              <a:rPr lang="uk-UA" dirty="0"/>
              <a:t>, тобто такі філософські школи, які відповідають Ведам;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</a:t>
            </a:r>
            <a:r>
              <a:rPr lang="uk-UA" b="1" dirty="0"/>
              <a:t>неортодоксальні,</a:t>
            </a:r>
            <a:r>
              <a:rPr lang="uk-UA" dirty="0"/>
              <a:t> які Ведам не відповідають.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/>
              <a:t>Основними </a:t>
            </a:r>
            <a:r>
              <a:rPr lang="uk-UA" b="1" u="sng" dirty="0"/>
              <a:t>школами філософії </a:t>
            </a:r>
            <a:r>
              <a:rPr lang="uk-UA" u="sng" dirty="0"/>
              <a:t>Стародавньої Індії є:</a:t>
            </a:r>
            <a:endParaRPr lang="uk-UA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 </a:t>
            </a:r>
            <a:r>
              <a:rPr lang="uk-UA" b="1" dirty="0"/>
              <a:t>буддизм, </a:t>
            </a:r>
            <a:endParaRPr lang="uk-UA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/>
              <a:t>джайнізм</a:t>
            </a:r>
            <a:endParaRPr lang="uk-UA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/>
              <a:t>йога.</a:t>
            </a:r>
            <a:endParaRPr lang="uk-UA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2800" dirty="0"/>
              <a:t>Філософія Стародавньої Індії має ряд особливостей, що полягають у специфіці суспільного розвитку цієї країни.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3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1800"/>
              <a:t>1.Розклад первіснообщинних відносин і заміна їх рабовласницькими тут ускладнені й уповільнені феодально-ієрархічною організацією суспільства </a:t>
            </a:r>
            <a:r>
              <a:rPr lang="uk-UA" sz="1800" b="1"/>
              <a:t>(кастовий устрій),</a:t>
            </a:r>
            <a:r>
              <a:rPr lang="uk-UA" sz="1800"/>
              <a:t> яка сприяла консервації традиційних релігійно-міфологічних уявлень і підвищенню їх ролі у формуванні перших філософських вчень. Відповідно до цих настанов конструювалася характерна для східної філософії картина світу. Природа трактувалася в основному </a:t>
            </a:r>
            <a:r>
              <a:rPr lang="uk-UA" sz="1800" i="1"/>
              <a:t>не як предмет теоретичних роздумів і досліджень, а як об'єкт релігійно-моральної рефлекс</a:t>
            </a:r>
            <a:r>
              <a:rPr lang="uk-UA" sz="1800"/>
              <a:t>ії; вчення про світ розгорталося як варіація і продовження етичного вчення про людину, натурфілософія шукала в бутті не природні причинно-наслідкові зв'язки, а вселенський моральний світопорядок (типу індійської карми), який визначає життєвий шлях і долю людини.</a:t>
            </a:r>
            <a:endParaRPr lang="ru-RU" sz="1800"/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1800"/>
              <a:t>2.Особливо безкомпромісною щодо ідеалізму і вірувань предків є філософська </a:t>
            </a:r>
            <a:r>
              <a:rPr lang="uk-UA" sz="1800" b="1"/>
              <a:t>школа </a:t>
            </a:r>
            <a:r>
              <a:rPr lang="uk-UA" sz="1800" b="1" i="1"/>
              <a:t>чарваків</a:t>
            </a:r>
            <a:r>
              <a:rPr lang="uk-UA" sz="1800"/>
              <a:t>, яка узагальнила волелюбні і богоборчі настрої народу. Згідно з цим вченням, основою світобудови є повітря, вогонь, вода і земля, комбінації яких утворюють речі, в тому числі людину. Духовної реальності не існує, душі як такої не існує, особистість людини тотожна з її фізичним складом, тому розпад тіла після смерті веде до безслідного розсіювання того, що умовно називають душею. </a:t>
            </a:r>
            <a:r>
              <a:rPr lang="uk-UA" sz="1800" i="1"/>
              <a:t>Існування богів - фікція, а священні тексти, які розповідають про них,- вигадка жерців і шахраїв.   Єдині достовірні джерела пізнання - відчуття і сприйняття, а єдиний критерій і мета швидкоплинного життя - це радість тілесного існування і насолода благами цього світу.</a:t>
            </a:r>
            <a:endParaRPr lang="ru-RU" sz="1800" i="1"/>
          </a:p>
          <a:p>
            <a:pPr>
              <a:lnSpc>
                <a:spcPct val="80000"/>
              </a:lnSpc>
            </a:pPr>
            <a:endParaRPr lang="ru-RU" sz="1700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/>
              <a:t>Буддизм: основні ідеї.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928100" cy="6011862"/>
          </a:xfrm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6400" dirty="0"/>
              <a:t>Основоположник  буддизму - Будда (563 - 483 рр. до н.е.). 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6400" b="1" u="sng" dirty="0"/>
              <a:t>Основні ідеї буддизму</a:t>
            </a:r>
            <a:r>
              <a:rPr lang="uk-UA" sz="6400" b="1" dirty="0"/>
              <a:t>:</a:t>
            </a:r>
            <a:endParaRPr lang="ru-RU" sz="6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1) життя - це страждання;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2) джерелом страждання є бажання людей;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3) необхідно прагнути до Нірвани (угасання всіх бажань);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4) до Нірвани веде восьмирічний шлях.</a:t>
            </a:r>
            <a:endParaRPr lang="uk-UA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6400" b="1" u="sng" dirty="0"/>
              <a:t>Буддизм розробив п’ять заповідей буддиста, яких буддист має   дотримуватися, а саме</a:t>
            </a:r>
            <a:r>
              <a:rPr lang="uk-UA" sz="6400" u="sng" dirty="0"/>
              <a:t>:</a:t>
            </a:r>
            <a:endParaRPr lang="ru-RU" sz="6400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1) не брати чужого;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2) не вживати алкогольних напоїв;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3) не вступати у заборонені інтимні зв’язки (наприклад, із заміжніми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тощо);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4) не висловлювати неправдивих речей;</a:t>
            </a: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400" dirty="0"/>
              <a:t>5) не шкодити живому.</a:t>
            </a:r>
            <a:endParaRPr lang="uk-UA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6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u="sng" dirty="0"/>
              <a:t>Шість основних шкіл філософії Стародавнього Китаю:</a:t>
            </a:r>
            <a:br>
              <a:rPr lang="ru-RU" sz="3200" b="1" u="sng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640763" cy="5327650"/>
          </a:xfrm>
          <a:blipFill>
            <a:blip r:embed="rId1"/>
            <a:tile tx="0" ty="0" sx="100000" sy="100000" flip="none" algn="tl"/>
          </a:blip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1) </a:t>
            </a:r>
            <a:r>
              <a:rPr lang="uk-UA" b="1" dirty="0" err="1"/>
              <a:t>конфуціанська</a:t>
            </a:r>
            <a:r>
              <a:rPr lang="uk-UA" b="1" dirty="0"/>
              <a:t> школа;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2) </a:t>
            </a:r>
            <a:r>
              <a:rPr lang="uk-UA" b="1" dirty="0" err="1"/>
              <a:t>моїстська</a:t>
            </a:r>
            <a:r>
              <a:rPr lang="uk-UA" b="1" dirty="0"/>
              <a:t> школа;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3) </a:t>
            </a:r>
            <a:r>
              <a:rPr lang="uk-UA" b="1" dirty="0" err="1"/>
              <a:t>легістська</a:t>
            </a:r>
            <a:r>
              <a:rPr lang="uk-UA" b="1" dirty="0"/>
              <a:t> школа;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4) даоська школа;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5) натурфілософи;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6)  школа імен (софісти).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Більшість з них мають етико-політичний характер.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Засновником філософії Стародавнього Китаю є Конфуцій.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53975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/>
              <a:t> Джайнізм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737600" cy="5767388"/>
          </a:xfrm>
          <a:solidFill>
            <a:srgbClr val="92D050"/>
          </a:solidFill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Засновником  джайнізму є </a:t>
            </a:r>
            <a:r>
              <a:rPr lang="uk-UA" dirty="0" err="1"/>
              <a:t>Махавіра</a:t>
            </a:r>
            <a:r>
              <a:rPr lang="uk-UA" dirty="0"/>
              <a:t>.  </a:t>
            </a:r>
            <a:r>
              <a:rPr lang="uk-UA" dirty="0" err="1"/>
              <a:t>Джайністи</a:t>
            </a:r>
            <a:r>
              <a:rPr lang="uk-UA" dirty="0"/>
              <a:t> були елітою суспільства.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u="sng" dirty="0"/>
              <a:t>Основні ідеї джайнізму:</a:t>
            </a:r>
            <a:endParaRPr lang="ru-RU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заперечення святості Вед;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людина вже в цьому житті може перемогти карму і </a:t>
            </a:r>
            <a:r>
              <a:rPr lang="uk-UA" dirty="0" err="1"/>
              <a:t>сансару</a:t>
            </a:r>
            <a:r>
              <a:rPr lang="uk-UA" dirty="0"/>
              <a:t>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а) шляхом аскетизму;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б) шляхом вчинення благих справ (наприклад, пожертвування);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3) заперечення існування богів;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4) поклонялися своїм проповідникам - Джинам.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err="1"/>
              <a:t>Джайністи</a:t>
            </a:r>
            <a:r>
              <a:rPr lang="uk-UA" dirty="0"/>
              <a:t> допускали до </a:t>
            </a:r>
            <a:r>
              <a:rPr lang="uk-UA" dirty="0" err="1"/>
              <a:t>монашества</a:t>
            </a:r>
            <a:r>
              <a:rPr lang="uk-UA" dirty="0"/>
              <a:t> та вивчення святих книг також жінок.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В основі вчення </a:t>
            </a:r>
            <a:r>
              <a:rPr lang="uk-UA" dirty="0" err="1"/>
              <a:t>джайнів</a:t>
            </a:r>
            <a:r>
              <a:rPr lang="uk-UA" dirty="0"/>
              <a:t> - уявлення про життя як страждання. Страждання пов'язується з дією закону карми. Однак цей закон можливо  змінити. Вони обґрунтовують наявність двох самостійних начал: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живе - </a:t>
            </a:r>
            <a:r>
              <a:rPr lang="uk-UA" dirty="0" err="1"/>
              <a:t>джива</a:t>
            </a:r>
            <a:r>
              <a:rPr lang="uk-UA" dirty="0"/>
              <a:t>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неживе - </a:t>
            </a:r>
            <a:r>
              <a:rPr lang="uk-UA" dirty="0" err="1"/>
              <a:t>аджива</a:t>
            </a:r>
            <a:r>
              <a:rPr lang="uk-UA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err="1"/>
              <a:t>Аджива</a:t>
            </a:r>
            <a:r>
              <a:rPr lang="uk-UA" dirty="0"/>
              <a:t> складається з: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а) простору;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б) часу;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в) середовища;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г) стимулюючої відсутності руху або дій.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Для </a:t>
            </a:r>
            <a:r>
              <a:rPr lang="uk-UA" dirty="0" err="1"/>
              <a:t>джайнів</a:t>
            </a:r>
            <a:r>
              <a:rPr lang="uk-UA" dirty="0"/>
              <a:t> чотири стихії - земля, вогонь, повітря та вода - мають свої душі.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err="1"/>
              <a:t>Джайни</a:t>
            </a:r>
            <a:r>
              <a:rPr lang="uk-UA" dirty="0"/>
              <a:t> розрізняють такі види пізнання: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 віра в авторитети;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контакт душі з об’єктом без посередництва почуттів та розуму шляхом усунення перепон, які заважають такому контакту з об’єктом.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sz="3200" b="1" u="sng"/>
              <a:t>Йога.</a:t>
            </a:r>
            <a:br>
              <a:rPr lang="ru-RU" sz="3200"/>
            </a:br>
            <a:endParaRPr lang="ru-RU" sz="32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78925" cy="5867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800" b="1"/>
              <a:t>Йога </a:t>
            </a:r>
            <a:r>
              <a:rPr lang="uk-UA" sz="2800"/>
              <a:t>- це індійське релігійно-філософське вчення. </a:t>
            </a:r>
            <a:endParaRPr lang="ru-RU" sz="28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800"/>
              <a:t>Засновником йоги є </a:t>
            </a:r>
            <a:r>
              <a:rPr lang="uk-UA" sz="2800" b="1" u="sng"/>
              <a:t>Патанджалі (II ст. н.е.).</a:t>
            </a:r>
            <a:r>
              <a:rPr lang="uk-UA" sz="2800"/>
              <a:t> Основні ідеї йоги: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uk-UA" sz="2800"/>
              <a:t>1) людину врятує система фізичних і психічних вправ, які систематизував Патанджалі та виклав у „Йога-сутрі”.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uk-UA" sz="2800"/>
              <a:t>  Виділяються такі види вправ: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uk-UA" sz="2800"/>
              <a:t>а) нижчий ступінь йоги - </a:t>
            </a:r>
            <a:r>
              <a:rPr lang="uk-UA" sz="2800" b="1" i="1" u="sng"/>
              <a:t>Хатх</a:t>
            </a:r>
            <a:r>
              <a:rPr lang="uk-UA" sz="2800" b="1" u="sng"/>
              <a:t>а - йога</a:t>
            </a:r>
            <a:r>
              <a:rPr lang="uk-UA" sz="2800"/>
              <a:t>, яка становить собою фізичні вправи, направлені на оволодіння тілом, а також дає можливість перейти до </a:t>
            </a:r>
            <a:r>
              <a:rPr lang="uk-UA" sz="2800" b="1" i="1" u="sng"/>
              <a:t>Раджа-йог</a:t>
            </a:r>
            <a:r>
              <a:rPr lang="uk-UA" sz="2800" b="1" u="sng"/>
              <a:t>и</a:t>
            </a:r>
            <a:r>
              <a:rPr lang="uk-UA" sz="2800"/>
              <a:t>;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uk-UA" sz="2800"/>
              <a:t>б) Раджа-йога становить собою систему психічних вправ, які ведуть до повного відриву від реальної дійсності.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uk-UA" sz="2800"/>
              <a:t>3) обмеження розумової діяльності та концентрація на сприйняті свого внутрішнього світу.</a:t>
            </a:r>
            <a:endParaRPr lang="ru-RU" sz="28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/>
              <a:t>Бхагавадгіти</a:t>
            </a:r>
            <a:r>
              <a:rPr lang="uk-UA" b="1" dirty="0"/>
              <a:t>” (світоглядна поема) розрізняє три йоги: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800" b="1"/>
              <a:t>1) йогу вірності;</a:t>
            </a:r>
            <a:endParaRPr lang="ru-RU" sz="2800" b="1"/>
          </a:p>
          <a:p>
            <a:pPr>
              <a:lnSpc>
                <a:spcPct val="80000"/>
              </a:lnSpc>
            </a:pPr>
            <a:r>
              <a:rPr lang="uk-UA" sz="2800" b="1"/>
              <a:t>2) йогу пізнання;</a:t>
            </a:r>
            <a:endParaRPr lang="ru-RU" sz="2800" b="1"/>
          </a:p>
          <a:p>
            <a:pPr>
              <a:lnSpc>
                <a:spcPct val="80000"/>
              </a:lnSpc>
            </a:pPr>
            <a:r>
              <a:rPr lang="uk-UA" sz="2800" b="1"/>
              <a:t>3) йогу дії.</a:t>
            </a:r>
            <a:endParaRPr lang="ru-RU" sz="2800" b="1"/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200"/>
              <a:t>		Вважалося, що дія є наслідком бажання. Але Крішна розриває це</a:t>
            </a:r>
            <a:r>
              <a:rPr lang="uk-UA" sz="2200">
                <a:latin typeface="Arial" panose="020B0604020202020204" pitchFamily="34" charset="0"/>
              </a:rPr>
              <a:t>й</a:t>
            </a:r>
            <a:r>
              <a:rPr lang="uk-UA" sz="2200"/>
              <a:t> причинно-наслідковий зв'язок та стверджує, що можливо бути вільним, діючи та виконуючи свій обов’язок, але лише в тому випадку, якщо навчишся виконувати дії без бажання та не турбуючись про результати своїх дій.</a:t>
            </a:r>
            <a:endParaRPr lang="ru-RU" sz="2200"/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200"/>
              <a:t>		Сенс не в самій дії, а у відношенні до неї. Воля не в бездіяльності, оскільки навіть справами досягають волі.</a:t>
            </a:r>
            <a:endParaRPr lang="ru-RU" sz="2200"/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200"/>
              <a:t>		Можливо бути вільним за будь-якого способу життя, оскільки спасіння не залежить від способу життя, воно залежить від відношення до того, що нам доводиться </a:t>
            </a:r>
            <a:r>
              <a:rPr lang="uk-UA" sz="2200">
                <a:latin typeface="Arial" panose="020B0604020202020204" pitchFamily="34" charset="0"/>
              </a:rPr>
              <a:t>терпіти.</a:t>
            </a:r>
            <a:endParaRPr lang="ru-RU" sz="2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err="1">
                <a:latin typeface="+mn-lt"/>
              </a:rPr>
              <a:t>Йо́ґа</a:t>
            </a:r>
            <a:r>
              <a:rPr lang="ru-RU" sz="3600" dirty="0">
                <a:latin typeface="+mn-lt"/>
              </a:rPr>
              <a:t>(</a:t>
            </a:r>
            <a:r>
              <a:rPr lang="ru-RU" sz="3600" dirty="0" err="1">
                <a:latin typeface="+mn-lt"/>
              </a:rPr>
              <a:t>від</a:t>
            </a:r>
            <a:r>
              <a:rPr lang="ru-RU" sz="3600" dirty="0">
                <a:latin typeface="+mn-lt"/>
              </a:rPr>
              <a:t> санскр. </a:t>
            </a:r>
            <a:r>
              <a:rPr lang="hi-IN" sz="3600" dirty="0">
                <a:latin typeface="+mn-lt"/>
              </a:rPr>
              <a:t>योग, </a:t>
            </a:r>
            <a:r>
              <a:rPr lang="en-US" sz="3600" dirty="0">
                <a:latin typeface="+mn-lt"/>
              </a:rPr>
              <a:t>yoga IAST— «</a:t>
            </a:r>
            <a:r>
              <a:rPr lang="ru-RU" sz="3600" dirty="0" err="1">
                <a:latin typeface="+mn-lt"/>
              </a:rPr>
              <a:t>єднання</a:t>
            </a:r>
            <a:r>
              <a:rPr lang="ru-RU" sz="3600" dirty="0">
                <a:latin typeface="+mn-lt"/>
              </a:rPr>
              <a:t>» «</a:t>
            </a:r>
            <a:r>
              <a:rPr lang="ru-RU" sz="3600" dirty="0" err="1">
                <a:latin typeface="+mn-lt"/>
              </a:rPr>
              <a:t>підкорення</a:t>
            </a:r>
            <a:r>
              <a:rPr lang="ru-RU" sz="3600" dirty="0">
                <a:latin typeface="+mn-lt"/>
              </a:rPr>
              <a:t>», «</a:t>
            </a:r>
            <a:r>
              <a:rPr lang="ru-RU" sz="3600" dirty="0" err="1">
                <a:latin typeface="+mn-lt"/>
              </a:rPr>
              <a:t>запрягання</a:t>
            </a:r>
            <a:r>
              <a:rPr lang="ru-RU" sz="3600" dirty="0">
                <a:latin typeface="+mn-lt"/>
              </a:rPr>
              <a:t>»)</a:t>
            </a:r>
            <a:endParaRPr lang="en-US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199"/>
            <a:ext cx="8388000" cy="5076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/>
              <a:t>— система </a:t>
            </a:r>
            <a:r>
              <a:rPr lang="ru-RU" sz="2400" dirty="0" err="1"/>
              <a:t>психопрактики</a:t>
            </a:r>
            <a:r>
              <a:rPr lang="ru-RU" sz="2400" dirty="0"/>
              <a:t>, духовна, ментальна та </a:t>
            </a:r>
            <a:r>
              <a:rPr lang="ru-RU" sz="2400" dirty="0" err="1"/>
              <a:t>фізична</a:t>
            </a:r>
            <a:r>
              <a:rPr lang="ru-RU" sz="2400" dirty="0"/>
              <a:t> практична методика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свідомості</a:t>
            </a:r>
            <a:r>
              <a:rPr lang="ru-RU" sz="2400" dirty="0"/>
              <a:t>, </a:t>
            </a:r>
            <a:r>
              <a:rPr lang="ru-RU" sz="2400" dirty="0" err="1"/>
              <a:t>тіла</a:t>
            </a:r>
            <a:r>
              <a:rPr lang="ru-RU" sz="2400" dirty="0"/>
              <a:t>, та </a:t>
            </a:r>
            <a:r>
              <a:rPr lang="ru-RU" sz="2400" dirty="0" err="1"/>
              <a:t>психіки</a:t>
            </a:r>
            <a:r>
              <a:rPr lang="ru-RU" sz="2400" dirty="0"/>
              <a:t>.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індійських</a:t>
            </a:r>
            <a:r>
              <a:rPr lang="ru-RU" sz="2400" dirty="0"/>
              <a:t> </a:t>
            </a:r>
            <a:r>
              <a:rPr lang="ru-RU" sz="2400" dirty="0" err="1"/>
              <a:t>духовних</a:t>
            </a:r>
            <a:r>
              <a:rPr lang="ru-RU" sz="2400" dirty="0"/>
              <a:t> і </a:t>
            </a:r>
            <a:r>
              <a:rPr lang="ru-RU" sz="2400" dirty="0" err="1"/>
              <a:t>фізичних</a:t>
            </a:r>
            <a:r>
              <a:rPr lang="ru-RU" sz="2400" dirty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. Йогу </a:t>
            </a:r>
            <a:r>
              <a:rPr lang="ru-RU" sz="2400" dirty="0" err="1"/>
              <a:t>практикують</a:t>
            </a:r>
            <a:r>
              <a:rPr lang="ru-RU" sz="2400" dirty="0"/>
              <a:t> як </a:t>
            </a:r>
            <a:r>
              <a:rPr lang="ru-RU" sz="2400" dirty="0" err="1"/>
              <a:t>нерелігійні</a:t>
            </a:r>
            <a:r>
              <a:rPr lang="ru-RU" sz="2400" dirty="0"/>
              <a:t> люди так і </a:t>
            </a:r>
            <a:r>
              <a:rPr lang="ru-RU" sz="2400" dirty="0" err="1"/>
              <a:t>учасники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напрямків</a:t>
            </a:r>
            <a:r>
              <a:rPr lang="ru-RU" sz="2400" dirty="0"/>
              <a:t> </a:t>
            </a:r>
            <a:r>
              <a:rPr lang="ru-RU" sz="2400" dirty="0" err="1"/>
              <a:t>індуїзму</a:t>
            </a:r>
            <a:r>
              <a:rPr lang="ru-RU" sz="2400" dirty="0"/>
              <a:t> та буддизму з метою </a:t>
            </a:r>
            <a:r>
              <a:rPr lang="ru-RU" sz="2400" dirty="0" err="1"/>
              <a:t>керування</a:t>
            </a:r>
            <a:r>
              <a:rPr lang="ru-RU" sz="2400" dirty="0"/>
              <a:t> </a:t>
            </a:r>
            <a:r>
              <a:rPr lang="ru-RU" sz="2400" dirty="0" err="1"/>
              <a:t>психікою</a:t>
            </a:r>
            <a:r>
              <a:rPr lang="ru-RU" sz="2400" dirty="0"/>
              <a:t> та </a:t>
            </a:r>
            <a:r>
              <a:rPr lang="ru-RU" sz="2400" dirty="0" err="1"/>
              <a:t>психофізіологією</a:t>
            </a:r>
            <a:r>
              <a:rPr lang="ru-RU" sz="2400" dirty="0"/>
              <a:t> </a:t>
            </a:r>
            <a:r>
              <a:rPr lang="ru-RU" sz="2400" dirty="0" err="1"/>
              <a:t>індивіда</a:t>
            </a:r>
            <a:r>
              <a:rPr lang="ru-RU" sz="2400" dirty="0"/>
              <a:t> </a:t>
            </a:r>
            <a:r>
              <a:rPr lang="ru-RU" sz="2400" dirty="0" err="1"/>
              <a:t>задля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обраного</a:t>
            </a:r>
            <a:r>
              <a:rPr lang="ru-RU" sz="2400" dirty="0"/>
              <a:t> </a:t>
            </a:r>
            <a:r>
              <a:rPr lang="ru-RU" sz="2400" dirty="0" err="1"/>
              <a:t>психічного</a:t>
            </a:r>
            <a:r>
              <a:rPr lang="ru-RU" sz="2400" dirty="0"/>
              <a:t> й духовного стану. Йога  — </a:t>
            </a:r>
            <a:r>
              <a:rPr lang="ru-RU" sz="2400" dirty="0" err="1"/>
              <a:t>езотерична</a:t>
            </a:r>
            <a:r>
              <a:rPr lang="ru-RU" sz="2400" dirty="0"/>
              <a:t> система в </a:t>
            </a:r>
            <a:r>
              <a:rPr lang="ru-RU" sz="2400" dirty="0" err="1"/>
              <a:t>індійській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несе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архетипну</a:t>
            </a:r>
            <a:r>
              <a:rPr lang="ru-RU" sz="2400" dirty="0"/>
              <a:t> </a:t>
            </a:r>
            <a:r>
              <a:rPr lang="ru-RU" sz="2400" dirty="0" err="1"/>
              <a:t>ідею</a:t>
            </a:r>
            <a:r>
              <a:rPr lang="ru-RU" sz="2400" dirty="0"/>
              <a:t> духовного </a:t>
            </a:r>
            <a:r>
              <a:rPr lang="ru-RU" sz="2400" dirty="0" err="1"/>
              <a:t>розвитку</a:t>
            </a:r>
            <a:r>
              <a:rPr lang="ru-RU" sz="2400" dirty="0"/>
              <a:t>.  </a:t>
            </a:r>
            <a:r>
              <a:rPr lang="ru-RU" sz="2400" dirty="0" err="1"/>
              <a:t>Відома</a:t>
            </a:r>
            <a:r>
              <a:rPr lang="ru-RU" sz="2400" dirty="0"/>
              <a:t>, як </a:t>
            </a:r>
            <a:r>
              <a:rPr lang="ru-RU" sz="2400" dirty="0" err="1"/>
              <a:t>мінімум</a:t>
            </a:r>
            <a:r>
              <a:rPr lang="ru-RU" sz="2400" dirty="0"/>
              <a:t>, </a:t>
            </a:r>
            <a:r>
              <a:rPr lang="ru-RU" sz="2400" dirty="0" err="1"/>
              <a:t>із</a:t>
            </a:r>
            <a:r>
              <a:rPr lang="ru-RU" sz="2400" dirty="0"/>
              <a:t> 2 ст. до н. </a:t>
            </a:r>
            <a:r>
              <a:rPr lang="ru-RU" sz="2400" dirty="0" err="1"/>
              <a:t>е.Мета</a:t>
            </a:r>
            <a:r>
              <a:rPr lang="ru-RU" sz="2400" dirty="0"/>
              <a:t> йоги —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онтологічного</a:t>
            </a:r>
            <a:r>
              <a:rPr lang="ru-RU" sz="2400" dirty="0"/>
              <a:t> статусу </a:t>
            </a:r>
            <a:r>
              <a:rPr lang="ru-RU" sz="2400" dirty="0" err="1"/>
              <a:t>людини</a:t>
            </a:r>
            <a:r>
              <a:rPr lang="ru-RU" sz="2400" dirty="0"/>
              <a:t> у </a:t>
            </a:r>
            <a:r>
              <a:rPr lang="ru-RU" sz="2400" dirty="0" err="1"/>
              <a:t>світі.У</a:t>
            </a:r>
            <a:r>
              <a:rPr lang="ru-RU" sz="2400" dirty="0"/>
              <a:t> </a:t>
            </a:r>
            <a:r>
              <a:rPr lang="ru-RU" sz="2400" dirty="0" err="1"/>
              <a:t>західний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йога проникла в </a:t>
            </a:r>
            <a:r>
              <a:rPr lang="ru-RU" sz="2400" dirty="0" err="1"/>
              <a:t>кінці</a:t>
            </a:r>
            <a:r>
              <a:rPr lang="ru-RU" sz="2400" dirty="0"/>
              <a:t> 19-го — на початку 20 </a:t>
            </a:r>
            <a:r>
              <a:rPr lang="ru-RU" sz="2400" dirty="0" err="1"/>
              <a:t>століття</a:t>
            </a:r>
            <a:r>
              <a:rPr lang="ru-RU" sz="2400" dirty="0"/>
              <a:t> й </a:t>
            </a:r>
            <a:r>
              <a:rPr lang="ru-RU" sz="2400" dirty="0" err="1"/>
              <a:t>здобула</a:t>
            </a:r>
            <a:r>
              <a:rPr lang="ru-RU" sz="2400" dirty="0"/>
              <a:t> </a:t>
            </a:r>
            <a:r>
              <a:rPr lang="ru-RU" sz="2400" dirty="0" err="1"/>
              <a:t>значну</a:t>
            </a:r>
            <a:r>
              <a:rPr lang="ru-RU" sz="2400" dirty="0"/>
              <a:t> </a:t>
            </a:r>
            <a:r>
              <a:rPr lang="ru-RU" sz="2400" dirty="0" err="1"/>
              <a:t>популярність</a:t>
            </a:r>
            <a:r>
              <a:rPr lang="ru-RU" sz="2400" dirty="0"/>
              <a:t> у 1980-х як система </a:t>
            </a:r>
            <a:r>
              <a:rPr lang="ru-RU" sz="2400" dirty="0" err="1"/>
              <a:t>фізичних</a:t>
            </a:r>
            <a:r>
              <a:rPr lang="ru-RU" sz="2400" dirty="0"/>
              <a:t> </a:t>
            </a:r>
            <a:r>
              <a:rPr lang="ru-RU" sz="2400" dirty="0" err="1"/>
              <a:t>вправ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в </a:t>
            </a:r>
            <a:r>
              <a:rPr lang="ru-RU" sz="2400" dirty="0" err="1"/>
              <a:t>Індії</a:t>
            </a:r>
            <a:r>
              <a:rPr lang="ru-RU" sz="2400" dirty="0"/>
              <a:t> вона не </a:t>
            </a:r>
            <a:r>
              <a:rPr lang="ru-RU" sz="2400" dirty="0" err="1"/>
              <a:t>стільки</a:t>
            </a:r>
            <a:r>
              <a:rPr lang="ru-RU" sz="2400" dirty="0"/>
              <a:t> </a:t>
            </a:r>
            <a:r>
              <a:rPr lang="ru-RU" sz="2400" dirty="0" err="1"/>
              <a:t>фізичні</a:t>
            </a:r>
            <a:r>
              <a:rPr lang="ru-RU" sz="2400" dirty="0"/>
              <a:t> </a:t>
            </a:r>
            <a:r>
              <a:rPr lang="ru-RU" sz="2400" dirty="0" err="1"/>
              <a:t>вправи</a:t>
            </a:r>
            <a:r>
              <a:rPr lang="ru-RU" sz="2400" dirty="0"/>
              <a:t>, як </a:t>
            </a:r>
            <a:r>
              <a:rPr lang="ru-RU" sz="2400" dirty="0" err="1"/>
              <a:t>медитативна</a:t>
            </a:r>
            <a:r>
              <a:rPr lang="ru-RU" sz="2400" dirty="0"/>
              <a:t> й духовна практика.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ЙОГА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43" y="1340768"/>
            <a:ext cx="8712000" cy="547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практика йоги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b="1" dirty="0" err="1"/>
              <a:t>лікувальний</a:t>
            </a:r>
            <a:r>
              <a:rPr lang="ru-RU" b="1" dirty="0"/>
              <a:t> </a:t>
            </a:r>
            <a:r>
              <a:rPr lang="ru-RU" b="1" dirty="0" err="1"/>
              <a:t>ефект</a:t>
            </a:r>
            <a:r>
              <a:rPr lang="ru-RU" b="1" dirty="0"/>
              <a:t>, </a:t>
            </a:r>
            <a:r>
              <a:rPr lang="ru-RU" dirty="0"/>
              <a:t>і </a:t>
            </a:r>
            <a:r>
              <a:rPr lang="ru-RU" dirty="0" err="1"/>
              <a:t>що</a:t>
            </a:r>
            <a:r>
              <a:rPr lang="ru-RU" dirty="0"/>
              <a:t> йога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здолати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недуги.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пробували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йоги як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при </a:t>
            </a:r>
            <a:r>
              <a:rPr lang="ru-RU" dirty="0" err="1"/>
              <a:t>лікуванні</a:t>
            </a:r>
            <a:r>
              <a:rPr lang="ru-RU" dirty="0"/>
              <a:t> раку, </a:t>
            </a:r>
            <a:r>
              <a:rPr lang="ru-RU" dirty="0" err="1"/>
              <a:t>шизофренії</a:t>
            </a:r>
            <a:r>
              <a:rPr lang="ru-RU" dirty="0"/>
              <a:t>, </a:t>
            </a:r>
            <a:r>
              <a:rPr lang="ru-RU" dirty="0" err="1"/>
              <a:t>астми</a:t>
            </a:r>
            <a:r>
              <a:rPr lang="ru-RU" dirty="0"/>
              <a:t> та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не дали </a:t>
            </a:r>
            <a:r>
              <a:rPr lang="ru-RU" dirty="0" err="1"/>
              <a:t>однозначної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. 1-го </a:t>
            </a:r>
            <a:r>
              <a:rPr lang="ru-RU" dirty="0" err="1"/>
              <a:t>грудня</a:t>
            </a:r>
            <a:r>
              <a:rPr lang="ru-RU" dirty="0"/>
              <a:t> 2016 року ЮНЕСКО включила йогу у список </a:t>
            </a:r>
            <a:r>
              <a:rPr lang="ru-RU" dirty="0" err="1"/>
              <a:t>нематеріальної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Філософія</a:t>
            </a:r>
            <a:r>
              <a:rPr lang="ru-RU" dirty="0"/>
              <a:t> йоги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20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опирається</a:t>
            </a:r>
            <a:r>
              <a:rPr lang="ru-RU" dirty="0"/>
              <a:t> на </a:t>
            </a:r>
            <a:r>
              <a:rPr lang="ru-RU" dirty="0" err="1"/>
              <a:t>найдавнішу</a:t>
            </a:r>
            <a:r>
              <a:rPr lang="ru-RU" dirty="0"/>
              <a:t> </a:t>
            </a:r>
            <a:r>
              <a:rPr lang="ru-RU" dirty="0" err="1"/>
              <a:t>філософську</a:t>
            </a:r>
            <a:r>
              <a:rPr lang="ru-RU" dirty="0"/>
              <a:t> систему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err="1"/>
              <a:t>санкх'я</a:t>
            </a:r>
            <a:r>
              <a:rPr lang="ru-RU" dirty="0"/>
              <a:t>,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метафізику</a:t>
            </a:r>
            <a:r>
              <a:rPr lang="ru-RU" dirty="0"/>
              <a:t> й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, </a:t>
            </a:r>
            <a:r>
              <a:rPr lang="ru-RU" dirty="0" err="1"/>
              <a:t>відрізняючись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вірою</a:t>
            </a:r>
            <a:r>
              <a:rPr lang="ru-RU" dirty="0"/>
              <a:t> у </a:t>
            </a:r>
            <a:r>
              <a:rPr lang="ru-RU" dirty="0" err="1"/>
              <a:t>всесвітній</a:t>
            </a:r>
            <a:r>
              <a:rPr lang="ru-RU" dirty="0"/>
              <a:t> дух </a:t>
            </a:r>
            <a:r>
              <a:rPr lang="ru-RU" dirty="0" err="1"/>
              <a:t>Параматму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словами — у Бога. Йога, як і </a:t>
            </a:r>
            <a:r>
              <a:rPr lang="ru-RU" dirty="0" err="1"/>
              <a:t>санкх'я</a:t>
            </a:r>
            <a:r>
              <a:rPr lang="ru-RU" dirty="0"/>
              <a:t> </a:t>
            </a:r>
            <a:r>
              <a:rPr lang="ru-RU" dirty="0" err="1"/>
              <a:t>дуалістична</a:t>
            </a:r>
            <a:r>
              <a:rPr lang="ru-RU" dirty="0"/>
              <a:t> — </a:t>
            </a:r>
            <a:r>
              <a:rPr lang="ru-RU" dirty="0" err="1"/>
              <a:t>світ</a:t>
            </a:r>
            <a:r>
              <a:rPr lang="ru-RU" dirty="0"/>
              <a:t>, з </a:t>
            </a:r>
            <a:r>
              <a:rPr lang="ru-RU" dirty="0" err="1"/>
              <a:t>її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першооснови</a:t>
            </a:r>
            <a:r>
              <a:rPr lang="ru-RU" dirty="0"/>
              <a:t> — </a:t>
            </a:r>
            <a:r>
              <a:rPr lang="ru-RU" dirty="0" err="1"/>
              <a:t>ідеальну</a:t>
            </a:r>
            <a:r>
              <a:rPr lang="ru-RU" dirty="0"/>
              <a:t> (пуруша) та </a:t>
            </a:r>
            <a:r>
              <a:rPr lang="ru-RU" dirty="0" err="1"/>
              <a:t>матеріальну</a:t>
            </a:r>
            <a:r>
              <a:rPr lang="ru-RU" dirty="0"/>
              <a:t> (</a:t>
            </a:r>
            <a:r>
              <a:rPr lang="ru-RU" dirty="0" err="1"/>
              <a:t>пракріті</a:t>
            </a:r>
            <a:r>
              <a:rPr lang="ru-RU" dirty="0"/>
              <a:t>). </a:t>
            </a:r>
            <a:r>
              <a:rPr lang="ru-RU" dirty="0" err="1"/>
              <a:t>Ідеальна</a:t>
            </a:r>
            <a:r>
              <a:rPr lang="ru-RU" dirty="0"/>
              <a:t> </a:t>
            </a:r>
            <a:r>
              <a:rPr lang="ru-RU" dirty="0" err="1"/>
              <a:t>першооснова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плюралістична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окремих</a:t>
            </a:r>
            <a:r>
              <a:rPr lang="ru-RU" dirty="0"/>
              <a:t> душ (джива).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/>
              <a:t>ЙОГА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Матеріальна</a:t>
            </a:r>
            <a:r>
              <a:rPr lang="ru-RU" dirty="0"/>
              <a:t> </a:t>
            </a:r>
            <a:r>
              <a:rPr lang="ru-RU" dirty="0" err="1"/>
              <a:t>пракріті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і </a:t>
            </a:r>
            <a:r>
              <a:rPr lang="ru-RU" dirty="0" err="1"/>
              <a:t>пронизує</a:t>
            </a:r>
            <a:r>
              <a:rPr lang="ru-RU" dirty="0"/>
              <a:t> все, </a:t>
            </a:r>
            <a:r>
              <a:rPr lang="ru-RU" dirty="0" err="1"/>
              <a:t>зв'язуючи</a:t>
            </a:r>
            <a:r>
              <a:rPr lang="ru-RU" dirty="0"/>
              <a:t> </a:t>
            </a:r>
            <a:r>
              <a:rPr lang="ru-RU" dirty="0" err="1"/>
              <a:t>індивідуальну</a:t>
            </a:r>
            <a:r>
              <a:rPr lang="ru-RU" dirty="0"/>
              <a:t> душу з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думками. </a:t>
            </a:r>
            <a:r>
              <a:rPr lang="ru-RU" b="1" dirty="0"/>
              <a:t>Мета йоги </a:t>
            </a:r>
            <a:r>
              <a:rPr lang="ru-RU" dirty="0"/>
              <a:t>— </a:t>
            </a:r>
            <a:r>
              <a:rPr lang="ru-RU" dirty="0" err="1"/>
              <a:t>звільнитися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, і </a:t>
            </a:r>
            <a:r>
              <a:rPr lang="ru-RU" dirty="0" err="1"/>
              <a:t>різні</a:t>
            </a:r>
            <a:r>
              <a:rPr lang="ru-RU" dirty="0"/>
              <a:t> напрямки й </a:t>
            </a:r>
            <a:r>
              <a:rPr lang="ru-RU" dirty="0" err="1"/>
              <a:t>школи</a:t>
            </a:r>
            <a:r>
              <a:rPr lang="ru-RU" dirty="0"/>
              <a:t> йоги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такого стану.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Перший </a:t>
            </a:r>
            <a:r>
              <a:rPr lang="ru-RU" dirty="0" err="1"/>
              <a:t>Міжнародний</a:t>
            </a:r>
            <a:r>
              <a:rPr lang="ru-RU" dirty="0"/>
              <a:t> день йоги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6084015"/>
          </a:xfrm>
        </p:spPr>
        <p:txBody>
          <a:bodyPr/>
          <a:lstStyle/>
          <a:p>
            <a:pPr algn="just"/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світ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спостерігав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b="1" dirty="0">
                <a:latin typeface="Times New Roman" panose="02020603050405020304" charset="0"/>
                <a:cs typeface="Times New Roman" panose="02020603050405020304" charset="0"/>
              </a:rPr>
              <a:t>21 червня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2015 року.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Приблизно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35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тисяч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людей, у тому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числі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прем'єр-міністр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Індії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Нарендра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Моді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і велика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кількість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високопоставлених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осіб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виконали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21 асан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протягом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35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хвилин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в Нью-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Делі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. День,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присвячений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йозі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спостерігали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мільйони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людей у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всьому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світі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Подія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в Нью-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Делі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встановила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два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рекорди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Гіннеса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найбільший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клас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йоги з 35985 людей і рекорд за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кількістю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національностей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що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брали у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ньому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участь (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вісімдесят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чотири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4955" y="1827"/>
            <a:ext cx="8532000" cy="1143000"/>
          </a:xfrm>
          <a:solidFill>
            <a:srgbClr val="99FF33"/>
          </a:solidFill>
        </p:spPr>
        <p:txBody>
          <a:bodyPr/>
          <a:lstStyle/>
          <a:p>
            <a:r>
              <a:rPr lang="uk-UA" dirty="0"/>
              <a:t>НЕГАТИВНЕ ВІДНОШЕННЯ ДО ЙОГИ В ІСЛАМІ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123" y="1052735"/>
            <a:ext cx="8640000" cy="583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У 2008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ісламського</a:t>
            </a:r>
            <a:r>
              <a:rPr lang="ru-RU" dirty="0"/>
              <a:t> духовенства в </a:t>
            </a:r>
            <a:r>
              <a:rPr lang="ru-RU" dirty="0" err="1"/>
              <a:t>Малайзії</a:t>
            </a:r>
            <a:r>
              <a:rPr lang="ru-RU" dirty="0"/>
              <a:t> видали фетву </a:t>
            </a:r>
            <a:r>
              <a:rPr lang="ru-RU" dirty="0" err="1"/>
              <a:t>проти</a:t>
            </a:r>
            <a:r>
              <a:rPr lang="ru-RU" dirty="0"/>
              <a:t> мусульман,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йогою</a:t>
            </a:r>
            <a:r>
              <a:rPr lang="ru-RU" dirty="0"/>
              <a:t>.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стверджувалося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йозі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індуїстського</a:t>
            </a:r>
            <a:r>
              <a:rPr lang="ru-RU" dirty="0"/>
              <a:t> </a:t>
            </a:r>
            <a:r>
              <a:rPr lang="ru-RU" dirty="0" err="1"/>
              <a:t>релігійного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практика йоги для мусульман є богохульною і </a:t>
            </a:r>
            <a:r>
              <a:rPr lang="ru-RU" dirty="0" err="1"/>
              <a:t>харамною</a:t>
            </a:r>
            <a:r>
              <a:rPr lang="ru-RU" dirty="0"/>
              <a:t>. </a:t>
            </a:r>
            <a:r>
              <a:rPr lang="ru-RU" dirty="0" err="1"/>
              <a:t>Мусульманські</a:t>
            </a:r>
            <a:r>
              <a:rPr lang="ru-RU" dirty="0"/>
              <a:t> </a:t>
            </a:r>
            <a:r>
              <a:rPr lang="ru-RU" dirty="0" err="1"/>
              <a:t>учителі</a:t>
            </a:r>
            <a:r>
              <a:rPr lang="ru-RU" dirty="0"/>
              <a:t> йоги з </a:t>
            </a:r>
            <a:r>
              <a:rPr lang="ru-RU" dirty="0" err="1"/>
              <a:t>Малайзії</a:t>
            </a:r>
            <a:r>
              <a:rPr lang="ru-RU" dirty="0"/>
              <a:t> </a:t>
            </a:r>
            <a:r>
              <a:rPr lang="ru-RU" dirty="0" err="1"/>
              <a:t>критикували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оцінивши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як </a:t>
            </a:r>
            <a:r>
              <a:rPr lang="ru-RU" dirty="0" err="1"/>
              <a:t>образливе</a:t>
            </a:r>
            <a:r>
              <a:rPr lang="ru-RU" dirty="0"/>
              <a:t>. У </a:t>
            </a:r>
            <a:r>
              <a:rPr lang="ru-RU" dirty="0" err="1"/>
              <a:t>фетві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практика йоги як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але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практика, як </a:t>
            </a:r>
            <a:r>
              <a:rPr lang="ru-RU" dirty="0" err="1"/>
              <a:t>повторення</a:t>
            </a:r>
            <a:r>
              <a:rPr lang="ru-RU" dirty="0"/>
              <a:t> мантр.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/>
              <a:t>Конфуціанство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b="1" dirty="0"/>
              <a:t>Засновник конфуціанства - Конфуцій ( 28 вересня 551-479 рр. до н.е.)-  філософ, мислитель. Основна праця - </a:t>
            </a:r>
            <a:r>
              <a:rPr lang="uk-UA" sz="2000" b="1" dirty="0" err="1"/>
              <a:t>„Лунь</a:t>
            </a:r>
            <a:r>
              <a:rPr lang="uk-UA" sz="2000" b="1" dirty="0"/>
              <a:t> </a:t>
            </a:r>
            <a:r>
              <a:rPr lang="uk-UA" sz="2000" b="1" dirty="0" err="1"/>
              <a:t>Юй</a:t>
            </a:r>
            <a:r>
              <a:rPr lang="uk-UA" sz="2000" b="1" dirty="0"/>
              <a:t>” (</a:t>
            </a:r>
            <a:r>
              <a:rPr lang="ru-RU" sz="2000" dirty="0"/>
              <a:t>“</a:t>
            </a:r>
            <a:r>
              <a:rPr lang="ru-RU" sz="2000" dirty="0" err="1"/>
              <a:t>Бесіди</a:t>
            </a:r>
            <a:r>
              <a:rPr lang="ru-RU" sz="2000" dirty="0"/>
              <a:t> та </a:t>
            </a:r>
            <a:r>
              <a:rPr lang="ru-RU" sz="2000" dirty="0" err="1"/>
              <a:t>судження</a:t>
            </a:r>
            <a:r>
              <a:rPr lang="ru-RU" sz="2000" dirty="0"/>
              <a:t>”</a:t>
            </a:r>
            <a:r>
              <a:rPr lang="uk-UA" sz="2000" b="1" dirty="0"/>
              <a:t>).</a:t>
            </a:r>
            <a:endParaRPr lang="ru-RU" sz="2000" b="1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163638"/>
            <a:ext cx="2879725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452563"/>
            <a:ext cx="362585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28797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/>
              <a:t>Могила Конфуция на кладбище рода Кун в Цюйфу</a:t>
            </a:r>
            <a:br>
              <a:rPr lang="ru-RU" sz="3600" b="1"/>
            </a:br>
            <a:endParaRPr lang="ru-RU" sz="360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2988" y="1196975"/>
            <a:ext cx="7669212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2988" y="1114425"/>
            <a:ext cx="7669212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b="1" dirty="0"/>
            </a:br>
            <a:r>
              <a:rPr lang="ru-RU" b="1" dirty="0"/>
              <a:t>На родовом кладбище Конфуция в </a:t>
            </a:r>
            <a:r>
              <a:rPr lang="ru-RU" b="1" dirty="0" err="1"/>
              <a:t>Цюйфу</a:t>
            </a:r>
            <a:br>
              <a:rPr lang="ru-RU" b="1" dirty="0"/>
            </a:b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650" y="1412875"/>
            <a:ext cx="795655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747125" cy="755650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sz="2800" dirty="0"/>
            </a:br>
            <a:r>
              <a:rPr lang="uk-UA" dirty="0"/>
              <a:t>Конфуціанство: основні ідеї.</a:t>
            </a:r>
            <a:br>
              <a:rPr lang="ru-RU" dirty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227762"/>
          </a:xfrm>
          <a:solidFill>
            <a:srgbClr val="FFFF00"/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Засновник конфуціанства - </a:t>
            </a:r>
            <a:r>
              <a:rPr lang="uk-UA" sz="1400" b="1" i="1">
                <a:latin typeface="Arial" panose="020B0604020202020204" pitchFamily="34" charset="0"/>
                <a:cs typeface="Arial" panose="020B0604020202020204" pitchFamily="34" charset="0"/>
              </a:rPr>
              <a:t>Конфуцій (551-479 рр. до н.е.), філософ, мислитель. Основна праця - „Лунь Юй”.</a:t>
            </a:r>
            <a:endParaRPr lang="ru-RU" sz="14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 i="1" u="sng">
                <a:latin typeface="Arial" panose="020B0604020202020204" pitchFamily="34" charset="0"/>
                <a:cs typeface="Arial" panose="020B0604020202020204" pitchFamily="34" charset="0"/>
              </a:rPr>
              <a:t>Основні ідеї конфуціанства</a:t>
            </a: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1) небо і духи визначають закони розвитку суспільства, а також долю людини;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2) імператор є батьком усіх китайців;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3) основою порядків у державі є додержання усіма людьми „</a:t>
            </a:r>
            <a:r>
              <a:rPr lang="uk-UA" sz="1400" b="1">
                <a:latin typeface="Arial" panose="020B0604020202020204" pitchFamily="34" charset="0"/>
                <a:cs typeface="Arial" panose="020B0604020202020204" pitchFamily="34" charset="0"/>
              </a:rPr>
              <a:t>Лі”,</a:t>
            </a: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 тобто церемонії, ритуалу і традицій;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4) гуманізм.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 b="1" i="1">
                <a:latin typeface="Arial" panose="020B0604020202020204" pitchFamily="34" charset="0"/>
                <a:cs typeface="Arial" panose="020B0604020202020204" pitchFamily="34" charset="0"/>
              </a:rPr>
              <a:t>Основною проблемою у конфуціанстві </a:t>
            </a: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1400" i="1">
                <a:latin typeface="Arial" panose="020B0604020202020204" pitchFamily="34" charset="0"/>
                <a:cs typeface="Arial" panose="020B0604020202020204" pitchFamily="34" charset="0"/>
              </a:rPr>
              <a:t>проблема управління. </a:t>
            </a:r>
            <a:endParaRPr lang="ru-RU" sz="1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В основі управління лежить не примушування народу або насильство над ним, а сила морального прикладу. 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Конфуціанські уявлення про суспільство та державу ґрунтуються на ідеї  прикладу особистих відносин.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В управлінні народом конфуціанство надавало перевагу моралі перед правом, переконанню та силі прикладу перед примушуванням.  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Вчення про знання:  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1) вивчення неправильних поглядів шкідливе;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2) вчитися у древніх та у сучасників необхідно вибірково;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sz="1400">
                <a:latin typeface="Arial" panose="020B0604020202020204" pitchFamily="34" charset="0"/>
                <a:cs typeface="Arial" panose="020B0604020202020204" pitchFamily="34" charset="0"/>
              </a:rPr>
              <a:t>3) знання полягає як у сукупності знань, так і в методі розгляду самої проблеми.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uk-UA" sz="2800" b="1">
                <a:latin typeface="Arial" panose="020B0604020202020204" pitchFamily="34" charset="0"/>
                <a:cs typeface="Arial" panose="020B0604020202020204" pitchFamily="34" charset="0"/>
              </a:rPr>
              <a:t>Кожен китаєць повинен дотримуватися таких правил:</a:t>
            </a:r>
            <a:endParaRPr 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17638"/>
            <a:ext cx="8362950" cy="47085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1) керуватися своїм обов’язком та законами, а не власними інтересами;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2) дотримуватися „золотої середини” у поведінці;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3) виконувати „золоте правило поведінки”, яке полягає у тому, щоб не робити іншому того, чого не бажаєш собі;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4) підкорюватися волі батьків, людей, старших за віком, а також начальству;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5) Знати -  означає знати людей та мотиви їх поведінки;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6) виражає світогляд духовної еліти, чиновництва, а також городян Китаю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/>
              <a:t>Даосизм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Засновником</a:t>
            </a:r>
            <a:r>
              <a:rPr lang="ru-RU" b="1" dirty="0"/>
              <a:t> даосизму є </a:t>
            </a:r>
            <a:r>
              <a:rPr lang="ru-RU" b="1" dirty="0" err="1"/>
              <a:t>Лао-цзи</a:t>
            </a:r>
            <a:r>
              <a:rPr lang="ru-RU" b="1" dirty="0"/>
              <a:t> (</a:t>
            </a:r>
            <a:r>
              <a:rPr lang="en-US" b="1" dirty="0"/>
              <a:t>VI-V</a:t>
            </a:r>
            <a:r>
              <a:rPr lang="ru-RU" b="1" dirty="0"/>
              <a:t>ст.). </a:t>
            </a:r>
            <a:r>
              <a:rPr lang="ru-RU" b="1" dirty="0" err="1"/>
              <a:t>Основна</a:t>
            </a:r>
            <a:r>
              <a:rPr lang="ru-RU" b="1" dirty="0"/>
              <a:t> </a:t>
            </a:r>
            <a:r>
              <a:rPr lang="ru-RU" b="1" dirty="0" err="1"/>
              <a:t>праця</a:t>
            </a:r>
            <a:r>
              <a:rPr lang="ru-RU" b="1" dirty="0"/>
              <a:t> </a:t>
            </a:r>
            <a:r>
              <a:rPr lang="ru-RU" b="1" dirty="0" err="1"/>
              <a:t>Лао-цзи</a:t>
            </a:r>
            <a:r>
              <a:rPr lang="ru-RU" b="1" dirty="0"/>
              <a:t> - „Дао де </a:t>
            </a:r>
            <a:r>
              <a:rPr lang="ru-RU" b="1" dirty="0" err="1"/>
              <a:t>цзин</a:t>
            </a:r>
            <a:r>
              <a:rPr lang="ru-RU" b="1" dirty="0"/>
              <a:t>”.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113" y="1412875"/>
            <a:ext cx="3063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412875"/>
            <a:ext cx="33480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15973</Words>
  <Application>WPS Presentation</Application>
  <PresentationFormat>Экран (4:3)</PresentationFormat>
  <Paragraphs>332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Microsoft YaHei</vt:lpstr>
      <vt:lpstr>Arial Unicode MS</vt:lpstr>
      <vt:lpstr>Arial Black</vt:lpstr>
      <vt:lpstr>Mangal</vt:lpstr>
      <vt:lpstr>Nirmala UI</vt:lpstr>
      <vt:lpstr>Liberation Mono</vt:lpstr>
      <vt:lpstr>Times New Roman</vt:lpstr>
      <vt:lpstr>Тема Office</vt:lpstr>
      <vt:lpstr>Лекція 2. Філософія Стародавніх Китаю та Індії </vt:lpstr>
      <vt:lpstr>Питання 1. Філософія Стародавнього Китаю: щколи, представники, основні ідеї.</vt:lpstr>
      <vt:lpstr>Шість основних шкіл філософії Стародавнього Китаю: </vt:lpstr>
      <vt:lpstr>Конфуціанство</vt:lpstr>
      <vt:lpstr>Могила Конфуция на кладбище рода Кун в Цюйфу </vt:lpstr>
      <vt:lpstr> На родовом кладбище Конфуция в Цюйфу </vt:lpstr>
      <vt:lpstr> Конфуціанство: основні ідеї. </vt:lpstr>
      <vt:lpstr>Кожен китаєць повинен дотримуватися таких правил:</vt:lpstr>
      <vt:lpstr>Даосизм</vt:lpstr>
      <vt:lpstr>Даосизм: основні ідеї.</vt:lpstr>
      <vt:lpstr>Даосизм займається</vt:lpstr>
      <vt:lpstr>PowerPoint 演示文稿</vt:lpstr>
      <vt:lpstr>Висловлювання Лао-цзи:</vt:lpstr>
      <vt:lpstr>Біографія Лао- Цзи</vt:lpstr>
      <vt:lpstr> Законники: основні ідеї. </vt:lpstr>
      <vt:lpstr>Шан Ян </vt:lpstr>
      <vt:lpstr>Основні ідеї Шан Яна</vt:lpstr>
      <vt:lpstr> Шан Ян вважав за необхідне, щоб: </vt:lpstr>
      <vt:lpstr>Сучасний Китай </vt:lpstr>
      <vt:lpstr>Аеропорт Дасін ( Пекін)</vt:lpstr>
      <vt:lpstr>Аеропорт Дасін (Пекін)</vt:lpstr>
      <vt:lpstr>За проектом Британського архітектурного бюро Захі Хадід Zaha Hadid Architects був побудований культурний та мистецький Центр в місті Шаосін, китайська провінція Чжецзян. Центр став ключовим культурним простором для місцевого співтовариства, призначений для проведення  театральних постановок та концертів симфонічного оркестру.</vt:lpstr>
      <vt:lpstr>Торгово-розважальний комплекс Галактика Сохо (Пекін),</vt:lpstr>
      <vt:lpstr>Оперний театр в Гуаньчжоу(Китай)</vt:lpstr>
      <vt:lpstr>Питання 2</vt:lpstr>
      <vt:lpstr>2. Філософія Стародавньої Індії: загальна характеристика</vt:lpstr>
      <vt:lpstr>Усі філософські школи в Стародавній Індії,  залежно від їхнього відношення до Вед, поділяються на:</vt:lpstr>
      <vt:lpstr>Філософія Стародавньої Індії має ряд особливостей, що полягають у специфіці суспільного розвитку цієї країни.</vt:lpstr>
      <vt:lpstr>Буддизм: основні ідеї. </vt:lpstr>
      <vt:lpstr> Джайнізм</vt:lpstr>
      <vt:lpstr>Йога. </vt:lpstr>
      <vt:lpstr>Бхагавадгіти” (світоглядна поема) розрізняє три йоги: </vt:lpstr>
      <vt:lpstr>Йо́ґа(від санскр. योग, yoga IAST— «єднання» «підкорення», «запрягання»)</vt:lpstr>
      <vt:lpstr>ЙОГА</vt:lpstr>
      <vt:lpstr>Філософія йоги</vt:lpstr>
      <vt:lpstr>ЙОГА</vt:lpstr>
      <vt:lpstr>Перший Міжнародний день йоги</vt:lpstr>
      <vt:lpstr>НЕГАТИВНЕ ВІДНОШЕННЯ ДО ЙОГИ В ІСЛАМІ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Філософія Стародавніх Індії та Китаю</dc:title>
  <dc:creator>Admin</dc:creator>
  <cp:lastModifiedBy>Mila</cp:lastModifiedBy>
  <cp:revision>83</cp:revision>
  <dcterms:created xsi:type="dcterms:W3CDTF">2013-11-24T19:30:00Z</dcterms:created>
  <dcterms:modified xsi:type="dcterms:W3CDTF">2025-09-07T16:56:48Z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B1196226F3804B8A8E294711B8D1D757_13</vt:lpwstr>
  </property>
  <property fmtid="{D5CDD505-2E9C-101B-9397-08002B2CF9AE}" pid="3" name="KSOProductBuildVer">
    <vt:lpwstr>1033-12.2.0.20326</vt:lpwstr>
  </property>
</Properties>
</file>