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9" r:id="rId4"/>
    <p:sldId id="278" r:id="rId5"/>
    <p:sldId id="279" r:id="rId6"/>
    <p:sldId id="280" r:id="rId7"/>
    <p:sldId id="264" r:id="rId8"/>
    <p:sldId id="294" r:id="rId9"/>
    <p:sldId id="281" r:id="rId10"/>
    <p:sldId id="265" r:id="rId11"/>
    <p:sldId id="292" r:id="rId12"/>
    <p:sldId id="282" r:id="rId13"/>
    <p:sldId id="293" r:id="rId14"/>
    <p:sldId id="284" r:id="rId15"/>
    <p:sldId id="266" r:id="rId16"/>
    <p:sldId id="286" r:id="rId17"/>
    <p:sldId id="287" r:id="rId18"/>
    <p:sldId id="288" r:id="rId19"/>
    <p:sldId id="295" r:id="rId20"/>
    <p:sldId id="296" r:id="rId21"/>
    <p:sldId id="257" r:id="rId22"/>
    <p:sldId id="291" r:id="rId23"/>
    <p:sldId id="258" r:id="rId24"/>
    <p:sldId id="259" r:id="rId25"/>
    <p:sldId id="260" r:id="rId26"/>
    <p:sldId id="261" r:id="rId27"/>
    <p:sldId id="290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67" autoAdjust="0"/>
    <p:restoredTop sz="94660"/>
  </p:normalViewPr>
  <p:slideViewPr>
    <p:cSldViewPr>
      <p:cViewPr varScale="1">
        <p:scale>
          <a:sx n="79" d="100"/>
          <a:sy n="79" d="100"/>
        </p:scale>
        <p:origin x="154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C887B-DDD4-4B32-B201-19659B66E730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0E180-F9EB-4819-B17F-B0B952AD0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D6314-71C7-4958-BEE0-5A1AB0894953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54B6-F787-4943-87B3-FE99440A9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1BD6F-F457-497D-872B-030719ABF73A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E6D5A-B12D-4FEE-AE19-9B9C574EA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2E3D4-E37D-43FB-AC8D-89288DBB06BF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6C413-CE8B-4B05-BD84-7059517F8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1E85-C3A8-4142-AC6C-35F9E379FD7A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0083-3026-4532-9160-CFD9847D5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2A97E-ABD5-4404-B6DB-DD928F61A7B0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C6EE9-B3E8-4F9E-ACC7-031A39102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E6649-84D1-43F2-9A15-F0CE364FDB7A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A245E-8E78-4A88-8F34-54501DCF3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210C-B5A4-4207-AF5A-B928F24EF9B9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978CD-B392-4D84-A7C0-5C8654D1A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B7769-5F3A-4314-8F8B-757D70734993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5707C-9E29-486C-9FE9-6C395E0B0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95567-8B13-415E-B37D-0E7747EBD1F0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2F50-1CDC-4748-B2D2-DDFC09ADB1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2869B-F989-442B-BEE1-AAC7AD059779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331A-2C43-41A6-B75E-46825B795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E04162-F527-42D2-9617-6B39D0F33491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CD5362-C2CD-4082-831D-5118617A7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8%D1%82%D0%B0%D0%B9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B%D0%B5%D0%B3%D1%96%D0%B7%D0%BC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/>
              <a:t>Лекція </a:t>
            </a:r>
            <a:r>
              <a:rPr lang="en-US" sz="3200" b="1"/>
              <a:t>2</a:t>
            </a:r>
            <a:r>
              <a:rPr lang="uk-UA" sz="3200" b="1"/>
              <a:t>. Філософія Стародавніх Китаю та Індії </a:t>
            </a:r>
            <a:endParaRPr lang="ru-RU" sz="3200" b="1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План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/>
              <a:t>1</a:t>
            </a:r>
            <a:r>
              <a:rPr lang="ru-RU" sz="2900" b="1" u="sng" dirty="0"/>
              <a:t>. </a:t>
            </a:r>
            <a:r>
              <a:rPr lang="ru-RU" sz="2900" b="1" u="sng" dirty="0" err="1"/>
              <a:t>Філософія</a:t>
            </a:r>
            <a:r>
              <a:rPr lang="ru-RU" sz="2900" b="1" u="sng" dirty="0"/>
              <a:t> </a:t>
            </a:r>
            <a:r>
              <a:rPr lang="ru-RU" sz="2900" b="1" u="sng" dirty="0" err="1"/>
              <a:t>Стародавнього</a:t>
            </a:r>
            <a:r>
              <a:rPr lang="ru-RU" sz="2900" b="1" u="sng" dirty="0"/>
              <a:t> Китаю</a:t>
            </a:r>
            <a:r>
              <a:rPr lang="uk-UA" sz="2900" b="1" u="sng" dirty="0"/>
              <a:t>:  школи, представники, основні ідеї</a:t>
            </a:r>
            <a:r>
              <a:rPr lang="uk-UA" sz="2900" b="1" dirty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b="1" dirty="0"/>
              <a:t>а) конфуціанство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b="1" dirty="0"/>
              <a:t>б) даосизм</a:t>
            </a:r>
            <a:endParaRPr lang="ru-RU" sz="29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b="1" dirty="0"/>
              <a:t>в) законники</a:t>
            </a:r>
            <a:endParaRPr lang="ru-RU" sz="29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900" b="1" dirty="0"/>
              <a:t>2. </a:t>
            </a:r>
            <a:r>
              <a:rPr lang="ru-RU" sz="2900" b="1" u="sng" dirty="0" err="1"/>
              <a:t>Філософія</a:t>
            </a:r>
            <a:r>
              <a:rPr lang="ru-RU" sz="2900" b="1" u="sng" dirty="0"/>
              <a:t> </a:t>
            </a:r>
            <a:r>
              <a:rPr lang="ru-RU" sz="2900" b="1" u="sng" dirty="0" err="1"/>
              <a:t>Стародавньої</a:t>
            </a:r>
            <a:r>
              <a:rPr lang="ru-RU" sz="2900" b="1" u="sng" dirty="0"/>
              <a:t> </a:t>
            </a:r>
            <a:r>
              <a:rPr lang="ru-RU" sz="2900" b="1" u="sng" dirty="0" err="1"/>
              <a:t>Індії</a:t>
            </a:r>
            <a:r>
              <a:rPr lang="uk-UA" sz="2900" b="1" u="sng" dirty="0"/>
              <a:t>: школи, представники, основні ідеї:</a:t>
            </a:r>
            <a:endParaRPr lang="ru-RU" sz="2900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b="1" dirty="0"/>
              <a:t>а)буддизм</a:t>
            </a:r>
            <a:endParaRPr lang="ru-RU" sz="29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b="1" dirty="0"/>
              <a:t>в)джайнізм,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b="1" dirty="0"/>
              <a:t>в) йога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975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/>
              <a:t>Даосизм: основні ідеї.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613"/>
            <a:ext cx="8820150" cy="56880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Засновником даосизму 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є </a:t>
            </a:r>
            <a:r>
              <a:rPr lang="uk-UA" sz="2400" b="1" dirty="0" err="1">
                <a:latin typeface="Arial" pitchFamily="34" charset="0"/>
                <a:cs typeface="Arial" pitchFamily="34" charset="0"/>
              </a:rPr>
              <a:t>Лао-цзи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 (</a:t>
            </a:r>
            <a:r>
              <a:rPr lang="uk-UA" sz="2400" b="1" dirty="0" err="1">
                <a:latin typeface="Arial" pitchFamily="34" charset="0"/>
                <a:cs typeface="Arial" pitchFamily="34" charset="0"/>
              </a:rPr>
              <a:t>VI-Vст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.). Основна праця </a:t>
            </a:r>
            <a:r>
              <a:rPr lang="uk-UA" sz="2400" b="1" dirty="0" err="1">
                <a:latin typeface="Arial" pitchFamily="34" charset="0"/>
                <a:cs typeface="Arial" pitchFamily="34" charset="0"/>
              </a:rPr>
              <a:t>Лао-цзи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 - </a:t>
            </a:r>
            <a:r>
              <a:rPr lang="uk-UA" sz="2400" b="1" dirty="0" err="1">
                <a:latin typeface="Arial" pitchFamily="34" charset="0"/>
                <a:cs typeface="Arial" pitchFamily="34" charset="0"/>
              </a:rPr>
              <a:t>„Дао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 де </a:t>
            </a:r>
            <a:r>
              <a:rPr lang="uk-UA" sz="2400" b="1" dirty="0" err="1">
                <a:latin typeface="Arial" pitchFamily="34" charset="0"/>
                <a:cs typeface="Arial" pitchFamily="34" charset="0"/>
              </a:rPr>
              <a:t>цзин”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Основні ідеї даосизму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1) жити необхідно у згоді з природою;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2) життя необхідно прожити без мудрощів;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3) виступати проти всіх технічних нововведень;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4)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„Дао”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означає першопричина, закон, шлях лежить в основі світу;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5) виступав за закриту та невелику державу;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6) пропагував культ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„ідеї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споглядання”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7) усі речі з’являються і змінюються завдяки власному шляху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дао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8) у світі немає незмінних речей, і в процесі зміни вони переходять у свою протилежність;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9) виступав за повернення до традицій первинного життя;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10) відхід від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дао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пов'язувався з культурою.               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uk-UA" sz="2800" b="1">
                <a:latin typeface="Arial Black" pitchFamily="34" charset="0"/>
                <a:cs typeface="Arial" charset="0"/>
              </a:rPr>
              <a:t>Даосизм займається</a:t>
            </a:r>
            <a:endParaRPr lang="uk-UA" sz="28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1) проблемами буття та небуття;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2) проблемами становлення.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>
                <a:latin typeface="Arial" pitchFamily="34" charset="0"/>
                <a:cs typeface="Arial" pitchFamily="34" charset="0"/>
              </a:rPr>
              <a:t>Даоська картина світу така:	</a:t>
            </a:r>
            <a:r>
              <a:rPr lang="uk-UA" dirty="0">
                <a:latin typeface="Arial" pitchFamily="34" charset="0"/>
                <a:cs typeface="Arial" pitchFamily="34" charset="0"/>
              </a:rPr>
              <a:t>        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1) небуття первинне;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2) про небуття можна говорити лише негативно;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3) небуття породжує буття.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Соціальний ідеал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даосів</a:t>
            </a:r>
            <a:r>
              <a:rPr lang="uk-UA" dirty="0">
                <a:latin typeface="Arial" pitchFamily="34" charset="0"/>
                <a:cs typeface="Arial" pitchFamily="34" charset="0"/>
              </a:rPr>
              <a:t> у минулому, коли життя було простим і нічого не заважало звичайному ходу подій, коли не було просвітництва.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1113"/>
            <a:ext cx="4030663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latin typeface="Arial Black" pitchFamily="34" charset="0"/>
                <a:cs typeface="Arial" charset="0"/>
              </a:rPr>
              <a:t>Висловлювання Лао-цзи</a:t>
            </a:r>
            <a:r>
              <a:rPr lang="uk-UA" b="1">
                <a:latin typeface="Arial" charset="0"/>
                <a:cs typeface="Arial" charset="0"/>
              </a:rPr>
              <a:t>:</a:t>
            </a:r>
            <a:endParaRPr lang="ru-RU" b="1">
              <a:latin typeface="Arial" charset="0"/>
              <a:cs typeface="Arial" charset="0"/>
            </a:endParaRP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179388" y="1196975"/>
            <a:ext cx="8918575" cy="5688013"/>
          </a:xfrm>
          <a:solidFill>
            <a:srgbClr val="FFFF00"/>
          </a:solidFill>
        </p:spPr>
        <p:txBody>
          <a:bodyPr/>
          <a:lstStyle/>
          <a:p>
            <a:r>
              <a:rPr lang="uk-UA" sz="2400" b="1">
                <a:latin typeface="Arial" charset="0"/>
                <a:cs typeface="Arial" charset="0"/>
              </a:rPr>
              <a:t>- Будьте уважні до своїх думок - вони початок вчинків.                      </a:t>
            </a:r>
            <a:endParaRPr lang="ru-RU" sz="2400" b="1">
              <a:latin typeface="Arial" charset="0"/>
              <a:cs typeface="Arial" charset="0"/>
            </a:endParaRPr>
          </a:p>
          <a:p>
            <a:r>
              <a:rPr lang="uk-UA" sz="2400" b="1">
                <a:latin typeface="Arial" charset="0"/>
                <a:cs typeface="Arial" charset="0"/>
              </a:rPr>
              <a:t>- Мудра людина, знаючи себе, себе не виставляє.</a:t>
            </a:r>
            <a:endParaRPr lang="ru-RU" sz="2400" b="1">
              <a:latin typeface="Arial" charset="0"/>
              <a:cs typeface="Arial" charset="0"/>
            </a:endParaRPr>
          </a:p>
          <a:p>
            <a:r>
              <a:rPr lang="uk-UA" sz="2400" b="1">
                <a:latin typeface="Arial" charset="0"/>
                <a:cs typeface="Arial" charset="0"/>
              </a:rPr>
              <a:t>- Правдиві слова схожі на свою протилежність.</a:t>
            </a:r>
            <a:endParaRPr lang="ru-RU" sz="2400" b="1">
              <a:latin typeface="Arial" charset="0"/>
              <a:cs typeface="Arial" charset="0"/>
            </a:endParaRPr>
          </a:p>
          <a:p>
            <a:r>
              <a:rPr lang="uk-UA" sz="2400" b="1">
                <a:latin typeface="Arial" charset="0"/>
                <a:cs typeface="Arial" charset="0"/>
              </a:rPr>
              <a:t>- Нема біда більшої, ніж недооцінювати противника.</a:t>
            </a:r>
            <a:endParaRPr lang="ru-RU" sz="2400" b="1">
              <a:latin typeface="Arial" charset="0"/>
              <a:cs typeface="Arial" charset="0"/>
            </a:endParaRPr>
          </a:p>
          <a:p>
            <a:r>
              <a:rPr lang="uk-UA" sz="2400" b="1">
                <a:latin typeface="Arial" charset="0"/>
                <a:cs typeface="Arial" charset="0"/>
              </a:rPr>
              <a:t>- На ненависть потрібно відповідати добром.</a:t>
            </a:r>
            <a:endParaRPr lang="ru-RU" sz="2400" b="1">
              <a:latin typeface="Arial" charset="0"/>
              <a:cs typeface="Arial" charset="0"/>
            </a:endParaRPr>
          </a:p>
          <a:p>
            <a:r>
              <a:rPr lang="uk-UA" sz="2400" b="1">
                <a:latin typeface="Arial" charset="0"/>
                <a:cs typeface="Arial" charset="0"/>
              </a:rPr>
              <a:t>- Хто багато обіцяє, той не заслуговує довіри.</a:t>
            </a:r>
            <a:endParaRPr lang="ru-RU" sz="2400" b="1">
              <a:latin typeface="Arial" charset="0"/>
              <a:cs typeface="Arial" charset="0"/>
            </a:endParaRPr>
          </a:p>
          <a:p>
            <a:r>
              <a:rPr lang="uk-UA" sz="2400" b="1">
                <a:latin typeface="Arial" charset="0"/>
                <a:cs typeface="Arial" charset="0"/>
              </a:rPr>
              <a:t>- Якщо хочеш, щоб люди йшли за тобою, йди за ними.</a:t>
            </a:r>
            <a:endParaRPr lang="ru-RU" sz="2400" b="1">
              <a:latin typeface="Arial" charset="0"/>
              <a:cs typeface="Arial" charset="0"/>
            </a:endParaRPr>
          </a:p>
          <a:p>
            <a:r>
              <a:rPr lang="uk-UA" sz="2400" b="1">
                <a:latin typeface="Arial" charset="0"/>
                <a:cs typeface="Arial" charset="0"/>
              </a:rPr>
              <a:t>- Хто помер, але не був забутий, той безсмертний.</a:t>
            </a:r>
            <a:endParaRPr lang="ru-RU" sz="2400" b="1">
              <a:latin typeface="Arial" charset="0"/>
              <a:cs typeface="Arial" charset="0"/>
            </a:endParaRPr>
          </a:p>
          <a:p>
            <a:endParaRPr lang="uk-UA" sz="24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uk-UA"/>
              <a:t>Біографія Лао- Цзи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937625" cy="5824537"/>
          </a:xfrm>
          <a:blipFill>
            <a:blip r:embed="rId3" cstate="print"/>
            <a:tile tx="0" ty="0" sx="100000" sy="100000" flip="none" algn="tl"/>
          </a:blipFill>
        </p:spPr>
        <p:txBody>
          <a:bodyPr rtlCol="0">
            <a:normAutofit fontScale="8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Лао-Цзи</a:t>
            </a:r>
            <a:r>
              <a:rPr lang="ru-RU" dirty="0"/>
              <a:t> </a:t>
            </a:r>
            <a:r>
              <a:rPr lang="ru-RU" dirty="0" err="1"/>
              <a:t>займав</a:t>
            </a:r>
            <a:r>
              <a:rPr lang="ru-RU" dirty="0"/>
              <a:t> в Чжоу посаду </a:t>
            </a:r>
            <a:r>
              <a:rPr lang="ru-RU" dirty="0" err="1"/>
              <a:t>зберігача</a:t>
            </a:r>
            <a:r>
              <a:rPr lang="ru-RU" dirty="0"/>
              <a:t> </a:t>
            </a:r>
            <a:r>
              <a:rPr lang="ru-RU" dirty="0" err="1"/>
              <a:t>імператорського</a:t>
            </a:r>
            <a:r>
              <a:rPr lang="ru-RU" dirty="0"/>
              <a:t> </a:t>
            </a:r>
            <a:r>
              <a:rPr lang="ru-RU" dirty="0" err="1"/>
              <a:t>архіву</a:t>
            </a:r>
            <a:r>
              <a:rPr lang="ru-RU" dirty="0"/>
              <a:t> та </a:t>
            </a:r>
            <a:r>
              <a:rPr lang="ru-RU" dirty="0" err="1"/>
              <a:t>бібліотеки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У 517 р. до н. е. </a:t>
            </a:r>
            <a:r>
              <a:rPr lang="ru-RU" dirty="0" err="1"/>
              <a:t>відбулася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зустріч</a:t>
            </a:r>
            <a:r>
              <a:rPr lang="ru-RU" dirty="0"/>
              <a:t> з </a:t>
            </a:r>
            <a:r>
              <a:rPr lang="ru-RU" dirty="0" err="1"/>
              <a:t>Конфуцієм</a:t>
            </a:r>
            <a:r>
              <a:rPr lang="ru-RU" dirty="0"/>
              <a:t>, яка </a:t>
            </a:r>
            <a:r>
              <a:rPr lang="ru-RU" dirty="0" err="1"/>
              <a:t>здійснила</a:t>
            </a:r>
            <a:r>
              <a:rPr lang="ru-RU" dirty="0"/>
              <a:t> на другого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сильне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Лао-Цзи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на </a:t>
            </a:r>
            <a:r>
              <a:rPr lang="ru-RU" dirty="0" err="1"/>
              <a:t>півстоліття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старше.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Будучи старим, </a:t>
            </a:r>
            <a:r>
              <a:rPr lang="ru-RU" dirty="0" err="1"/>
              <a:t>розчарувавшись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висунувся</a:t>
            </a:r>
            <a:r>
              <a:rPr lang="ru-RU" dirty="0"/>
              <a:t> в </a:t>
            </a:r>
            <a:r>
              <a:rPr lang="ru-RU" dirty="0" err="1"/>
              <a:t>західному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покинути</a:t>
            </a:r>
            <a:r>
              <a:rPr lang="ru-RU" dirty="0"/>
              <a:t> </a:t>
            </a:r>
            <a:r>
              <a:rPr lang="ru-RU" dirty="0" err="1"/>
              <a:t>країну</a:t>
            </a:r>
            <a:r>
              <a:rPr lang="ru-RU" dirty="0"/>
              <a:t>. Коли </a:t>
            </a:r>
            <a:r>
              <a:rPr lang="ru-RU" dirty="0" err="1"/>
              <a:t>філософ</a:t>
            </a:r>
            <a:r>
              <a:rPr lang="ru-RU" dirty="0"/>
              <a:t> </a:t>
            </a:r>
            <a:r>
              <a:rPr lang="ru-RU" dirty="0" err="1"/>
              <a:t>наблизився</a:t>
            </a:r>
            <a:r>
              <a:rPr lang="ru-RU" dirty="0"/>
              <a:t> до </a:t>
            </a:r>
            <a:r>
              <a:rPr lang="ru-RU" dirty="0" err="1"/>
              <a:t>прикордонної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Ханьгу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зупинив</a:t>
            </a:r>
            <a:r>
              <a:rPr lang="ru-RU" dirty="0"/>
              <a:t> </a:t>
            </a:r>
            <a:r>
              <a:rPr lang="ru-RU" dirty="0" err="1"/>
              <a:t>Інь</a:t>
            </a:r>
            <a:r>
              <a:rPr lang="ru-RU" dirty="0"/>
              <a:t> </a:t>
            </a:r>
            <a:r>
              <a:rPr lang="ru-RU" dirty="0" err="1"/>
              <a:t>Сі</a:t>
            </a:r>
            <a:r>
              <a:rPr lang="ru-RU" dirty="0"/>
              <a:t>, «страж </a:t>
            </a:r>
            <a:r>
              <a:rPr lang="ru-RU" dirty="0" err="1"/>
              <a:t>застави</a:t>
            </a:r>
            <a:r>
              <a:rPr lang="ru-RU" dirty="0"/>
              <a:t>» і </a:t>
            </a:r>
            <a:r>
              <a:rPr lang="ru-RU" dirty="0" err="1"/>
              <a:t>звернувся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з </a:t>
            </a:r>
            <a:r>
              <a:rPr lang="ru-RU" dirty="0" err="1"/>
              <a:t>проханням</a:t>
            </a:r>
            <a:r>
              <a:rPr lang="ru-RU" dirty="0"/>
              <a:t> </a:t>
            </a:r>
            <a:r>
              <a:rPr lang="ru-RU" dirty="0" err="1"/>
              <a:t>розповісти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про </a:t>
            </a:r>
            <a:r>
              <a:rPr lang="ru-RU" dirty="0" err="1"/>
              <a:t>вчення</a:t>
            </a:r>
            <a:r>
              <a:rPr lang="ru-RU" dirty="0"/>
              <a:t>. Так </a:t>
            </a:r>
            <a:r>
              <a:rPr lang="ru-RU" dirty="0" err="1"/>
              <a:t>з'явився</a:t>
            </a:r>
            <a:r>
              <a:rPr lang="ru-RU" dirty="0"/>
              <a:t> текст в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- книга «Дао де </a:t>
            </a:r>
            <a:r>
              <a:rPr lang="ru-RU" dirty="0" err="1"/>
              <a:t>цзін</a:t>
            </a:r>
            <a:r>
              <a:rPr lang="ru-RU" dirty="0"/>
              <a:t>», яку </a:t>
            </a:r>
            <a:r>
              <a:rPr lang="ru-RU" dirty="0" err="1"/>
              <a:t>Лао-Цзи</a:t>
            </a:r>
            <a:r>
              <a:rPr lang="ru-RU" dirty="0"/>
              <a:t> написав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продиктував</a:t>
            </a:r>
            <a:r>
              <a:rPr lang="ru-RU" dirty="0"/>
              <a:t> і яка стала </a:t>
            </a:r>
            <a:r>
              <a:rPr lang="ru-RU" dirty="0" err="1"/>
              <a:t>вважатися</a:t>
            </a:r>
            <a:r>
              <a:rPr lang="ru-RU" dirty="0"/>
              <a:t> </a:t>
            </a:r>
            <a:r>
              <a:rPr lang="ru-RU" dirty="0" err="1"/>
              <a:t>канонічним</a:t>
            </a:r>
            <a:r>
              <a:rPr lang="ru-RU" dirty="0"/>
              <a:t> текстом даосизму. Покинувши Китай, </a:t>
            </a:r>
            <a:r>
              <a:rPr lang="ru-RU" dirty="0" err="1"/>
              <a:t>філософ</a:t>
            </a:r>
            <a:r>
              <a:rPr lang="ru-RU" dirty="0"/>
              <a:t> </a:t>
            </a:r>
            <a:r>
              <a:rPr lang="ru-RU" dirty="0" err="1"/>
              <a:t>відправився</a:t>
            </a:r>
            <a:r>
              <a:rPr lang="ru-RU" dirty="0"/>
              <a:t> </a:t>
            </a:r>
            <a:r>
              <a:rPr lang="ru-RU" dirty="0" err="1"/>
              <a:t>Індію</a:t>
            </a:r>
            <a:r>
              <a:rPr lang="ru-RU" dirty="0"/>
              <a:t>, </a:t>
            </a:r>
            <a:r>
              <a:rPr lang="ru-RU" dirty="0" err="1"/>
              <a:t>проповідував</a:t>
            </a:r>
            <a:r>
              <a:rPr lang="ru-RU" dirty="0"/>
              <a:t> там, і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вченню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буддизм. Про </a:t>
            </a:r>
            <a:r>
              <a:rPr lang="ru-RU" dirty="0" err="1"/>
              <a:t>його</a:t>
            </a:r>
            <a:r>
              <a:rPr lang="ru-RU" dirty="0"/>
              <a:t> смерть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невідомо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262"/>
          </a:xfrm>
          <a:solidFill>
            <a:schemeClr val="accent5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sz="2800" dirty="0"/>
            </a:br>
            <a:r>
              <a:rPr lang="uk-UA" sz="2700" dirty="0">
                <a:latin typeface="Arial Black" pitchFamily="34" charset="0"/>
              </a:rPr>
              <a:t>Законники: основні ідеї</a:t>
            </a:r>
            <a:r>
              <a:rPr lang="uk-UA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809625"/>
            <a:ext cx="8783637" cy="6048375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Представником законників є Шан Ян (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IVст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.). Основна праця: „Шан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цзюнь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шу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Шан Ян здійснив такі реформи: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i="1" dirty="0"/>
              <a:t>1) уніфікація суспільного життя:</a:t>
            </a:r>
            <a:endParaRPr lang="ru-RU" sz="2400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/>
              <a:t>а) введено єдину грошову одиницю (юань);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/>
              <a:t>б) введено єдину систему писемності;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/>
              <a:t>в) введено єдину систему мір вимірювання;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/>
              <a:t>г) створено єдиний державний апарат та армію;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/>
              <a:t>д) розроблено єдине законодавство;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i="1" dirty="0"/>
              <a:t>2) введено систему жорстоких покарань за найменші правопорушення;</a:t>
            </a:r>
            <a:endParaRPr lang="ru-RU" sz="2400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i="1" dirty="0"/>
              <a:t>3) насильницьким шляхом  почав об'єднувати Китай (221 </a:t>
            </a:r>
            <a:r>
              <a:rPr lang="uk-UA" sz="2400" i="1" dirty="0" err="1"/>
              <a:t>р.до</a:t>
            </a:r>
            <a:r>
              <a:rPr lang="uk-UA" sz="2400" i="1" dirty="0"/>
              <a:t> </a:t>
            </a:r>
            <a:r>
              <a:rPr lang="uk-UA" sz="2400" i="1" dirty="0" err="1"/>
              <a:t>н.е</a:t>
            </a:r>
            <a:r>
              <a:rPr lang="uk-UA" sz="2400" i="1" dirty="0"/>
              <a:t> – створення єдиного Китаю).</a:t>
            </a:r>
            <a:endParaRPr lang="ru-RU" sz="2400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Шан Ян </a:t>
            </a: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51425" y="1052513"/>
            <a:ext cx="4092575" cy="4643437"/>
          </a:xfrm>
        </p:spPr>
      </p:pic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179388" y="1341438"/>
            <a:ext cx="5040312" cy="403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</a:rPr>
              <a:t>390 до н. е. — 338 до н. е.,</a:t>
            </a:r>
            <a:r>
              <a:rPr lang="ru-RU" sz="3200">
                <a:latin typeface="Calibri" pitchFamily="34" charset="0"/>
              </a:rPr>
              <a:t>  — видатний </a:t>
            </a:r>
          </a:p>
          <a:p>
            <a:r>
              <a:rPr lang="ru-RU" sz="3200">
                <a:latin typeface="Calibri" pitchFamily="34" charset="0"/>
                <a:hlinkClick r:id="rId3" tooltip="Китай"/>
              </a:rPr>
              <a:t>китайський</a:t>
            </a:r>
            <a:r>
              <a:rPr lang="ru-RU" sz="3200">
                <a:latin typeface="Calibri" pitchFamily="34" charset="0"/>
              </a:rPr>
              <a:t> мислитель, один із засновників</a:t>
            </a:r>
          </a:p>
          <a:p>
            <a:r>
              <a:rPr lang="ru-RU" sz="3200">
                <a:latin typeface="Calibri" pitchFamily="34" charset="0"/>
              </a:rPr>
              <a:t> </a:t>
            </a:r>
            <a:r>
              <a:rPr lang="ru-RU" sz="3200">
                <a:latin typeface="Calibri" pitchFamily="34" charset="0"/>
                <a:hlinkClick r:id="rId4" tooltip="Легізм"/>
              </a:rPr>
              <a:t>легізма</a:t>
            </a:r>
            <a:r>
              <a:rPr lang="ru-RU" sz="3200">
                <a:latin typeface="Calibri" pitchFamily="34" charset="0"/>
              </a:rPr>
              <a:t> — філософсько-політичного вчення, що суперечило даосизму і конфуціанству.</a:t>
            </a:r>
            <a:endParaRPr lang="uk-UA" sz="3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Основні ідеї Шан Яна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783638" cy="5292725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- Найбільшу цінність для держави має </a:t>
            </a:r>
            <a:r>
              <a:rPr lang="uk-UA" b="1" u="sng" dirty="0"/>
              <a:t>армія</a:t>
            </a:r>
            <a:r>
              <a:rPr lang="uk-UA" dirty="0"/>
              <a:t> і </a:t>
            </a:r>
            <a:r>
              <a:rPr lang="uk-UA" b="1" u="sng" dirty="0"/>
              <a:t>заготівля зерна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Цінність людини не в її походженні, а в заслугах.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Усі є рівними перед законом.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Доноси є можливістю попередити злочин.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Кругова порука, колективна відповідальність за злочини.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- Наука і традиції є непотрібними.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sz="4000" b="1" i="1" dirty="0">
                <a:latin typeface="Arial Black" pitchFamily="34" charset="0"/>
              </a:rPr>
            </a:br>
            <a:r>
              <a:rPr lang="uk-UA" sz="4000" b="1" i="1" dirty="0">
                <a:latin typeface="Arial Black" pitchFamily="34" charset="0"/>
              </a:rPr>
              <a:t>Шан Ян вважав за необхідне, щоб</a:t>
            </a:r>
            <a:r>
              <a:rPr lang="uk-UA" sz="4000" i="1" dirty="0"/>
              <a:t>:</a:t>
            </a:r>
            <a:br>
              <a:rPr lang="ru-RU" i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1) було багато покарань та мало нагород;</a:t>
            </a:r>
            <a:endParaRPr lang="ru-RU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2) покарання були жорстокими;</a:t>
            </a:r>
            <a:endParaRPr lang="ru-RU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3) жорстокими покараннями карались дрібні злочинці;</a:t>
            </a:r>
            <a:endParaRPr lang="ru-RU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4) люди були розрізненні взаємною підозрілістю та взаємними доносами.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>
                <a:latin typeface="Arial Black" pitchFamily="34" charset="0"/>
              </a:rPr>
              <a:t>Основні ідеї законників:</a:t>
            </a:r>
            <a:endParaRPr lang="ru-RU" b="1" i="1" dirty="0">
              <a:latin typeface="Arial Black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1) в основі порядку в суспільстві лежить </a:t>
            </a:r>
            <a:r>
              <a:rPr lang="uk-UA" b="1" i="1" dirty="0"/>
              <a:t>Фа</a:t>
            </a:r>
            <a:r>
              <a:rPr lang="uk-UA" b="1" dirty="0"/>
              <a:t> (закон);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2) страх перед покаранням за порушення закону сильніший, ніж переконання;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3) концепція рівних можливостей при зайняті посад, а також при отриманні соціальних благ; 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4) в основі розвитку лежить землеробство та війна.</a:t>
            </a: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/>
              <a:t>Сучасний Китай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76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u="sng" dirty="0"/>
              <a:t>Населення</a:t>
            </a:r>
            <a:r>
              <a:rPr lang="uk-UA" dirty="0"/>
              <a:t> - </a:t>
            </a:r>
            <a:r>
              <a:rPr lang="de-DE" dirty="0"/>
              <a:t>1,384,688,986 (</a:t>
            </a:r>
            <a:r>
              <a:rPr lang="de-DE" dirty="0" err="1"/>
              <a:t>July</a:t>
            </a:r>
            <a:r>
              <a:rPr lang="de-DE" dirty="0"/>
              <a:t> 2018 </a:t>
            </a:r>
            <a:r>
              <a:rPr lang="de-DE" dirty="0" err="1"/>
              <a:t>est.</a:t>
            </a:r>
            <a:r>
              <a:rPr lang="de-DE" dirty="0"/>
              <a:t>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u="sng" dirty="0">
                <a:solidFill>
                  <a:srgbClr val="707070"/>
                </a:solidFill>
                <a:latin typeface="Arial" panose="020B0604020202020204" pitchFamily="34" charset="0"/>
              </a:rPr>
              <a:t>Робоча сила </a:t>
            </a:r>
            <a:r>
              <a:rPr lang="en-US" dirty="0">
                <a:solidFill>
                  <a:srgbClr val="707070"/>
                </a:solidFill>
                <a:latin typeface="Arial" panose="020B0604020202020204" pitchFamily="34" charset="0"/>
              </a:rPr>
              <a:t>– 806, 7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 млн.;</a:t>
            </a:r>
            <a:endParaRPr lang="ru-RU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u="sng" dirty="0">
                <a:solidFill>
                  <a:srgbClr val="707070"/>
                </a:solidFill>
                <a:latin typeface="Arial" panose="020B0604020202020204" pitchFamily="34" charset="0"/>
              </a:rPr>
              <a:t>ВВП</a:t>
            </a:r>
            <a:r>
              <a:rPr lang="ru-RU" dirty="0">
                <a:solidFill>
                  <a:srgbClr val="707070"/>
                </a:solidFill>
                <a:latin typeface="Arial" panose="020B0604020202020204" pitchFamily="34" charset="0"/>
              </a:rPr>
              <a:t> – 23 трлн</a:t>
            </a:r>
            <a:r>
              <a:rPr lang="en-US" dirty="0">
                <a:solidFill>
                  <a:srgbClr val="707070"/>
                </a:solidFill>
                <a:latin typeface="Arial" panose="020B0604020202020204" pitchFamily="34" charset="0"/>
              </a:rPr>
              <a:t> $</a:t>
            </a:r>
            <a:r>
              <a:rPr lang="ru-RU" dirty="0">
                <a:solidFill>
                  <a:srgbClr val="707070"/>
                </a:solidFill>
                <a:latin typeface="Arial" panose="020B0604020202020204" pitchFamily="34" charset="0"/>
              </a:rPr>
              <a:t> (п</a:t>
            </a:r>
            <a:r>
              <a:rPr lang="uk-UA" dirty="0" err="1">
                <a:solidFill>
                  <a:srgbClr val="707070"/>
                </a:solidFill>
                <a:latin typeface="Arial" panose="020B0604020202020204" pitchFamily="34" charset="0"/>
              </a:rPr>
              <a:t>ерша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 економіка світу);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u="sng" dirty="0">
                <a:solidFill>
                  <a:srgbClr val="707070"/>
                </a:solidFill>
                <a:latin typeface="Arial" panose="020B0604020202020204" pitchFamily="34" charset="0"/>
              </a:rPr>
              <a:t>Темпи зростання ВВП 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– 6,9%  за 2017 р.;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u="sng" dirty="0">
                <a:solidFill>
                  <a:srgbClr val="707070"/>
                </a:solidFill>
                <a:latin typeface="Arial" panose="020B0604020202020204" pitchFamily="34" charset="0"/>
              </a:rPr>
              <a:t>ВВП на людину в рік 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– 16 700</a:t>
            </a:r>
            <a:r>
              <a:rPr lang="en-US" dirty="0">
                <a:solidFill>
                  <a:srgbClr val="707070"/>
                </a:solidFill>
                <a:latin typeface="Arial" panose="020B0604020202020204" pitchFamily="34" charset="0"/>
              </a:rPr>
              <a:t> $</a:t>
            </a:r>
            <a:r>
              <a:rPr lang="ru-RU" dirty="0">
                <a:solidFill>
                  <a:srgbClr val="707070"/>
                </a:solidFill>
                <a:latin typeface="Arial" panose="020B0604020202020204" pitchFamily="34" charset="0"/>
              </a:rPr>
              <a:t>;</a:t>
            </a:r>
            <a:endParaRPr lang="en-US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Межа бідності населення – менше 2 300 </a:t>
            </a:r>
            <a:r>
              <a:rPr lang="uk-UA" dirty="0" err="1">
                <a:solidFill>
                  <a:srgbClr val="707070"/>
                </a:solidFill>
                <a:latin typeface="Arial" panose="020B0604020202020204" pitchFamily="34" charset="0"/>
              </a:rPr>
              <a:t>юаней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 (400 </a:t>
            </a:r>
            <a:r>
              <a:rPr lang="uk-UA" dirty="0" err="1">
                <a:solidFill>
                  <a:srgbClr val="707070"/>
                </a:solidFill>
                <a:latin typeface="Arial" panose="020B0604020202020204" pitchFamily="34" charset="0"/>
              </a:rPr>
              <a:t>дол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.) в місяць – 3,3 % населення.</a:t>
            </a:r>
            <a:endParaRPr lang="en-US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/>
              <a:t>Вироблено</a:t>
            </a:r>
            <a:r>
              <a:rPr lang="ru-RU" dirty="0"/>
              <a:t> 29 млн. автомобилей в 2017 р.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err="1"/>
              <a:t>найбільший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кондиціонерів</a:t>
            </a:r>
            <a:r>
              <a:rPr lang="ru-RU" dirty="0"/>
              <a:t>, </a:t>
            </a:r>
            <a:r>
              <a:rPr lang="ru-RU" dirty="0" err="1"/>
              <a:t>холодильників</a:t>
            </a:r>
            <a:r>
              <a:rPr lang="ru-RU" dirty="0"/>
              <a:t>, </a:t>
            </a:r>
            <a:r>
              <a:rPr lang="ru-RU" dirty="0" err="1"/>
              <a:t>телевізорів</a:t>
            </a:r>
            <a:r>
              <a:rPr lang="ru-RU" dirty="0"/>
              <a:t>, </a:t>
            </a:r>
            <a:r>
              <a:rPr lang="ru-RU" dirty="0" err="1"/>
              <a:t>пральних</a:t>
            </a:r>
            <a:r>
              <a:rPr lang="ru-RU" dirty="0"/>
              <a:t> машин, </a:t>
            </a:r>
            <a:r>
              <a:rPr lang="ru-RU" dirty="0" err="1"/>
              <a:t>персональних</a:t>
            </a:r>
            <a:r>
              <a:rPr lang="ru-RU" dirty="0"/>
              <a:t> </a:t>
            </a:r>
            <a:r>
              <a:rPr lang="ru-RU" dirty="0" err="1"/>
              <a:t>комп'ютерів</a:t>
            </a:r>
            <a:r>
              <a:rPr lang="ru-RU" dirty="0"/>
              <a:t>, </a:t>
            </a:r>
            <a:r>
              <a:rPr lang="ru-RU" dirty="0" err="1"/>
              <a:t>планшетів</a:t>
            </a:r>
            <a:r>
              <a:rPr lang="ru-RU" dirty="0"/>
              <a:t> і </a:t>
            </a:r>
            <a:r>
              <a:rPr lang="ru-RU" dirty="0" err="1"/>
              <a:t>смартфонів</a:t>
            </a:r>
            <a:r>
              <a:rPr lang="ru-RU" dirty="0"/>
              <a:t>.</a:t>
            </a:r>
            <a:endParaRPr lang="en-US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z="2800" u="sng"/>
              <a:t>Питання 1. Філософія Стародавнього Китаю</a:t>
            </a:r>
            <a:r>
              <a:rPr lang="uk-UA" sz="2800" u="sng"/>
              <a:t>: щколи, представники, основні ідеї</a:t>
            </a:r>
            <a:r>
              <a:rPr lang="uk-UA" sz="2800"/>
              <a:t>.</a:t>
            </a:r>
            <a:endParaRPr lang="ru-RU" sz="270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179388" y="1311275"/>
            <a:ext cx="9396412" cy="5435600"/>
          </a:xfrm>
          <a:blipFill dpi="0" rotWithShape="1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>
              <a:buFont typeface="Arial" charset="0"/>
              <a:buNone/>
            </a:pPr>
            <a:r>
              <a:rPr lang="uk-UA" sz="2400" b="1" u="sng"/>
              <a:t>Особливостями філософії Стародавнього Китаю є такі риси:</a:t>
            </a:r>
            <a:endParaRPr lang="ru-RU" sz="2400" b="1" u="sng"/>
          </a:p>
          <a:p>
            <a:pPr>
              <a:buFont typeface="Arial" charset="0"/>
              <a:buNone/>
            </a:pPr>
            <a:r>
              <a:rPr lang="uk-UA" sz="2400"/>
              <a:t>1) виникла у VI-III ст. до н.е.;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2) заснована на п’яти книгах;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3) малодоступна через те, що викладалася на ієрогліфах;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4) проблематика філософії Стародавнього Китаю така: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а) проблема влади;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б) проблема управління людьми;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в) проблема сенсу життя.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Філософія Стародавнього Китаю виникає в період Чжаньго  (6-3 ст. до н.е.)- „золотий вік китайської філософії”. 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/>
              <a:t>Філософи Стародавнього Китаю вважали, що зв’язок п’яти „першооснов”, а саме: води, вогню, металу, дерева та землі - створюють усе різноманіття явищ і речей. </a:t>
            </a:r>
            <a:endParaRPr lang="ru-RU" sz="2400"/>
          </a:p>
          <a:p>
            <a:pPr>
              <a:buFont typeface="Arial" charset="0"/>
              <a:buNone/>
            </a:pPr>
            <a:r>
              <a:rPr lang="uk-UA" sz="2400" b="1" u="sng"/>
              <a:t> </a:t>
            </a:r>
            <a:endParaRPr lang="ru-RU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Питання 2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u="sng"/>
              <a:t>Філософія Стародавньої Індії</a:t>
            </a:r>
            <a:r>
              <a:rPr lang="uk-UA" b="1" u="sng"/>
              <a:t>: школи, представники, основні ідеї:</a:t>
            </a:r>
            <a:endParaRPr lang="ru-RU" b="1" u="sn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z="2800" b="1" u="sng"/>
              <a:t>2. Філософія Стародавньої Індії</a:t>
            </a:r>
            <a:r>
              <a:rPr lang="uk-UA" sz="2800" b="1" u="sng"/>
              <a:t>: загальна характеристика</a:t>
            </a:r>
            <a:endParaRPr lang="ru-RU" sz="2800" b="1" u="sng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341438"/>
            <a:ext cx="8747125" cy="5435600"/>
          </a:xfrm>
          <a:blipFill>
            <a:blip r:embed="rId3" cstate="print"/>
            <a:tile tx="0" ty="0" sx="100000" sy="100000" flip="none" algn="tl"/>
          </a:blipFill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u="sng" dirty="0"/>
              <a:t>Філософія стародавньої Індії заснована на священних книгах </a:t>
            </a:r>
            <a:r>
              <a:rPr lang="uk-UA" sz="3800" dirty="0"/>
              <a:t>- </a:t>
            </a:r>
            <a:r>
              <a:rPr lang="uk-UA" sz="3800" i="1" u="sng" dirty="0"/>
              <a:t>Ведах, </a:t>
            </a:r>
            <a:r>
              <a:rPr lang="uk-UA" sz="3800" dirty="0"/>
              <a:t>що становлять собою чотири священні книги: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1) </a:t>
            </a:r>
            <a:r>
              <a:rPr lang="uk-UA" sz="3800" dirty="0" err="1"/>
              <a:t>Рігведи</a:t>
            </a:r>
            <a:r>
              <a:rPr lang="uk-UA" sz="3800" dirty="0"/>
              <a:t>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2) </a:t>
            </a:r>
            <a:r>
              <a:rPr lang="uk-UA" sz="3800" dirty="0" err="1"/>
              <a:t>Самаведи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3) Брахмани;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4). Упанішади.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u="sng" dirty="0"/>
              <a:t>Основні поняття філософії Стародавньої Індії:</a:t>
            </a:r>
            <a:endParaRPr lang="ru-RU" sz="38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а) </a:t>
            </a:r>
            <a:r>
              <a:rPr lang="uk-UA" sz="3800" dirty="0" err="1"/>
              <a:t>брахма</a:t>
            </a:r>
            <a:r>
              <a:rPr lang="uk-UA" sz="3800" dirty="0"/>
              <a:t> - це світова душа;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б) </a:t>
            </a:r>
            <a:r>
              <a:rPr lang="uk-UA" sz="3800" dirty="0" err="1"/>
              <a:t>атман</a:t>
            </a:r>
            <a:r>
              <a:rPr lang="uk-UA" sz="3800" dirty="0"/>
              <a:t> - це індивідуальна душа;                   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в) карма - це закон відплати людині за її справи;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dirty="0"/>
              <a:t>г) </a:t>
            </a:r>
            <a:r>
              <a:rPr lang="uk-UA" sz="3800" dirty="0" err="1"/>
              <a:t>сансара</a:t>
            </a:r>
            <a:r>
              <a:rPr lang="uk-UA" sz="3800" dirty="0"/>
              <a:t> - це закон вічного переселення душ та кругообігу в природі.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Усі філософські школи в Стародавній Інд</a:t>
            </a:r>
            <a: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  <a:t>ії, </a:t>
            </a:r>
            <a:b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  <a:t>залежно від їхнього відношення до Вед, поділяються на</a:t>
            </a:r>
            <a:r>
              <a:rPr lang="uk-UA" sz="2800" dirty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1) </a:t>
            </a:r>
            <a:r>
              <a:rPr lang="uk-UA" b="1" dirty="0"/>
              <a:t>ортодоксальні</a:t>
            </a:r>
            <a:r>
              <a:rPr lang="uk-UA" dirty="0"/>
              <a:t>, тобто такі філософські школи, які відповідають Ведам;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2) </a:t>
            </a:r>
            <a:r>
              <a:rPr lang="uk-UA" b="1" dirty="0"/>
              <a:t>неортодоксальні,</a:t>
            </a:r>
            <a:r>
              <a:rPr lang="uk-UA" dirty="0"/>
              <a:t> які Ведам не відповідають.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u="sng" dirty="0"/>
              <a:t>Основними </a:t>
            </a:r>
            <a:r>
              <a:rPr lang="uk-UA" b="1" u="sng" dirty="0"/>
              <a:t>школами філософії </a:t>
            </a:r>
            <a:r>
              <a:rPr lang="uk-UA" u="sng" dirty="0"/>
              <a:t>Стародавньої Індії є: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 </a:t>
            </a:r>
            <a:r>
              <a:rPr lang="uk-UA" b="1" dirty="0"/>
              <a:t>буддизм,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джайнізм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йога.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sz="2800" dirty="0"/>
              <a:t>Філософія Стародавньої Індії має ряд особливостей, що полягають у специфіці суспільного розвитку цієї країни.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338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uk-UA" sz="1800"/>
              <a:t>1.Розклад первіснообщинних відносин і заміна їх рабовласницькими тут ускладнені й уповільнені феодально-ієрархічною організацією суспільства </a:t>
            </a:r>
            <a:r>
              <a:rPr lang="uk-UA" sz="1800" b="1"/>
              <a:t>(кастовий устрій),</a:t>
            </a:r>
            <a:r>
              <a:rPr lang="uk-UA" sz="1800"/>
              <a:t> яка сприяла консервації традиційних релігійно-міфологічних уявлень і підвищенню їх ролі у формуванні перших філософських вчень. Відповідно до цих настанов конструювалася характерна для східної філософії картина світу. Природа трактувалася в основному </a:t>
            </a:r>
            <a:r>
              <a:rPr lang="uk-UA" sz="1800" i="1"/>
              <a:t>не як предмет теоретичних роздумів і досліджень, а як об'єкт релігійно-моральної рефлекс</a:t>
            </a:r>
            <a:r>
              <a:rPr lang="uk-UA" sz="1800"/>
              <a:t>ії; вчення про світ розгорталося як варіація і продовження етичного вчення про людину, натурфілософія шукала в бутті не природні причинно-наслідкові зв'язки, а вселенський моральний світопорядок (типу індійської карми), який визначає життєвий шлях і долю людини.</a:t>
            </a:r>
            <a:endParaRPr lang="ru-RU" sz="1800"/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uk-UA" sz="1800"/>
              <a:t>2.Особливо безкомпромісною щодо ідеалізму і вірувань предків є філософська </a:t>
            </a:r>
            <a:r>
              <a:rPr lang="uk-UA" sz="1800" b="1"/>
              <a:t>школа </a:t>
            </a:r>
            <a:r>
              <a:rPr lang="uk-UA" sz="1800" b="1" i="1"/>
              <a:t>чарваків</a:t>
            </a:r>
            <a:r>
              <a:rPr lang="uk-UA" sz="1800"/>
              <a:t>, яка узагальнила волелюбні і богоборчі настрої народу. Згідно з цим вченням, основою світобудови є повітря, вогонь, вода і земля, комбінації яких утворюють речі, в тому числі людину. Духовної реальності не існує, душі як такої не існує, особистість людини тотожна з її фізичним складом, тому розпад тіла після смерті веде до безслідного розсіювання того, що умовно називають душею. </a:t>
            </a:r>
            <a:r>
              <a:rPr lang="uk-UA" sz="1800" i="1"/>
              <a:t>Існування богів - фікція, а священні тексти, які розповідають про них,- вигадка жерців і шахраїв.   Єдині достовірні джерела пізнання - відчуття і сприйняття, а єдиний критерій і мета швидкоплинного життя - це радість тілесного існування і насолода благами цього світу.</a:t>
            </a:r>
            <a:endParaRPr lang="ru-RU" sz="1800" i="1"/>
          </a:p>
          <a:p>
            <a:pPr>
              <a:lnSpc>
                <a:spcPct val="80000"/>
              </a:lnSpc>
            </a:pPr>
            <a:endParaRPr lang="ru-RU" sz="1700" i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u="sng" dirty="0"/>
              <a:t>Буддизм: основні ідеї.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928100" cy="6011862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6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400" dirty="0"/>
              <a:t>Основоположник  буддизму - Будда (563 - 483 рр. до н.е.). 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400" b="1" u="sng" dirty="0"/>
              <a:t>Основні ідеї буддизму</a:t>
            </a:r>
            <a:r>
              <a:rPr lang="uk-UA" sz="6400" b="1" dirty="0"/>
              <a:t>:</a:t>
            </a:r>
            <a:endParaRPr lang="ru-RU" sz="6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1) життя - це страждання;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2) джерелом страждання є бажання людей;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3) необхідно прагнути до Нірвани (угасання всіх бажань);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4) до Нірвани веде восьмирічний шлях.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400" b="1" u="sng" dirty="0"/>
              <a:t>Буддизм розробив п’ять заповідей буддиста, яких буддист має   дотримуватися, а саме</a:t>
            </a:r>
            <a:r>
              <a:rPr lang="uk-UA" sz="6400" u="sng" dirty="0"/>
              <a:t>:</a:t>
            </a:r>
            <a:endParaRPr lang="ru-RU" sz="64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1) не брати чужого;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2) не вживати алкогольних напоїв;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3) не вступати у заборонені інтимні зв’язки (наприклад, із заміжніми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тощо);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4) не висловлювати неправдивих речей;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6400" dirty="0"/>
              <a:t>5) не шкодити живому.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6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539750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u="sng" dirty="0"/>
              <a:t> Джайнізм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908050"/>
            <a:ext cx="8737600" cy="5767388"/>
          </a:xfrm>
          <a:solidFill>
            <a:srgbClr val="92D050"/>
          </a:solidFill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Засновником  джайнізму є </a:t>
            </a:r>
            <a:r>
              <a:rPr lang="uk-UA" dirty="0" err="1"/>
              <a:t>Махавіра</a:t>
            </a:r>
            <a:r>
              <a:rPr lang="uk-UA" dirty="0"/>
              <a:t>.  </a:t>
            </a:r>
            <a:r>
              <a:rPr lang="uk-UA" dirty="0" err="1"/>
              <a:t>Джайністи</a:t>
            </a:r>
            <a:r>
              <a:rPr lang="uk-UA" dirty="0"/>
              <a:t> були елітою суспільства.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u="sng" dirty="0"/>
              <a:t>Основні ідеї джайнізму:</a:t>
            </a:r>
            <a:endParaRPr lang="ru-RU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1) заперечення святості Вед;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2) людина вже в цьому житті може перемогти карму і </a:t>
            </a:r>
            <a:r>
              <a:rPr lang="uk-UA" dirty="0" err="1"/>
              <a:t>сансару</a:t>
            </a:r>
            <a:r>
              <a:rPr lang="uk-UA" dirty="0"/>
              <a:t>: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а) шляхом аскетизму;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б) шляхом вчинення благих справ (наприклад, пожертвування);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3) заперечення існування богів;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4) поклонялися своїм проповідникам - Джинам. 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err="1"/>
              <a:t>Джайністи</a:t>
            </a:r>
            <a:r>
              <a:rPr lang="uk-UA" dirty="0"/>
              <a:t> допускали до </a:t>
            </a:r>
            <a:r>
              <a:rPr lang="uk-UA" dirty="0" err="1"/>
              <a:t>монашества</a:t>
            </a:r>
            <a:r>
              <a:rPr lang="uk-UA" dirty="0"/>
              <a:t> та вивчення святих книг також жінок.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В основі вчення </a:t>
            </a:r>
            <a:r>
              <a:rPr lang="uk-UA" dirty="0" err="1"/>
              <a:t>джайнів</a:t>
            </a:r>
            <a:r>
              <a:rPr lang="uk-UA" dirty="0"/>
              <a:t> - уявлення про життя як страждання. Страждання пов'язується з дією закону карми. Однак цей закон можливо  змінити. Вони обґрунтовують наявність двох самостійних начал: 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1) живе - </a:t>
            </a:r>
            <a:r>
              <a:rPr lang="uk-UA" dirty="0" err="1"/>
              <a:t>джива</a:t>
            </a:r>
            <a:r>
              <a:rPr lang="uk-UA" dirty="0"/>
              <a:t>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2) неживе - </a:t>
            </a:r>
            <a:r>
              <a:rPr lang="uk-UA" dirty="0" err="1"/>
              <a:t>аджива</a:t>
            </a:r>
            <a:r>
              <a:rPr lang="uk-UA" dirty="0"/>
              <a:t>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err="1"/>
              <a:t>Аджива</a:t>
            </a:r>
            <a:r>
              <a:rPr lang="uk-UA" dirty="0"/>
              <a:t> складається з: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а) простору;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б) часу;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в) середовища;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г) стимулюючої відсутності руху або дій.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Для </a:t>
            </a:r>
            <a:r>
              <a:rPr lang="uk-UA" dirty="0" err="1"/>
              <a:t>джайнів</a:t>
            </a:r>
            <a:r>
              <a:rPr lang="uk-UA" dirty="0"/>
              <a:t> чотири стихії - земля, вогонь, повітря та вода - мають свої душі.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err="1"/>
              <a:t>Джайни</a:t>
            </a:r>
            <a:r>
              <a:rPr lang="uk-UA" dirty="0"/>
              <a:t> розрізняють такі види пізнання: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1)  віра в авторитети;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2) контакт душі з об’єктом без посередництва почуттів та розуму шляхом усунення перепон, які заважають такому контакту з об’єктом.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uk-UA" sz="3200" b="1" u="sng"/>
              <a:t>Йога.</a:t>
            </a:r>
            <a:br>
              <a:rPr lang="ru-RU" sz="3200"/>
            </a:br>
            <a:endParaRPr lang="ru-RU" sz="32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1075"/>
            <a:ext cx="9178925" cy="58674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2800" b="1"/>
              <a:t>Йога </a:t>
            </a:r>
            <a:r>
              <a:rPr lang="uk-UA" sz="2800"/>
              <a:t>- це індійське релігійно-філософське вчення. </a:t>
            </a:r>
            <a:endParaRPr lang="ru-RU" sz="28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2800"/>
              <a:t>Засновником йоги є </a:t>
            </a:r>
            <a:r>
              <a:rPr lang="uk-UA" sz="2800" b="1" u="sng"/>
              <a:t>Патанджалі (II ст. н.е.).</a:t>
            </a:r>
            <a:r>
              <a:rPr lang="uk-UA" sz="2800"/>
              <a:t> Основні ідеї йоги: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1) людину врятує система фізичних і психічних вправ, які систематизував Патанджалі та виклав у „Йога-сутрі”.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  Виділяються такі види вправ: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а) нижчий ступінь йоги - </a:t>
            </a:r>
            <a:r>
              <a:rPr lang="uk-UA" sz="2800" b="1" i="1" u="sng"/>
              <a:t>Хатх</a:t>
            </a:r>
            <a:r>
              <a:rPr lang="uk-UA" sz="2800" b="1" u="sng"/>
              <a:t>а - йога</a:t>
            </a:r>
            <a:r>
              <a:rPr lang="uk-UA" sz="2800"/>
              <a:t>, яка становить собою фізичні вправи, направлені на оволодіння тілом, а також дає можливість перейти до </a:t>
            </a:r>
            <a:r>
              <a:rPr lang="uk-UA" sz="2800" b="1" i="1" u="sng"/>
              <a:t>Раджа-йог</a:t>
            </a:r>
            <a:r>
              <a:rPr lang="uk-UA" sz="2800" b="1" u="sng"/>
              <a:t>и</a:t>
            </a:r>
            <a:r>
              <a:rPr lang="uk-UA" sz="2800"/>
              <a:t>;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б) Раджа-йога становить собою систему психічних вправ, які ведуть до повного відриву від реальної дійсності.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3) обмеження розумової діяльності та концентрація на сприйняті свого внутрішнього світу.</a:t>
            </a:r>
            <a:endParaRPr lang="ru-RU" sz="280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err="1"/>
              <a:t>Бхагавадгіти</a:t>
            </a:r>
            <a:r>
              <a:rPr lang="uk-UA" b="1" dirty="0"/>
              <a:t>” (світоглядна поема) розрізняє три йоги: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800" b="1"/>
              <a:t>1) йогу вірності;</a:t>
            </a:r>
            <a:endParaRPr lang="ru-RU" sz="2800" b="1"/>
          </a:p>
          <a:p>
            <a:pPr>
              <a:lnSpc>
                <a:spcPct val="80000"/>
              </a:lnSpc>
            </a:pPr>
            <a:r>
              <a:rPr lang="uk-UA" sz="2800" b="1"/>
              <a:t>2) йогу пізнання;</a:t>
            </a:r>
            <a:endParaRPr lang="ru-RU" sz="2800" b="1"/>
          </a:p>
          <a:p>
            <a:pPr>
              <a:lnSpc>
                <a:spcPct val="80000"/>
              </a:lnSpc>
            </a:pPr>
            <a:r>
              <a:rPr lang="uk-UA" sz="2800" b="1"/>
              <a:t>3) йогу дії.</a:t>
            </a:r>
            <a:endParaRPr lang="ru-RU" sz="2800" b="1"/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uk-UA" sz="2200"/>
              <a:t>		Вважалося, що дія є наслідком бажання. Але Крішна розриває це</a:t>
            </a:r>
            <a:r>
              <a:rPr lang="uk-UA" sz="2200">
                <a:latin typeface="Arial" charset="0"/>
              </a:rPr>
              <a:t>й</a:t>
            </a:r>
            <a:r>
              <a:rPr lang="uk-UA" sz="2200"/>
              <a:t> причинно-наслідковий зв'язок та стверджує, що можливо бути вільним, діючи та виконуючи свій обов’язок, але лише в тому випадку, якщо навчишся виконувати дії без бажання та не турбуючись про результати своїх дій.</a:t>
            </a:r>
            <a:endParaRPr lang="ru-RU" sz="2200"/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uk-UA" sz="2200"/>
              <a:t>		Сенс не в самій дії, а у відношенні до неї. Воля не в бездіяльності, оскільки навіть справами досягають волі.</a:t>
            </a:r>
            <a:endParaRPr lang="ru-RU" sz="2200"/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uk-UA" sz="2200"/>
              <a:t>		Можливо бути вільним за будь-якого способу життя, оскільки спасіння не залежить від способу життя, воно залежить від відношення до того, що нам доводиться </a:t>
            </a:r>
            <a:r>
              <a:rPr lang="uk-UA" sz="2200">
                <a:latin typeface="Arial" charset="0"/>
              </a:rPr>
              <a:t>терпіти.</a:t>
            </a:r>
            <a:endParaRPr lang="ru-RU" sz="220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u="sng" dirty="0"/>
              <a:t>Шість основних шкіл філософії Стародавнього Китаю:</a:t>
            </a:r>
            <a:br>
              <a:rPr lang="ru-RU" sz="3200" b="1" u="sng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640763" cy="5327650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1) </a:t>
            </a:r>
            <a:r>
              <a:rPr lang="uk-UA" b="1" dirty="0" err="1"/>
              <a:t>конфуціанська</a:t>
            </a:r>
            <a:r>
              <a:rPr lang="uk-UA" b="1" dirty="0"/>
              <a:t>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2) </a:t>
            </a:r>
            <a:r>
              <a:rPr lang="uk-UA" b="1" dirty="0" err="1"/>
              <a:t>моїстська</a:t>
            </a:r>
            <a:r>
              <a:rPr lang="uk-UA" b="1" dirty="0"/>
              <a:t>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3) </a:t>
            </a:r>
            <a:r>
              <a:rPr lang="uk-UA" b="1" dirty="0" err="1"/>
              <a:t>легістська</a:t>
            </a:r>
            <a:r>
              <a:rPr lang="uk-UA" b="1" dirty="0"/>
              <a:t>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4) даоська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5) натурфілософи;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6)  школа імен (софісти).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Більшість з них мають етико-політичний характер.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Засновником філософії Стародавнього Китаю є Конфуцій. 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3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b="1"/>
              <a:t>Конфуціанство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000" b="1" dirty="0"/>
              <a:t>Засновник конфуціанства - Конфуцій ( 28 вересня 551-479 рр. до н.е.)-  філософ, мислитель. Основна праця - </a:t>
            </a:r>
            <a:r>
              <a:rPr lang="uk-UA" sz="2000" b="1" dirty="0" err="1"/>
              <a:t>„Лунь</a:t>
            </a:r>
            <a:r>
              <a:rPr lang="uk-UA" sz="2000" b="1" dirty="0"/>
              <a:t> </a:t>
            </a:r>
            <a:r>
              <a:rPr lang="uk-UA" sz="2000" b="1" dirty="0" err="1"/>
              <a:t>Юй</a:t>
            </a:r>
            <a:r>
              <a:rPr lang="uk-UA" sz="2000" b="1" dirty="0"/>
              <a:t>” (</a:t>
            </a:r>
            <a:r>
              <a:rPr lang="ru-RU" sz="2000" dirty="0"/>
              <a:t>“</a:t>
            </a:r>
            <a:r>
              <a:rPr lang="ru-RU" sz="2000" dirty="0" err="1"/>
              <a:t>Бесіди</a:t>
            </a:r>
            <a:r>
              <a:rPr lang="ru-RU" sz="2000" dirty="0"/>
              <a:t> та </a:t>
            </a:r>
            <a:r>
              <a:rPr lang="ru-RU" sz="2000" dirty="0" err="1"/>
              <a:t>судження</a:t>
            </a:r>
            <a:r>
              <a:rPr lang="ru-RU" sz="2000" dirty="0"/>
              <a:t>”</a:t>
            </a:r>
            <a:r>
              <a:rPr lang="uk-UA" sz="2000" b="1" dirty="0"/>
              <a:t>).</a:t>
            </a:r>
            <a:endParaRPr lang="ru-RU" sz="2000" b="1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3" y="1163638"/>
            <a:ext cx="2879725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5738" y="1452563"/>
            <a:ext cx="3625850" cy="370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125538"/>
            <a:ext cx="2879725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/>
              <a:t>Могила Конфуция на кладбище рода Кун в Цюйфу</a:t>
            </a:r>
            <a:br>
              <a:rPr lang="ru-RU" sz="3600" b="1"/>
            </a:br>
            <a:endParaRPr lang="ru-RU" sz="360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196975"/>
            <a:ext cx="7669212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114425"/>
            <a:ext cx="7669212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ru-RU" b="1" dirty="0"/>
            </a:br>
            <a:r>
              <a:rPr lang="ru-RU" b="1" dirty="0"/>
              <a:t>На родовом кладбище Конфуция в </a:t>
            </a:r>
            <a:r>
              <a:rPr lang="ru-RU" b="1" dirty="0" err="1"/>
              <a:t>Цюйфу</a:t>
            </a:r>
            <a:br>
              <a:rPr lang="ru-RU" b="1" dirty="0"/>
            </a:br>
            <a:endParaRPr lang="ru-RU" dirty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412875"/>
            <a:ext cx="7956550" cy="51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747125" cy="755650"/>
          </a:xfrm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sz="2800" dirty="0"/>
            </a:br>
            <a:r>
              <a:rPr lang="uk-UA" dirty="0"/>
              <a:t>Конфуціанство: основні ідеї.</a:t>
            </a:r>
            <a:br>
              <a:rPr lang="ru-RU" dirty="0"/>
            </a:b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6227762"/>
          </a:xfrm>
          <a:solidFill>
            <a:srgbClr val="FFFF00"/>
          </a:solidFill>
        </p:spPr>
        <p:txBody>
          <a:bodyPr/>
          <a:lstStyle/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Засновник конфуціанства - </a:t>
            </a:r>
            <a:r>
              <a:rPr lang="uk-UA" sz="1400" b="1" i="1">
                <a:latin typeface="Arial" charset="0"/>
                <a:cs typeface="Arial" charset="0"/>
              </a:rPr>
              <a:t>Конфуцій (551-479 рр. до н.е.), філософ, мислитель. Основна праця - „Лунь Юй”.</a:t>
            </a:r>
            <a:endParaRPr lang="ru-RU" sz="1400" b="1" i="1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 i="1" u="sng">
                <a:latin typeface="Arial" charset="0"/>
                <a:cs typeface="Arial" charset="0"/>
              </a:rPr>
              <a:t>Основні ідеї конфуціанства</a:t>
            </a:r>
            <a:r>
              <a:rPr lang="uk-UA" sz="1400">
                <a:latin typeface="Arial" charset="0"/>
                <a:cs typeface="Arial" charset="0"/>
              </a:rPr>
              <a:t>: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1) небо і духи визначають закони розвитку суспільства, а також долю людини;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2) імператор є батьком усіх китайців;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3) основою порядків у державі є додержання усіма людьми „</a:t>
            </a:r>
            <a:r>
              <a:rPr lang="uk-UA" sz="1400" b="1">
                <a:latin typeface="Arial" charset="0"/>
                <a:cs typeface="Arial" charset="0"/>
              </a:rPr>
              <a:t>Лі”,</a:t>
            </a:r>
            <a:r>
              <a:rPr lang="uk-UA" sz="1400">
                <a:latin typeface="Arial" charset="0"/>
                <a:cs typeface="Arial" charset="0"/>
              </a:rPr>
              <a:t> тобто церемонії, ритуалу і традицій;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4) гуманізм.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.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 b="1" i="1">
                <a:latin typeface="Arial" charset="0"/>
                <a:cs typeface="Arial" charset="0"/>
              </a:rPr>
              <a:t>Основною проблемою у конфуціанстві </a:t>
            </a:r>
            <a:r>
              <a:rPr lang="uk-UA" sz="1400">
                <a:latin typeface="Arial" charset="0"/>
                <a:cs typeface="Arial" charset="0"/>
              </a:rPr>
              <a:t>є </a:t>
            </a:r>
            <a:r>
              <a:rPr lang="uk-UA" sz="1400" i="1">
                <a:latin typeface="Arial" charset="0"/>
                <a:cs typeface="Arial" charset="0"/>
              </a:rPr>
              <a:t>проблема управління. </a:t>
            </a:r>
            <a:endParaRPr lang="ru-RU" sz="1400" i="1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В основі управління лежить не примушування народу або насильство над ним, а сила морального прикладу. 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Конфуціанські уявлення про суспільство та державу ґрунтуються на ідеї  прикладу особистих відносин.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В управлінні народом конфуціанство надавало перевагу моралі перед правом, переконанню та силі прикладу перед примушуванням.  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Вчення про знання:  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1) вивчення неправильних поглядів шкідливе;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2) вчитися у древніх та у сучасників необхідно вибірково;</a:t>
            </a:r>
            <a:endParaRPr lang="ru-RU" sz="140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uk-UA" sz="1400">
                <a:latin typeface="Arial" charset="0"/>
                <a:cs typeface="Arial" charset="0"/>
              </a:rPr>
              <a:t>3) знання полягає як у сукупності знань, так і в методі розгляду самої проблеми.</a:t>
            </a:r>
            <a:endParaRPr lang="ru-RU" sz="14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solidFill>
            <a:srgbClr val="CCECFF"/>
          </a:solidFill>
        </p:spPr>
        <p:txBody>
          <a:bodyPr/>
          <a:lstStyle/>
          <a:p>
            <a:r>
              <a:rPr lang="uk-UA" sz="2800" b="1">
                <a:latin typeface="Arial" charset="0"/>
                <a:cs typeface="Arial" charset="0"/>
              </a:rPr>
              <a:t>Кожен китаєць повинен дотримуватися таких правил:</a:t>
            </a:r>
            <a:endParaRPr lang="ru-RU" sz="2800" b="1"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417638"/>
            <a:ext cx="8362950" cy="4708525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1) керуватися своїм обов’язком та законами, а не власними інтересами;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2) дотримуватися „золотої середини” у поведінці;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3) виконувати „золоте правило”, яке полягає у тому, щоб не робити іншому того, чого не бажаєш собі;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4) підкорюватися волі батьків, людей, старших за віком, а також начальству;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5) Знати -  означає знати людей та мотиви їх поведінки;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latin typeface="Arial" pitchFamily="34" charset="0"/>
                <a:cs typeface="Arial" pitchFamily="34" charset="0"/>
              </a:rPr>
              <a:t>6) виражає світогляд духовної еліти, чиновництва, а також городян Китаю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b="1"/>
              <a:t>Даосизм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/>
              <a:t>Засновником</a:t>
            </a:r>
            <a:r>
              <a:rPr lang="ru-RU" b="1" dirty="0"/>
              <a:t> даосизму є </a:t>
            </a:r>
            <a:r>
              <a:rPr lang="ru-RU" b="1" dirty="0" err="1"/>
              <a:t>Лао-цзи</a:t>
            </a:r>
            <a:r>
              <a:rPr lang="ru-RU" b="1" dirty="0"/>
              <a:t> (</a:t>
            </a:r>
            <a:r>
              <a:rPr lang="en-US" b="1" dirty="0"/>
              <a:t>VI-V</a:t>
            </a:r>
            <a:r>
              <a:rPr lang="ru-RU" b="1" dirty="0"/>
              <a:t>ст.). </a:t>
            </a:r>
            <a:r>
              <a:rPr lang="ru-RU" b="1" dirty="0" err="1"/>
              <a:t>Основна</a:t>
            </a:r>
            <a:r>
              <a:rPr lang="ru-RU" b="1" dirty="0"/>
              <a:t> </a:t>
            </a:r>
            <a:r>
              <a:rPr lang="ru-RU" b="1" dirty="0" err="1"/>
              <a:t>праця</a:t>
            </a:r>
            <a:r>
              <a:rPr lang="ru-RU" b="1" dirty="0"/>
              <a:t> </a:t>
            </a:r>
            <a:r>
              <a:rPr lang="ru-RU" b="1" dirty="0" err="1"/>
              <a:t>Лао-цзи</a:t>
            </a:r>
            <a:r>
              <a:rPr lang="ru-RU" b="1" dirty="0"/>
              <a:t> - „Дао де </a:t>
            </a:r>
            <a:r>
              <a:rPr lang="ru-RU" b="1" dirty="0" err="1"/>
              <a:t>цзин</a:t>
            </a:r>
            <a:r>
              <a:rPr lang="ru-RU" b="1" dirty="0"/>
              <a:t>”.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412875"/>
            <a:ext cx="3063875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1412875"/>
            <a:ext cx="3348038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2359</Words>
  <Application>Microsoft Office PowerPoint</Application>
  <PresentationFormat>Экран (4:3)</PresentationFormat>
  <Paragraphs>230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Тема Office</vt:lpstr>
      <vt:lpstr>Лекція 2. Філософія Стародавніх Китаю та Індії </vt:lpstr>
      <vt:lpstr>Питання 1. Філософія Стародавнього Китаю: щколи, представники, основні ідеї.</vt:lpstr>
      <vt:lpstr>Шість основних шкіл філософії Стародавнього Китаю: </vt:lpstr>
      <vt:lpstr>Конфуціанство</vt:lpstr>
      <vt:lpstr>Могила Конфуция на кладбище рода Кун в Цюйфу </vt:lpstr>
      <vt:lpstr> На родовом кладбище Конфуция в Цюйфу </vt:lpstr>
      <vt:lpstr> Конфуціанство: основні ідеї. </vt:lpstr>
      <vt:lpstr>Кожен китаєць повинен дотримуватися таких правил:</vt:lpstr>
      <vt:lpstr>Даосизм</vt:lpstr>
      <vt:lpstr>Даосизм: основні ідеї.</vt:lpstr>
      <vt:lpstr>Даосизм займається</vt:lpstr>
      <vt:lpstr>Презентация PowerPoint</vt:lpstr>
      <vt:lpstr>Висловлювання Лао-цзи:</vt:lpstr>
      <vt:lpstr>Біографія Лао- Цзи</vt:lpstr>
      <vt:lpstr> Законники: основні ідеї. </vt:lpstr>
      <vt:lpstr>Шан Ян </vt:lpstr>
      <vt:lpstr>Основні ідеї Шан Яна</vt:lpstr>
      <vt:lpstr> Шан Ян вважав за необхідне, щоб: </vt:lpstr>
      <vt:lpstr>Сучасний Китай </vt:lpstr>
      <vt:lpstr>Питання 2</vt:lpstr>
      <vt:lpstr>2. Філософія Стародавньої Індії: загальна характеристика</vt:lpstr>
      <vt:lpstr>Усі філософські школи в Стародавній Індії,  залежно від їхнього відношення до Вед, поділяються на:</vt:lpstr>
      <vt:lpstr>Філософія Стародавньої Індії має ряд особливостей, що полягають у специфіці суспільного розвитку цієї країни.</vt:lpstr>
      <vt:lpstr>Буддизм: основні ідеї. </vt:lpstr>
      <vt:lpstr> Джайнізм</vt:lpstr>
      <vt:lpstr>Йога. </vt:lpstr>
      <vt:lpstr>Бхагавадгіти” (світоглядна поема) розрізняє три йоги: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Філософія Стародавніх Індії та Китаю</dc:title>
  <dc:creator>Admin</dc:creator>
  <cp:lastModifiedBy>380673661820</cp:lastModifiedBy>
  <cp:revision>70</cp:revision>
  <dcterms:created xsi:type="dcterms:W3CDTF">2013-11-24T19:30:26Z</dcterms:created>
  <dcterms:modified xsi:type="dcterms:W3CDTF">2022-02-17T19:00:52Z</dcterms:modified>
</cp:coreProperties>
</file>