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7" r:id="rId5"/>
    <p:sldId id="269" r:id="rId6"/>
    <p:sldId id="271" r:id="rId7"/>
    <p:sldId id="273" r:id="rId8"/>
    <p:sldId id="275" r:id="rId9"/>
    <p:sldId id="261" r:id="rId10"/>
    <p:sldId id="263" r:id="rId11"/>
    <p:sldId id="265" r:id="rId12"/>
    <p:sldId id="278" r:id="rId13"/>
    <p:sldId id="282" r:id="rId14"/>
    <p:sldId id="284" r:id="rId15"/>
    <p:sldId id="286" r:id="rId16"/>
    <p:sldId id="287" r:id="rId17"/>
    <p:sldId id="290" r:id="rId18"/>
    <p:sldId id="296" r:id="rId1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00" autoAdjust="0"/>
    <p:restoredTop sz="86441" autoAdjust="0"/>
  </p:normalViewPr>
  <p:slideViewPr>
    <p:cSldViewPr snapToGrid="0">
      <p:cViewPr varScale="1">
        <p:scale>
          <a:sx n="61" d="100"/>
          <a:sy n="61" d="100"/>
        </p:scale>
        <p:origin x="-72" y="-15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B641F-736F-4F18-B4AE-7FDE54024B54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E89D9-4BFB-4238-975E-B4107193C2F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70132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B641F-736F-4F18-B4AE-7FDE54024B54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E89D9-4BFB-4238-975E-B4107193C2F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247362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B641F-736F-4F18-B4AE-7FDE54024B54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E89D9-4BFB-4238-975E-B4107193C2F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668468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B641F-736F-4F18-B4AE-7FDE54024B54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E89D9-4BFB-4238-975E-B4107193C2F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610965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B641F-736F-4F18-B4AE-7FDE54024B54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E89D9-4BFB-4238-975E-B4107193C2F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786957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B641F-736F-4F18-B4AE-7FDE54024B54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E89D9-4BFB-4238-975E-B4107193C2F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239009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B641F-736F-4F18-B4AE-7FDE54024B54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E89D9-4BFB-4238-975E-B4107193C2F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420530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B641F-736F-4F18-B4AE-7FDE54024B54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E89D9-4BFB-4238-975E-B4107193C2F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069279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B641F-736F-4F18-B4AE-7FDE54024B54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E89D9-4BFB-4238-975E-B4107193C2F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80242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B641F-736F-4F18-B4AE-7FDE54024B54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883E89D9-4BFB-4238-975E-B4107193C2F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07117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B641F-736F-4F18-B4AE-7FDE54024B54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E89D9-4BFB-4238-975E-B4107193C2F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13525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B641F-736F-4F18-B4AE-7FDE54024B54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E89D9-4BFB-4238-975E-B4107193C2F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11300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B641F-736F-4F18-B4AE-7FDE54024B54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E89D9-4BFB-4238-975E-B4107193C2F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55027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B641F-736F-4F18-B4AE-7FDE54024B54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E89D9-4BFB-4238-975E-B4107193C2F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4312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B641F-736F-4F18-B4AE-7FDE54024B54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E89D9-4BFB-4238-975E-B4107193C2F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65666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B641F-736F-4F18-B4AE-7FDE54024B54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E89D9-4BFB-4238-975E-B4107193C2F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11631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B641F-736F-4F18-B4AE-7FDE54024B54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E89D9-4BFB-4238-975E-B4107193C2F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94713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BAB641F-736F-4F18-B4AE-7FDE54024B54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83E89D9-4BFB-4238-975E-B4107193C2F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63303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v5jQ0xT-ZDc&amp;list=PL9pns6-9kKCuJk2H-olVAuAnAmtaYw_Ii&amp;index=4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9VQYWNNzc0k&amp;list=PL9pns6-9kKCuJk2H-olVAuAnAmtaYw_Ii&amp;index=75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st9No11G_-g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Vniof-Hqqlc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8yF2cdEA-dg&amp;index=198&amp;list=PL9pns6-9kKCvApwluMovx5kZHtQkcPEcR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D8BZ0j0Z9lM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64UdzjqfDlk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6jQxybE8WM0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HaFj8XPWjP8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Jl7IWLvQvWU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gh6rmr4e0UM&amp;list=PL9pns6-9kKCvApwluMovx5kZHtQkcPEcR&amp;index=350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bsnpAwRhUlo&amp;list=PL9pns6-9kKCvApwluMovx5kZHtQkcPEcR&amp;index=210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3bYmAarEGug&amp;list=PL9pns6-9kKCvApwluMovx5kZHtQkcPEcR&amp;index=150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lfGS2BC9WZI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6tbdi-v1RE0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ЛЕКЦІЯ: </a:t>
            </a:r>
            <a:r>
              <a:rPr lang="uk-UA" dirty="0" err="1" smtClean="0"/>
              <a:t>Маніпулятивні</a:t>
            </a:r>
            <a:r>
              <a:rPr lang="uk-UA" dirty="0" smtClean="0"/>
              <a:t> </a:t>
            </a:r>
            <a:r>
              <a:rPr lang="uk-UA" dirty="0" smtClean="0"/>
              <a:t>техніки в рекламі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6076013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Глас народу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2438399"/>
            <a:ext cx="10018713" cy="3124201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/>
              <a:t>Метод, у </a:t>
            </a:r>
            <a:r>
              <a:rPr lang="ru-RU" dirty="0" err="1"/>
              <a:t>певному</a:t>
            </a:r>
            <a:r>
              <a:rPr lang="ru-RU" dirty="0"/>
              <a:t> </a:t>
            </a:r>
            <a:r>
              <a:rPr lang="ru-RU" dirty="0" err="1"/>
              <a:t>сенсі</a:t>
            </a:r>
            <a:r>
              <a:rPr lang="ru-RU" dirty="0"/>
              <a:t> </a:t>
            </a:r>
            <a:r>
              <a:rPr lang="ru-RU" dirty="0" err="1"/>
              <a:t>протилежний</a:t>
            </a:r>
            <a:r>
              <a:rPr lang="ru-RU" dirty="0"/>
              <a:t> </a:t>
            </a:r>
            <a:r>
              <a:rPr lang="ru-RU" dirty="0" err="1"/>
              <a:t>попередньому</a:t>
            </a:r>
            <a:r>
              <a:rPr lang="ru-RU" dirty="0"/>
              <a:t>. </a:t>
            </a:r>
            <a:r>
              <a:rPr lang="ru-RU" dirty="0" err="1"/>
              <a:t>Обігрується</a:t>
            </a:r>
            <a:r>
              <a:rPr lang="ru-RU" dirty="0"/>
              <a:t> образ </a:t>
            </a:r>
            <a:r>
              <a:rPr lang="ru-RU" dirty="0" err="1"/>
              <a:t>людини</a:t>
            </a:r>
            <a:r>
              <a:rPr lang="ru-RU" dirty="0"/>
              <a:t> з </a:t>
            </a:r>
            <a:r>
              <a:rPr lang="ru-RU" dirty="0" err="1"/>
              <a:t>вулиці</a:t>
            </a:r>
            <a:r>
              <a:rPr lang="ru-RU" dirty="0"/>
              <a:t>, </a:t>
            </a:r>
            <a:r>
              <a:rPr lang="ru-RU" dirty="0" err="1"/>
              <a:t>такої</a:t>
            </a:r>
            <a:r>
              <a:rPr lang="ru-RU" dirty="0"/>
              <a:t>, як </a:t>
            </a:r>
            <a:r>
              <a:rPr lang="ru-RU" dirty="0" err="1"/>
              <a:t>усі</a:t>
            </a:r>
            <a:r>
              <a:rPr lang="ru-RU" dirty="0"/>
              <a:t>. </a:t>
            </a:r>
            <a:r>
              <a:rPr lang="ru-RU" dirty="0" err="1"/>
              <a:t>Споживачеві</a:t>
            </a:r>
            <a:r>
              <a:rPr lang="ru-RU" dirty="0"/>
              <a:t> </a:t>
            </a:r>
            <a:r>
              <a:rPr lang="ru-RU" dirty="0" err="1"/>
              <a:t>ніби</a:t>
            </a:r>
            <a:r>
              <a:rPr lang="ru-RU" dirty="0"/>
              <a:t> </a:t>
            </a:r>
            <a:r>
              <a:rPr lang="ru-RU" dirty="0" err="1"/>
              <a:t>кажуть</a:t>
            </a:r>
            <a:r>
              <a:rPr lang="ru-RU" dirty="0"/>
              <a:t>: «Ну </a:t>
            </a:r>
            <a:r>
              <a:rPr lang="ru-RU" dirty="0" err="1"/>
              <a:t>це</a:t>
            </a:r>
            <a:r>
              <a:rPr lang="ru-RU" dirty="0"/>
              <a:t> ж не реклама, для </a:t>
            </a:r>
            <a:r>
              <a:rPr lang="ru-RU" dirty="0" err="1"/>
              <a:t>реклами</a:t>
            </a:r>
            <a:r>
              <a:rPr lang="ru-RU" dirty="0"/>
              <a:t> ми б </a:t>
            </a:r>
            <a:r>
              <a:rPr lang="ru-RU" dirty="0" err="1"/>
              <a:t>найняли</a:t>
            </a:r>
            <a:r>
              <a:rPr lang="ru-RU" dirty="0"/>
              <a:t> </a:t>
            </a:r>
            <a:r>
              <a:rPr lang="ru-RU" dirty="0" err="1"/>
              <a:t>зірок</a:t>
            </a:r>
            <a:r>
              <a:rPr lang="ru-RU" dirty="0"/>
              <a:t>. Тут просто </a:t>
            </a:r>
            <a:r>
              <a:rPr lang="ru-RU" dirty="0" err="1"/>
              <a:t>демонстрація</a:t>
            </a:r>
            <a:r>
              <a:rPr lang="ru-RU" dirty="0"/>
              <a:t> </a:t>
            </a:r>
            <a:r>
              <a:rPr lang="ru-RU" dirty="0" err="1"/>
              <a:t>життєвого</a:t>
            </a:r>
            <a:r>
              <a:rPr lang="ru-RU" dirty="0"/>
              <a:t> </a:t>
            </a:r>
            <a:r>
              <a:rPr lang="ru-RU" dirty="0" err="1"/>
              <a:t>досвіду</a:t>
            </a:r>
            <a:r>
              <a:rPr lang="ru-RU" dirty="0"/>
              <a:t> </a:t>
            </a:r>
            <a:r>
              <a:rPr lang="ru-RU" dirty="0" err="1"/>
              <a:t>звичайних</a:t>
            </a:r>
            <a:r>
              <a:rPr lang="ru-RU" dirty="0"/>
              <a:t> людей</a:t>
            </a:r>
            <a:r>
              <a:rPr lang="ru-RU" dirty="0" smtClean="0"/>
              <a:t>».</a:t>
            </a:r>
          </a:p>
          <a:p>
            <a:pPr marL="0" indent="0" algn="just">
              <a:buNone/>
            </a:pPr>
            <a:r>
              <a:rPr lang="uk-UA" b="1" dirty="0" smtClean="0"/>
              <a:t>Приклад: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www.youtube.com/watch?v=v5jQ0xT-ZDc&amp;list=PL9pns6-9kKCuJk2H-olVAuAnAmtaYw_Ii&amp;index=4</a:t>
            </a:r>
            <a:r>
              <a:rPr lang="uk-UA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3147369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/>
              <a:t>Наслідування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dirty="0" err="1"/>
              <a:t>Спроба</a:t>
            </a:r>
            <a:r>
              <a:rPr lang="ru-RU" dirty="0"/>
              <a:t> </a:t>
            </a:r>
            <a:r>
              <a:rPr lang="ru-RU" dirty="0" err="1"/>
              <a:t>змусити</a:t>
            </a:r>
            <a:r>
              <a:rPr lang="ru-RU" dirty="0"/>
              <a:t> </a:t>
            </a:r>
            <a:r>
              <a:rPr lang="ru-RU" dirty="0" err="1"/>
              <a:t>купувати</a:t>
            </a:r>
            <a:r>
              <a:rPr lang="ru-RU" dirty="0"/>
              <a:t> </a:t>
            </a:r>
            <a:r>
              <a:rPr lang="ru-RU" dirty="0" err="1"/>
              <a:t>рекламований</a:t>
            </a:r>
            <a:r>
              <a:rPr lang="ru-RU" dirty="0"/>
              <a:t> товар у </a:t>
            </a:r>
            <a:r>
              <a:rPr lang="ru-RU" dirty="0" err="1"/>
              <a:t>якомога</a:t>
            </a:r>
            <a:r>
              <a:rPr lang="ru-RU" dirty="0"/>
              <a:t> </a:t>
            </a:r>
            <a:r>
              <a:rPr lang="ru-RU" dirty="0" err="1"/>
              <a:t>більших</a:t>
            </a:r>
            <a:r>
              <a:rPr lang="ru-RU" dirty="0"/>
              <a:t> </a:t>
            </a:r>
            <a:r>
              <a:rPr lang="ru-RU" dirty="0" err="1"/>
              <a:t>кількостях</a:t>
            </a:r>
            <a:r>
              <a:rPr lang="ru-RU" dirty="0"/>
              <a:t>. Тут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експлуатується</a:t>
            </a:r>
            <a:r>
              <a:rPr lang="ru-RU" dirty="0"/>
              <a:t> </a:t>
            </a:r>
            <a:r>
              <a:rPr lang="ru-RU" dirty="0" err="1"/>
              <a:t>психологічний</a:t>
            </a:r>
            <a:r>
              <a:rPr lang="ru-RU" dirty="0"/>
              <a:t> </a:t>
            </a:r>
            <a:r>
              <a:rPr lang="ru-RU" dirty="0" err="1"/>
              <a:t>ефект</a:t>
            </a:r>
            <a:r>
              <a:rPr lang="ru-RU" dirty="0"/>
              <a:t> </a:t>
            </a:r>
            <a:r>
              <a:rPr lang="ru-RU" dirty="0" err="1"/>
              <a:t>соціального</a:t>
            </a:r>
            <a:r>
              <a:rPr lang="ru-RU" dirty="0"/>
              <a:t> </a:t>
            </a:r>
            <a:r>
              <a:rPr lang="ru-RU" dirty="0" err="1"/>
              <a:t>наслідування</a:t>
            </a:r>
            <a:r>
              <a:rPr lang="ru-RU" dirty="0"/>
              <a:t>. </a:t>
            </a:r>
            <a:r>
              <a:rPr lang="ru-RU" dirty="0" err="1"/>
              <a:t>Заклик</a:t>
            </a:r>
            <a:r>
              <a:rPr lang="ru-RU" dirty="0"/>
              <a:t> «доктора-стоматолога» з рекламного ролика: «Просто </a:t>
            </a:r>
            <a:r>
              <a:rPr lang="ru-RU" dirty="0" err="1"/>
              <a:t>візьміть</a:t>
            </a:r>
            <a:r>
              <a:rPr lang="ru-RU" dirty="0"/>
              <a:t> </a:t>
            </a:r>
            <a:r>
              <a:rPr lang="ru-RU" dirty="0" err="1"/>
              <a:t>кілька</a:t>
            </a:r>
            <a:r>
              <a:rPr lang="ru-RU" dirty="0"/>
              <a:t> </a:t>
            </a:r>
            <a:r>
              <a:rPr lang="ru-RU" dirty="0" err="1"/>
              <a:t>подушечок</a:t>
            </a:r>
            <a:r>
              <a:rPr lang="ru-RU" dirty="0"/>
              <a:t> </a:t>
            </a:r>
            <a:r>
              <a:rPr lang="ru-RU" dirty="0" err="1"/>
              <a:t>Орбіта</a:t>
            </a:r>
            <a:r>
              <a:rPr lang="ru-RU" dirty="0"/>
              <a:t> і пожуйте </a:t>
            </a:r>
            <a:r>
              <a:rPr lang="ru-RU" dirty="0" err="1"/>
              <a:t>їх</a:t>
            </a:r>
            <a:r>
              <a:rPr lang="ru-RU" dirty="0"/>
              <a:t>...». У </a:t>
            </a:r>
            <a:r>
              <a:rPr lang="ru-RU" dirty="0" err="1"/>
              <a:t>багатьох</a:t>
            </a:r>
            <a:r>
              <a:rPr lang="ru-RU" dirty="0"/>
              <a:t> роликах </a:t>
            </a:r>
            <a:r>
              <a:rPr lang="ru-RU" dirty="0" err="1"/>
              <a:t>відправляють</a:t>
            </a:r>
            <a:r>
              <a:rPr lang="ru-RU" dirty="0"/>
              <a:t> у рот </a:t>
            </a:r>
            <a:r>
              <a:rPr lang="ru-RU" dirty="0" err="1"/>
              <a:t>одразу</a:t>
            </a:r>
            <a:r>
              <a:rPr lang="ru-RU" dirty="0"/>
              <a:t> по </a:t>
            </a:r>
            <a:r>
              <a:rPr lang="ru-RU" dirty="0" err="1"/>
              <a:t>дві</a:t>
            </a:r>
            <a:r>
              <a:rPr lang="ru-RU" dirty="0"/>
              <a:t> подушечки </a:t>
            </a:r>
            <a:r>
              <a:rPr lang="ru-RU" dirty="0" err="1"/>
              <a:t>жуйки</a:t>
            </a:r>
            <a:r>
              <a:rPr lang="ru-RU" dirty="0"/>
              <a:t>, </a:t>
            </a:r>
            <a:r>
              <a:rPr lang="ru-RU" dirty="0" err="1"/>
              <a:t>кидають</a:t>
            </a:r>
            <a:r>
              <a:rPr lang="ru-RU" dirty="0"/>
              <a:t> у суп не один, а два-три кубика «</a:t>
            </a:r>
            <a:r>
              <a:rPr lang="ru-RU" dirty="0" err="1"/>
              <a:t>Маґґі</a:t>
            </a:r>
            <a:r>
              <a:rPr lang="ru-RU" dirty="0"/>
              <a:t>», </a:t>
            </a:r>
            <a:r>
              <a:rPr lang="ru-RU" dirty="0" err="1"/>
              <a:t>розчиняють</a:t>
            </a:r>
            <a:r>
              <a:rPr lang="ru-RU" dirty="0"/>
              <a:t> у </a:t>
            </a:r>
            <a:r>
              <a:rPr lang="ru-RU" dirty="0" err="1"/>
              <a:t>склянці</a:t>
            </a:r>
            <a:r>
              <a:rPr lang="ru-RU" dirty="0"/>
              <a:t> по </a:t>
            </a:r>
            <a:r>
              <a:rPr lang="ru-RU" dirty="0" err="1"/>
              <a:t>дві</a:t>
            </a:r>
            <a:r>
              <a:rPr lang="ru-RU" dirty="0"/>
              <a:t> таблетки </a:t>
            </a:r>
            <a:r>
              <a:rPr lang="ru-RU" dirty="0" err="1"/>
              <a:t>ліків</a:t>
            </a:r>
            <a:r>
              <a:rPr lang="ru-RU" dirty="0"/>
              <a:t> і т. д.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підсвідомо</a:t>
            </a:r>
            <a:r>
              <a:rPr lang="ru-RU" dirty="0"/>
              <a:t> </a:t>
            </a:r>
            <a:r>
              <a:rPr lang="ru-RU" dirty="0" err="1"/>
              <a:t>змушує</a:t>
            </a:r>
            <a:r>
              <a:rPr lang="ru-RU" dirty="0"/>
              <a:t> </a:t>
            </a:r>
            <a:r>
              <a:rPr lang="ru-RU" dirty="0" err="1"/>
              <a:t>споживати</a:t>
            </a:r>
            <a:r>
              <a:rPr lang="ru-RU" dirty="0"/>
              <a:t> </a:t>
            </a:r>
            <a:r>
              <a:rPr lang="ru-RU" dirty="0" err="1"/>
              <a:t>вдвічі</a:t>
            </a:r>
            <a:r>
              <a:rPr lang="ru-RU" dirty="0"/>
              <a:t> </a:t>
            </a:r>
            <a:r>
              <a:rPr lang="ru-RU" dirty="0" err="1"/>
              <a:t>більше</a:t>
            </a:r>
            <a:r>
              <a:rPr lang="ru-RU" dirty="0"/>
              <a:t>, 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витрачати</a:t>
            </a:r>
            <a:r>
              <a:rPr lang="ru-RU" dirty="0"/>
              <a:t> </a:t>
            </a:r>
            <a:r>
              <a:rPr lang="ru-RU" dirty="0" err="1"/>
              <a:t>більше</a:t>
            </a:r>
            <a:r>
              <a:rPr lang="ru-RU" dirty="0"/>
              <a:t> грошей на </a:t>
            </a:r>
            <a:r>
              <a:rPr lang="ru-RU" dirty="0" err="1"/>
              <a:t>придбання</a:t>
            </a:r>
            <a:r>
              <a:rPr lang="ru-RU" dirty="0"/>
              <a:t> </a:t>
            </a:r>
            <a:r>
              <a:rPr lang="ru-RU" dirty="0" err="1"/>
              <a:t>рекламованого</a:t>
            </a:r>
            <a:r>
              <a:rPr lang="ru-RU" dirty="0"/>
              <a:t> </a:t>
            </a:r>
            <a:r>
              <a:rPr lang="ru-RU" dirty="0" smtClean="0"/>
              <a:t>товару.</a:t>
            </a:r>
          </a:p>
          <a:p>
            <a:pPr marL="0" indent="0" algn="just">
              <a:buNone/>
            </a:pPr>
            <a:r>
              <a:rPr lang="uk-UA" b="1" dirty="0" smtClean="0"/>
              <a:t>Приклад:  </a:t>
            </a:r>
            <a:r>
              <a:rPr lang="en-US" b="1" dirty="0">
                <a:hlinkClick r:id="rId2"/>
              </a:rPr>
              <a:t>https://</a:t>
            </a:r>
            <a:r>
              <a:rPr lang="en-US" b="1" dirty="0" smtClean="0">
                <a:hlinkClick r:id="rId2"/>
              </a:rPr>
              <a:t>www.youtube.com/watch?v=9VQYWNNzc0k&amp;list=PL9pns6-9kKCuJk2H-olVAuAnAmtaYw_Ii&amp;index=75</a:t>
            </a:r>
            <a:r>
              <a:rPr lang="uk-UA" b="1" dirty="0" smtClean="0"/>
              <a:t> </a:t>
            </a:r>
            <a:endParaRPr lang="ru-RU" b="1" dirty="0"/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30557497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 </a:t>
            </a:r>
            <a:r>
              <a:rPr lang="ru-RU" b="1" dirty="0"/>
              <a:t>Шантаж, </a:t>
            </a:r>
            <a:r>
              <a:rPr lang="ru-RU" b="1" dirty="0" err="1"/>
              <a:t>залякування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2438399"/>
            <a:ext cx="10018713" cy="3124201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ru-RU" dirty="0"/>
              <a:t>Шантаж, </a:t>
            </a:r>
            <a:r>
              <a:rPr lang="ru-RU" dirty="0" err="1"/>
              <a:t>залякування</a:t>
            </a:r>
            <a:r>
              <a:rPr lang="ru-RU" dirty="0"/>
              <a:t> </a:t>
            </a:r>
            <a:r>
              <a:rPr lang="ru-RU" dirty="0" err="1"/>
              <a:t>споживачів</a:t>
            </a:r>
            <a:r>
              <a:rPr lang="ru-RU" dirty="0"/>
              <a:t>, </a:t>
            </a:r>
            <a:r>
              <a:rPr lang="ru-RU" dirty="0" err="1"/>
              <a:t>експлуатація</a:t>
            </a:r>
            <a:r>
              <a:rPr lang="ru-RU" dirty="0"/>
              <a:t> </a:t>
            </a:r>
            <a:r>
              <a:rPr lang="ru-RU" dirty="0" err="1"/>
              <a:t>типових</a:t>
            </a:r>
            <a:r>
              <a:rPr lang="ru-RU" dirty="0"/>
              <a:t> </a:t>
            </a:r>
            <a:r>
              <a:rPr lang="ru-RU" dirty="0" err="1"/>
              <a:t>страхів</a:t>
            </a:r>
            <a:r>
              <a:rPr lang="ru-RU" dirty="0"/>
              <a:t> і </a:t>
            </a:r>
            <a:r>
              <a:rPr lang="ru-RU" dirty="0" err="1"/>
              <a:t>психологічних</a:t>
            </a:r>
            <a:r>
              <a:rPr lang="ru-RU" dirty="0"/>
              <a:t> </a:t>
            </a:r>
            <a:r>
              <a:rPr lang="ru-RU" dirty="0" err="1"/>
              <a:t>комплексів</a:t>
            </a:r>
            <a:r>
              <a:rPr lang="ru-RU" dirty="0"/>
              <a:t> – </a:t>
            </a:r>
            <a:r>
              <a:rPr lang="ru-RU" dirty="0" err="1"/>
              <a:t>ще</a:t>
            </a:r>
            <a:r>
              <a:rPr lang="ru-RU" dirty="0"/>
              <a:t> один метод </a:t>
            </a:r>
            <a:r>
              <a:rPr lang="ru-RU" dirty="0" err="1"/>
              <a:t>телереклами</a:t>
            </a:r>
            <a:r>
              <a:rPr lang="ru-RU" dirty="0"/>
              <a:t>. </a:t>
            </a:r>
            <a:r>
              <a:rPr lang="ru-RU" dirty="0" err="1"/>
              <a:t>Спроба</a:t>
            </a:r>
            <a:r>
              <a:rPr lang="ru-RU" dirty="0"/>
              <a:t> </a:t>
            </a:r>
            <a:r>
              <a:rPr lang="ru-RU" dirty="0" err="1"/>
              <a:t>переконати</a:t>
            </a:r>
            <a:r>
              <a:rPr lang="ru-RU" dirty="0"/>
              <a:t> вас у тому,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</a:t>
            </a:r>
            <a:r>
              <a:rPr lang="ru-RU" dirty="0"/>
              <a:t> – </a:t>
            </a:r>
            <a:r>
              <a:rPr lang="ru-RU" dirty="0" err="1"/>
              <a:t>нікчема</a:t>
            </a:r>
            <a:r>
              <a:rPr lang="ru-RU" dirty="0"/>
              <a:t> і </a:t>
            </a:r>
            <a:r>
              <a:rPr lang="ru-RU" dirty="0" err="1"/>
              <a:t>невдаха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відмовляєтеся</a:t>
            </a:r>
            <a:r>
              <a:rPr lang="ru-RU" dirty="0"/>
              <a:t> </a:t>
            </a:r>
            <a:r>
              <a:rPr lang="ru-RU" dirty="0" err="1"/>
              <a:t>дотримуватися</a:t>
            </a:r>
            <a:r>
              <a:rPr lang="ru-RU" dirty="0"/>
              <a:t> </a:t>
            </a:r>
            <a:r>
              <a:rPr lang="ru-RU" dirty="0" err="1"/>
              <a:t>порада</a:t>
            </a:r>
            <a:r>
              <a:rPr lang="ru-RU" dirty="0"/>
              <a:t> </a:t>
            </a:r>
            <a:r>
              <a:rPr lang="ru-RU" dirty="0" err="1"/>
              <a:t>реклами</a:t>
            </a:r>
            <a:r>
              <a:rPr lang="ru-RU" dirty="0"/>
              <a:t>. (</a:t>
            </a:r>
            <a:r>
              <a:rPr lang="ru-RU" dirty="0" err="1"/>
              <a:t>Наприклад</a:t>
            </a:r>
            <a:r>
              <a:rPr lang="ru-RU" dirty="0"/>
              <a:t>, вас </a:t>
            </a:r>
            <a:r>
              <a:rPr lang="ru-RU" dirty="0" err="1"/>
              <a:t>ніколи</a:t>
            </a:r>
            <a:r>
              <a:rPr lang="ru-RU" dirty="0"/>
              <a:t> не </a:t>
            </a:r>
            <a:r>
              <a:rPr lang="ru-RU" dirty="0" err="1"/>
              <a:t>запросять</a:t>
            </a:r>
            <a:r>
              <a:rPr lang="ru-RU" dirty="0"/>
              <a:t> на </a:t>
            </a:r>
            <a:r>
              <a:rPr lang="ru-RU" dirty="0" err="1"/>
              <a:t>побачення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не </a:t>
            </a:r>
            <a:r>
              <a:rPr lang="ru-RU" dirty="0" err="1"/>
              <a:t>придбаєте</a:t>
            </a:r>
            <a:r>
              <a:rPr lang="ru-RU" dirty="0"/>
              <a:t> </a:t>
            </a:r>
            <a:r>
              <a:rPr lang="ru-RU" dirty="0" err="1"/>
              <a:t>запропонованого</a:t>
            </a:r>
            <a:r>
              <a:rPr lang="ru-RU" dirty="0"/>
              <a:t> товару.) </a:t>
            </a:r>
            <a:r>
              <a:rPr lang="ru-RU" dirty="0" err="1"/>
              <a:t>Збудження</a:t>
            </a:r>
            <a:r>
              <a:rPr lang="ru-RU" dirty="0"/>
              <a:t> </a:t>
            </a:r>
            <a:r>
              <a:rPr lang="ru-RU" dirty="0" err="1"/>
              <a:t>інстинкту</a:t>
            </a:r>
            <a:r>
              <a:rPr lang="ru-RU" dirty="0"/>
              <a:t> </a:t>
            </a:r>
            <a:r>
              <a:rPr lang="ru-RU" dirty="0" err="1"/>
              <a:t>самозбереження</a:t>
            </a:r>
            <a:r>
              <a:rPr lang="ru-RU" dirty="0"/>
              <a:t> шляхом </a:t>
            </a:r>
            <a:r>
              <a:rPr lang="ru-RU" dirty="0" err="1"/>
              <a:t>демонстрації</a:t>
            </a:r>
            <a:r>
              <a:rPr lang="ru-RU" dirty="0"/>
              <a:t> </a:t>
            </a:r>
            <a:r>
              <a:rPr lang="ru-RU" dirty="0" err="1"/>
              <a:t>помилкових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суто</a:t>
            </a:r>
            <a:r>
              <a:rPr lang="ru-RU" dirty="0"/>
              <a:t> </a:t>
            </a:r>
            <a:r>
              <a:rPr lang="ru-RU" dirty="0" err="1"/>
              <a:t>гіпотетичних</a:t>
            </a:r>
            <a:r>
              <a:rPr lang="ru-RU" dirty="0"/>
              <a:t> </a:t>
            </a:r>
            <a:r>
              <a:rPr lang="ru-RU" dirty="0" err="1"/>
              <a:t>загроз</a:t>
            </a:r>
            <a:r>
              <a:rPr lang="ru-RU" dirty="0"/>
              <a:t>. («</a:t>
            </a:r>
            <a:r>
              <a:rPr lang="ru-RU" dirty="0" err="1"/>
              <a:t>Обов’язково</a:t>
            </a:r>
            <a:r>
              <a:rPr lang="ru-RU" dirty="0"/>
              <a:t> </a:t>
            </a:r>
            <a:r>
              <a:rPr lang="ru-RU" dirty="0" err="1"/>
              <a:t>користуйся</a:t>
            </a:r>
            <a:r>
              <a:rPr lang="ru-RU" dirty="0"/>
              <a:t> </a:t>
            </a:r>
            <a:r>
              <a:rPr lang="ru-RU" dirty="0" err="1"/>
              <a:t>нашою</a:t>
            </a:r>
            <a:r>
              <a:rPr lang="ru-RU" dirty="0"/>
              <a:t> зубною пастою, </a:t>
            </a:r>
            <a:r>
              <a:rPr lang="ru-RU" dirty="0" err="1"/>
              <a:t>інакше</a:t>
            </a:r>
            <a:r>
              <a:rPr lang="ru-RU" dirty="0"/>
              <a:t> </a:t>
            </a:r>
            <a:r>
              <a:rPr lang="ru-RU" dirty="0" err="1"/>
              <a:t>твої</a:t>
            </a:r>
            <a:r>
              <a:rPr lang="ru-RU" dirty="0"/>
              <a:t> </a:t>
            </a:r>
            <a:r>
              <a:rPr lang="ru-RU" dirty="0" err="1"/>
              <a:t>зуби</a:t>
            </a:r>
            <a:r>
              <a:rPr lang="ru-RU" dirty="0"/>
              <a:t> </a:t>
            </a:r>
            <a:r>
              <a:rPr lang="ru-RU" dirty="0" err="1"/>
              <a:t>з’їсть</a:t>
            </a:r>
            <a:r>
              <a:rPr lang="ru-RU" dirty="0"/>
              <a:t> </a:t>
            </a:r>
            <a:r>
              <a:rPr lang="ru-RU" dirty="0" err="1"/>
              <a:t>карієс</a:t>
            </a:r>
            <a:r>
              <a:rPr lang="ru-RU" dirty="0"/>
              <a:t>», «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/>
              <a:t>наші</a:t>
            </a:r>
            <a:r>
              <a:rPr lang="ru-RU" dirty="0"/>
              <a:t> </a:t>
            </a:r>
            <a:r>
              <a:rPr lang="ru-RU" dirty="0" err="1"/>
              <a:t>тампони</a:t>
            </a:r>
            <a:r>
              <a:rPr lang="ru-RU" dirty="0"/>
              <a:t> </a:t>
            </a:r>
            <a:r>
              <a:rPr lang="ru-RU" dirty="0" err="1"/>
              <a:t>забезпечать</a:t>
            </a:r>
            <a:r>
              <a:rPr lang="ru-RU" dirty="0"/>
              <a:t> </a:t>
            </a:r>
            <a:r>
              <a:rPr lang="ru-RU" dirty="0" err="1"/>
              <a:t>жінці</a:t>
            </a:r>
            <a:r>
              <a:rPr lang="ru-RU" dirty="0"/>
              <a:t> 100-відсотковий </a:t>
            </a:r>
            <a:r>
              <a:rPr lang="ru-RU" dirty="0" err="1"/>
              <a:t>захист</a:t>
            </a:r>
            <a:r>
              <a:rPr lang="ru-RU" dirty="0"/>
              <a:t>»). У </a:t>
            </a:r>
            <a:r>
              <a:rPr lang="ru-RU" dirty="0" err="1"/>
              <a:t>м’якшому</a:t>
            </a:r>
            <a:r>
              <a:rPr lang="ru-RU" dirty="0"/>
              <a:t> </a:t>
            </a:r>
            <a:r>
              <a:rPr lang="ru-RU" dirty="0" err="1"/>
              <a:t>варіанті</a:t>
            </a:r>
            <a:r>
              <a:rPr lang="ru-RU" dirty="0"/>
              <a:t> </a:t>
            </a:r>
            <a:r>
              <a:rPr lang="ru-RU" dirty="0" err="1"/>
              <a:t>таку</a:t>
            </a:r>
            <a:r>
              <a:rPr lang="ru-RU" dirty="0"/>
              <a:t> рекламу </a:t>
            </a:r>
            <a:r>
              <a:rPr lang="ru-RU" dirty="0" err="1"/>
              <a:t>може</a:t>
            </a:r>
            <a:r>
              <a:rPr lang="ru-RU" dirty="0"/>
              <a:t> бути представлено у </a:t>
            </a:r>
            <a:r>
              <a:rPr lang="ru-RU" dirty="0" err="1"/>
              <a:t>формі</a:t>
            </a:r>
            <a:r>
              <a:rPr lang="ru-RU" dirty="0"/>
              <a:t> </a:t>
            </a:r>
            <a:r>
              <a:rPr lang="ru-RU" dirty="0" err="1"/>
              <a:t>поради</a:t>
            </a:r>
            <a:r>
              <a:rPr lang="ru-RU" dirty="0"/>
              <a:t>, в </a:t>
            </a:r>
            <a:r>
              <a:rPr lang="ru-RU" dirty="0" err="1"/>
              <a:t>якій</a:t>
            </a:r>
            <a:r>
              <a:rPr lang="ru-RU" dirty="0"/>
              <a:t> усе ж </a:t>
            </a:r>
            <a:r>
              <a:rPr lang="ru-RU" dirty="0" err="1"/>
              <a:t>міститься</a:t>
            </a:r>
            <a:r>
              <a:rPr lang="ru-RU" dirty="0"/>
              <a:t> </a:t>
            </a:r>
            <a:r>
              <a:rPr lang="ru-RU" dirty="0" err="1"/>
              <a:t>загроза</a:t>
            </a:r>
            <a:r>
              <a:rPr lang="ru-RU" dirty="0"/>
              <a:t>. «Ви ж не </a:t>
            </a:r>
            <a:r>
              <a:rPr lang="ru-RU" dirty="0" err="1"/>
              <a:t>хочете</a:t>
            </a:r>
            <a:r>
              <a:rPr lang="ru-RU" dirty="0"/>
              <a:t> </a:t>
            </a:r>
            <a:r>
              <a:rPr lang="ru-RU" dirty="0" err="1"/>
              <a:t>захворіти</a:t>
            </a:r>
            <a:r>
              <a:rPr lang="ru-RU" dirty="0"/>
              <a:t>? </a:t>
            </a:r>
            <a:r>
              <a:rPr lang="ru-RU" dirty="0" err="1"/>
              <a:t>Тоді</a:t>
            </a:r>
            <a:r>
              <a:rPr lang="ru-RU" dirty="0"/>
              <a:t> </a:t>
            </a:r>
            <a:r>
              <a:rPr lang="ru-RU" dirty="0" err="1"/>
              <a:t>купіть</a:t>
            </a:r>
            <a:r>
              <a:rPr lang="ru-RU" dirty="0"/>
              <a:t> </a:t>
            </a:r>
            <a:r>
              <a:rPr lang="ru-RU" dirty="0" err="1"/>
              <a:t>вітаміни</a:t>
            </a:r>
            <a:r>
              <a:rPr lang="ru-RU" dirty="0" smtClean="0"/>
              <a:t>».</a:t>
            </a:r>
          </a:p>
          <a:p>
            <a:pPr marL="0" indent="0" algn="just">
              <a:buNone/>
            </a:pPr>
            <a:r>
              <a:rPr lang="uk-UA" b="1" dirty="0" smtClean="0"/>
              <a:t>Приклад: </a:t>
            </a:r>
            <a:r>
              <a:rPr lang="en-US" dirty="0">
                <a:hlinkClick r:id="rId2"/>
              </a:rPr>
              <a:t>https://www.youtube.com/watch?v=st9No11G_-</a:t>
            </a:r>
            <a:r>
              <a:rPr lang="en-US" dirty="0" smtClean="0">
                <a:hlinkClick r:id="rId2"/>
              </a:rPr>
              <a:t>g</a:t>
            </a:r>
            <a:r>
              <a:rPr lang="uk-UA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3686422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 </a:t>
            </a:r>
            <a:r>
              <a:rPr lang="ru-RU" b="1" dirty="0" err="1"/>
              <a:t>Експлуатація</a:t>
            </a:r>
            <a:r>
              <a:rPr lang="ru-RU" b="1" dirty="0"/>
              <a:t> </a:t>
            </a:r>
            <a:r>
              <a:rPr lang="ru-RU" b="1" dirty="0" err="1"/>
              <a:t>батьківського</a:t>
            </a:r>
            <a:r>
              <a:rPr lang="ru-RU" b="1" dirty="0"/>
              <a:t> </a:t>
            </a:r>
            <a:r>
              <a:rPr lang="ru-RU" b="1" dirty="0" err="1"/>
              <a:t>інстинкту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2666999"/>
            <a:ext cx="10018713" cy="2154383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/>
              <a:t>Товар </a:t>
            </a:r>
            <a:r>
              <a:rPr lang="ru-RU" dirty="0" err="1"/>
              <a:t>представляють</a:t>
            </a:r>
            <a:r>
              <a:rPr lang="ru-RU" dirty="0"/>
              <a:t> як </a:t>
            </a:r>
            <a:r>
              <a:rPr lang="ru-RU" dirty="0" err="1"/>
              <a:t>корисний</a:t>
            </a:r>
            <a:r>
              <a:rPr lang="ru-RU" dirty="0"/>
              <a:t> і </a:t>
            </a:r>
            <a:r>
              <a:rPr lang="ru-RU" dirty="0" err="1"/>
              <a:t>потрібний</a:t>
            </a:r>
            <a:r>
              <a:rPr lang="ru-RU" dirty="0"/>
              <a:t> </a:t>
            </a:r>
            <a:r>
              <a:rPr lang="ru-RU" dirty="0" err="1"/>
              <a:t>дітям</a:t>
            </a:r>
            <a:r>
              <a:rPr lang="ru-RU" dirty="0"/>
              <a:t>. </a:t>
            </a:r>
            <a:r>
              <a:rPr lang="ru-RU" dirty="0" err="1"/>
              <a:t>Дитина</a:t>
            </a:r>
            <a:r>
              <a:rPr lang="ru-RU" dirty="0"/>
              <a:t> </a:t>
            </a:r>
            <a:r>
              <a:rPr lang="ru-RU" dirty="0" err="1"/>
              <a:t>щаслива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ви</a:t>
            </a:r>
            <a:r>
              <a:rPr lang="ru-RU" dirty="0"/>
              <a:t> купите </a:t>
            </a:r>
            <a:r>
              <a:rPr lang="ru-RU" dirty="0" err="1"/>
              <a:t>їй</a:t>
            </a:r>
            <a:r>
              <a:rPr lang="ru-RU" dirty="0"/>
              <a:t> </a:t>
            </a:r>
            <a:r>
              <a:rPr lang="ru-RU" dirty="0" err="1"/>
              <a:t>рекламовану</a:t>
            </a:r>
            <a:r>
              <a:rPr lang="ru-RU" dirty="0"/>
              <a:t> </a:t>
            </a:r>
            <a:r>
              <a:rPr lang="ru-RU" dirty="0" err="1"/>
              <a:t>річ</a:t>
            </a:r>
            <a:r>
              <a:rPr lang="ru-RU" dirty="0"/>
              <a:t>: </a:t>
            </a:r>
            <a:r>
              <a:rPr lang="ru-RU" dirty="0" err="1"/>
              <a:t>підгузки</a:t>
            </a:r>
            <a:r>
              <a:rPr lang="ru-RU" dirty="0"/>
              <a:t>, шампунь </a:t>
            </a:r>
            <a:r>
              <a:rPr lang="ru-RU" dirty="0" err="1"/>
              <a:t>тощо</a:t>
            </a:r>
            <a:r>
              <a:rPr lang="ru-RU" dirty="0" smtClean="0"/>
              <a:t>.</a:t>
            </a:r>
          </a:p>
          <a:p>
            <a:pPr marL="0" indent="0" algn="just">
              <a:buNone/>
            </a:pPr>
            <a:r>
              <a:rPr lang="uk-UA" b="1" dirty="0" smtClean="0"/>
              <a:t>Приклад: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www.youtube.com/watch?v=Vniof-Hqqlc</a:t>
            </a:r>
            <a:endParaRPr lang="uk-UA" dirty="0" smtClean="0"/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7064058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/>
              <a:t>Апеляція</a:t>
            </a:r>
            <a:r>
              <a:rPr lang="ru-RU" b="1" dirty="0"/>
              <a:t> до «</a:t>
            </a:r>
            <a:r>
              <a:rPr lang="ru-RU" b="1" dirty="0" err="1"/>
              <a:t>добрих</a:t>
            </a:r>
            <a:r>
              <a:rPr lang="ru-RU" b="1" dirty="0"/>
              <a:t> </a:t>
            </a:r>
            <a:r>
              <a:rPr lang="ru-RU" b="1" dirty="0" err="1"/>
              <a:t>почуттів</a:t>
            </a:r>
            <a:r>
              <a:rPr lang="ru-RU" b="1" dirty="0"/>
              <a:t>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1" y="2306781"/>
            <a:ext cx="10018713" cy="3124201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Сюжет </a:t>
            </a:r>
            <a:r>
              <a:rPr lang="ru-RU" dirty="0" err="1"/>
              <a:t>кліпу</a:t>
            </a:r>
            <a:r>
              <a:rPr lang="ru-RU" dirty="0"/>
              <a:t> </a:t>
            </a:r>
            <a:r>
              <a:rPr lang="ru-RU" dirty="0" err="1"/>
              <a:t>будується</a:t>
            </a:r>
            <a:r>
              <a:rPr lang="ru-RU" dirty="0"/>
              <a:t> таким чином, </a:t>
            </a:r>
            <a:r>
              <a:rPr lang="ru-RU" dirty="0" err="1"/>
              <a:t>щоби</a:t>
            </a:r>
            <a:r>
              <a:rPr lang="ru-RU" dirty="0"/>
              <a:t> товар </a:t>
            </a:r>
            <a:r>
              <a:rPr lang="ru-RU" dirty="0" err="1"/>
              <a:t>асоціювався</a:t>
            </a:r>
            <a:r>
              <a:rPr lang="ru-RU" dirty="0"/>
              <a:t> з </a:t>
            </a:r>
            <a:r>
              <a:rPr lang="ru-RU" dirty="0" err="1"/>
              <a:t>подіями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викликають</a:t>
            </a:r>
            <a:r>
              <a:rPr lang="ru-RU" dirty="0"/>
              <a:t> </a:t>
            </a:r>
            <a:r>
              <a:rPr lang="ru-RU" dirty="0" err="1"/>
              <a:t>позитивні</a:t>
            </a:r>
            <a:r>
              <a:rPr lang="ru-RU" dirty="0"/>
              <a:t> </a:t>
            </a:r>
            <a:r>
              <a:rPr lang="ru-RU" dirty="0" err="1"/>
              <a:t>емоції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виникають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людського</a:t>
            </a:r>
            <a:r>
              <a:rPr lang="ru-RU" dirty="0"/>
              <a:t> </a:t>
            </a:r>
            <a:r>
              <a:rPr lang="ru-RU" dirty="0" err="1"/>
              <a:t>спілкування</a:t>
            </a:r>
            <a:r>
              <a:rPr lang="ru-RU" dirty="0"/>
              <a:t>. Дружба, </a:t>
            </a:r>
            <a:r>
              <a:rPr lang="ru-RU" dirty="0" err="1"/>
              <a:t>зустріч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батьками, </a:t>
            </a:r>
            <a:r>
              <a:rPr lang="ru-RU" dirty="0" err="1"/>
              <a:t>спорудження</a:t>
            </a:r>
            <a:r>
              <a:rPr lang="ru-RU" dirty="0"/>
              <a:t> нового </a:t>
            </a:r>
            <a:r>
              <a:rPr lang="ru-RU" dirty="0" err="1"/>
              <a:t>будинку</a:t>
            </a:r>
            <a:r>
              <a:rPr lang="ru-RU" dirty="0"/>
              <a:t>, </a:t>
            </a:r>
            <a:r>
              <a:rPr lang="ru-RU" dirty="0" err="1"/>
              <a:t>здача</a:t>
            </a:r>
            <a:r>
              <a:rPr lang="ru-RU" dirty="0"/>
              <a:t> </a:t>
            </a:r>
            <a:r>
              <a:rPr lang="ru-RU" dirty="0" err="1"/>
              <a:t>іспиту</a:t>
            </a:r>
            <a:r>
              <a:rPr lang="ru-RU" dirty="0"/>
              <a:t> та </a:t>
            </a:r>
            <a:r>
              <a:rPr lang="ru-RU" dirty="0" err="1"/>
              <a:t>ін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uk-UA" b="1" dirty="0" smtClean="0"/>
              <a:t>Приклад: </a:t>
            </a:r>
            <a:r>
              <a:rPr lang="en-US" b="1" dirty="0">
                <a:hlinkClick r:id="rId2"/>
              </a:rPr>
              <a:t>https://</a:t>
            </a:r>
            <a:r>
              <a:rPr lang="en-US" b="1" dirty="0" smtClean="0">
                <a:hlinkClick r:id="rId2"/>
              </a:rPr>
              <a:t>www.youtube.com/watch?v=8yF2cdEA-dg&amp;index=198&amp;list=PL9pns6-9kKCvApwluMovx5kZHtQkcPEcR</a:t>
            </a:r>
            <a:r>
              <a:rPr lang="uk-UA" b="1" dirty="0" smtClean="0"/>
              <a:t>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14194216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/>
              <a:t>Приголомшити</a:t>
            </a:r>
            <a:r>
              <a:rPr lang="ru-RU" b="1" dirty="0"/>
              <a:t>!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2666999"/>
            <a:ext cx="10018713" cy="2722419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/>
              <a:t>Мета </a:t>
            </a:r>
            <a:r>
              <a:rPr lang="ru-RU" dirty="0" err="1"/>
              <a:t>такої</a:t>
            </a:r>
            <a:r>
              <a:rPr lang="ru-RU" dirty="0"/>
              <a:t> </a:t>
            </a:r>
            <a:r>
              <a:rPr lang="ru-RU" dirty="0" err="1"/>
              <a:t>реклами</a:t>
            </a:r>
            <a:r>
              <a:rPr lang="ru-RU" dirty="0"/>
              <a:t> – </a:t>
            </a:r>
            <a:r>
              <a:rPr lang="ru-RU" dirty="0" err="1"/>
              <a:t>вразити</a:t>
            </a:r>
            <a:r>
              <a:rPr lang="ru-RU" dirty="0"/>
              <a:t> </a:t>
            </a:r>
            <a:r>
              <a:rPr lang="ru-RU" dirty="0" err="1"/>
              <a:t>споживача</a:t>
            </a:r>
            <a:r>
              <a:rPr lang="ru-RU" dirty="0"/>
              <a:t> так сильно,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рекламований</a:t>
            </a:r>
            <a:r>
              <a:rPr lang="ru-RU" dirty="0"/>
              <a:t> товар </a:t>
            </a:r>
            <a:r>
              <a:rPr lang="ru-RU" dirty="0" err="1"/>
              <a:t>міцно</a:t>
            </a:r>
            <a:r>
              <a:rPr lang="ru-RU" dirty="0"/>
              <a:t> </a:t>
            </a:r>
            <a:r>
              <a:rPr lang="ru-RU" dirty="0" err="1"/>
              <a:t>засів</a:t>
            </a:r>
            <a:r>
              <a:rPr lang="ru-RU" dirty="0"/>
              <a:t> у </a:t>
            </a:r>
            <a:r>
              <a:rPr lang="ru-RU" dirty="0" err="1"/>
              <a:t>нього</a:t>
            </a:r>
            <a:r>
              <a:rPr lang="ru-RU" dirty="0"/>
              <a:t> в </a:t>
            </a:r>
            <a:r>
              <a:rPr lang="ru-RU" dirty="0" err="1"/>
              <a:t>пам’яті</a:t>
            </a:r>
            <a:r>
              <a:rPr lang="ru-RU" dirty="0"/>
              <a:t>. </a:t>
            </a:r>
            <a:r>
              <a:rPr lang="ru-RU" dirty="0" err="1"/>
              <a:t>Відома</a:t>
            </a:r>
            <a:r>
              <a:rPr lang="ru-RU" dirty="0"/>
              <a:t> </a:t>
            </a:r>
            <a:r>
              <a:rPr lang="ru-RU" dirty="0" err="1"/>
              <a:t>рекламна</a:t>
            </a:r>
            <a:r>
              <a:rPr lang="ru-RU" dirty="0"/>
              <a:t> </a:t>
            </a:r>
            <a:r>
              <a:rPr lang="ru-RU" dirty="0" err="1"/>
              <a:t>кампанія</a:t>
            </a:r>
            <a:r>
              <a:rPr lang="ru-RU" dirty="0"/>
              <a:t> «Шок 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по-нашому</a:t>
            </a:r>
            <a:r>
              <a:rPr lang="ru-RU" dirty="0"/>
              <a:t>» є </a:t>
            </a:r>
            <a:r>
              <a:rPr lang="ru-RU" dirty="0" err="1"/>
              <a:t>м’якою</a:t>
            </a:r>
            <a:r>
              <a:rPr lang="ru-RU" dirty="0"/>
              <a:t> формою </a:t>
            </a:r>
            <a:r>
              <a:rPr lang="ru-RU" dirty="0" err="1"/>
              <a:t>втілення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методу</a:t>
            </a:r>
            <a:r>
              <a:rPr lang="ru-RU" dirty="0" smtClean="0"/>
              <a:t>.</a:t>
            </a:r>
          </a:p>
          <a:p>
            <a:pPr marL="0" indent="0" algn="just">
              <a:buNone/>
            </a:pPr>
            <a:r>
              <a:rPr lang="uk-UA" b="1" dirty="0" smtClean="0"/>
              <a:t>Приклад:</a:t>
            </a:r>
            <a:r>
              <a:rPr lang="uk-UA" dirty="0" smtClean="0"/>
              <a:t>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www.youtube.com/watch?v=D8BZ0j0Z9lM</a:t>
            </a:r>
            <a:endParaRPr lang="uk-UA" dirty="0" smtClean="0"/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0488487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/>
              <a:t>Патріотизм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1" y="2639291"/>
            <a:ext cx="10018713" cy="3124201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 err="1"/>
              <a:t>Ключові</a:t>
            </a:r>
            <a:r>
              <a:rPr lang="ru-RU" dirty="0"/>
              <a:t> слова: «</a:t>
            </a:r>
            <a:r>
              <a:rPr lang="ru-RU" dirty="0" err="1"/>
              <a:t>Україна</a:t>
            </a:r>
            <a:r>
              <a:rPr lang="ru-RU" dirty="0"/>
              <a:t>», «</a:t>
            </a:r>
            <a:r>
              <a:rPr lang="ru-RU" dirty="0" err="1"/>
              <a:t>козацька</a:t>
            </a:r>
            <a:r>
              <a:rPr lang="ru-RU" dirty="0"/>
              <a:t> сила», «наше», «</a:t>
            </a:r>
            <a:r>
              <a:rPr lang="ru-RU" dirty="0" err="1"/>
              <a:t>рідна</a:t>
            </a:r>
            <a:r>
              <a:rPr lang="ru-RU" dirty="0"/>
              <a:t> земля»…. </a:t>
            </a:r>
            <a:r>
              <a:rPr lang="ru-RU" dirty="0" err="1"/>
              <a:t>Використовуються</a:t>
            </a:r>
            <a:r>
              <a:rPr lang="ru-RU" dirty="0"/>
              <a:t> </a:t>
            </a:r>
            <a:r>
              <a:rPr lang="ru-RU" dirty="0" err="1"/>
              <a:t>образи</a:t>
            </a:r>
            <a:r>
              <a:rPr lang="ru-RU" dirty="0"/>
              <a:t> </a:t>
            </a:r>
            <a:r>
              <a:rPr lang="ru-RU" dirty="0" err="1"/>
              <a:t>національних</a:t>
            </a:r>
            <a:r>
              <a:rPr lang="ru-RU" dirty="0"/>
              <a:t> </a:t>
            </a:r>
            <a:r>
              <a:rPr lang="ru-RU" dirty="0" err="1"/>
              <a:t>героїв</a:t>
            </a:r>
            <a:r>
              <a:rPr lang="ru-RU" dirty="0"/>
              <a:t>, </a:t>
            </a:r>
            <a:r>
              <a:rPr lang="ru-RU" dirty="0" err="1"/>
              <a:t>історичних</a:t>
            </a:r>
            <a:r>
              <a:rPr lang="ru-RU" dirty="0"/>
              <a:t> і </a:t>
            </a:r>
            <a:r>
              <a:rPr lang="ru-RU" dirty="0" err="1"/>
              <a:t>фольклорних</a:t>
            </a:r>
            <a:r>
              <a:rPr lang="ru-RU" dirty="0"/>
              <a:t> </a:t>
            </a:r>
            <a:r>
              <a:rPr lang="ru-RU" dirty="0" err="1"/>
              <a:t>персонажів</a:t>
            </a:r>
            <a:r>
              <a:rPr lang="ru-RU" dirty="0"/>
              <a:t>, </a:t>
            </a:r>
            <a:r>
              <a:rPr lang="ru-RU" dirty="0" err="1"/>
              <a:t>національні</a:t>
            </a:r>
            <a:r>
              <a:rPr lang="ru-RU" dirty="0"/>
              <a:t> </a:t>
            </a:r>
            <a:r>
              <a:rPr lang="ru-RU" dirty="0" err="1"/>
              <a:t>костюми</a:t>
            </a:r>
            <a:r>
              <a:rPr lang="ru-RU" dirty="0"/>
              <a:t> і так </a:t>
            </a:r>
            <a:r>
              <a:rPr lang="ru-RU" dirty="0" err="1"/>
              <a:t>далі</a:t>
            </a:r>
            <a:r>
              <a:rPr lang="ru-RU" dirty="0" smtClean="0"/>
              <a:t>.</a:t>
            </a:r>
          </a:p>
          <a:p>
            <a:pPr marL="0" indent="0" algn="just">
              <a:buNone/>
            </a:pPr>
            <a:r>
              <a:rPr lang="uk-UA" b="1" dirty="0" smtClean="0"/>
              <a:t>Приклад: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www.youtube.com/watch?v=64UdzjqfDlk</a:t>
            </a:r>
            <a:endParaRPr lang="uk-UA" dirty="0" smtClean="0"/>
          </a:p>
          <a:p>
            <a:pPr marL="0" indent="0" algn="just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22624330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/>
              <a:t>Задоволення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1" y="2438399"/>
            <a:ext cx="10018713" cy="3124201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dirty="0" err="1"/>
              <a:t>Левова</a:t>
            </a:r>
            <a:r>
              <a:rPr lang="ru-RU" dirty="0"/>
              <a:t> </a:t>
            </a:r>
            <a:r>
              <a:rPr lang="ru-RU" dirty="0" err="1"/>
              <a:t>частка</a:t>
            </a:r>
            <a:r>
              <a:rPr lang="ru-RU" dirty="0"/>
              <a:t> </a:t>
            </a:r>
            <a:r>
              <a:rPr lang="ru-RU" dirty="0" err="1"/>
              <a:t>кліпів</a:t>
            </a:r>
            <a:r>
              <a:rPr lang="ru-RU" dirty="0"/>
              <a:t> </a:t>
            </a:r>
            <a:r>
              <a:rPr lang="ru-RU" dirty="0" err="1"/>
              <a:t>містить</a:t>
            </a:r>
            <a:r>
              <a:rPr lang="ru-RU" dirty="0"/>
              <a:t> сексуально </a:t>
            </a:r>
            <a:r>
              <a:rPr lang="ru-RU" dirty="0" err="1"/>
              <a:t>забарвлені</a:t>
            </a:r>
            <a:r>
              <a:rPr lang="ru-RU" dirty="0"/>
              <a:t> </a:t>
            </a:r>
            <a:r>
              <a:rPr lang="ru-RU" dirty="0" err="1"/>
              <a:t>образи</a:t>
            </a:r>
            <a:r>
              <a:rPr lang="ru-RU" dirty="0"/>
              <a:t>, </a:t>
            </a:r>
            <a:r>
              <a:rPr lang="ru-RU" dirty="0" err="1"/>
              <a:t>пропонують</a:t>
            </a:r>
            <a:r>
              <a:rPr lang="ru-RU" dirty="0"/>
              <a:t> «</a:t>
            </a:r>
            <a:r>
              <a:rPr lang="ru-RU" dirty="0" err="1"/>
              <a:t>райську</a:t>
            </a:r>
            <a:r>
              <a:rPr lang="ru-RU" dirty="0"/>
              <a:t> </a:t>
            </a:r>
            <a:r>
              <a:rPr lang="ru-RU" dirty="0" err="1"/>
              <a:t>насолоду</a:t>
            </a:r>
            <a:r>
              <a:rPr lang="ru-RU" dirty="0"/>
              <a:t>», «</a:t>
            </a:r>
            <a:r>
              <a:rPr lang="ru-RU" dirty="0" err="1"/>
              <a:t>спокусу</a:t>
            </a:r>
            <a:r>
              <a:rPr lang="ru-RU" dirty="0"/>
              <a:t> смаком» і так </a:t>
            </a:r>
            <a:r>
              <a:rPr lang="ru-RU" dirty="0" err="1"/>
              <a:t>далі</a:t>
            </a:r>
            <a:r>
              <a:rPr lang="ru-RU" dirty="0"/>
              <a:t>. Мета – </a:t>
            </a:r>
            <a:r>
              <a:rPr lang="ru-RU" dirty="0" err="1"/>
              <a:t>пов’язати</a:t>
            </a:r>
            <a:r>
              <a:rPr lang="ru-RU" dirty="0"/>
              <a:t> товар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задоволеннями</a:t>
            </a:r>
            <a:r>
              <a:rPr lang="ru-RU" dirty="0" smtClean="0"/>
              <a:t>.</a:t>
            </a:r>
            <a:endParaRPr lang="ru-RU" dirty="0"/>
          </a:p>
          <a:p>
            <a:pPr marL="0" indent="0">
              <a:buNone/>
            </a:pPr>
            <a:r>
              <a:rPr lang="ru-RU" dirty="0" err="1"/>
              <a:t>Перераховані</a:t>
            </a:r>
            <a:r>
              <a:rPr lang="ru-RU" dirty="0"/>
              <a:t> </a:t>
            </a:r>
            <a:r>
              <a:rPr lang="ru-RU" dirty="0" err="1"/>
              <a:t>прийоми</a:t>
            </a:r>
            <a:r>
              <a:rPr lang="ru-RU" dirty="0"/>
              <a:t> є </a:t>
            </a:r>
            <a:r>
              <a:rPr lang="ru-RU" dirty="0" err="1"/>
              <a:t>ідейним</a:t>
            </a:r>
            <a:r>
              <a:rPr lang="ru-RU" dirty="0"/>
              <a:t> каркасом </a:t>
            </a:r>
            <a:r>
              <a:rPr lang="ru-RU" dirty="0" err="1"/>
              <a:t>рекламних</a:t>
            </a:r>
            <a:r>
              <a:rPr lang="ru-RU" dirty="0"/>
              <a:t> </a:t>
            </a:r>
            <a:r>
              <a:rPr lang="ru-RU" dirty="0" err="1"/>
              <a:t>кампаній</a:t>
            </a:r>
            <a:r>
              <a:rPr lang="ru-RU" dirty="0"/>
              <a:t>. Скелет </a:t>
            </a:r>
            <a:r>
              <a:rPr lang="ru-RU" dirty="0" err="1"/>
              <a:t>потім</a:t>
            </a:r>
            <a:r>
              <a:rPr lang="ru-RU" dirty="0"/>
              <a:t> </a:t>
            </a:r>
            <a:r>
              <a:rPr lang="ru-RU" dirty="0" err="1"/>
              <a:t>обростає</a:t>
            </a:r>
            <a:r>
              <a:rPr lang="ru-RU" dirty="0"/>
              <a:t> </a:t>
            </a:r>
            <a:r>
              <a:rPr lang="ru-RU" dirty="0" err="1"/>
              <a:t>шаблонними</a:t>
            </a:r>
            <a:r>
              <a:rPr lang="ru-RU" dirty="0"/>
              <a:t> образами: </a:t>
            </a:r>
            <a:r>
              <a:rPr lang="ru-RU" dirty="0" err="1"/>
              <a:t>красунями</a:t>
            </a:r>
            <a:r>
              <a:rPr lang="ru-RU" dirty="0"/>
              <a:t>, «просунутою» </a:t>
            </a:r>
            <a:r>
              <a:rPr lang="ru-RU" dirty="0" err="1"/>
              <a:t>молоддю</a:t>
            </a:r>
            <a:r>
              <a:rPr lang="ru-RU" dirty="0"/>
              <a:t>, </a:t>
            </a:r>
            <a:r>
              <a:rPr lang="ru-RU" dirty="0" err="1"/>
              <a:t>поблажливим</a:t>
            </a:r>
            <a:r>
              <a:rPr lang="ru-RU" dirty="0"/>
              <a:t> </a:t>
            </a:r>
            <a:r>
              <a:rPr lang="ru-RU" dirty="0" err="1"/>
              <a:t>лікарем</a:t>
            </a:r>
            <a:r>
              <a:rPr lang="ru-RU" dirty="0"/>
              <a:t>, доброю </a:t>
            </a:r>
            <a:r>
              <a:rPr lang="ru-RU" dirty="0" err="1"/>
              <a:t>бабусею</a:t>
            </a:r>
            <a:r>
              <a:rPr lang="ru-RU" dirty="0"/>
              <a:t>, мачо, </a:t>
            </a:r>
            <a:r>
              <a:rPr lang="ru-RU" dirty="0" err="1"/>
              <a:t>веселими</a:t>
            </a:r>
            <a:r>
              <a:rPr lang="ru-RU" dirty="0"/>
              <a:t> </a:t>
            </a:r>
            <a:r>
              <a:rPr lang="ru-RU" dirty="0" err="1"/>
              <a:t>дітками</a:t>
            </a:r>
            <a:r>
              <a:rPr lang="ru-RU" dirty="0"/>
              <a:t> і так </a:t>
            </a:r>
            <a:r>
              <a:rPr lang="ru-RU" dirty="0" err="1"/>
              <a:t>далі</a:t>
            </a:r>
            <a:r>
              <a:rPr lang="ru-RU" dirty="0"/>
              <a:t>. При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завжди</a:t>
            </a:r>
            <a:r>
              <a:rPr lang="ru-RU" dirty="0"/>
              <a:t> </a:t>
            </a:r>
            <a:r>
              <a:rPr lang="ru-RU" dirty="0" err="1"/>
              <a:t>конструюються</a:t>
            </a:r>
            <a:r>
              <a:rPr lang="ru-RU" dirty="0"/>
              <a:t> </a:t>
            </a:r>
            <a:r>
              <a:rPr lang="ru-RU" dirty="0" err="1"/>
              <a:t>рефлекторні</a:t>
            </a:r>
            <a:r>
              <a:rPr lang="ru-RU" dirty="0"/>
              <a:t> </a:t>
            </a:r>
            <a:r>
              <a:rPr lang="ru-RU" dirty="0" err="1"/>
              <a:t>зв’язки-асоціації</a:t>
            </a:r>
            <a:r>
              <a:rPr lang="ru-RU" dirty="0"/>
              <a:t> в </a:t>
            </a:r>
            <a:r>
              <a:rPr lang="ru-RU" dirty="0" err="1"/>
              <a:t>дусі</a:t>
            </a:r>
            <a:r>
              <a:rPr lang="ru-RU" dirty="0"/>
              <a:t> Павлова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uk-UA" b="1" dirty="0" smtClean="0"/>
              <a:t>Приклад: </a:t>
            </a:r>
            <a:r>
              <a:rPr lang="en-US" b="1" dirty="0">
                <a:hlinkClick r:id="rId2"/>
              </a:rPr>
              <a:t>https://</a:t>
            </a:r>
            <a:r>
              <a:rPr lang="en-US" b="1" dirty="0" smtClean="0">
                <a:hlinkClick r:id="rId2"/>
              </a:rPr>
              <a:t>www.youtube.com/watch?v=6jQxybE8WM0</a:t>
            </a:r>
            <a:endParaRPr lang="uk-UA" b="1" dirty="0" smtClean="0"/>
          </a:p>
          <a:p>
            <a:pPr marL="0" indent="0">
              <a:buNone/>
            </a:pP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11515309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50564" y="1932708"/>
            <a:ext cx="10018713" cy="3124201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err="1"/>
              <a:t>Сьогодні</a:t>
            </a:r>
            <a:r>
              <a:rPr lang="ru-RU" dirty="0"/>
              <a:t> </a:t>
            </a:r>
            <a:r>
              <a:rPr lang="ru-RU" dirty="0" err="1" smtClean="0"/>
              <a:t>маніпулювання</a:t>
            </a:r>
            <a:r>
              <a:rPr lang="ru-RU" dirty="0" smtClean="0"/>
              <a:t> в </a:t>
            </a:r>
            <a:r>
              <a:rPr lang="ru-RU" dirty="0" err="1" smtClean="0"/>
              <a:t>рекламі</a:t>
            </a:r>
            <a:r>
              <a:rPr lang="ru-RU" dirty="0" smtClean="0"/>
              <a:t>  </a:t>
            </a:r>
            <a:r>
              <a:rPr lang="ru-RU" dirty="0" err="1"/>
              <a:t>актуальне</a:t>
            </a:r>
            <a:r>
              <a:rPr lang="ru-RU" dirty="0"/>
              <a:t> як </a:t>
            </a:r>
            <a:r>
              <a:rPr lang="ru-RU" dirty="0" err="1"/>
              <a:t>ніколи</a:t>
            </a:r>
            <a:r>
              <a:rPr lang="ru-RU" dirty="0"/>
              <a:t>, </a:t>
            </a:r>
            <a:r>
              <a:rPr lang="ru-RU" dirty="0" err="1"/>
              <a:t>оскільки</a:t>
            </a:r>
            <a:r>
              <a:rPr lang="ru-RU" dirty="0"/>
              <a:t> </a:t>
            </a:r>
            <a:r>
              <a:rPr lang="ru-RU" dirty="0" err="1"/>
              <a:t>конфлікт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інтересами</a:t>
            </a:r>
            <a:r>
              <a:rPr lang="ru-RU" dirty="0"/>
              <a:t> </a:t>
            </a:r>
            <a:r>
              <a:rPr lang="ru-RU" dirty="0" err="1"/>
              <a:t>рекламодавця-маніпулятора</a:t>
            </a:r>
            <a:r>
              <a:rPr lang="ru-RU" dirty="0"/>
              <a:t> (</a:t>
            </a:r>
            <a:r>
              <a:rPr lang="ru-RU" dirty="0" err="1"/>
              <a:t>нав'язати</a:t>
            </a:r>
            <a:r>
              <a:rPr lang="ru-RU" dirty="0"/>
              <a:t> </a:t>
            </a:r>
            <a:r>
              <a:rPr lang="ru-RU" dirty="0" err="1"/>
              <a:t>своє</a:t>
            </a:r>
            <a:r>
              <a:rPr lang="ru-RU" dirty="0"/>
              <a:t>) і </a:t>
            </a:r>
            <a:r>
              <a:rPr lang="ru-RU" dirty="0" err="1"/>
              <a:t>споживача</a:t>
            </a:r>
            <a:r>
              <a:rPr lang="ru-RU" dirty="0"/>
              <a:t> (</a:t>
            </a:r>
            <a:r>
              <a:rPr lang="ru-RU" dirty="0" err="1"/>
              <a:t>купити</a:t>
            </a:r>
            <a:r>
              <a:rPr lang="ru-RU" dirty="0"/>
              <a:t> </a:t>
            </a:r>
            <a:r>
              <a:rPr lang="ru-RU" dirty="0" err="1"/>
              <a:t>краще</a:t>
            </a:r>
            <a:r>
              <a:rPr lang="ru-RU" dirty="0"/>
              <a:t>) </a:t>
            </a:r>
            <a:r>
              <a:rPr lang="ru-RU" dirty="0" err="1"/>
              <a:t>загострюється</a:t>
            </a:r>
            <a:r>
              <a:rPr lang="ru-RU" dirty="0"/>
              <a:t> </a:t>
            </a:r>
            <a:r>
              <a:rPr lang="ru-RU" dirty="0" err="1"/>
              <a:t>внаслідок</a:t>
            </a:r>
            <a:r>
              <a:rPr lang="ru-RU" dirty="0"/>
              <a:t> </a:t>
            </a:r>
            <a:r>
              <a:rPr lang="ru-RU" dirty="0" err="1"/>
              <a:t>загострення</a:t>
            </a:r>
            <a:r>
              <a:rPr lang="ru-RU" dirty="0"/>
              <a:t> </a:t>
            </a:r>
            <a:r>
              <a:rPr lang="ru-RU" dirty="0" err="1"/>
              <a:t>конкурентної</a:t>
            </a:r>
            <a:r>
              <a:rPr lang="ru-RU" dirty="0"/>
              <a:t> </a:t>
            </a:r>
            <a:r>
              <a:rPr lang="ru-RU" dirty="0" err="1"/>
              <a:t>боротьби</a:t>
            </a:r>
            <a:r>
              <a:rPr lang="ru-RU" dirty="0"/>
              <a:t>. </a:t>
            </a:r>
            <a:r>
              <a:rPr lang="ru-RU" dirty="0" err="1"/>
              <a:t>Маніпуляція</a:t>
            </a:r>
            <a:r>
              <a:rPr lang="ru-RU" dirty="0"/>
              <a:t> ж за </a:t>
            </a:r>
            <a:r>
              <a:rPr lang="ru-RU" dirty="0" err="1"/>
              <a:t>своєю</a:t>
            </a:r>
            <a:r>
              <a:rPr lang="ru-RU" dirty="0"/>
              <a:t> природою покликана </a:t>
            </a:r>
            <a:r>
              <a:rPr lang="ru-RU" dirty="0" err="1"/>
              <a:t>згладжувати</a:t>
            </a:r>
            <a:r>
              <a:rPr lang="ru-RU" dirty="0"/>
              <a:t> </a:t>
            </a:r>
            <a:r>
              <a:rPr lang="ru-RU" dirty="0" err="1"/>
              <a:t>цей</a:t>
            </a:r>
            <a:r>
              <a:rPr lang="ru-RU" dirty="0"/>
              <a:t> </a:t>
            </a:r>
            <a:r>
              <a:rPr lang="ru-RU" dirty="0" err="1"/>
              <a:t>конфлікт</a:t>
            </a:r>
            <a:r>
              <a:rPr lang="ru-RU" dirty="0"/>
              <a:t>, </a:t>
            </a:r>
            <a:r>
              <a:rPr lang="ru-RU" dirty="0" err="1"/>
              <a:t>створюючи</a:t>
            </a:r>
            <a:r>
              <a:rPr lang="ru-RU" dirty="0"/>
              <a:t> </a:t>
            </a:r>
            <a:r>
              <a:rPr lang="ru-RU" dirty="0" err="1"/>
              <a:t>ілюзію</a:t>
            </a:r>
            <a:r>
              <a:rPr lang="ru-RU" dirty="0"/>
              <a:t> </a:t>
            </a:r>
            <a:r>
              <a:rPr lang="ru-RU" dirty="0" err="1"/>
              <a:t>самостійності</a:t>
            </a:r>
            <a:r>
              <a:rPr lang="ru-RU" dirty="0"/>
              <a:t> </a:t>
            </a:r>
            <a:r>
              <a:rPr lang="ru-RU" dirty="0" err="1"/>
              <a:t>ухвалення</a:t>
            </a:r>
            <a:r>
              <a:rPr lang="ru-RU" dirty="0"/>
              <a:t> </a:t>
            </a:r>
            <a:r>
              <a:rPr lang="ru-RU" dirty="0" err="1"/>
              <a:t>рішення</a:t>
            </a:r>
            <a:r>
              <a:rPr lang="ru-RU" dirty="0"/>
              <a:t> </a:t>
            </a:r>
            <a:r>
              <a:rPr lang="ru-RU" dirty="0" err="1"/>
              <a:t>реципієнтом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668308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МАНІПУЛЯЦІЯ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ru-RU" dirty="0" err="1"/>
              <a:t>Маніпуляція</a:t>
            </a:r>
            <a:r>
              <a:rPr lang="ru-RU" dirty="0"/>
              <a:t> – вид </a:t>
            </a:r>
            <a:r>
              <a:rPr lang="ru-RU" dirty="0" err="1"/>
              <a:t>психологічного</a:t>
            </a:r>
            <a:r>
              <a:rPr lang="ru-RU" dirty="0"/>
              <a:t> </a:t>
            </a:r>
            <a:r>
              <a:rPr lang="ru-RU" dirty="0" err="1"/>
              <a:t>впливу</a:t>
            </a:r>
            <a:r>
              <a:rPr lang="ru-RU" dirty="0"/>
              <a:t>, </a:t>
            </a:r>
            <a:r>
              <a:rPr lang="ru-RU" dirty="0" err="1"/>
              <a:t>майстерне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веде</a:t>
            </a:r>
            <a:r>
              <a:rPr lang="ru-RU" dirty="0"/>
              <a:t> до </a:t>
            </a:r>
            <a:r>
              <a:rPr lang="ru-RU" dirty="0" err="1"/>
              <a:t>прихованого</a:t>
            </a:r>
            <a:r>
              <a:rPr lang="ru-RU" dirty="0"/>
              <a:t> </a:t>
            </a:r>
            <a:r>
              <a:rPr lang="ru-RU" dirty="0" err="1"/>
              <a:t>порушення</a:t>
            </a:r>
            <a:r>
              <a:rPr lang="ru-RU" dirty="0"/>
              <a:t> в </a:t>
            </a:r>
            <a:r>
              <a:rPr lang="ru-RU" dirty="0" err="1"/>
              <a:t>іншої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 </a:t>
            </a:r>
            <a:r>
              <a:rPr lang="ru-RU" dirty="0" err="1"/>
              <a:t>намірів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не </a:t>
            </a:r>
            <a:r>
              <a:rPr lang="ru-RU" dirty="0" err="1"/>
              <a:t>збігаються</a:t>
            </a:r>
            <a:r>
              <a:rPr lang="ru-RU" dirty="0"/>
              <a:t> з </a:t>
            </a:r>
            <a:r>
              <a:rPr lang="ru-RU" dirty="0" err="1"/>
              <a:t>його</a:t>
            </a:r>
            <a:r>
              <a:rPr lang="ru-RU" dirty="0"/>
              <a:t> актуально </a:t>
            </a:r>
            <a:r>
              <a:rPr lang="ru-RU" dirty="0" err="1"/>
              <a:t>наявними</a:t>
            </a:r>
            <a:r>
              <a:rPr lang="ru-RU" dirty="0"/>
              <a:t> </a:t>
            </a:r>
            <a:r>
              <a:rPr lang="ru-RU" dirty="0" err="1"/>
              <a:t>бажаннями</a:t>
            </a:r>
            <a:r>
              <a:rPr lang="ru-RU" dirty="0"/>
              <a:t>. </a:t>
            </a:r>
            <a:r>
              <a:rPr lang="ru-RU" dirty="0" err="1"/>
              <a:t>Значна</a:t>
            </a:r>
            <a:r>
              <a:rPr lang="ru-RU" dirty="0"/>
              <a:t> </a:t>
            </a:r>
            <a:r>
              <a:rPr lang="ru-RU" dirty="0" err="1"/>
              <a:t>частина</a:t>
            </a:r>
            <a:r>
              <a:rPr lang="ru-RU" dirty="0"/>
              <a:t> </a:t>
            </a:r>
            <a:r>
              <a:rPr lang="ru-RU" dirty="0" err="1"/>
              <a:t>різноманітних</a:t>
            </a:r>
            <a:r>
              <a:rPr lang="ru-RU" dirty="0"/>
              <a:t> </a:t>
            </a:r>
            <a:r>
              <a:rPr lang="ru-RU" dirty="0" err="1"/>
              <a:t>психологічних</a:t>
            </a:r>
            <a:r>
              <a:rPr lang="ru-RU" dirty="0"/>
              <a:t> </a:t>
            </a:r>
            <a:r>
              <a:rPr lang="ru-RU" dirty="0" err="1"/>
              <a:t>впливів</a:t>
            </a:r>
            <a:r>
              <a:rPr lang="ru-RU" dirty="0"/>
              <a:t> у </a:t>
            </a:r>
            <a:r>
              <a:rPr lang="ru-RU" dirty="0" err="1"/>
              <a:t>рекламній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є не </a:t>
            </a:r>
            <a:r>
              <a:rPr lang="ru-RU" dirty="0" err="1"/>
              <a:t>чим</a:t>
            </a:r>
            <a:r>
              <a:rPr lang="ru-RU" dirty="0"/>
              <a:t> </a:t>
            </a:r>
            <a:r>
              <a:rPr lang="ru-RU" dirty="0" err="1"/>
              <a:t>іншим</a:t>
            </a:r>
            <a:r>
              <a:rPr lang="ru-RU" dirty="0"/>
              <a:t>, як формою </a:t>
            </a:r>
            <a:r>
              <a:rPr lang="ru-RU" dirty="0" err="1"/>
              <a:t>маніпуляції</a:t>
            </a:r>
            <a:r>
              <a:rPr lang="ru-RU" dirty="0"/>
              <a:t>. </a:t>
            </a:r>
            <a:r>
              <a:rPr lang="ru-RU" dirty="0" err="1"/>
              <a:t>Адже</a:t>
            </a:r>
            <a:r>
              <a:rPr lang="ru-RU" dirty="0"/>
              <a:t> головне </a:t>
            </a:r>
            <a:r>
              <a:rPr lang="ru-RU" dirty="0" err="1"/>
              <a:t>завдання</a:t>
            </a:r>
            <a:r>
              <a:rPr lang="ru-RU" dirty="0"/>
              <a:t> будь-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рекламіста</a:t>
            </a:r>
            <a:r>
              <a:rPr lang="ru-RU" dirty="0"/>
              <a:t> – </a:t>
            </a:r>
            <a:r>
              <a:rPr lang="ru-RU" dirty="0" err="1"/>
              <a:t>зробити</a:t>
            </a:r>
            <a:r>
              <a:rPr lang="ru-RU" dirty="0"/>
              <a:t> так, </a:t>
            </a:r>
            <a:r>
              <a:rPr lang="ru-RU" dirty="0" err="1"/>
              <a:t>щоби</a:t>
            </a:r>
            <a:r>
              <a:rPr lang="ru-RU" dirty="0"/>
              <a:t> </a:t>
            </a:r>
            <a:r>
              <a:rPr lang="ru-RU" dirty="0" err="1"/>
              <a:t>споживач</a:t>
            </a:r>
            <a:r>
              <a:rPr lang="ru-RU" dirty="0"/>
              <a:t> </a:t>
            </a:r>
            <a:r>
              <a:rPr lang="ru-RU" dirty="0" err="1"/>
              <a:t>сприймав</a:t>
            </a:r>
            <a:r>
              <a:rPr lang="ru-RU" dirty="0"/>
              <a:t> </a:t>
            </a:r>
            <a:r>
              <a:rPr lang="ru-RU" dirty="0" err="1"/>
              <a:t>рекламне</a:t>
            </a:r>
            <a:r>
              <a:rPr lang="ru-RU" dirty="0"/>
              <a:t> </a:t>
            </a:r>
            <a:r>
              <a:rPr lang="ru-RU" dirty="0" err="1"/>
              <a:t>твердження</a:t>
            </a:r>
            <a:r>
              <a:rPr lang="ru-RU" dirty="0"/>
              <a:t> як свою </a:t>
            </a:r>
            <a:r>
              <a:rPr lang="ru-RU" dirty="0" err="1"/>
              <a:t>особисту</a:t>
            </a:r>
            <a:r>
              <a:rPr lang="ru-RU" dirty="0"/>
              <a:t> думку. У </a:t>
            </a:r>
            <a:r>
              <a:rPr lang="ru-RU" dirty="0" err="1"/>
              <a:t>виробників</a:t>
            </a:r>
            <a:r>
              <a:rPr lang="ru-RU" dirty="0"/>
              <a:t> </a:t>
            </a:r>
            <a:r>
              <a:rPr lang="ru-RU" dirty="0" err="1"/>
              <a:t>реклами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не </a:t>
            </a:r>
            <a:r>
              <a:rPr lang="ru-RU" dirty="0" err="1"/>
              <a:t>завжди</a:t>
            </a:r>
            <a:r>
              <a:rPr lang="ru-RU" dirty="0"/>
              <a:t> </a:t>
            </a:r>
            <a:r>
              <a:rPr lang="ru-RU" dirty="0" err="1"/>
              <a:t>виходить</a:t>
            </a:r>
            <a:r>
              <a:rPr lang="ru-RU" dirty="0"/>
              <a:t> з </a:t>
            </a:r>
            <a:r>
              <a:rPr lang="ru-RU" dirty="0" err="1"/>
              <a:t>цілої</a:t>
            </a:r>
            <a:r>
              <a:rPr lang="ru-RU" dirty="0"/>
              <a:t> низки причин, але те, </a:t>
            </a:r>
            <a:r>
              <a:rPr lang="ru-RU" dirty="0" err="1"/>
              <a:t>що</a:t>
            </a:r>
            <a:r>
              <a:rPr lang="ru-RU" dirty="0"/>
              <a:t> реклама 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багато</a:t>
            </a:r>
            <a:r>
              <a:rPr lang="ru-RU" dirty="0"/>
              <a:t> в </a:t>
            </a:r>
            <a:r>
              <a:rPr lang="ru-RU" dirty="0" err="1"/>
              <a:t>чому</a:t>
            </a:r>
            <a:r>
              <a:rPr lang="ru-RU" dirty="0"/>
              <a:t> </a:t>
            </a:r>
            <a:r>
              <a:rPr lang="ru-RU" dirty="0" err="1"/>
              <a:t>психологічне</a:t>
            </a:r>
            <a:r>
              <a:rPr lang="ru-RU" dirty="0"/>
              <a:t> </a:t>
            </a:r>
            <a:r>
              <a:rPr lang="ru-RU" dirty="0" err="1"/>
              <a:t>маніпулювання</a:t>
            </a:r>
            <a:r>
              <a:rPr lang="ru-RU" dirty="0"/>
              <a:t>, </a:t>
            </a:r>
            <a:r>
              <a:rPr lang="ru-RU" dirty="0" err="1"/>
              <a:t>відзначають</a:t>
            </a:r>
            <a:r>
              <a:rPr lang="ru-RU" dirty="0"/>
              <a:t> практично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провідні</a:t>
            </a:r>
            <a:r>
              <a:rPr lang="ru-RU" dirty="0"/>
              <a:t> </a:t>
            </a:r>
            <a:r>
              <a:rPr lang="ru-RU" dirty="0" err="1"/>
              <a:t>рекламісти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фахівці</a:t>
            </a:r>
            <a:r>
              <a:rPr lang="ru-RU" dirty="0"/>
              <a:t> в </a:t>
            </a:r>
            <a:r>
              <a:rPr lang="ru-RU" dirty="0" err="1"/>
              <a:t>галузі</a:t>
            </a:r>
            <a:r>
              <a:rPr lang="ru-RU" dirty="0"/>
              <a:t> </a:t>
            </a:r>
            <a:r>
              <a:rPr lang="ru-RU" dirty="0" err="1"/>
              <a:t>вивчення</a:t>
            </a:r>
            <a:r>
              <a:rPr lang="ru-RU" dirty="0"/>
              <a:t> </a:t>
            </a:r>
            <a:r>
              <a:rPr lang="ru-RU" dirty="0" err="1"/>
              <a:t>психології</a:t>
            </a:r>
            <a:r>
              <a:rPr lang="ru-RU" dirty="0"/>
              <a:t> </a:t>
            </a:r>
            <a:r>
              <a:rPr lang="ru-RU" dirty="0" err="1"/>
              <a:t>реклами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4478862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ШТАМПИ І ПРИЙОМИ В РЕКЛАМІ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dirty="0" err="1"/>
              <a:t>Створення</a:t>
            </a:r>
            <a:r>
              <a:rPr lang="ru-RU" b="1" dirty="0"/>
              <a:t> психозу «брак часу»</a:t>
            </a:r>
          </a:p>
          <a:p>
            <a:pPr marL="0" indent="0" algn="just">
              <a:buNone/>
            </a:pPr>
            <a:r>
              <a:rPr lang="ru-RU" dirty="0" err="1" smtClean="0"/>
              <a:t>Ключові</a:t>
            </a:r>
            <a:r>
              <a:rPr lang="ru-RU" dirty="0" smtClean="0"/>
              <a:t> </a:t>
            </a:r>
            <a:r>
              <a:rPr lang="ru-RU" dirty="0"/>
              <a:t>слова: «</a:t>
            </a:r>
            <a:r>
              <a:rPr lang="ru-RU" dirty="0" err="1"/>
              <a:t>поспішайте</a:t>
            </a:r>
            <a:r>
              <a:rPr lang="ru-RU" dirty="0"/>
              <a:t>», «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/>
              <a:t>сьогодні</a:t>
            </a:r>
            <a:r>
              <a:rPr lang="ru-RU" dirty="0"/>
              <a:t> </a:t>
            </a:r>
            <a:r>
              <a:rPr lang="ru-RU" dirty="0" err="1"/>
              <a:t>діють</a:t>
            </a:r>
            <a:r>
              <a:rPr lang="ru-RU" dirty="0"/>
              <a:t> </a:t>
            </a:r>
            <a:r>
              <a:rPr lang="ru-RU" dirty="0" err="1"/>
              <a:t>божевільні</a:t>
            </a:r>
            <a:r>
              <a:rPr lang="ru-RU" dirty="0"/>
              <a:t> </a:t>
            </a:r>
            <a:r>
              <a:rPr lang="ru-RU" dirty="0" err="1"/>
              <a:t>знижки</a:t>
            </a:r>
            <a:r>
              <a:rPr lang="ru-RU" dirty="0"/>
              <a:t>», «</a:t>
            </a:r>
            <a:r>
              <a:rPr lang="ru-RU" dirty="0" err="1"/>
              <a:t>першій</a:t>
            </a:r>
            <a:r>
              <a:rPr lang="ru-RU" dirty="0"/>
              <a:t> </a:t>
            </a:r>
            <a:r>
              <a:rPr lang="ru-RU" dirty="0" err="1"/>
              <a:t>сотні</a:t>
            </a:r>
            <a:r>
              <a:rPr lang="ru-RU" dirty="0"/>
              <a:t> тих, </a:t>
            </a:r>
            <a:r>
              <a:rPr lang="ru-RU" dirty="0" err="1"/>
              <a:t>хто</a:t>
            </a:r>
            <a:r>
              <a:rPr lang="ru-RU" dirty="0"/>
              <a:t> </a:t>
            </a:r>
            <a:r>
              <a:rPr lang="ru-RU" dirty="0" err="1"/>
              <a:t>зателефонує</a:t>
            </a:r>
            <a:r>
              <a:rPr lang="ru-RU" dirty="0"/>
              <a:t>, </a:t>
            </a:r>
            <a:r>
              <a:rPr lang="ru-RU" dirty="0" err="1"/>
              <a:t>вручається</a:t>
            </a:r>
            <a:r>
              <a:rPr lang="ru-RU" dirty="0"/>
              <a:t> приз» і так </a:t>
            </a:r>
            <a:r>
              <a:rPr lang="ru-RU" dirty="0" err="1"/>
              <a:t>далі</a:t>
            </a:r>
            <a:r>
              <a:rPr lang="ru-RU" dirty="0"/>
              <a:t>. </a:t>
            </a:r>
            <a:r>
              <a:rPr lang="ru-RU" dirty="0" err="1"/>
              <a:t>Варіантів</a:t>
            </a:r>
            <a:r>
              <a:rPr lang="ru-RU" dirty="0"/>
              <a:t> тут </a:t>
            </a:r>
            <a:r>
              <a:rPr lang="ru-RU" dirty="0" err="1"/>
              <a:t>багато</a:t>
            </a:r>
            <a:r>
              <a:rPr lang="ru-RU" dirty="0"/>
              <a:t>, але </a:t>
            </a:r>
            <a:r>
              <a:rPr lang="ru-RU" dirty="0" err="1"/>
              <a:t>всі</a:t>
            </a:r>
            <a:r>
              <a:rPr lang="ru-RU" dirty="0"/>
              <a:t> вони </a:t>
            </a:r>
            <a:r>
              <a:rPr lang="ru-RU" dirty="0" err="1"/>
              <a:t>зводяться</a:t>
            </a:r>
            <a:r>
              <a:rPr lang="ru-RU" dirty="0"/>
              <a:t> до того, </a:t>
            </a:r>
            <a:r>
              <a:rPr lang="ru-RU" dirty="0" err="1"/>
              <a:t>щоби</a:t>
            </a:r>
            <a:r>
              <a:rPr lang="ru-RU" dirty="0"/>
              <a:t> </a:t>
            </a:r>
            <a:r>
              <a:rPr lang="ru-RU" dirty="0" err="1"/>
              <a:t>втягти</a:t>
            </a:r>
            <a:r>
              <a:rPr lang="ru-RU" dirty="0"/>
              <a:t> </a:t>
            </a:r>
            <a:r>
              <a:rPr lang="ru-RU" dirty="0" err="1"/>
              <a:t>споживача</a:t>
            </a:r>
            <a:r>
              <a:rPr lang="ru-RU" dirty="0"/>
              <a:t> в стан </a:t>
            </a:r>
            <a:r>
              <a:rPr lang="ru-RU" dirty="0" err="1"/>
              <a:t>ажіотажу</a:t>
            </a:r>
            <a:r>
              <a:rPr lang="ru-RU" dirty="0"/>
              <a:t>, </a:t>
            </a:r>
            <a:r>
              <a:rPr lang="ru-RU" dirty="0" err="1"/>
              <a:t>гарячкового</a:t>
            </a:r>
            <a:r>
              <a:rPr lang="ru-RU" dirty="0"/>
              <a:t> </a:t>
            </a:r>
            <a:r>
              <a:rPr lang="ru-RU" dirty="0" err="1"/>
              <a:t>поспіху</a:t>
            </a:r>
            <a:r>
              <a:rPr lang="ru-RU" dirty="0"/>
              <a:t>. </a:t>
            </a:r>
            <a:r>
              <a:rPr lang="ru-RU" dirty="0" err="1"/>
              <a:t>Йому</a:t>
            </a:r>
            <a:r>
              <a:rPr lang="ru-RU" dirty="0"/>
              <a:t> </a:t>
            </a:r>
            <a:r>
              <a:rPr lang="ru-RU" dirty="0" err="1"/>
              <a:t>ніколи</a:t>
            </a:r>
            <a:r>
              <a:rPr lang="ru-RU" dirty="0"/>
              <a:t> </a:t>
            </a:r>
            <a:r>
              <a:rPr lang="ru-RU" dirty="0" err="1"/>
              <a:t>подумати</a:t>
            </a:r>
            <a:r>
              <a:rPr lang="ru-RU" dirty="0"/>
              <a:t>, </a:t>
            </a:r>
            <a:r>
              <a:rPr lang="ru-RU" dirty="0" err="1"/>
              <a:t>йому</a:t>
            </a:r>
            <a:r>
              <a:rPr lang="ru-RU" dirty="0"/>
              <a:t> </a:t>
            </a:r>
            <a:r>
              <a:rPr lang="ru-RU" dirty="0" err="1"/>
              <a:t>потрібно</a:t>
            </a:r>
            <a:r>
              <a:rPr lang="ru-RU" dirty="0"/>
              <a:t> </a:t>
            </a:r>
            <a:r>
              <a:rPr lang="ru-RU" dirty="0" err="1"/>
              <a:t>терміново</a:t>
            </a:r>
            <a:r>
              <a:rPr lang="ru-RU" dirty="0"/>
              <a:t> </a:t>
            </a:r>
            <a:r>
              <a:rPr lang="ru-RU" dirty="0" err="1"/>
              <a:t>бігти</a:t>
            </a:r>
            <a:r>
              <a:rPr lang="ru-RU" dirty="0"/>
              <a:t> й </a:t>
            </a:r>
            <a:r>
              <a:rPr lang="ru-RU" dirty="0" err="1"/>
              <a:t>купувати</a:t>
            </a:r>
            <a:r>
              <a:rPr lang="ru-RU" dirty="0" smtClean="0"/>
              <a:t>!</a:t>
            </a:r>
          </a:p>
          <a:p>
            <a:pPr marL="0" indent="0" algn="just">
              <a:buNone/>
            </a:pPr>
            <a:r>
              <a:rPr lang="uk-UA" b="1" dirty="0" smtClean="0"/>
              <a:t>Приклад: </a:t>
            </a:r>
            <a:r>
              <a:rPr lang="en-US" b="1" dirty="0">
                <a:hlinkClick r:id="rId2"/>
              </a:rPr>
              <a:t>https://</a:t>
            </a:r>
            <a:r>
              <a:rPr lang="en-US" b="1" dirty="0" smtClean="0">
                <a:hlinkClick r:id="rId2"/>
              </a:rPr>
              <a:t>www.youtube.com/watch?v=HaFj8XPWjP8</a:t>
            </a:r>
            <a:r>
              <a:rPr lang="uk-UA" b="1" dirty="0" smtClean="0"/>
              <a:t>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19306476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/>
              <a:t>Апеляція</a:t>
            </a:r>
            <a:r>
              <a:rPr lang="ru-RU" b="1" dirty="0"/>
              <a:t> до </a:t>
            </a:r>
            <a:r>
              <a:rPr lang="ru-RU" b="1" dirty="0" err="1"/>
              <a:t>прогресу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22855" y="2583873"/>
            <a:ext cx="10018713" cy="258387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err="1" smtClean="0"/>
              <a:t>Ключові</a:t>
            </a:r>
            <a:r>
              <a:rPr lang="ru-RU" dirty="0" smtClean="0"/>
              <a:t> </a:t>
            </a:r>
            <a:r>
              <a:rPr lang="ru-RU" dirty="0"/>
              <a:t>слова: «</a:t>
            </a:r>
            <a:r>
              <a:rPr lang="ru-RU" dirty="0" err="1"/>
              <a:t>новий</a:t>
            </a:r>
            <a:r>
              <a:rPr lang="ru-RU" dirty="0"/>
              <a:t> смак», «</a:t>
            </a:r>
            <a:r>
              <a:rPr lang="ru-RU" dirty="0" err="1"/>
              <a:t>новий</a:t>
            </a:r>
            <a:r>
              <a:rPr lang="ru-RU" dirty="0"/>
              <a:t> дизайн», «нова упаковка» та </a:t>
            </a:r>
            <a:r>
              <a:rPr lang="ru-RU" dirty="0" err="1"/>
              <a:t>ін</a:t>
            </a:r>
            <a:r>
              <a:rPr lang="ru-RU" dirty="0"/>
              <a:t>. </a:t>
            </a:r>
            <a:r>
              <a:rPr lang="ru-RU" dirty="0" err="1"/>
              <a:t>Цей</a:t>
            </a:r>
            <a:r>
              <a:rPr lang="ru-RU" dirty="0"/>
              <a:t> метод </a:t>
            </a:r>
            <a:r>
              <a:rPr lang="ru-RU" dirty="0" err="1"/>
              <a:t>частково</a:t>
            </a:r>
            <a:r>
              <a:rPr lang="ru-RU" dirty="0"/>
              <a:t> </a:t>
            </a:r>
            <a:r>
              <a:rPr lang="ru-RU" dirty="0" err="1"/>
              <a:t>перетинається</a:t>
            </a:r>
            <a:r>
              <a:rPr lang="ru-RU" dirty="0"/>
              <a:t> з </a:t>
            </a:r>
            <a:r>
              <a:rPr lang="ru-RU" dirty="0" err="1"/>
              <a:t>попереднім</a:t>
            </a:r>
            <a:r>
              <a:rPr lang="ru-RU" dirty="0"/>
              <a:t>, </a:t>
            </a:r>
            <a:r>
              <a:rPr lang="ru-RU" dirty="0" err="1"/>
              <a:t>оскільки</a:t>
            </a:r>
            <a:r>
              <a:rPr lang="ru-RU" dirty="0"/>
              <a:t> </a:t>
            </a:r>
            <a:r>
              <a:rPr lang="ru-RU" dirty="0" err="1"/>
              <a:t>підштовхує</a:t>
            </a:r>
            <a:r>
              <a:rPr lang="ru-RU" dirty="0"/>
              <a:t> </a:t>
            </a:r>
            <a:r>
              <a:rPr lang="ru-RU" dirty="0" err="1"/>
              <a:t>людину</a:t>
            </a:r>
            <a:r>
              <a:rPr lang="ru-RU" dirty="0"/>
              <a:t> </a:t>
            </a:r>
            <a:r>
              <a:rPr lang="ru-RU" dirty="0" err="1"/>
              <a:t>купувати</a:t>
            </a:r>
            <a:r>
              <a:rPr lang="ru-RU" dirty="0"/>
              <a:t> </a:t>
            </a:r>
            <a:r>
              <a:rPr lang="ru-RU" dirty="0" err="1"/>
              <a:t>нове</a:t>
            </a:r>
            <a:r>
              <a:rPr lang="ru-RU" dirty="0"/>
              <a:t>, </a:t>
            </a:r>
            <a:r>
              <a:rPr lang="ru-RU" dirty="0" err="1"/>
              <a:t>щоби</a:t>
            </a:r>
            <a:r>
              <a:rPr lang="ru-RU" dirty="0"/>
              <a:t> </a:t>
            </a:r>
            <a:r>
              <a:rPr lang="ru-RU" dirty="0" err="1"/>
              <a:t>йти</a:t>
            </a:r>
            <a:r>
              <a:rPr lang="ru-RU" dirty="0"/>
              <a:t> в ногу з часом, не </a:t>
            </a:r>
            <a:r>
              <a:rPr lang="ru-RU" dirty="0" err="1"/>
              <a:t>відставати</a:t>
            </a:r>
            <a:r>
              <a:rPr lang="ru-RU" dirty="0"/>
              <a:t>. </a:t>
            </a:r>
            <a:r>
              <a:rPr lang="ru-RU" dirty="0" err="1"/>
              <a:t>Проте</a:t>
            </a:r>
            <a:r>
              <a:rPr lang="ru-RU" dirty="0"/>
              <a:t> в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методу </a:t>
            </a:r>
            <a:r>
              <a:rPr lang="ru-RU" dirty="0" err="1"/>
              <a:t>лежить</a:t>
            </a:r>
            <a:r>
              <a:rPr lang="ru-RU" dirty="0"/>
              <a:t> </a:t>
            </a:r>
            <a:r>
              <a:rPr lang="ru-RU" dirty="0" err="1"/>
              <a:t>експлуатація</a:t>
            </a:r>
            <a:r>
              <a:rPr lang="ru-RU" dirty="0"/>
              <a:t> </a:t>
            </a:r>
            <a:r>
              <a:rPr lang="ru-RU" dirty="0" err="1"/>
              <a:t>цікавості</a:t>
            </a:r>
            <a:r>
              <a:rPr lang="ru-RU" dirty="0"/>
              <a:t> </a:t>
            </a:r>
            <a:r>
              <a:rPr lang="ru-RU" dirty="0" err="1"/>
              <a:t>споживача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позиціонування</a:t>
            </a:r>
            <a:r>
              <a:rPr lang="ru-RU" dirty="0"/>
              <a:t> </a:t>
            </a:r>
            <a:r>
              <a:rPr lang="ru-RU" dirty="0" err="1"/>
              <a:t>фірми</a:t>
            </a:r>
            <a:r>
              <a:rPr lang="ru-RU" dirty="0"/>
              <a:t> як </a:t>
            </a:r>
            <a:r>
              <a:rPr lang="ru-RU" dirty="0" err="1"/>
              <a:t>втілення</a:t>
            </a:r>
            <a:r>
              <a:rPr lang="ru-RU" dirty="0"/>
              <a:t> </a:t>
            </a:r>
            <a:r>
              <a:rPr lang="ru-RU" dirty="0" err="1"/>
              <a:t>прогресу</a:t>
            </a:r>
            <a:r>
              <a:rPr lang="ru-RU" dirty="0" smtClean="0"/>
              <a:t>.</a:t>
            </a:r>
          </a:p>
          <a:p>
            <a:pPr marL="0" indent="0" algn="just">
              <a:buNone/>
            </a:pPr>
            <a:r>
              <a:rPr lang="uk-UA" b="1" dirty="0" smtClean="0"/>
              <a:t>Приклад: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www.youtube.com/watch?v=Jl7IWLvQvWU</a:t>
            </a:r>
            <a:r>
              <a:rPr lang="uk-UA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4902187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367146"/>
            <a:ext cx="10018713" cy="1752599"/>
          </a:xfrm>
        </p:spPr>
        <p:txBody>
          <a:bodyPr/>
          <a:lstStyle/>
          <a:p>
            <a:r>
              <a:rPr lang="ru-RU" b="1" dirty="0" err="1"/>
              <a:t>Підміна</a:t>
            </a:r>
            <a:r>
              <a:rPr lang="ru-RU" b="1" dirty="0"/>
              <a:t> понять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22856" y="1995054"/>
            <a:ext cx="10018713" cy="4281055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ru-RU" dirty="0" err="1"/>
              <a:t>Спочатку</a:t>
            </a:r>
            <a:r>
              <a:rPr lang="ru-RU" dirty="0"/>
              <a:t> </a:t>
            </a:r>
            <a:r>
              <a:rPr lang="ru-RU" dirty="0" err="1"/>
              <a:t>показують</a:t>
            </a:r>
            <a:r>
              <a:rPr lang="ru-RU" dirty="0"/>
              <a:t> </a:t>
            </a:r>
            <a:r>
              <a:rPr lang="ru-RU" dirty="0" err="1"/>
              <a:t>одне</a:t>
            </a:r>
            <a:r>
              <a:rPr lang="ru-RU" dirty="0"/>
              <a:t>, </a:t>
            </a:r>
            <a:r>
              <a:rPr lang="ru-RU" dirty="0" err="1"/>
              <a:t>потім</a:t>
            </a:r>
            <a:r>
              <a:rPr lang="ru-RU" dirty="0"/>
              <a:t> </a:t>
            </a:r>
            <a:r>
              <a:rPr lang="ru-RU" dirty="0" err="1"/>
              <a:t>пропонують</a:t>
            </a:r>
            <a:r>
              <a:rPr lang="ru-RU" dirty="0"/>
              <a:t> </a:t>
            </a:r>
            <a:r>
              <a:rPr lang="ru-RU" dirty="0" err="1"/>
              <a:t>купити</a:t>
            </a:r>
            <a:r>
              <a:rPr lang="ru-RU" dirty="0"/>
              <a:t> </a:t>
            </a:r>
            <a:r>
              <a:rPr lang="ru-RU" dirty="0" err="1"/>
              <a:t>зовсім</a:t>
            </a:r>
            <a:r>
              <a:rPr lang="ru-RU" dirty="0"/>
              <a:t> </a:t>
            </a:r>
            <a:r>
              <a:rPr lang="ru-RU" dirty="0" err="1"/>
              <a:t>інше</a:t>
            </a:r>
            <a:r>
              <a:rPr lang="ru-RU" dirty="0"/>
              <a:t>. </a:t>
            </a:r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ru-RU" dirty="0" err="1"/>
              <a:t>рекламують</a:t>
            </a:r>
            <a:r>
              <a:rPr lang="ru-RU" dirty="0"/>
              <a:t> </a:t>
            </a:r>
            <a:r>
              <a:rPr lang="ru-RU" dirty="0" err="1"/>
              <a:t>сухий</a:t>
            </a:r>
            <a:r>
              <a:rPr lang="ru-RU" dirty="0"/>
              <a:t> корм для собак – </a:t>
            </a:r>
            <a:r>
              <a:rPr lang="ru-RU" dirty="0" err="1"/>
              <a:t>маленькі</a:t>
            </a:r>
            <a:r>
              <a:rPr lang="ru-RU" dirty="0"/>
              <a:t>, </a:t>
            </a:r>
            <a:r>
              <a:rPr lang="ru-RU" dirty="0" err="1"/>
              <a:t>непоказні</a:t>
            </a:r>
            <a:r>
              <a:rPr lang="ru-RU" dirty="0"/>
              <a:t> </a:t>
            </a:r>
            <a:r>
              <a:rPr lang="ru-RU" dirty="0" err="1"/>
              <a:t>гранули</a:t>
            </a:r>
            <a:r>
              <a:rPr lang="ru-RU" dirty="0"/>
              <a:t>, а </a:t>
            </a:r>
            <a:r>
              <a:rPr lang="ru-RU" dirty="0" err="1"/>
              <a:t>спочатку</a:t>
            </a:r>
            <a:r>
              <a:rPr lang="ru-RU" dirty="0"/>
              <a:t> </a:t>
            </a:r>
            <a:r>
              <a:rPr lang="ru-RU" dirty="0" err="1"/>
              <a:t>йде</a:t>
            </a:r>
            <a:r>
              <a:rPr lang="ru-RU" dirty="0"/>
              <a:t> </a:t>
            </a:r>
            <a:r>
              <a:rPr lang="ru-RU" dirty="0" err="1"/>
              <a:t>відеоряд</a:t>
            </a:r>
            <a:r>
              <a:rPr lang="ru-RU" dirty="0"/>
              <a:t>: </a:t>
            </a:r>
            <a:r>
              <a:rPr lang="ru-RU" dirty="0" err="1"/>
              <a:t>соковите</a:t>
            </a:r>
            <a:r>
              <a:rPr lang="ru-RU" dirty="0"/>
              <a:t> </a:t>
            </a:r>
            <a:r>
              <a:rPr lang="ru-RU" dirty="0" err="1"/>
              <a:t>м’ясо</a:t>
            </a:r>
            <a:r>
              <a:rPr lang="ru-RU" dirty="0"/>
              <a:t>, </a:t>
            </a:r>
            <a:r>
              <a:rPr lang="ru-RU" dirty="0" err="1"/>
              <a:t>овочі</a:t>
            </a:r>
            <a:r>
              <a:rPr lang="ru-RU" dirty="0"/>
              <a:t>, зелень і тому </a:t>
            </a:r>
            <a:r>
              <a:rPr lang="ru-RU" dirty="0" err="1"/>
              <a:t>подібне</a:t>
            </a:r>
            <a:r>
              <a:rPr lang="ru-RU" dirty="0"/>
              <a:t>. Шляхом </a:t>
            </a:r>
            <a:r>
              <a:rPr lang="ru-RU" dirty="0" err="1"/>
              <a:t>нескінченних</a:t>
            </a:r>
            <a:r>
              <a:rPr lang="ru-RU" dirty="0"/>
              <a:t> </a:t>
            </a:r>
            <a:r>
              <a:rPr lang="ru-RU" dirty="0" err="1"/>
              <a:t>повторень</a:t>
            </a:r>
            <a:r>
              <a:rPr lang="ru-RU" dirty="0"/>
              <a:t> </a:t>
            </a:r>
            <a:r>
              <a:rPr lang="ru-RU" dirty="0" err="1"/>
              <a:t>створюють</a:t>
            </a:r>
            <a:r>
              <a:rPr lang="ru-RU" dirty="0"/>
              <a:t> у </a:t>
            </a:r>
            <a:r>
              <a:rPr lang="ru-RU" dirty="0" err="1"/>
              <a:t>підсвідомості</a:t>
            </a:r>
            <a:r>
              <a:rPr lang="ru-RU" dirty="0"/>
              <a:t> </a:t>
            </a:r>
            <a:r>
              <a:rPr lang="ru-RU" dirty="0" err="1"/>
              <a:t>споживача</a:t>
            </a:r>
            <a:r>
              <a:rPr lang="ru-RU" dirty="0"/>
              <a:t> </a:t>
            </a:r>
            <a:r>
              <a:rPr lang="ru-RU" dirty="0" err="1"/>
              <a:t>асоціативний</a:t>
            </a:r>
            <a:r>
              <a:rPr lang="ru-RU" dirty="0"/>
              <a:t> </a:t>
            </a:r>
            <a:r>
              <a:rPr lang="ru-RU" dirty="0" err="1"/>
              <a:t>зв’язок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натуральними</a:t>
            </a:r>
            <a:r>
              <a:rPr lang="ru-RU" dirty="0"/>
              <a:t> продуктами й готовим кормом. </a:t>
            </a:r>
            <a:r>
              <a:rPr lang="ru-RU" dirty="0" err="1"/>
              <a:t>Аналогічно</a:t>
            </a:r>
            <a:r>
              <a:rPr lang="ru-RU" dirty="0"/>
              <a:t> </a:t>
            </a:r>
            <a:r>
              <a:rPr lang="ru-RU" dirty="0" err="1"/>
              <a:t>побудовано</a:t>
            </a:r>
            <a:r>
              <a:rPr lang="ru-RU" dirty="0"/>
              <a:t> й рекламу </a:t>
            </a:r>
            <a:r>
              <a:rPr lang="ru-RU" dirty="0" err="1"/>
              <a:t>зубної</a:t>
            </a:r>
            <a:r>
              <a:rPr lang="ru-RU" dirty="0"/>
              <a:t> пасти з </a:t>
            </a:r>
            <a:r>
              <a:rPr lang="ru-RU" dirty="0" err="1"/>
              <a:t>прополісом</a:t>
            </a:r>
            <a:r>
              <a:rPr lang="ru-RU" dirty="0"/>
              <a:t>. </a:t>
            </a:r>
            <a:r>
              <a:rPr lang="ru-RU" dirty="0" err="1"/>
              <a:t>Демонструють</a:t>
            </a:r>
            <a:r>
              <a:rPr lang="ru-RU" dirty="0"/>
              <a:t> </a:t>
            </a:r>
            <a:r>
              <a:rPr lang="ru-RU" dirty="0" err="1"/>
              <a:t>стільники</a:t>
            </a:r>
            <a:r>
              <a:rPr lang="ru-RU" dirty="0"/>
              <a:t> і мед, але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немає</a:t>
            </a:r>
            <a:r>
              <a:rPr lang="ru-RU" dirty="0"/>
              <a:t> </a:t>
            </a:r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ru-RU" dirty="0" err="1"/>
              <a:t>інгредієнтів</a:t>
            </a:r>
            <a:r>
              <a:rPr lang="ru-RU" dirty="0"/>
              <a:t> пасти. Так само </a:t>
            </a:r>
            <a:r>
              <a:rPr lang="ru-RU" dirty="0" err="1"/>
              <a:t>представляють</a:t>
            </a:r>
            <a:r>
              <a:rPr lang="ru-RU" dirty="0"/>
              <a:t> і </a:t>
            </a:r>
            <a:r>
              <a:rPr lang="ru-RU" dirty="0" err="1"/>
              <a:t>їжу</a:t>
            </a:r>
            <a:r>
              <a:rPr lang="ru-RU" dirty="0"/>
              <a:t> </a:t>
            </a:r>
            <a:r>
              <a:rPr lang="ru-RU" dirty="0" err="1"/>
              <a:t>швидкого</a:t>
            </a:r>
            <a:r>
              <a:rPr lang="ru-RU" dirty="0"/>
              <a:t> </a:t>
            </a:r>
            <a:r>
              <a:rPr lang="ru-RU" dirty="0" err="1"/>
              <a:t>приготування</a:t>
            </a:r>
            <a:r>
              <a:rPr lang="ru-RU" dirty="0"/>
              <a:t>. </a:t>
            </a:r>
            <a:r>
              <a:rPr lang="ru-RU" dirty="0" err="1"/>
              <a:t>Прикладів</a:t>
            </a:r>
            <a:r>
              <a:rPr lang="ru-RU" dirty="0"/>
              <a:t> </a:t>
            </a:r>
            <a:r>
              <a:rPr lang="ru-RU" dirty="0" err="1"/>
              <a:t>безліч</a:t>
            </a:r>
            <a:r>
              <a:rPr lang="ru-RU" dirty="0" smtClean="0"/>
              <a:t>.</a:t>
            </a:r>
            <a:endParaRPr lang="ru-RU" dirty="0"/>
          </a:p>
          <a:p>
            <a:pPr marL="0" indent="0" algn="just">
              <a:buNone/>
            </a:pPr>
            <a:r>
              <a:rPr lang="ru-RU" dirty="0"/>
              <a:t>У </a:t>
            </a:r>
            <a:r>
              <a:rPr lang="ru-RU" dirty="0" err="1"/>
              <a:t>низці</a:t>
            </a:r>
            <a:r>
              <a:rPr lang="ru-RU" dirty="0"/>
              <a:t> </a:t>
            </a:r>
            <a:r>
              <a:rPr lang="ru-RU" dirty="0" err="1"/>
              <a:t>випадків</a:t>
            </a:r>
            <a:r>
              <a:rPr lang="ru-RU" dirty="0"/>
              <a:t> </a:t>
            </a:r>
            <a:r>
              <a:rPr lang="ru-RU" dirty="0" err="1"/>
              <a:t>підміну</a:t>
            </a:r>
            <a:r>
              <a:rPr lang="ru-RU" dirty="0"/>
              <a:t> </a:t>
            </a:r>
            <a:r>
              <a:rPr lang="ru-RU" dirty="0" err="1"/>
              <a:t>проводять</a:t>
            </a:r>
            <a:r>
              <a:rPr lang="ru-RU" dirty="0"/>
              <a:t> </a:t>
            </a:r>
            <a:r>
              <a:rPr lang="ru-RU" dirty="0" err="1"/>
              <a:t>тонше</a:t>
            </a:r>
            <a:r>
              <a:rPr lang="ru-RU" dirty="0"/>
              <a:t>. </a:t>
            </a:r>
            <a:r>
              <a:rPr lang="ru-RU" dirty="0" err="1"/>
              <a:t>Візьмімо</a:t>
            </a:r>
            <a:r>
              <a:rPr lang="ru-RU" dirty="0"/>
              <a:t> рекламу майонезу. «</a:t>
            </a:r>
            <a:r>
              <a:rPr lang="ru-RU" dirty="0" err="1"/>
              <a:t>Мрія</a:t>
            </a:r>
            <a:r>
              <a:rPr lang="ru-RU" dirty="0"/>
              <a:t> </a:t>
            </a:r>
            <a:r>
              <a:rPr lang="ru-RU" dirty="0" err="1"/>
              <a:t>господині</a:t>
            </a:r>
            <a:r>
              <a:rPr lang="ru-RU" dirty="0"/>
              <a:t> – </a:t>
            </a:r>
            <a:r>
              <a:rPr lang="ru-RU" dirty="0" err="1"/>
              <a:t>мрії</a:t>
            </a:r>
            <a:r>
              <a:rPr lang="ru-RU" dirty="0"/>
              <a:t> </a:t>
            </a:r>
            <a:r>
              <a:rPr lang="ru-RU" dirty="0" err="1"/>
              <a:t>збуваються</a:t>
            </a:r>
            <a:r>
              <a:rPr lang="ru-RU" dirty="0"/>
              <a:t>». </a:t>
            </a:r>
            <a:r>
              <a:rPr lang="ru-RU" dirty="0" err="1"/>
              <a:t>Мрії</a:t>
            </a:r>
            <a:r>
              <a:rPr lang="ru-RU" dirty="0"/>
              <a:t> </a:t>
            </a:r>
            <a:r>
              <a:rPr lang="ru-RU" dirty="0" err="1"/>
              <a:t>покупця</a:t>
            </a:r>
            <a:r>
              <a:rPr lang="ru-RU" dirty="0"/>
              <a:t> </a:t>
            </a:r>
            <a:r>
              <a:rPr lang="ru-RU" dirty="0" err="1"/>
              <a:t>ототожнюються</a:t>
            </a:r>
            <a:r>
              <a:rPr lang="ru-RU" dirty="0"/>
              <a:t> з майонезом, в </a:t>
            </a:r>
            <a:r>
              <a:rPr lang="ru-RU" dirty="0" err="1"/>
              <a:t>назві</a:t>
            </a:r>
            <a:r>
              <a:rPr lang="ru-RU" dirty="0"/>
              <a:t>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вжито</a:t>
            </a:r>
            <a:r>
              <a:rPr lang="ru-RU" dirty="0"/>
              <a:t> слово «</a:t>
            </a:r>
            <a:r>
              <a:rPr lang="ru-RU" dirty="0" err="1"/>
              <a:t>мрія</a:t>
            </a:r>
            <a:r>
              <a:rPr lang="ru-RU" dirty="0"/>
              <a:t>». Або в </a:t>
            </a:r>
            <a:r>
              <a:rPr lang="ru-RU" dirty="0" err="1"/>
              <a:t>рекламі</a:t>
            </a:r>
            <a:r>
              <a:rPr lang="ru-RU" dirty="0"/>
              <a:t> </a:t>
            </a:r>
            <a:r>
              <a:rPr lang="ru-RU" dirty="0" err="1"/>
              <a:t>дитячого</a:t>
            </a:r>
            <a:r>
              <a:rPr lang="ru-RU" dirty="0"/>
              <a:t> йогурту: </a:t>
            </a:r>
            <a:r>
              <a:rPr lang="ru-RU" dirty="0" err="1"/>
              <a:t>спочатку</a:t>
            </a:r>
            <a:r>
              <a:rPr lang="ru-RU" dirty="0"/>
              <a:t> </a:t>
            </a:r>
            <a:r>
              <a:rPr lang="ru-RU" dirty="0" err="1"/>
              <a:t>показують</a:t>
            </a:r>
            <a:r>
              <a:rPr lang="ru-RU" dirty="0"/>
              <a:t> веселку, а </a:t>
            </a:r>
            <a:r>
              <a:rPr lang="ru-RU" dirty="0" err="1"/>
              <a:t>потім</a:t>
            </a:r>
            <a:r>
              <a:rPr lang="ru-RU" dirty="0"/>
              <a:t> голос ставить </a:t>
            </a:r>
            <a:r>
              <a:rPr lang="ru-RU" dirty="0" err="1"/>
              <a:t>питання</a:t>
            </a:r>
            <a:r>
              <a:rPr lang="ru-RU" dirty="0"/>
              <a:t>: «</a:t>
            </a:r>
            <a:r>
              <a:rPr lang="ru-RU" dirty="0" err="1"/>
              <a:t>Хочете</a:t>
            </a:r>
            <a:r>
              <a:rPr lang="ru-RU" dirty="0"/>
              <a:t> </a:t>
            </a:r>
            <a:r>
              <a:rPr lang="ru-RU" dirty="0" err="1"/>
              <a:t>шматочок</a:t>
            </a:r>
            <a:r>
              <a:rPr lang="ru-RU" dirty="0"/>
              <a:t> веселки?».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чого</a:t>
            </a:r>
            <a:r>
              <a:rPr lang="ru-RU" dirty="0"/>
              <a:t> </a:t>
            </a:r>
            <a:r>
              <a:rPr lang="ru-RU" dirty="0" err="1"/>
              <a:t>пропонується</a:t>
            </a:r>
            <a:r>
              <a:rPr lang="ru-RU" dirty="0"/>
              <a:t> </a:t>
            </a:r>
            <a:r>
              <a:rPr lang="ru-RU" dirty="0" err="1"/>
              <a:t>різнокольоровий</a:t>
            </a:r>
            <a:r>
              <a:rPr lang="ru-RU" dirty="0"/>
              <a:t> йогурт. А </a:t>
            </a:r>
            <a:r>
              <a:rPr lang="ru-RU" dirty="0" err="1"/>
              <a:t>деколи</a:t>
            </a:r>
            <a:r>
              <a:rPr lang="ru-RU" dirty="0"/>
              <a:t> і </a:t>
            </a:r>
            <a:r>
              <a:rPr lang="ru-RU" dirty="0" err="1"/>
              <a:t>взагалі</a:t>
            </a:r>
            <a:r>
              <a:rPr lang="ru-RU" dirty="0"/>
              <a:t> </a:t>
            </a:r>
            <a:r>
              <a:rPr lang="ru-RU" dirty="0" err="1"/>
              <a:t>вибудовується</a:t>
            </a:r>
            <a:r>
              <a:rPr lang="ru-RU" dirty="0"/>
              <a:t> </a:t>
            </a:r>
            <a:r>
              <a:rPr lang="ru-RU" dirty="0" err="1"/>
              <a:t>штучний</a:t>
            </a:r>
            <a:r>
              <a:rPr lang="ru-RU" dirty="0"/>
              <a:t> причинно-</a:t>
            </a:r>
            <a:r>
              <a:rPr lang="ru-RU" dirty="0" err="1"/>
              <a:t>наслідковий</a:t>
            </a:r>
            <a:r>
              <a:rPr lang="ru-RU" dirty="0"/>
              <a:t> </a:t>
            </a:r>
            <a:r>
              <a:rPr lang="ru-RU" dirty="0" err="1"/>
              <a:t>зв’язок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явищами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не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нічого</a:t>
            </a:r>
            <a:r>
              <a:rPr lang="ru-RU" dirty="0"/>
              <a:t> </a:t>
            </a:r>
            <a:r>
              <a:rPr lang="ru-RU" dirty="0" err="1"/>
              <a:t>спільного</a:t>
            </a:r>
            <a:r>
              <a:rPr lang="ru-RU" dirty="0"/>
              <a:t> («</a:t>
            </a:r>
            <a:r>
              <a:rPr lang="ru-RU" dirty="0" err="1"/>
              <a:t>Випий</a:t>
            </a:r>
            <a:r>
              <a:rPr lang="ru-RU" dirty="0"/>
              <a:t> </a:t>
            </a:r>
            <a:r>
              <a:rPr lang="ru-RU" dirty="0" err="1"/>
              <a:t>філіжанку</a:t>
            </a:r>
            <a:r>
              <a:rPr lang="ru-RU" dirty="0"/>
              <a:t> </a:t>
            </a:r>
            <a:r>
              <a:rPr lang="ru-RU" dirty="0" err="1"/>
              <a:t>розчинної</a:t>
            </a:r>
            <a:r>
              <a:rPr lang="ru-RU" dirty="0"/>
              <a:t> </a:t>
            </a:r>
            <a:r>
              <a:rPr lang="ru-RU" dirty="0" err="1"/>
              <a:t>кави</a:t>
            </a:r>
            <a:r>
              <a:rPr lang="ru-RU" dirty="0"/>
              <a:t> – і тебе </a:t>
            </a:r>
            <a:r>
              <a:rPr lang="ru-RU" dirty="0" err="1"/>
              <a:t>чекають</a:t>
            </a:r>
            <a:r>
              <a:rPr lang="ru-RU" dirty="0"/>
              <a:t> </a:t>
            </a:r>
            <a:r>
              <a:rPr lang="ru-RU" dirty="0" err="1"/>
              <a:t>незабутні</a:t>
            </a:r>
            <a:r>
              <a:rPr lang="ru-RU" dirty="0"/>
              <a:t> </a:t>
            </a:r>
            <a:r>
              <a:rPr lang="ru-RU" dirty="0" err="1"/>
              <a:t>пригоди</a:t>
            </a:r>
            <a:r>
              <a:rPr lang="ru-RU" dirty="0" smtClean="0"/>
              <a:t>»).</a:t>
            </a:r>
          </a:p>
          <a:p>
            <a:pPr marL="0" indent="0" algn="just">
              <a:buNone/>
            </a:pPr>
            <a:r>
              <a:rPr lang="uk-UA" b="1" dirty="0" smtClean="0"/>
              <a:t>Приклад:</a:t>
            </a:r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www.youtube.com/watch?v=gh6rmr4e0UM&amp;list=PL9pns6-9kKCvApwluMovx5kZHtQkcPEcR&amp;index=350</a:t>
            </a:r>
            <a:r>
              <a:rPr lang="uk-UA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562766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Комплекс </a:t>
            </a:r>
            <a:r>
              <a:rPr lang="ru-RU" b="1" dirty="0" err="1"/>
              <a:t>переваги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dirty="0" err="1"/>
              <a:t>Класик</a:t>
            </a:r>
            <a:r>
              <a:rPr lang="ru-RU" dirty="0"/>
              <a:t> </a:t>
            </a:r>
            <a:r>
              <a:rPr lang="ru-RU" dirty="0" err="1"/>
              <a:t>психоаналізу</a:t>
            </a:r>
            <a:r>
              <a:rPr lang="ru-RU" dirty="0"/>
              <a:t> Альфред Адлер створив </a:t>
            </a:r>
            <a:r>
              <a:rPr lang="ru-RU" dirty="0" err="1"/>
              <a:t>концепцію</a:t>
            </a:r>
            <a:r>
              <a:rPr lang="ru-RU" dirty="0"/>
              <a:t> комплексу </a:t>
            </a:r>
            <a:r>
              <a:rPr lang="ru-RU" dirty="0" err="1"/>
              <a:t>неповноцінності</a:t>
            </a:r>
            <a:r>
              <a:rPr lang="ru-RU" dirty="0"/>
              <a:t> та комплексу </a:t>
            </a:r>
            <a:r>
              <a:rPr lang="ru-RU" dirty="0" err="1"/>
              <a:t>зверхності</a:t>
            </a:r>
            <a:r>
              <a:rPr lang="ru-RU" dirty="0"/>
              <a:t> як </a:t>
            </a:r>
            <a:r>
              <a:rPr lang="ru-RU" dirty="0" err="1"/>
              <a:t>засобу</a:t>
            </a:r>
            <a:r>
              <a:rPr lang="ru-RU" dirty="0"/>
              <a:t> </a:t>
            </a:r>
            <a:r>
              <a:rPr lang="ru-RU" dirty="0" err="1"/>
              <a:t>компенсації</a:t>
            </a:r>
            <a:r>
              <a:rPr lang="ru-RU" dirty="0"/>
              <a:t> </a:t>
            </a:r>
            <a:r>
              <a:rPr lang="ru-RU" dirty="0" err="1"/>
              <a:t>неповноцінності</a:t>
            </a:r>
            <a:r>
              <a:rPr lang="ru-RU" dirty="0"/>
              <a:t>. За Адлером, </a:t>
            </a:r>
            <a:r>
              <a:rPr lang="ru-RU" dirty="0" err="1"/>
              <a:t>усі</a:t>
            </a:r>
            <a:r>
              <a:rPr lang="ru-RU" dirty="0"/>
              <a:t> люди </a:t>
            </a:r>
            <a:r>
              <a:rPr lang="ru-RU" dirty="0" err="1"/>
              <a:t>тією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іншою</a:t>
            </a:r>
            <a:r>
              <a:rPr lang="ru-RU" dirty="0"/>
              <a:t> </a:t>
            </a:r>
            <a:r>
              <a:rPr lang="ru-RU" dirty="0" err="1"/>
              <a:t>мірою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відчуття</a:t>
            </a:r>
            <a:r>
              <a:rPr lang="ru-RU" dirty="0"/>
              <a:t> </a:t>
            </a:r>
            <a:r>
              <a:rPr lang="ru-RU" dirty="0" err="1"/>
              <a:t>неповноцінності</a:t>
            </a:r>
            <a:r>
              <a:rPr lang="ru-RU" dirty="0"/>
              <a:t> і </a:t>
            </a:r>
            <a:r>
              <a:rPr lang="ru-RU" dirty="0" err="1"/>
              <a:t>прагнуть</a:t>
            </a:r>
            <a:r>
              <a:rPr lang="ru-RU" dirty="0"/>
              <a:t> </a:t>
            </a:r>
            <a:r>
              <a:rPr lang="ru-RU" dirty="0" err="1"/>
              <a:t>компенсувати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різними</a:t>
            </a:r>
            <a:r>
              <a:rPr lang="ru-RU" dirty="0"/>
              <a:t> </a:t>
            </a:r>
            <a:r>
              <a:rPr lang="ru-RU" dirty="0" err="1"/>
              <a:t>успіхами</a:t>
            </a:r>
            <a:r>
              <a:rPr lang="ru-RU" dirty="0"/>
              <a:t>, хай </a:t>
            </a:r>
            <a:r>
              <a:rPr lang="ru-RU" dirty="0" err="1"/>
              <a:t>навіть</a:t>
            </a:r>
            <a:r>
              <a:rPr lang="ru-RU" dirty="0"/>
              <a:t> </a:t>
            </a:r>
            <a:r>
              <a:rPr lang="ru-RU" dirty="0" err="1"/>
              <a:t>уявними</a:t>
            </a:r>
            <a:r>
              <a:rPr lang="ru-RU" dirty="0"/>
              <a:t>. </a:t>
            </a:r>
            <a:r>
              <a:rPr lang="ru-RU" dirty="0" err="1"/>
              <a:t>Відкриття</a:t>
            </a:r>
            <a:r>
              <a:rPr lang="ru-RU" dirty="0"/>
              <a:t> Адлера широко </a:t>
            </a:r>
            <a:r>
              <a:rPr lang="ru-RU" dirty="0" err="1"/>
              <a:t>використовуються</a:t>
            </a:r>
            <a:r>
              <a:rPr lang="ru-RU" dirty="0"/>
              <a:t> в </a:t>
            </a:r>
            <a:r>
              <a:rPr lang="ru-RU" dirty="0" err="1"/>
              <a:t>сучасній</a:t>
            </a:r>
            <a:r>
              <a:rPr lang="ru-RU" dirty="0"/>
              <a:t> </a:t>
            </a:r>
            <a:r>
              <a:rPr lang="ru-RU" dirty="0" err="1"/>
              <a:t>рекламі</a:t>
            </a:r>
            <a:r>
              <a:rPr lang="ru-RU" dirty="0"/>
              <a:t>. </a:t>
            </a:r>
            <a:r>
              <a:rPr lang="ru-RU" dirty="0" err="1"/>
              <a:t>Споживачеві</a:t>
            </a:r>
            <a:r>
              <a:rPr lang="ru-RU" dirty="0"/>
              <a:t> </a:t>
            </a:r>
            <a:r>
              <a:rPr lang="ru-RU" dirty="0" err="1"/>
              <a:t>пропонують</a:t>
            </a:r>
            <a:r>
              <a:rPr lang="ru-RU" dirty="0"/>
              <a:t> </a:t>
            </a:r>
            <a:r>
              <a:rPr lang="ru-RU" dirty="0" err="1"/>
              <a:t>придбати</a:t>
            </a:r>
            <a:r>
              <a:rPr lang="ru-RU" dirty="0"/>
              <a:t> товар для того,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відчути</a:t>
            </a:r>
            <a:r>
              <a:rPr lang="ru-RU" dirty="0"/>
              <a:t> свою </a:t>
            </a:r>
            <a:r>
              <a:rPr lang="ru-RU" dirty="0" err="1"/>
              <a:t>винятковість</a:t>
            </a:r>
            <a:r>
              <a:rPr lang="ru-RU" dirty="0"/>
              <a:t>, </a:t>
            </a:r>
            <a:r>
              <a:rPr lang="ru-RU" dirty="0" err="1"/>
              <a:t>всесилля</a:t>
            </a:r>
            <a:r>
              <a:rPr lang="ru-RU" dirty="0"/>
              <a:t>, </a:t>
            </a:r>
            <a:r>
              <a:rPr lang="ru-RU" dirty="0" err="1"/>
              <a:t>підвищити</a:t>
            </a:r>
            <a:r>
              <a:rPr lang="ru-RU" dirty="0"/>
              <a:t> </a:t>
            </a:r>
            <a:r>
              <a:rPr lang="ru-RU" dirty="0" err="1"/>
              <a:t>свій</a:t>
            </a:r>
            <a:r>
              <a:rPr lang="ru-RU" dirty="0"/>
              <a:t> статус. «</a:t>
            </a:r>
            <a:r>
              <a:rPr lang="ru-RU" dirty="0" err="1"/>
              <a:t>Вірний</a:t>
            </a:r>
            <a:r>
              <a:rPr lang="ru-RU" dirty="0"/>
              <a:t> секрет </a:t>
            </a:r>
            <a:r>
              <a:rPr lang="ru-RU" dirty="0" err="1"/>
              <a:t>жіночих</a:t>
            </a:r>
            <a:r>
              <a:rPr lang="ru-RU" dirty="0"/>
              <a:t> перемог», «Для тих, </a:t>
            </a:r>
            <a:r>
              <a:rPr lang="ru-RU" dirty="0" err="1"/>
              <a:t>хто</a:t>
            </a:r>
            <a:r>
              <a:rPr lang="ru-RU" dirty="0"/>
              <a:t> </a:t>
            </a:r>
            <a:r>
              <a:rPr lang="ru-RU" dirty="0" err="1"/>
              <a:t>справді</a:t>
            </a:r>
            <a:r>
              <a:rPr lang="ru-RU" dirty="0"/>
              <a:t> </a:t>
            </a:r>
            <a:r>
              <a:rPr lang="ru-RU" dirty="0" err="1"/>
              <a:t>крутий</a:t>
            </a:r>
            <a:r>
              <a:rPr lang="ru-RU" dirty="0"/>
              <a:t>», «</a:t>
            </a:r>
            <a:r>
              <a:rPr lang="ru-RU" dirty="0" err="1"/>
              <a:t>Ти</a:t>
            </a:r>
            <a:r>
              <a:rPr lang="ru-RU" dirty="0"/>
              <a:t> всесильна», «Ви </a:t>
            </a:r>
            <a:r>
              <a:rPr lang="ru-RU" dirty="0" err="1"/>
              <a:t>чарівні</a:t>
            </a:r>
            <a:r>
              <a:rPr lang="ru-RU" dirty="0"/>
              <a:t>», «</a:t>
            </a:r>
            <a:r>
              <a:rPr lang="ru-RU" dirty="0" err="1"/>
              <a:t>Він</a:t>
            </a:r>
            <a:r>
              <a:rPr lang="ru-RU" dirty="0"/>
              <a:t> один </a:t>
            </a:r>
            <a:r>
              <a:rPr lang="ru-RU" dirty="0" err="1"/>
              <a:t>такий</a:t>
            </a:r>
            <a:r>
              <a:rPr lang="ru-RU" dirty="0"/>
              <a:t>» – </a:t>
            </a:r>
            <a:r>
              <a:rPr lang="ru-RU" dirty="0" err="1"/>
              <a:t>типові</a:t>
            </a:r>
            <a:r>
              <a:rPr lang="ru-RU" dirty="0"/>
              <a:t> в </a:t>
            </a:r>
            <a:r>
              <a:rPr lang="ru-RU" dirty="0" err="1"/>
              <a:t>даному</a:t>
            </a:r>
            <a:r>
              <a:rPr lang="ru-RU" dirty="0"/>
              <a:t> </a:t>
            </a:r>
            <a:r>
              <a:rPr lang="ru-RU" dirty="0" err="1"/>
              <a:t>випадку</a:t>
            </a:r>
            <a:r>
              <a:rPr lang="ru-RU" dirty="0"/>
              <a:t> </a:t>
            </a:r>
            <a:r>
              <a:rPr lang="ru-RU" dirty="0" err="1"/>
              <a:t>слогани</a:t>
            </a:r>
            <a:r>
              <a:rPr lang="ru-RU" dirty="0" smtClean="0"/>
              <a:t>.</a:t>
            </a:r>
          </a:p>
          <a:p>
            <a:pPr marL="0" indent="0" algn="just">
              <a:buNone/>
            </a:pPr>
            <a:r>
              <a:rPr lang="uk-UA" b="1" dirty="0" smtClean="0"/>
              <a:t>Приклад:</a:t>
            </a:r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www.youtube.com/watch?v=bsnpAwRhUlo&amp;list=PL9pns6-9kKCvApwluMovx5kZHtQkcPEcR&amp;index=210</a:t>
            </a:r>
            <a:r>
              <a:rPr lang="uk-UA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527266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/>
              <a:t>Безкоштовний</a:t>
            </a:r>
            <a:r>
              <a:rPr lang="ru-RU" b="1" dirty="0"/>
              <a:t> сир </a:t>
            </a:r>
            <a:r>
              <a:rPr lang="ru-RU" b="1" dirty="0" err="1"/>
              <a:t>із</a:t>
            </a:r>
            <a:r>
              <a:rPr lang="ru-RU" b="1" dirty="0"/>
              <a:t> </a:t>
            </a:r>
            <a:r>
              <a:rPr lang="ru-RU" b="1" dirty="0" err="1"/>
              <a:t>мишоловки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ru-RU" dirty="0" err="1"/>
              <a:t>Увагу</a:t>
            </a:r>
            <a:r>
              <a:rPr lang="ru-RU" dirty="0"/>
              <a:t> </a:t>
            </a:r>
            <a:r>
              <a:rPr lang="ru-RU" dirty="0" err="1"/>
              <a:t>споживача</a:t>
            </a:r>
            <a:r>
              <a:rPr lang="ru-RU" dirty="0"/>
              <a:t> </a:t>
            </a:r>
            <a:r>
              <a:rPr lang="ru-RU" dirty="0" err="1"/>
              <a:t>акцентують</a:t>
            </a:r>
            <a:r>
              <a:rPr lang="ru-RU" dirty="0"/>
              <a:t> на </a:t>
            </a:r>
            <a:r>
              <a:rPr lang="ru-RU" dirty="0" err="1"/>
              <a:t>можливості</a:t>
            </a:r>
            <a:r>
              <a:rPr lang="ru-RU" dirty="0"/>
              <a:t> </a:t>
            </a:r>
            <a:r>
              <a:rPr lang="ru-RU" dirty="0" err="1"/>
              <a:t>отримати</a:t>
            </a:r>
            <a:r>
              <a:rPr lang="ru-RU" dirty="0"/>
              <a:t> «</a:t>
            </a:r>
            <a:r>
              <a:rPr lang="ru-RU" dirty="0" err="1"/>
              <a:t>безкоштовно</a:t>
            </a:r>
            <a:r>
              <a:rPr lang="ru-RU" dirty="0"/>
              <a:t>», «в </a:t>
            </a:r>
            <a:r>
              <a:rPr lang="ru-RU" dirty="0" err="1"/>
              <a:t>подарунок</a:t>
            </a:r>
            <a:r>
              <a:rPr lang="ru-RU" dirty="0"/>
              <a:t>» яку-</a:t>
            </a:r>
            <a:r>
              <a:rPr lang="ru-RU" dirty="0" err="1"/>
              <a:t>небудь</a:t>
            </a:r>
            <a:r>
              <a:rPr lang="ru-RU" dirty="0"/>
              <a:t> </a:t>
            </a:r>
            <a:r>
              <a:rPr lang="ru-RU" dirty="0" err="1"/>
              <a:t>річ</a:t>
            </a:r>
            <a:r>
              <a:rPr lang="ru-RU" dirty="0"/>
              <a:t> на </a:t>
            </a:r>
            <a:r>
              <a:rPr lang="ru-RU" dirty="0" err="1"/>
              <a:t>додаток</a:t>
            </a:r>
            <a:r>
              <a:rPr lang="ru-RU" dirty="0"/>
              <a:t> до </a:t>
            </a:r>
            <a:r>
              <a:rPr lang="ru-RU" dirty="0" err="1"/>
              <a:t>основної</a:t>
            </a:r>
            <a:r>
              <a:rPr lang="ru-RU" dirty="0"/>
              <a:t> покупки. </a:t>
            </a:r>
            <a:r>
              <a:rPr lang="ru-RU" dirty="0" err="1"/>
              <a:t>Зрозуміло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ціну</a:t>
            </a:r>
            <a:r>
              <a:rPr lang="ru-RU" dirty="0"/>
              <a:t> «</a:t>
            </a:r>
            <a:r>
              <a:rPr lang="ru-RU" dirty="0" err="1"/>
              <a:t>безкоштовного</a:t>
            </a:r>
            <a:r>
              <a:rPr lang="ru-RU" dirty="0"/>
              <a:t> </a:t>
            </a:r>
            <a:r>
              <a:rPr lang="ru-RU" dirty="0" err="1"/>
              <a:t>подарунка</a:t>
            </a:r>
            <a:r>
              <a:rPr lang="ru-RU" dirty="0"/>
              <a:t>» просто включено в </a:t>
            </a:r>
            <a:r>
              <a:rPr lang="ru-RU" dirty="0" err="1"/>
              <a:t>ціну</a:t>
            </a:r>
            <a:r>
              <a:rPr lang="ru-RU" dirty="0"/>
              <a:t> </a:t>
            </a:r>
            <a:r>
              <a:rPr lang="ru-RU" dirty="0" err="1"/>
              <a:t>рекламованого</a:t>
            </a:r>
            <a:r>
              <a:rPr lang="ru-RU" dirty="0"/>
              <a:t> товару і </a:t>
            </a:r>
            <a:r>
              <a:rPr lang="ru-RU" dirty="0" err="1"/>
              <a:t>покупець</a:t>
            </a:r>
            <a:r>
              <a:rPr lang="ru-RU" dirty="0"/>
              <a:t> </a:t>
            </a:r>
            <a:r>
              <a:rPr lang="ru-RU" dirty="0" err="1"/>
              <a:t>насправді</a:t>
            </a:r>
            <a:r>
              <a:rPr lang="ru-RU" dirty="0"/>
              <a:t> </a:t>
            </a:r>
            <a:r>
              <a:rPr lang="ru-RU" dirty="0" err="1"/>
              <a:t>оплачує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своєї</a:t>
            </a:r>
            <a:r>
              <a:rPr lang="ru-RU" dirty="0"/>
              <a:t> </a:t>
            </a:r>
            <a:r>
              <a:rPr lang="ru-RU" dirty="0" err="1"/>
              <a:t>кишені</a:t>
            </a:r>
            <a:r>
              <a:rPr lang="ru-RU" dirty="0"/>
              <a:t> </a:t>
            </a:r>
            <a:r>
              <a:rPr lang="ru-RU" dirty="0" err="1"/>
              <a:t>дві</a:t>
            </a:r>
            <a:r>
              <a:rPr lang="ru-RU" dirty="0"/>
              <a:t> </a:t>
            </a:r>
            <a:r>
              <a:rPr lang="ru-RU" dirty="0" err="1"/>
              <a:t>речі</a:t>
            </a:r>
            <a:r>
              <a:rPr lang="ru-RU" dirty="0"/>
              <a:t>. Мало того, </a:t>
            </a:r>
            <a:r>
              <a:rPr lang="ru-RU" dirty="0" err="1"/>
              <a:t>нерідко</a:t>
            </a:r>
            <a:r>
              <a:rPr lang="ru-RU" dirty="0"/>
              <a:t> в </a:t>
            </a:r>
            <a:r>
              <a:rPr lang="ru-RU" dirty="0" err="1"/>
              <a:t>якості</a:t>
            </a:r>
            <a:r>
              <a:rPr lang="ru-RU" dirty="0"/>
              <a:t> «призу» </a:t>
            </a:r>
            <a:r>
              <a:rPr lang="ru-RU" dirty="0" err="1"/>
              <a:t>підсовують</a:t>
            </a:r>
            <a:r>
              <a:rPr lang="ru-RU" dirty="0"/>
              <a:t> </a:t>
            </a:r>
            <a:r>
              <a:rPr lang="ru-RU" dirty="0" err="1"/>
              <a:t>предмети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самі</a:t>
            </a:r>
            <a:r>
              <a:rPr lang="ru-RU" dirty="0"/>
              <a:t> по </a:t>
            </a:r>
            <a:r>
              <a:rPr lang="ru-RU" dirty="0" err="1"/>
              <a:t>собі</a:t>
            </a:r>
            <a:r>
              <a:rPr lang="ru-RU" dirty="0"/>
              <a:t> не </a:t>
            </a:r>
            <a:r>
              <a:rPr lang="ru-RU" dirty="0" err="1"/>
              <a:t>користуються</a:t>
            </a:r>
            <a:r>
              <a:rPr lang="ru-RU" dirty="0"/>
              <a:t> попитом і з </a:t>
            </a:r>
            <a:r>
              <a:rPr lang="ru-RU" dirty="0" err="1"/>
              <a:t>цієї</a:t>
            </a:r>
            <a:r>
              <a:rPr lang="ru-RU" dirty="0"/>
              <a:t> причини </a:t>
            </a:r>
            <a:r>
              <a:rPr lang="ru-RU" dirty="0" err="1"/>
              <a:t>їх</a:t>
            </a:r>
            <a:r>
              <a:rPr lang="ru-RU" dirty="0"/>
              <a:t> не </a:t>
            </a:r>
            <a:r>
              <a:rPr lang="ru-RU" dirty="0" err="1"/>
              <a:t>беруть</a:t>
            </a:r>
            <a:r>
              <a:rPr lang="ru-RU" dirty="0"/>
              <a:t> у </a:t>
            </a:r>
            <a:r>
              <a:rPr lang="ru-RU" dirty="0" err="1"/>
              <a:t>торговельні</a:t>
            </a:r>
            <a:r>
              <a:rPr lang="ru-RU" dirty="0"/>
              <a:t> </a:t>
            </a:r>
            <a:r>
              <a:rPr lang="ru-RU" dirty="0" err="1"/>
              <a:t>мережі</a:t>
            </a:r>
            <a:r>
              <a:rPr lang="ru-RU" dirty="0"/>
              <a:t>. </a:t>
            </a:r>
            <a:r>
              <a:rPr lang="ru-RU" dirty="0" err="1"/>
              <a:t>Тоді</a:t>
            </a:r>
            <a:r>
              <a:rPr lang="ru-RU" dirty="0"/>
              <a:t> </a:t>
            </a:r>
            <a:r>
              <a:rPr lang="ru-RU" dirty="0" err="1"/>
              <a:t>фірма</a:t>
            </a:r>
            <a:r>
              <a:rPr lang="ru-RU" dirty="0"/>
              <a:t> </a:t>
            </a:r>
            <a:r>
              <a:rPr lang="ru-RU" dirty="0" err="1"/>
              <a:t>оголошує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«</a:t>
            </a:r>
            <a:r>
              <a:rPr lang="ru-RU" dirty="0" err="1"/>
              <a:t>подарунок</a:t>
            </a:r>
            <a:r>
              <a:rPr lang="ru-RU" dirty="0"/>
              <a:t>» </a:t>
            </a:r>
            <a:r>
              <a:rPr lang="ru-RU" dirty="0" err="1"/>
              <a:t>настільки</a:t>
            </a:r>
            <a:r>
              <a:rPr lang="ru-RU" dirty="0"/>
              <a:t> </a:t>
            </a:r>
            <a:r>
              <a:rPr lang="ru-RU" dirty="0" err="1"/>
              <a:t>ексклюзивний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навіть</a:t>
            </a:r>
            <a:r>
              <a:rPr lang="ru-RU" dirty="0"/>
              <a:t> і не </a:t>
            </a:r>
            <a:r>
              <a:rPr lang="ru-RU" dirty="0" err="1"/>
              <a:t>продається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отримати</a:t>
            </a:r>
            <a:r>
              <a:rPr lang="ru-RU" dirty="0"/>
              <a:t> </a:t>
            </a:r>
            <a:r>
              <a:rPr lang="ru-RU" dirty="0" err="1"/>
              <a:t>тільки</a:t>
            </a:r>
            <a:r>
              <a:rPr lang="ru-RU" dirty="0"/>
              <a:t> в </a:t>
            </a:r>
            <a:r>
              <a:rPr lang="ru-RU" dirty="0" err="1"/>
              <a:t>якості</a:t>
            </a:r>
            <a:r>
              <a:rPr lang="ru-RU" dirty="0"/>
              <a:t> призу. Як-то </a:t>
            </a:r>
            <a:r>
              <a:rPr lang="ru-RU" dirty="0" err="1"/>
              <a:t>кажуть</a:t>
            </a:r>
            <a:r>
              <a:rPr lang="ru-RU" dirty="0"/>
              <a:t>, потребу </a:t>
            </a:r>
            <a:r>
              <a:rPr lang="ru-RU" dirty="0" err="1"/>
              <a:t>видають</a:t>
            </a:r>
            <a:r>
              <a:rPr lang="ru-RU" dirty="0"/>
              <a:t> за </a:t>
            </a:r>
            <a:r>
              <a:rPr lang="ru-RU" dirty="0" err="1"/>
              <a:t>доброчесність</a:t>
            </a:r>
            <a:r>
              <a:rPr lang="ru-RU" dirty="0"/>
              <a:t>, і </a:t>
            </a:r>
            <a:r>
              <a:rPr lang="ru-RU" dirty="0" err="1"/>
              <a:t>обидва</a:t>
            </a:r>
            <a:r>
              <a:rPr lang="ru-RU" dirty="0"/>
              <a:t> </a:t>
            </a:r>
            <a:r>
              <a:rPr lang="ru-RU" dirty="0" err="1"/>
              <a:t>товари</a:t>
            </a:r>
            <a:r>
              <a:rPr lang="ru-RU" dirty="0"/>
              <a:t> </a:t>
            </a:r>
            <a:r>
              <a:rPr lang="ru-RU" dirty="0" err="1"/>
              <a:t>працюють</a:t>
            </a:r>
            <a:r>
              <a:rPr lang="ru-RU" dirty="0"/>
              <a:t> один на одного. </a:t>
            </a:r>
            <a:r>
              <a:rPr lang="ru-RU" dirty="0" err="1"/>
              <a:t>Прийом</a:t>
            </a:r>
            <a:r>
              <a:rPr lang="ru-RU" dirty="0"/>
              <a:t> </a:t>
            </a:r>
            <a:r>
              <a:rPr lang="ru-RU" dirty="0" err="1"/>
              <a:t>простий</a:t>
            </a:r>
            <a:r>
              <a:rPr lang="ru-RU" dirty="0"/>
              <a:t>, але </a:t>
            </a:r>
            <a:r>
              <a:rPr lang="ru-RU" dirty="0" err="1"/>
              <a:t>ефективний</a:t>
            </a:r>
            <a:r>
              <a:rPr lang="ru-RU" dirty="0" smtClean="0"/>
              <a:t>.</a:t>
            </a:r>
          </a:p>
          <a:p>
            <a:pPr marL="0" indent="0" algn="just">
              <a:buNone/>
            </a:pPr>
            <a:r>
              <a:rPr lang="uk-UA" b="1" dirty="0" smtClean="0"/>
              <a:t>Приклад:</a:t>
            </a:r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www.youtube.com/watch?v=3bYmAarEGug&amp;list=PL9pns6-9kKCvApwluMovx5kZHtQkcPEcR&amp;index=150</a:t>
            </a:r>
            <a:r>
              <a:rPr lang="uk-UA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0099252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Перемога над </a:t>
            </a:r>
            <a:r>
              <a:rPr lang="ru-RU" b="1" dirty="0" err="1"/>
              <a:t>іншими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1" y="2438399"/>
            <a:ext cx="10018713" cy="3124201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 err="1"/>
              <a:t>Ключові</a:t>
            </a:r>
            <a:r>
              <a:rPr lang="ru-RU" dirty="0"/>
              <a:t> слова: «на </a:t>
            </a:r>
            <a:r>
              <a:rPr lang="ru-RU" dirty="0" err="1"/>
              <a:t>відміну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». </a:t>
            </a:r>
            <a:r>
              <a:rPr lang="ru-RU" dirty="0" err="1"/>
              <a:t>Класичні</a:t>
            </a:r>
            <a:r>
              <a:rPr lang="ru-RU" dirty="0"/>
              <a:t> </a:t>
            </a:r>
            <a:r>
              <a:rPr lang="ru-RU" dirty="0" err="1"/>
              <a:t>приклади</a:t>
            </a:r>
            <a:r>
              <a:rPr lang="ru-RU" dirty="0"/>
              <a:t> – реклама </a:t>
            </a:r>
            <a:r>
              <a:rPr lang="ru-RU" dirty="0" err="1"/>
              <a:t>батарейок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«</a:t>
            </a:r>
            <a:r>
              <a:rPr lang="ru-RU" dirty="0" err="1"/>
              <a:t>працюють</a:t>
            </a:r>
            <a:r>
              <a:rPr lang="ru-RU" dirty="0"/>
              <a:t> </a:t>
            </a:r>
            <a:r>
              <a:rPr lang="ru-RU" dirty="0" err="1"/>
              <a:t>довше</a:t>
            </a:r>
            <a:r>
              <a:rPr lang="ru-RU" dirty="0"/>
              <a:t> </a:t>
            </a:r>
            <a:r>
              <a:rPr lang="ru-RU" dirty="0" err="1"/>
              <a:t>звичайних</a:t>
            </a:r>
            <a:r>
              <a:rPr lang="ru-RU" dirty="0"/>
              <a:t>», реклама нового порошку, з </a:t>
            </a:r>
            <a:r>
              <a:rPr lang="ru-RU" dirty="0" err="1"/>
              <a:t>яким</a:t>
            </a:r>
            <a:r>
              <a:rPr lang="ru-RU" dirty="0"/>
              <a:t> «</a:t>
            </a:r>
            <a:r>
              <a:rPr lang="ru-RU" dirty="0" err="1"/>
              <a:t>ви</a:t>
            </a:r>
            <a:r>
              <a:rPr lang="ru-RU" dirty="0"/>
              <a:t> </a:t>
            </a:r>
            <a:r>
              <a:rPr lang="ru-RU" dirty="0" err="1"/>
              <a:t>вимиєте</a:t>
            </a:r>
            <a:r>
              <a:rPr lang="ru-RU" dirty="0"/>
              <a:t> </a:t>
            </a:r>
            <a:r>
              <a:rPr lang="ru-RU" dirty="0" err="1"/>
              <a:t>більше</a:t>
            </a:r>
            <a:r>
              <a:rPr lang="ru-RU" dirty="0"/>
              <a:t> посуду, при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швидше</a:t>
            </a:r>
            <a:r>
              <a:rPr lang="ru-RU" dirty="0"/>
              <a:t> і </a:t>
            </a:r>
            <a:r>
              <a:rPr lang="ru-RU" dirty="0" err="1"/>
              <a:t>краще</a:t>
            </a:r>
            <a:r>
              <a:rPr lang="ru-RU" dirty="0"/>
              <a:t>». </a:t>
            </a:r>
            <a:r>
              <a:rPr lang="ru-RU" dirty="0" err="1"/>
              <a:t>Самі</a:t>
            </a:r>
            <a:r>
              <a:rPr lang="ru-RU" dirty="0"/>
              <a:t> слова «</a:t>
            </a:r>
            <a:r>
              <a:rPr lang="ru-RU" dirty="0" err="1"/>
              <a:t>краще</a:t>
            </a:r>
            <a:r>
              <a:rPr lang="ru-RU" dirty="0"/>
              <a:t>», «</a:t>
            </a:r>
            <a:r>
              <a:rPr lang="ru-RU" dirty="0" err="1"/>
              <a:t>довше</a:t>
            </a:r>
            <a:r>
              <a:rPr lang="ru-RU" dirty="0"/>
              <a:t>», «</a:t>
            </a:r>
            <a:r>
              <a:rPr lang="ru-RU" dirty="0" err="1"/>
              <a:t>швидше</a:t>
            </a:r>
            <a:r>
              <a:rPr lang="ru-RU" dirty="0"/>
              <a:t>» </a:t>
            </a:r>
            <a:r>
              <a:rPr lang="ru-RU" dirty="0" err="1"/>
              <a:t>вже</a:t>
            </a:r>
            <a:r>
              <a:rPr lang="ru-RU" dirty="0"/>
              <a:t> </a:t>
            </a:r>
            <a:r>
              <a:rPr lang="ru-RU" dirty="0" err="1"/>
              <a:t>свідчать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в </a:t>
            </a:r>
            <a:r>
              <a:rPr lang="ru-RU" dirty="0" err="1"/>
              <a:t>іншому</a:t>
            </a:r>
            <a:r>
              <a:rPr lang="ru-RU" dirty="0"/>
              <a:t> </a:t>
            </a:r>
            <a:r>
              <a:rPr lang="ru-RU" dirty="0" err="1"/>
              <a:t>випадку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ви</a:t>
            </a:r>
            <a:r>
              <a:rPr lang="ru-RU" dirty="0"/>
              <a:t> купите товар </a:t>
            </a:r>
            <a:r>
              <a:rPr lang="ru-RU" dirty="0" err="1"/>
              <a:t>іншої</a:t>
            </a:r>
            <a:r>
              <a:rPr lang="ru-RU" dirty="0"/>
              <a:t> </a:t>
            </a:r>
            <a:r>
              <a:rPr lang="ru-RU" dirty="0" err="1"/>
              <a:t>фірми</a:t>
            </a:r>
            <a:r>
              <a:rPr lang="ru-RU" dirty="0"/>
              <a:t>, у вас буде «</a:t>
            </a:r>
            <a:r>
              <a:rPr lang="ru-RU" dirty="0" err="1"/>
              <a:t>гірше</a:t>
            </a:r>
            <a:r>
              <a:rPr lang="ru-RU" dirty="0"/>
              <a:t>» і «</a:t>
            </a:r>
            <a:r>
              <a:rPr lang="ru-RU" dirty="0" err="1"/>
              <a:t>повільніше</a:t>
            </a:r>
            <a:r>
              <a:rPr lang="ru-RU" dirty="0"/>
              <a:t>». У </a:t>
            </a:r>
            <a:r>
              <a:rPr lang="ru-RU" dirty="0" err="1"/>
              <a:t>рекламі</a:t>
            </a:r>
            <a:r>
              <a:rPr lang="ru-RU" dirty="0"/>
              <a:t> </a:t>
            </a:r>
            <a:r>
              <a:rPr lang="ru-RU" dirty="0" err="1"/>
              <a:t>пропонований</a:t>
            </a:r>
            <a:r>
              <a:rPr lang="ru-RU" dirty="0"/>
              <a:t> товар </a:t>
            </a:r>
            <a:r>
              <a:rPr lang="ru-RU" dirty="0" err="1"/>
              <a:t>змагається</a:t>
            </a:r>
            <a:r>
              <a:rPr lang="ru-RU" dirty="0"/>
              <a:t> й </a:t>
            </a:r>
            <a:r>
              <a:rPr lang="ru-RU" dirty="0" err="1"/>
              <a:t>перемагає</a:t>
            </a:r>
            <a:r>
              <a:rPr lang="ru-RU" dirty="0"/>
              <a:t>, але з </a:t>
            </a:r>
            <a:r>
              <a:rPr lang="ru-RU" dirty="0" err="1"/>
              <a:t>чим</a:t>
            </a:r>
            <a:r>
              <a:rPr lang="ru-RU" dirty="0"/>
              <a:t> </a:t>
            </a:r>
            <a:r>
              <a:rPr lang="ru-RU" dirty="0" err="1"/>
              <a:t>саме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змагається</a:t>
            </a:r>
            <a:r>
              <a:rPr lang="ru-RU" dirty="0"/>
              <a:t>, не </a:t>
            </a:r>
            <a:r>
              <a:rPr lang="ru-RU" dirty="0" err="1"/>
              <a:t>кажуть</a:t>
            </a:r>
            <a:r>
              <a:rPr lang="ru-RU" dirty="0"/>
              <a:t>, </a:t>
            </a:r>
            <a:r>
              <a:rPr lang="ru-RU" dirty="0" err="1"/>
              <a:t>тож</a:t>
            </a:r>
            <a:r>
              <a:rPr lang="ru-RU" dirty="0"/>
              <a:t> </a:t>
            </a:r>
            <a:r>
              <a:rPr lang="ru-RU" dirty="0" err="1"/>
              <a:t>неможливо</a:t>
            </a:r>
            <a:r>
              <a:rPr lang="ru-RU" dirty="0"/>
              <a:t> </a:t>
            </a:r>
            <a:r>
              <a:rPr lang="ru-RU" dirty="0" err="1"/>
              <a:t>перевірити</a:t>
            </a:r>
            <a:r>
              <a:rPr lang="ru-RU" dirty="0"/>
              <a:t>, </a:t>
            </a:r>
            <a:r>
              <a:rPr lang="ru-RU" dirty="0" err="1"/>
              <a:t>чи</a:t>
            </a:r>
            <a:r>
              <a:rPr lang="ru-RU" dirty="0"/>
              <a:t> й </a:t>
            </a:r>
            <a:r>
              <a:rPr lang="ru-RU" dirty="0" err="1"/>
              <a:t>справді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здобуто</a:t>
            </a:r>
            <a:r>
              <a:rPr lang="ru-RU" dirty="0"/>
              <a:t> перемогу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uk-UA" b="1" dirty="0" smtClean="0"/>
              <a:t>Приклад: </a:t>
            </a:r>
            <a:r>
              <a:rPr lang="en-US" b="1" dirty="0">
                <a:hlinkClick r:id="rId2"/>
              </a:rPr>
              <a:t>https://</a:t>
            </a:r>
            <a:r>
              <a:rPr lang="en-US" b="1" dirty="0" smtClean="0">
                <a:hlinkClick r:id="rId2"/>
              </a:rPr>
              <a:t>www.youtube.com/watch?v=lfGS2BC9WZI</a:t>
            </a:r>
            <a:r>
              <a:rPr lang="uk-UA" b="1" dirty="0" smtClean="0"/>
              <a:t>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39638999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Авторитет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2189016"/>
            <a:ext cx="10018713" cy="3124201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/>
              <a:t>Товар </a:t>
            </a:r>
            <a:r>
              <a:rPr lang="ru-RU" dirty="0" err="1"/>
              <a:t>рекламує</a:t>
            </a:r>
            <a:r>
              <a:rPr lang="ru-RU" dirty="0"/>
              <a:t> популярна </a:t>
            </a:r>
            <a:r>
              <a:rPr lang="ru-RU" dirty="0" err="1"/>
              <a:t>особистість</a:t>
            </a:r>
            <a:r>
              <a:rPr lang="ru-RU" dirty="0"/>
              <a:t>: </a:t>
            </a:r>
            <a:r>
              <a:rPr lang="ru-RU" dirty="0" err="1"/>
              <a:t>кіноактор</a:t>
            </a:r>
            <a:r>
              <a:rPr lang="ru-RU" dirty="0"/>
              <a:t>, кумир </a:t>
            </a:r>
            <a:r>
              <a:rPr lang="ru-RU" dirty="0" err="1"/>
              <a:t>молоді</a:t>
            </a:r>
            <a:r>
              <a:rPr lang="ru-RU" dirty="0"/>
              <a:t> й так </a:t>
            </a:r>
            <a:r>
              <a:rPr lang="ru-RU" dirty="0" err="1"/>
              <a:t>далі</a:t>
            </a:r>
            <a:r>
              <a:rPr lang="ru-RU" dirty="0"/>
              <a:t>. </a:t>
            </a:r>
            <a:r>
              <a:rPr lang="ru-RU" dirty="0" err="1"/>
              <a:t>Розрахунок</a:t>
            </a:r>
            <a:r>
              <a:rPr lang="ru-RU" dirty="0"/>
              <a:t> на стереотип: «раз уже </a:t>
            </a:r>
            <a:r>
              <a:rPr lang="ru-RU" dirty="0" err="1"/>
              <a:t>такі</a:t>
            </a:r>
            <a:r>
              <a:rPr lang="ru-RU" dirty="0"/>
              <a:t> люди </a:t>
            </a:r>
            <a:r>
              <a:rPr lang="ru-RU" dirty="0" err="1"/>
              <a:t>купують</a:t>
            </a:r>
            <a:r>
              <a:rPr lang="ru-RU" dirty="0"/>
              <a:t>, то </a:t>
            </a:r>
            <a:r>
              <a:rPr lang="ru-RU" dirty="0" err="1"/>
              <a:t>сумніватися</a:t>
            </a:r>
            <a:r>
              <a:rPr lang="ru-RU" dirty="0"/>
              <a:t> </a:t>
            </a:r>
            <a:r>
              <a:rPr lang="ru-RU" dirty="0" err="1"/>
              <a:t>нічого</a:t>
            </a:r>
            <a:r>
              <a:rPr lang="ru-RU" dirty="0"/>
              <a:t>, треба </a:t>
            </a:r>
            <a:r>
              <a:rPr lang="ru-RU" dirty="0" err="1"/>
              <a:t>брати</a:t>
            </a:r>
            <a:r>
              <a:rPr lang="ru-RU" dirty="0" smtClean="0"/>
              <a:t>».</a:t>
            </a:r>
          </a:p>
          <a:p>
            <a:pPr marL="0" indent="0" algn="just">
              <a:buNone/>
            </a:pPr>
            <a:r>
              <a:rPr lang="uk-UA" b="1" dirty="0" smtClean="0"/>
              <a:t>Приклад: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www.youtube.com/watch?v=6tbdi-v1RE0</a:t>
            </a:r>
            <a:r>
              <a:rPr lang="uk-UA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3449942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Параллакс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Параллакс</Template>
  <TotalTime>56</TotalTime>
  <Words>1380</Words>
  <Application>Microsoft Office PowerPoint</Application>
  <PresentationFormat>Произвольный</PresentationFormat>
  <Paragraphs>57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Параллакс</vt:lpstr>
      <vt:lpstr>ЛЕКЦІЯ: Маніпулятивні техніки в рекламі</vt:lpstr>
      <vt:lpstr>МАНІПУЛЯЦІЯ</vt:lpstr>
      <vt:lpstr>ШТАМПИ І ПРИЙОМИ В РЕКЛАМІ</vt:lpstr>
      <vt:lpstr>Апеляція до прогресу</vt:lpstr>
      <vt:lpstr>Підміна понять</vt:lpstr>
      <vt:lpstr>Комплекс переваги</vt:lpstr>
      <vt:lpstr>Безкоштовний сир із мишоловки</vt:lpstr>
      <vt:lpstr>Перемога над іншими</vt:lpstr>
      <vt:lpstr>Авторитет</vt:lpstr>
      <vt:lpstr>Глас народу</vt:lpstr>
      <vt:lpstr>Наслідування</vt:lpstr>
      <vt:lpstr> Шантаж, залякування</vt:lpstr>
      <vt:lpstr> Експлуатація батьківського інстинкту</vt:lpstr>
      <vt:lpstr>Апеляція до «добрих почуттів»</vt:lpstr>
      <vt:lpstr>Приголомшити!</vt:lpstr>
      <vt:lpstr>Патріотизм</vt:lpstr>
      <vt:lpstr>Задоволення</vt:lpstr>
      <vt:lpstr>Слайд 18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Маніпулятивні техніки в рекламі</dc:title>
  <dc:creator>Лена</dc:creator>
  <cp:lastModifiedBy>allo</cp:lastModifiedBy>
  <cp:revision>14</cp:revision>
  <dcterms:created xsi:type="dcterms:W3CDTF">2019-03-22T09:09:53Z</dcterms:created>
  <dcterms:modified xsi:type="dcterms:W3CDTF">2019-03-27T19:53:49Z</dcterms:modified>
</cp:coreProperties>
</file>