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2" y="4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EAA7C08-ACBC-4F88-A63A-435B965AF5A1}"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20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72DC70-BDF0-444B-98B7-FD578CC67510}" type="datetimeFigureOut">
              <a:rPr lang="ru-RU" smtClean="0"/>
              <a:t>01.04.2025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A7C08-ACBC-4F88-A63A-435B965AF5A1}" type="slidenum">
              <a:rPr lang="ru-RU" smtClean="0"/>
              <a:t>‹#›</a:t>
            </a:fld>
            <a:endParaRPr lang="ru-RU"/>
          </a:p>
        </p:txBody>
      </p:sp>
    </p:spTree>
    <p:extLst>
      <p:ext uri="{BB962C8B-B14F-4D97-AF65-F5344CB8AC3E}">
        <p14:creationId xmlns:p14="http://schemas.microsoft.com/office/powerpoint/2010/main" val="272728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A7C08-ACBC-4F88-A63A-435B965AF5A1}"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26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A7C08-ACBC-4F88-A63A-435B965AF5A1}"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304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A7C08-ACBC-4F88-A63A-435B965AF5A1}" type="slidenum">
              <a:rPr lang="ru-RU" smtClean="0"/>
              <a:t>‹#›</a:t>
            </a:fld>
            <a:endParaRPr lang="ru-RU"/>
          </a:p>
        </p:txBody>
      </p:sp>
    </p:spTree>
    <p:extLst>
      <p:ext uri="{BB962C8B-B14F-4D97-AF65-F5344CB8AC3E}">
        <p14:creationId xmlns:p14="http://schemas.microsoft.com/office/powerpoint/2010/main" val="275664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A7C08-ACBC-4F88-A63A-435B965AF5A1}"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519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A7C08-ACBC-4F88-A63A-435B965AF5A1}"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741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A7C08-ACBC-4F88-A63A-435B965AF5A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60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A7C08-ACBC-4F88-A63A-435B965AF5A1}"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A7C08-ACBC-4F88-A63A-435B965AF5A1}" type="slidenum">
              <a:rPr lang="ru-RU" smtClean="0"/>
              <a:t>‹#›</a:t>
            </a:fld>
            <a:endParaRPr lang="ru-RU"/>
          </a:p>
        </p:txBody>
      </p:sp>
    </p:spTree>
    <p:extLst>
      <p:ext uri="{BB962C8B-B14F-4D97-AF65-F5344CB8AC3E}">
        <p14:creationId xmlns:p14="http://schemas.microsoft.com/office/powerpoint/2010/main" val="359742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72DC70-BDF0-444B-98B7-FD578CC67510}" type="datetimeFigureOut">
              <a:rPr lang="ru-RU" smtClean="0"/>
              <a:t>01.04.2025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A7C08-ACBC-4F88-A63A-435B965AF5A1}"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79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372DC70-BDF0-444B-98B7-FD578CC67510}" type="datetimeFigureOut">
              <a:rPr lang="ru-RU" smtClean="0"/>
              <a:t>01.04.2025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A7C08-ACBC-4F88-A63A-435B965AF5A1}" type="slidenum">
              <a:rPr lang="ru-RU" smtClean="0"/>
              <a:t>‹#›</a:t>
            </a:fld>
            <a:endParaRPr lang="ru-RU"/>
          </a:p>
        </p:txBody>
      </p:sp>
    </p:spTree>
    <p:extLst>
      <p:ext uri="{BB962C8B-B14F-4D97-AF65-F5344CB8AC3E}">
        <p14:creationId xmlns:p14="http://schemas.microsoft.com/office/powerpoint/2010/main" val="298630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72DC70-BDF0-444B-98B7-FD578CC67510}" type="datetimeFigureOut">
              <a:rPr lang="ru-RU" smtClean="0"/>
              <a:t>01.04.2025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AA7C08-ACBC-4F88-A63A-435B965AF5A1}"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14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372DC70-BDF0-444B-98B7-FD578CC67510}" type="datetimeFigureOut">
              <a:rPr lang="ru-RU" smtClean="0"/>
              <a:t>01.04.2025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AA7C08-ACBC-4F88-A63A-435B965AF5A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21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2DC70-BDF0-444B-98B7-FD578CC67510}" type="datetimeFigureOut">
              <a:rPr lang="ru-RU" smtClean="0"/>
              <a:t>01.04.2025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AA7C08-ACBC-4F88-A63A-435B965AF5A1}" type="slidenum">
              <a:rPr lang="ru-RU" smtClean="0"/>
              <a:t>‹#›</a:t>
            </a:fld>
            <a:endParaRPr lang="ru-RU"/>
          </a:p>
        </p:txBody>
      </p:sp>
    </p:spTree>
    <p:extLst>
      <p:ext uri="{BB962C8B-B14F-4D97-AF65-F5344CB8AC3E}">
        <p14:creationId xmlns:p14="http://schemas.microsoft.com/office/powerpoint/2010/main" val="266860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72DC70-BDF0-444B-98B7-FD578CC67510}" type="datetimeFigureOut">
              <a:rPr lang="ru-RU" smtClean="0"/>
              <a:t>01.04.2025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A7C08-ACBC-4F88-A63A-435B965AF5A1}"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45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72DC70-BDF0-444B-98B7-FD578CC67510}" type="datetimeFigureOut">
              <a:rPr lang="ru-RU" smtClean="0"/>
              <a:t>01.04.2025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A7C08-ACBC-4F88-A63A-435B965AF5A1}" type="slidenum">
              <a:rPr lang="ru-RU" smtClean="0"/>
              <a:t>‹#›</a:t>
            </a:fld>
            <a:endParaRPr lang="ru-RU"/>
          </a:p>
        </p:txBody>
      </p:sp>
    </p:spTree>
    <p:extLst>
      <p:ext uri="{BB962C8B-B14F-4D97-AF65-F5344CB8AC3E}">
        <p14:creationId xmlns:p14="http://schemas.microsoft.com/office/powerpoint/2010/main" val="206543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72DC70-BDF0-444B-98B7-FD578CC67510}" type="datetimeFigureOut">
              <a:rPr lang="ru-RU" smtClean="0"/>
              <a:t>01.04.2025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AA7C08-ACBC-4F88-A63A-435B965AF5A1}" type="slidenum">
              <a:rPr lang="ru-RU" smtClean="0"/>
              <a:t>‹#›</a:t>
            </a:fld>
            <a:endParaRPr lang="ru-RU"/>
          </a:p>
        </p:txBody>
      </p:sp>
    </p:spTree>
    <p:extLst>
      <p:ext uri="{BB962C8B-B14F-4D97-AF65-F5344CB8AC3E}">
        <p14:creationId xmlns:p14="http://schemas.microsoft.com/office/powerpoint/2010/main" val="1297450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4800" dirty="0" smtClean="0"/>
              <a:t>Методи обробки і аналізу статистичної інформації</a:t>
            </a:r>
            <a:endParaRPr lang="ru-RU" sz="4800"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58999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Опис навчальної дисципліни</a:t>
            </a:r>
            <a:r>
              <a:rPr lang="uk-UA" i="1" dirty="0"/>
              <a:t> </a:t>
            </a:r>
            <a:endParaRPr lang="ru-RU" dirty="0"/>
          </a:p>
        </p:txBody>
      </p:sp>
      <p:sp>
        <p:nvSpPr>
          <p:cNvPr id="3" name="Объект 2"/>
          <p:cNvSpPr>
            <a:spLocks noGrp="1"/>
          </p:cNvSpPr>
          <p:nvPr>
            <p:ph idx="1"/>
          </p:nvPr>
        </p:nvSpPr>
        <p:spPr/>
        <p:txBody>
          <a:bodyPr>
            <a:normAutofit fontScale="70000" lnSpcReduction="20000"/>
          </a:bodyPr>
          <a:lstStyle/>
          <a:p>
            <a:pPr algn="just"/>
            <a:r>
              <a:rPr lang="uk-UA" dirty="0"/>
              <a:t>Мета вивчення дисципліни - надання знань та навичок із питань теорії та практики застосування методів обробки статистичної інформації. </a:t>
            </a:r>
            <a:endParaRPr lang="ru-RU" dirty="0"/>
          </a:p>
          <a:p>
            <a:pPr algn="just"/>
            <a:r>
              <a:rPr lang="uk-UA" dirty="0"/>
              <a:t>Завдання дисципліни: набуття студентами стійких знань з теорії статистики; набуття практичних навичок вибору метода обробки статистичної інформації; застосування методів обробки статистичної інформації для розв’язання задач. </a:t>
            </a:r>
            <a:endParaRPr lang="ru-RU" dirty="0"/>
          </a:p>
          <a:p>
            <a:pPr algn="just"/>
            <a:r>
              <a:rPr lang="uk-UA" dirty="0"/>
              <a:t>Предмет дисципліни – методи обробки статистичної інформації.</a:t>
            </a:r>
            <a:endParaRPr lang="ru-RU" dirty="0"/>
          </a:p>
          <a:p>
            <a:pPr algn="just"/>
            <a:r>
              <a:rPr lang="uk-UA" dirty="0"/>
              <a:t>Міждисциплінарні зв’язки: «Статистика», «Гроші і кредит», «Фінанси підприємств», «Інформаційні системи і технології в фінансових установах та на підприємствах», «Інвестування». </a:t>
            </a:r>
            <a:endParaRPr lang="ru-RU" dirty="0"/>
          </a:p>
          <a:p>
            <a:pPr algn="just"/>
            <a:r>
              <a:rPr lang="uk-UA" dirty="0"/>
              <a:t>Методична основа дисципліни «Методи обробки і аналізу статистичної інформації» своєю основою має теорію статистики, практичний досвід організації обробки статистичної інформації, розробки провідних вчених, а також теоретичні і практичні досягнення практики статистики.</a:t>
            </a:r>
            <a:endParaRPr lang="ru-RU" dirty="0"/>
          </a:p>
          <a:p>
            <a:pPr algn="just"/>
            <a:endParaRPr lang="ru-RU" dirty="0"/>
          </a:p>
        </p:txBody>
      </p:sp>
    </p:spTree>
    <p:extLst>
      <p:ext uri="{BB962C8B-B14F-4D97-AF65-F5344CB8AC3E}">
        <p14:creationId xmlns:p14="http://schemas.microsoft.com/office/powerpoint/2010/main" val="383748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altLang="zh-CN" b="1" dirty="0">
                <a:ln>
                  <a:noFill/>
                </a:ln>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Паспорт навчальної дисципліни</a:t>
            </a:r>
            <a:r>
              <a:rPr lang="ru-RU" altLang="zh-CN" sz="4000" dirty="0">
                <a:ln>
                  <a:noFill/>
                </a:ln>
                <a:solidFill>
                  <a:schemeClr val="tx1"/>
                </a:solidFill>
                <a:ea typeface="Times New Roman" panose="02020603050405020304" pitchFamily="18" charset="0"/>
              </a:rPr>
              <a:t/>
            </a:r>
            <a:br>
              <a:rPr lang="ru-RU" altLang="zh-CN" sz="4000" dirty="0">
                <a:ln>
                  <a:noFill/>
                </a:ln>
                <a:solidFill>
                  <a:schemeClr val="tx1"/>
                </a:solidFill>
                <a:ea typeface="Times New Roman" panose="02020603050405020304" pitchFamily="18" charset="0"/>
              </a:rPr>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270747502"/>
              </p:ext>
            </p:extLst>
          </p:nvPr>
        </p:nvGraphicFramePr>
        <p:xfrm>
          <a:off x="2373548" y="1809348"/>
          <a:ext cx="7227651" cy="4076926"/>
        </p:xfrm>
        <a:graphic>
          <a:graphicData uri="http://schemas.openxmlformats.org/drawingml/2006/table">
            <a:tbl>
              <a:tblPr firstRow="1" firstCol="1" bandRow="1"/>
              <a:tblGrid>
                <a:gridCol w="2265633"/>
                <a:gridCol w="2481009"/>
                <a:gridCol w="2481009"/>
              </a:tblGrid>
              <a:tr h="530979">
                <a:tc>
                  <a:txBody>
                    <a:bodyPr/>
                    <a:lstStyle/>
                    <a:p>
                      <a:pPr algn="ctr">
                        <a:lnSpc>
                          <a:spcPct val="115000"/>
                        </a:lnSpc>
                        <a:spcAft>
                          <a:spcPts val="0"/>
                        </a:spcAft>
                      </a:pPr>
                      <a:r>
                        <a:rPr lang="uk-UA" sz="800" b="1" kern="100">
                          <a:effectLst/>
                          <a:latin typeface="Times New Roman" panose="02020603050405020304" pitchFamily="18" charset="0"/>
                          <a:ea typeface="Droid Sans Fallback"/>
                          <a:cs typeface="FreeSans"/>
                        </a:rPr>
                        <a:t>Нормативні показники </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900" b="1" kern="100">
                          <a:effectLst/>
                          <a:latin typeface="Times New Roman" panose="02020603050405020304" pitchFamily="18" charset="0"/>
                          <a:ea typeface="Droid Sans Fallback"/>
                          <a:cs typeface="FreeSans"/>
                        </a:rPr>
                        <a:t>денна форма здобуття освіти</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900" b="1" kern="100">
                          <a:effectLst/>
                          <a:latin typeface="Times New Roman" panose="02020603050405020304" pitchFamily="18" charset="0"/>
                          <a:ea typeface="Droid Sans Fallback"/>
                          <a:cs typeface="FreeSans"/>
                        </a:rPr>
                        <a:t>заочна форма здобуття освіти</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40">
                <a:tc>
                  <a:txBody>
                    <a:bodyPr/>
                    <a:lstStyle/>
                    <a:p>
                      <a:pPr>
                        <a:lnSpc>
                          <a:spcPct val="115000"/>
                        </a:lnSpc>
                        <a:spcBef>
                          <a:spcPts val="300"/>
                        </a:spcBef>
                        <a:spcAft>
                          <a:spcPts val="300"/>
                        </a:spcAft>
                      </a:pPr>
                      <a:r>
                        <a:rPr lang="uk-UA" sz="900" kern="100">
                          <a:effectLst/>
                          <a:latin typeface="Times New Roman" panose="02020603050405020304" pitchFamily="18" charset="0"/>
                          <a:ea typeface="Droid Sans Fallback"/>
                          <a:cs typeface="FreeSans"/>
                        </a:rPr>
                        <a:t>Статус дисципліни</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uk-UA" sz="1100" b="1" kern="100">
                          <a:effectLst/>
                          <a:latin typeface="Times New Roman" panose="02020603050405020304" pitchFamily="18" charset="0"/>
                          <a:ea typeface="Droid Sans Fallback"/>
                          <a:cs typeface="FreeSans"/>
                        </a:rPr>
                        <a:t>Вибіркова</a:t>
                      </a:r>
                      <a:r>
                        <a:rPr lang="uk-UA" sz="1100" kern="100">
                          <a:effectLst/>
                          <a:latin typeface="Times New Roman" panose="02020603050405020304" pitchFamily="18" charset="0"/>
                          <a:ea typeface="Droid Sans Fallback"/>
                          <a:cs typeface="FreeSans"/>
                        </a:rPr>
                        <a:t> </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99162">
                <a:tc>
                  <a:txBody>
                    <a:bodyPr/>
                    <a:lstStyle/>
                    <a:p>
                      <a:pPr>
                        <a:lnSpc>
                          <a:spcPct val="115000"/>
                        </a:lnSpc>
                        <a:spcBef>
                          <a:spcPts val="300"/>
                        </a:spcBef>
                        <a:spcAft>
                          <a:spcPts val="300"/>
                        </a:spcAft>
                      </a:pPr>
                      <a:r>
                        <a:rPr lang="uk-UA" sz="900" kern="100">
                          <a:effectLst/>
                          <a:latin typeface="Times New Roman" panose="02020603050405020304" pitchFamily="18" charset="0"/>
                          <a:ea typeface="Droid Sans Fallback"/>
                          <a:cs typeface="FreeSans"/>
                        </a:rPr>
                        <a:t>Семестр </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900" kern="100">
                          <a:effectLst/>
                          <a:latin typeface="Times New Roman" panose="02020603050405020304" pitchFamily="18" charset="0"/>
                          <a:ea typeface="Droid Sans Fallback"/>
                          <a:cs typeface="FreeSans"/>
                        </a:rPr>
                        <a:t>3 -й</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900" kern="100">
                          <a:effectLst/>
                          <a:latin typeface="Times New Roman" panose="02020603050405020304" pitchFamily="18" charset="0"/>
                          <a:ea typeface="Droid Sans Fallback"/>
                          <a:cs typeface="FreeSans"/>
                        </a:rPr>
                        <a:t>3 -й</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82">
                <a:tc>
                  <a:txBody>
                    <a:bodyPr/>
                    <a:lstStyle/>
                    <a:p>
                      <a:pPr>
                        <a:lnSpc>
                          <a:spcPct val="115000"/>
                        </a:lnSpc>
                        <a:spcBef>
                          <a:spcPts val="300"/>
                        </a:spcBef>
                        <a:spcAft>
                          <a:spcPts val="300"/>
                        </a:spcAft>
                      </a:pPr>
                      <a:r>
                        <a:rPr lang="uk-UA" sz="900" kern="100">
                          <a:effectLst/>
                          <a:latin typeface="Times New Roman" panose="02020603050405020304" pitchFamily="18" charset="0"/>
                          <a:ea typeface="Droid Sans Fallback"/>
                          <a:cs typeface="FreeSans"/>
                        </a:rPr>
                        <a:t>Кількість кредитів ECTS </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6000"/>
                        </a:lnSpc>
                        <a:spcAft>
                          <a:spcPts val="0"/>
                        </a:spcAft>
                      </a:pPr>
                      <a:r>
                        <a:rPr lang="uk-UA" sz="900" kern="100">
                          <a:effectLst/>
                          <a:latin typeface="Times New Roman" panose="02020603050405020304" pitchFamily="18" charset="0"/>
                          <a:ea typeface="Droid Sans Fallback"/>
                          <a:cs typeface="FreeSans"/>
                        </a:rPr>
                        <a:t>4</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18885">
                <a:tc>
                  <a:txBody>
                    <a:bodyPr/>
                    <a:lstStyle/>
                    <a:p>
                      <a:pPr>
                        <a:lnSpc>
                          <a:spcPct val="115000"/>
                        </a:lnSpc>
                        <a:spcBef>
                          <a:spcPts val="300"/>
                        </a:spcBef>
                        <a:spcAft>
                          <a:spcPts val="300"/>
                        </a:spcAft>
                      </a:pPr>
                      <a:r>
                        <a:rPr lang="uk-UA" sz="900" kern="100">
                          <a:effectLst/>
                          <a:latin typeface="Times New Roman" panose="02020603050405020304" pitchFamily="18" charset="0"/>
                          <a:ea typeface="Droid Sans Fallback"/>
                          <a:cs typeface="FreeSans"/>
                        </a:rPr>
                        <a:t>Кількість годин </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6000"/>
                        </a:lnSpc>
                        <a:spcAft>
                          <a:spcPts val="0"/>
                        </a:spcAft>
                      </a:pPr>
                      <a:r>
                        <a:rPr lang="en-US" sz="900" kern="100">
                          <a:effectLst/>
                          <a:latin typeface="Times New Roman" panose="02020603050405020304" pitchFamily="18" charset="0"/>
                          <a:ea typeface="Droid Sans Fallback"/>
                          <a:cs typeface="FreeSans"/>
                        </a:rPr>
                        <a:t>120</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99162">
                <a:tc>
                  <a:txBody>
                    <a:bodyPr/>
                    <a:lstStyle/>
                    <a:p>
                      <a:pPr>
                        <a:lnSpc>
                          <a:spcPct val="115000"/>
                        </a:lnSpc>
                        <a:spcAft>
                          <a:spcPts val="0"/>
                        </a:spcAft>
                      </a:pPr>
                      <a:r>
                        <a:rPr lang="uk-UA" sz="900" kern="100">
                          <a:effectLst/>
                          <a:latin typeface="Times New Roman" panose="02020603050405020304" pitchFamily="18" charset="0"/>
                          <a:ea typeface="Droid Sans Fallback"/>
                          <a:cs typeface="FreeSans"/>
                        </a:rPr>
                        <a:t>Лекційні заняття</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kern="100">
                          <a:effectLst/>
                          <a:latin typeface="Times New Roman" panose="02020603050405020304" pitchFamily="18" charset="0"/>
                          <a:ea typeface="Droid Sans Fallback"/>
                          <a:cs typeface="FreeSans"/>
                        </a:rPr>
                        <a:t>28 </a:t>
                      </a:r>
                      <a:r>
                        <a:rPr lang="uk-UA" sz="900" kern="100">
                          <a:effectLst/>
                          <a:latin typeface="Times New Roman" panose="02020603050405020304" pitchFamily="18" charset="0"/>
                          <a:ea typeface="Droid Sans Fallback"/>
                          <a:cs typeface="FreeSans"/>
                        </a:rPr>
                        <a:t>год.</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900" kern="100">
                          <a:effectLst/>
                          <a:latin typeface="Times New Roman" panose="02020603050405020304" pitchFamily="18" charset="0"/>
                          <a:ea typeface="Droid Sans Fallback"/>
                          <a:cs typeface="FreeSans"/>
                        </a:rPr>
                        <a:t>6 год.</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06">
                <a:tc>
                  <a:txBody>
                    <a:bodyPr/>
                    <a:lstStyle/>
                    <a:p>
                      <a:pPr>
                        <a:lnSpc>
                          <a:spcPct val="115000"/>
                        </a:lnSpc>
                        <a:spcAft>
                          <a:spcPts val="0"/>
                        </a:spcAft>
                      </a:pPr>
                      <a:r>
                        <a:rPr lang="uk-UA" sz="900" kern="100">
                          <a:effectLst/>
                          <a:latin typeface="Times New Roman" panose="02020603050405020304" pitchFamily="18" charset="0"/>
                          <a:ea typeface="Droid Sans Fallback"/>
                          <a:cs typeface="FreeSans"/>
                        </a:rPr>
                        <a:t>Практичні</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kern="100">
                          <a:effectLst/>
                          <a:latin typeface="Times New Roman" panose="02020603050405020304" pitchFamily="18" charset="0"/>
                          <a:ea typeface="Droid Sans Fallback"/>
                          <a:cs typeface="FreeSans"/>
                        </a:rPr>
                        <a:t>14 </a:t>
                      </a:r>
                      <a:r>
                        <a:rPr lang="uk-UA" sz="900" kern="100">
                          <a:effectLst/>
                          <a:latin typeface="Times New Roman" panose="02020603050405020304" pitchFamily="18" charset="0"/>
                          <a:ea typeface="Droid Sans Fallback"/>
                          <a:cs typeface="FreeSans"/>
                        </a:rPr>
                        <a:t>год.</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900" kern="100">
                          <a:effectLst/>
                          <a:latin typeface="Times New Roman" panose="02020603050405020304" pitchFamily="18" charset="0"/>
                          <a:ea typeface="Droid Sans Fallback"/>
                          <a:cs typeface="FreeSans"/>
                        </a:rPr>
                        <a:t>6 год.</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162">
                <a:tc>
                  <a:txBody>
                    <a:bodyPr/>
                    <a:lstStyle/>
                    <a:p>
                      <a:pPr>
                        <a:lnSpc>
                          <a:spcPct val="115000"/>
                        </a:lnSpc>
                        <a:spcAft>
                          <a:spcPts val="0"/>
                        </a:spcAft>
                      </a:pPr>
                      <a:r>
                        <a:rPr lang="uk-UA" sz="900" kern="100">
                          <a:effectLst/>
                          <a:latin typeface="Times New Roman" panose="02020603050405020304" pitchFamily="18" charset="0"/>
                          <a:ea typeface="Droid Sans Fallback"/>
                          <a:cs typeface="FreeSans"/>
                        </a:rPr>
                        <a:t>Самостійна робота</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kern="100">
                          <a:effectLst/>
                          <a:latin typeface="Times New Roman" panose="02020603050405020304" pitchFamily="18" charset="0"/>
                          <a:ea typeface="Droid Sans Fallback"/>
                          <a:cs typeface="FreeSans"/>
                        </a:rPr>
                        <a:t>7</a:t>
                      </a:r>
                      <a:r>
                        <a:rPr lang="uk-UA" sz="900" kern="100">
                          <a:effectLst/>
                          <a:latin typeface="Times New Roman" panose="02020603050405020304" pitchFamily="18" charset="0"/>
                          <a:ea typeface="Droid Sans Fallback"/>
                          <a:cs typeface="FreeSans"/>
                        </a:rPr>
                        <a:t>8 год.</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kern="100">
                          <a:effectLst/>
                          <a:latin typeface="Times New Roman" panose="02020603050405020304" pitchFamily="18" charset="0"/>
                          <a:ea typeface="Droid Sans Fallback"/>
                          <a:cs typeface="FreeSans"/>
                        </a:rPr>
                        <a:t>1</a:t>
                      </a:r>
                      <a:r>
                        <a:rPr lang="uk-UA" sz="900" kern="100">
                          <a:effectLst/>
                          <a:latin typeface="Times New Roman" panose="02020603050405020304" pitchFamily="18" charset="0"/>
                          <a:ea typeface="Droid Sans Fallback"/>
                          <a:cs typeface="FreeSans"/>
                        </a:rPr>
                        <a:t>08 год.</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838">
                <a:tc>
                  <a:txBody>
                    <a:bodyPr/>
                    <a:lstStyle/>
                    <a:p>
                      <a:pPr>
                        <a:lnSpc>
                          <a:spcPct val="115000"/>
                        </a:lnSpc>
                        <a:spcAft>
                          <a:spcPts val="0"/>
                        </a:spcAft>
                      </a:pPr>
                      <a:r>
                        <a:rPr lang="uk-UA" sz="900" kern="100">
                          <a:effectLst/>
                          <a:latin typeface="Times New Roman" panose="02020603050405020304" pitchFamily="18" charset="0"/>
                          <a:ea typeface="Droid Sans Fallback"/>
                          <a:cs typeface="FreeSans"/>
                        </a:rPr>
                        <a:t>Консультації </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5000"/>
                        </a:lnSpc>
                        <a:spcAft>
                          <a:spcPts val="0"/>
                        </a:spcAft>
                      </a:pPr>
                      <a:r>
                        <a:rPr lang="uk-UA" sz="800" i="1" kern="100">
                          <a:effectLst/>
                          <a:latin typeface="Times New Roman" panose="02020603050405020304" pitchFamily="18" charset="0"/>
                          <a:ea typeface="Droid Sans Fallback"/>
                          <a:cs typeface="FreeSans"/>
                        </a:rPr>
                        <a:t>П’ятниця, 12.55-14.15</a:t>
                      </a:r>
                      <a:endParaRPr lang="ru-RU" sz="900" kern="100">
                        <a:effectLst/>
                        <a:latin typeface="Liberation Serif"/>
                        <a:ea typeface="Droid Sans Fallback"/>
                        <a:cs typeface="FreeSans"/>
                      </a:endParaRPr>
                    </a:p>
                    <a:p>
                      <a:pPr>
                        <a:lnSpc>
                          <a:spcPct val="105000"/>
                        </a:lnSpc>
                        <a:spcAft>
                          <a:spcPts val="0"/>
                        </a:spcAft>
                      </a:pPr>
                      <a:r>
                        <a:rPr lang="uk-UA" sz="800" i="1" kern="100">
                          <a:effectLst/>
                          <a:latin typeface="Times New Roman" panose="02020603050405020304" pitchFamily="18" charset="0"/>
                          <a:ea typeface="Droid Sans Fallback"/>
                          <a:cs typeface="FreeSans"/>
                        </a:rPr>
                        <a:t>https://www.znu.edu.ua/ukr/university/departments/economy/navchalnij_protses</a:t>
                      </a:r>
                      <a:endParaRPr lang="ru-RU" sz="900" kern="100">
                        <a:effectLst/>
                        <a:latin typeface="Liberation Serif"/>
                        <a:ea typeface="Droid Sans Fallback"/>
                        <a:cs typeface="FreeSans"/>
                      </a:endParaRPr>
                    </a:p>
                    <a:p>
                      <a:pPr>
                        <a:lnSpc>
                          <a:spcPct val="105000"/>
                        </a:lnSpc>
                        <a:spcAft>
                          <a:spcPts val="0"/>
                        </a:spcAft>
                      </a:pPr>
                      <a:r>
                        <a:rPr lang="uk-UA" sz="800" i="1" kern="100">
                          <a:effectLst/>
                          <a:latin typeface="Times New Roman" panose="02020603050405020304" pitchFamily="18" charset="0"/>
                          <a:ea typeface="Droid Sans Fallback"/>
                          <a:cs typeface="FreeSans"/>
                        </a:rPr>
                        <a:t>Формат проведення консультацій (дистанційно):</a:t>
                      </a:r>
                      <a:endParaRPr lang="ru-RU" sz="900" kern="100">
                        <a:effectLst/>
                        <a:latin typeface="Liberation Serif"/>
                        <a:ea typeface="Droid Sans Fallback"/>
                        <a:cs typeface="FreeSans"/>
                      </a:endParaRPr>
                    </a:p>
                    <a:p>
                      <a:pPr>
                        <a:lnSpc>
                          <a:spcPct val="106000"/>
                        </a:lnSpc>
                      </a:pPr>
                      <a:r>
                        <a:rPr lang="ru-RU" sz="800" i="1">
                          <a:effectLst/>
                          <a:latin typeface="Calibri" panose="020F0502020204030204" pitchFamily="34" charset="0"/>
                          <a:ea typeface="Times New Roman" panose="02020603050405020304" pitchFamily="18" charset="0"/>
                          <a:cs typeface="Times New Roman" panose="02020603050405020304" pitchFamily="18" charset="0"/>
                        </a:rPr>
                        <a:t>Зустріч в </a:t>
                      </a:r>
                      <a:r>
                        <a:rPr lang="en-US" sz="800" i="1">
                          <a:effectLst/>
                          <a:latin typeface="Calibri" panose="020F0502020204030204" pitchFamily="34" charset="0"/>
                          <a:ea typeface="Times New Roman" panose="02020603050405020304" pitchFamily="18" charset="0"/>
                          <a:cs typeface="Times New Roman" panose="02020603050405020304" pitchFamily="18" charset="0"/>
                        </a:rPr>
                        <a:t>Google Meet:  hhaasyunxd</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98324">
                <a:tc>
                  <a:txBody>
                    <a:bodyPr/>
                    <a:lstStyle/>
                    <a:p>
                      <a:pPr>
                        <a:lnSpc>
                          <a:spcPct val="115000"/>
                        </a:lnSpc>
                        <a:spcAft>
                          <a:spcPts val="0"/>
                        </a:spcAft>
                      </a:pPr>
                      <a:r>
                        <a:rPr lang="uk-UA" sz="900" kern="100">
                          <a:effectLst/>
                          <a:latin typeface="Times New Roman" panose="02020603050405020304" pitchFamily="18" charset="0"/>
                          <a:ea typeface="Droid Sans Fallback"/>
                          <a:cs typeface="FreeSans"/>
                        </a:rPr>
                        <a:t>Вид підсумкового семестрового контролю: </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uk-UA" sz="1100" b="1" kern="100">
                          <a:effectLst/>
                          <a:latin typeface="Times New Roman" panose="02020603050405020304" pitchFamily="18" charset="0"/>
                          <a:ea typeface="Droid Sans Fallback"/>
                          <a:cs typeface="FreeSans"/>
                        </a:rPr>
                        <a:t>залік</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97486">
                <a:tc>
                  <a:txBody>
                    <a:bodyPr/>
                    <a:lstStyle/>
                    <a:p>
                      <a:pPr>
                        <a:lnSpc>
                          <a:spcPct val="115000"/>
                        </a:lnSpc>
                        <a:spcAft>
                          <a:spcPts val="0"/>
                        </a:spcAft>
                      </a:pPr>
                      <a:r>
                        <a:rPr lang="uk-UA" sz="900" kern="100">
                          <a:effectLst/>
                          <a:latin typeface="Times New Roman" panose="02020603050405020304" pitchFamily="18" charset="0"/>
                          <a:ea typeface="Droid Sans Fallback"/>
                          <a:cs typeface="FreeSans"/>
                        </a:rPr>
                        <a:t>Посилання на електронний курс у СЕЗН ЗНУ (платформа Moodle)</a:t>
                      </a:r>
                      <a:endParaRPr lang="ru-RU" sz="900" kern="10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uk-UA" sz="900" kern="100" dirty="0">
                          <a:effectLst/>
                          <a:latin typeface="Times New Roman" panose="02020603050405020304" pitchFamily="18" charset="0"/>
                          <a:ea typeface="Droid Sans Fallback"/>
                          <a:cs typeface="FreeSans"/>
                        </a:rPr>
                        <a:t>https://moodle.znu.edu.ua/course/view.php?id=14523</a:t>
                      </a:r>
                      <a:endParaRPr lang="ru-RU" sz="900" kern="100" dirty="0">
                        <a:effectLst/>
                        <a:latin typeface="Liberation Serif"/>
                        <a:ea typeface="Droid Sans Fallback"/>
                        <a:cs typeface="FreeSans"/>
                      </a:endParaRPr>
                    </a:p>
                  </a:txBody>
                  <a:tcPr marL="53201" marR="53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
        <p:nvSpPr>
          <p:cNvPr id="7" name="Rectangle 2"/>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558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350557"/>
          </a:xfrm>
        </p:spPr>
        <p:txBody>
          <a:bodyPr>
            <a:normAutofit fontScale="90000"/>
          </a:bodyPr>
          <a:lstStyle/>
          <a:p>
            <a:r>
              <a:rPr lang="uk-UA" sz="2400" b="1" dirty="0"/>
              <a:t>Методи досягнення запланованих освітньою програмою </a:t>
            </a:r>
            <a:r>
              <a:rPr lang="uk-UA" sz="2400" b="1" dirty="0" err="1"/>
              <a:t>компетентностей</a:t>
            </a:r>
            <a:r>
              <a:rPr lang="uk-UA" sz="2400" b="1" dirty="0"/>
              <a:t> і результатів навчання </a:t>
            </a:r>
            <a:r>
              <a:rPr lang="ru-RU" sz="2400" dirty="0"/>
              <a:t/>
            </a:r>
            <a:br>
              <a:rPr lang="ru-RU" sz="2400" dirty="0"/>
            </a:b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86194692"/>
              </p:ext>
            </p:extLst>
          </p:nvPr>
        </p:nvGraphicFramePr>
        <p:xfrm>
          <a:off x="735495" y="1530626"/>
          <a:ext cx="10525540" cy="4911599"/>
        </p:xfrm>
        <a:graphic>
          <a:graphicData uri="http://schemas.openxmlformats.org/drawingml/2006/table">
            <a:tbl>
              <a:tblPr firstRow="1" firstCol="1" bandRow="1"/>
              <a:tblGrid>
                <a:gridCol w="4810540"/>
                <a:gridCol w="3120887"/>
                <a:gridCol w="2594113"/>
              </a:tblGrid>
              <a:tr h="229486">
                <a:tc>
                  <a:txBody>
                    <a:bodyPr/>
                    <a:lstStyle/>
                    <a:p>
                      <a:pPr indent="187325" algn="ctr">
                        <a:lnSpc>
                          <a:spcPct val="115000"/>
                        </a:lnSpc>
                        <a:spcAft>
                          <a:spcPts val="0"/>
                        </a:spcAft>
                      </a:pPr>
                      <a:r>
                        <a:rPr lang="uk-UA" sz="1050" b="1" kern="100" dirty="0">
                          <a:effectLst/>
                          <a:latin typeface="Times New Roman" panose="02020603050405020304" pitchFamily="18" charset="0"/>
                          <a:ea typeface="Droid Sans Fallback"/>
                          <a:cs typeface="FreeSans"/>
                        </a:rPr>
                        <a:t>Компетентності/</a:t>
                      </a:r>
                      <a:endParaRPr lang="ru-RU" sz="1050" kern="100" dirty="0">
                        <a:effectLst/>
                        <a:latin typeface="Liberation Serif"/>
                        <a:ea typeface="Droid Sans Fallback"/>
                        <a:cs typeface="FreeSans"/>
                      </a:endParaRPr>
                    </a:p>
                    <a:p>
                      <a:pPr indent="187325" algn="ctr">
                        <a:lnSpc>
                          <a:spcPct val="115000"/>
                        </a:lnSpc>
                        <a:spcAft>
                          <a:spcPts val="0"/>
                        </a:spcAft>
                      </a:pPr>
                      <a:r>
                        <a:rPr lang="uk-UA" sz="1050" b="1" kern="100" dirty="0">
                          <a:effectLst/>
                          <a:latin typeface="Times New Roman" panose="02020603050405020304" pitchFamily="18" charset="0"/>
                          <a:ea typeface="Droid Sans Fallback"/>
                          <a:cs typeface="FreeSans"/>
                        </a:rPr>
                        <a:t>результати навчання</a:t>
                      </a:r>
                      <a:endParaRPr lang="ru-RU" sz="1050" kern="100" dirty="0">
                        <a:effectLst/>
                        <a:latin typeface="Liberation Serif"/>
                        <a:ea typeface="Droid Sans Fallback"/>
                        <a:cs typeface="FreeSans"/>
                      </a:endParaRPr>
                    </a:p>
                  </a:txBody>
                  <a:tcPr marL="28520" marR="28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7325" algn="ctr">
                        <a:lnSpc>
                          <a:spcPct val="115000"/>
                        </a:lnSpc>
                        <a:spcAft>
                          <a:spcPts val="0"/>
                        </a:spcAft>
                      </a:pPr>
                      <a:r>
                        <a:rPr lang="uk-UA" sz="1050" b="1" kern="100" dirty="0">
                          <a:effectLst/>
                          <a:latin typeface="Times New Roman" panose="02020603050405020304" pitchFamily="18" charset="0"/>
                          <a:ea typeface="Droid Sans Fallback"/>
                          <a:cs typeface="FreeSans"/>
                        </a:rPr>
                        <a:t>Методи навчання  </a:t>
                      </a:r>
                      <a:endParaRPr lang="ru-RU" sz="1050" kern="100" dirty="0">
                        <a:effectLst/>
                        <a:latin typeface="Liberation Serif"/>
                        <a:ea typeface="Droid Sans Fallback"/>
                        <a:cs typeface="FreeSans"/>
                      </a:endParaRPr>
                    </a:p>
                  </a:txBody>
                  <a:tcPr marL="28520" marR="28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7325" algn="ctr">
                        <a:lnSpc>
                          <a:spcPct val="115000"/>
                        </a:lnSpc>
                        <a:spcAft>
                          <a:spcPts val="0"/>
                        </a:spcAft>
                      </a:pPr>
                      <a:r>
                        <a:rPr lang="uk-UA" sz="1050" b="1" kern="100" dirty="0">
                          <a:effectLst/>
                          <a:latin typeface="Times New Roman" panose="02020603050405020304" pitchFamily="18" charset="0"/>
                          <a:ea typeface="Droid Sans Fallback"/>
                          <a:cs typeface="FreeSans"/>
                        </a:rPr>
                        <a:t>Форми і методи оцінювання</a:t>
                      </a:r>
                      <a:endParaRPr lang="ru-RU" sz="1050" kern="100" dirty="0">
                        <a:effectLst/>
                        <a:latin typeface="Liberation Serif"/>
                        <a:ea typeface="Droid Sans Fallback"/>
                        <a:cs typeface="FreeSans"/>
                      </a:endParaRPr>
                    </a:p>
                  </a:txBody>
                  <a:tcPr marL="28520" marR="28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49">
                <a:tc>
                  <a:txBody>
                    <a:bodyPr/>
                    <a:lstStyle/>
                    <a:p>
                      <a:pPr indent="187325" algn="ctr">
                        <a:lnSpc>
                          <a:spcPct val="115000"/>
                        </a:lnSpc>
                        <a:spcAft>
                          <a:spcPts val="0"/>
                        </a:spcAft>
                      </a:pPr>
                      <a:r>
                        <a:rPr lang="uk-UA" sz="1050" b="1" i="1" kern="100" dirty="0">
                          <a:effectLst/>
                          <a:latin typeface="Times New Roman" panose="02020603050405020304" pitchFamily="18" charset="0"/>
                          <a:ea typeface="Droid Sans Fallback"/>
                          <a:cs typeface="FreeSans"/>
                        </a:rPr>
                        <a:t>1</a:t>
                      </a:r>
                      <a:endParaRPr lang="ru-RU" sz="1050" kern="100" dirty="0">
                        <a:effectLst/>
                        <a:latin typeface="Liberation Serif"/>
                        <a:ea typeface="Droid Sans Fallback"/>
                        <a:cs typeface="FreeSans"/>
                      </a:endParaRPr>
                    </a:p>
                  </a:txBody>
                  <a:tcPr marL="28520" marR="28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7325" algn="ctr">
                        <a:lnSpc>
                          <a:spcPct val="115000"/>
                        </a:lnSpc>
                        <a:spcAft>
                          <a:spcPts val="0"/>
                        </a:spcAft>
                      </a:pPr>
                      <a:r>
                        <a:rPr lang="uk-UA" sz="1050" b="1" i="1" kern="100" dirty="0">
                          <a:effectLst/>
                          <a:latin typeface="Times New Roman" panose="02020603050405020304" pitchFamily="18" charset="0"/>
                          <a:ea typeface="Droid Sans Fallback"/>
                          <a:cs typeface="FreeSans"/>
                        </a:rPr>
                        <a:t>2</a:t>
                      </a:r>
                      <a:endParaRPr lang="ru-RU" sz="1050" kern="100" dirty="0">
                        <a:effectLst/>
                        <a:latin typeface="Liberation Serif"/>
                        <a:ea typeface="Droid Sans Fallback"/>
                        <a:cs typeface="FreeSans"/>
                      </a:endParaRPr>
                    </a:p>
                  </a:txBody>
                  <a:tcPr marL="28520" marR="28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7325" algn="ctr">
                        <a:lnSpc>
                          <a:spcPct val="115000"/>
                        </a:lnSpc>
                        <a:spcAft>
                          <a:spcPts val="0"/>
                        </a:spcAft>
                      </a:pPr>
                      <a:r>
                        <a:rPr lang="uk-UA" sz="1050" b="1" i="1" kern="100" dirty="0">
                          <a:effectLst/>
                          <a:latin typeface="Times New Roman" panose="02020603050405020304" pitchFamily="18" charset="0"/>
                          <a:ea typeface="Droid Sans Fallback"/>
                          <a:cs typeface="FreeSans"/>
                        </a:rPr>
                        <a:t>3</a:t>
                      </a:r>
                      <a:endParaRPr lang="ru-RU" sz="1050" kern="100" dirty="0">
                        <a:effectLst/>
                        <a:latin typeface="Liberation Serif"/>
                        <a:ea typeface="Droid Sans Fallback"/>
                        <a:cs typeface="FreeSans"/>
                      </a:endParaRPr>
                    </a:p>
                  </a:txBody>
                  <a:tcPr marL="28520" marR="28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9044">
                <a:tc>
                  <a:txBody>
                    <a:bodyPr/>
                    <a:lstStyle/>
                    <a:p>
                      <a:pPr algn="just">
                        <a:lnSpc>
                          <a:spcPct val="105000"/>
                        </a:lnSpc>
                        <a:spcAft>
                          <a:spcPts val="0"/>
                        </a:spcAft>
                      </a:pPr>
                      <a:r>
                        <a:rPr lang="uk-UA" sz="1050" b="1" kern="100" dirty="0">
                          <a:effectLst/>
                          <a:latin typeface="Times New Roman" panose="02020603050405020304" pitchFamily="18" charset="0"/>
                          <a:ea typeface="Times New Roman" panose="02020603050405020304" pitchFamily="18" charset="0"/>
                          <a:cs typeface="FreeSans"/>
                        </a:rPr>
                        <a:t>Компетентності</a:t>
                      </a:r>
                      <a:endParaRPr lang="ru-RU" sz="1050" kern="100" dirty="0">
                        <a:effectLst/>
                        <a:latin typeface="Liberation Serif"/>
                        <a:ea typeface="Droid Sans Fallback"/>
                        <a:cs typeface="FreeSans"/>
                      </a:endParaRPr>
                    </a:p>
                    <a:p>
                      <a:pPr indent="198755" algn="just">
                        <a:lnSpc>
                          <a:spcPct val="106000"/>
                        </a:lnSpc>
                        <a:spcAft>
                          <a:spcPts val="0"/>
                        </a:spcAft>
                      </a:pPr>
                      <a:r>
                        <a:rPr lang="ru-RU" sz="1050" kern="100" dirty="0">
                          <a:effectLst/>
                          <a:latin typeface="Times New Roman" panose="02020603050405020304" pitchFamily="18" charset="0"/>
                          <a:ea typeface="Droid Sans Fallback"/>
                          <a:cs typeface="FreeSans"/>
                        </a:rPr>
                        <a:t>ЗК02. </a:t>
                      </a:r>
                      <a:r>
                        <a:rPr lang="ru-RU" sz="1050" kern="100" dirty="0" err="1">
                          <a:effectLst/>
                          <a:latin typeface="Times New Roman" panose="02020603050405020304" pitchFamily="18" charset="0"/>
                          <a:ea typeface="Droid Sans Fallback"/>
                          <a:cs typeface="FreeSans"/>
                        </a:rPr>
                        <a:t>Здатність</a:t>
                      </a:r>
                      <a:r>
                        <a:rPr lang="ru-RU" sz="1050" kern="100" dirty="0">
                          <a:effectLst/>
                          <a:latin typeface="Times New Roman" panose="02020603050405020304" pitchFamily="18" charset="0"/>
                          <a:ea typeface="Droid Sans Fallback"/>
                          <a:cs typeface="FreeSans"/>
                        </a:rPr>
                        <a:t> </a:t>
                      </a:r>
                      <a:r>
                        <a:rPr lang="ru-RU" sz="1050" kern="100" dirty="0" err="1">
                          <a:effectLst/>
                          <a:latin typeface="Times New Roman" panose="02020603050405020304" pitchFamily="18" charset="0"/>
                          <a:ea typeface="Droid Sans Fallback"/>
                          <a:cs typeface="FreeSans"/>
                        </a:rPr>
                        <a:t>застосовувати</a:t>
                      </a:r>
                      <a:r>
                        <a:rPr lang="ru-RU" sz="1050" kern="100" dirty="0">
                          <a:effectLst/>
                          <a:latin typeface="Times New Roman" panose="02020603050405020304" pitchFamily="18" charset="0"/>
                          <a:ea typeface="Droid Sans Fallback"/>
                          <a:cs typeface="FreeSans"/>
                        </a:rPr>
                        <a:t> </a:t>
                      </a:r>
                      <a:r>
                        <a:rPr lang="ru-RU" sz="1050" kern="100" dirty="0" err="1">
                          <a:effectLst/>
                          <a:latin typeface="Times New Roman" panose="02020603050405020304" pitchFamily="18" charset="0"/>
                          <a:ea typeface="Droid Sans Fallback"/>
                          <a:cs typeface="FreeSans"/>
                        </a:rPr>
                        <a:t>знання</a:t>
                      </a:r>
                      <a:r>
                        <a:rPr lang="ru-RU" sz="1050" kern="100" dirty="0">
                          <a:effectLst/>
                          <a:latin typeface="Times New Roman" panose="02020603050405020304" pitchFamily="18" charset="0"/>
                          <a:ea typeface="Droid Sans Fallback"/>
                          <a:cs typeface="FreeSans"/>
                        </a:rPr>
                        <a:t> у </a:t>
                      </a:r>
                      <a:r>
                        <a:rPr lang="ru-RU" sz="1050" kern="100" dirty="0" err="1">
                          <a:effectLst/>
                          <a:latin typeface="Times New Roman" panose="02020603050405020304" pitchFamily="18" charset="0"/>
                          <a:ea typeface="Droid Sans Fallback"/>
                          <a:cs typeface="FreeSans"/>
                        </a:rPr>
                        <a:t>практичних</a:t>
                      </a:r>
                      <a:r>
                        <a:rPr lang="ru-RU" sz="1050" kern="100" dirty="0">
                          <a:effectLst/>
                          <a:latin typeface="Times New Roman" panose="02020603050405020304" pitchFamily="18" charset="0"/>
                          <a:ea typeface="Droid Sans Fallback"/>
                          <a:cs typeface="FreeSans"/>
                        </a:rPr>
                        <a:t> </a:t>
                      </a:r>
                      <a:r>
                        <a:rPr lang="ru-RU" sz="1050" kern="100" dirty="0" err="1">
                          <a:effectLst/>
                          <a:latin typeface="Times New Roman" panose="02020603050405020304" pitchFamily="18" charset="0"/>
                          <a:ea typeface="Droid Sans Fallback"/>
                          <a:cs typeface="FreeSans"/>
                        </a:rPr>
                        <a:t>ситуаціях</a:t>
                      </a:r>
                      <a:r>
                        <a:rPr lang="ru-RU" sz="1050" kern="100" dirty="0">
                          <a:effectLst/>
                          <a:latin typeface="Times New Roman" panose="02020603050405020304" pitchFamily="18" charset="0"/>
                          <a:ea typeface="Droid Sans Fallback"/>
                          <a:cs typeface="FreeSans"/>
                        </a:rPr>
                        <a:t>.</a:t>
                      </a:r>
                      <a:endParaRPr lang="ru-RU" sz="1050" kern="100" dirty="0">
                        <a:effectLst/>
                        <a:latin typeface="Liberation Serif"/>
                        <a:ea typeface="Droid Sans Fallback"/>
                        <a:cs typeface="FreeSans"/>
                      </a:endParaRPr>
                    </a:p>
                    <a:p>
                      <a:pPr indent="198755" algn="just">
                        <a:lnSpc>
                          <a:spcPct val="106000"/>
                        </a:lnSpc>
                        <a:spcAft>
                          <a:spcPts val="0"/>
                        </a:spcAft>
                      </a:pPr>
                      <a:r>
                        <a:rPr lang="uk-UA" sz="1050" kern="100" dirty="0">
                          <a:effectLst/>
                          <a:latin typeface="Times New Roman" panose="02020603050405020304" pitchFamily="18" charset="0"/>
                          <a:ea typeface="Times New Roman" panose="02020603050405020304" pitchFamily="18" charset="0"/>
                          <a:cs typeface="FreeSans"/>
                        </a:rPr>
                        <a:t>ЗК07 Здатність вчитися і оволодівати сучасними знаннями</a:t>
                      </a:r>
                      <a:endParaRPr lang="ru-RU" sz="1050" kern="100" dirty="0">
                        <a:effectLst/>
                        <a:latin typeface="Liberation Serif"/>
                        <a:ea typeface="Droid Sans Fallback"/>
                        <a:cs typeface="FreeSans"/>
                      </a:endParaRPr>
                    </a:p>
                    <a:p>
                      <a:pPr indent="198755" algn="just">
                        <a:lnSpc>
                          <a:spcPct val="106000"/>
                        </a:lnSpc>
                        <a:spcAft>
                          <a:spcPts val="0"/>
                        </a:spcAft>
                      </a:pPr>
                      <a:r>
                        <a:rPr lang="uk-UA" sz="1050" kern="100" dirty="0">
                          <a:effectLst/>
                          <a:latin typeface="Times New Roman" panose="02020603050405020304" pitchFamily="18" charset="0"/>
                          <a:ea typeface="Times New Roman" panose="02020603050405020304" pitchFamily="18" charset="0"/>
                          <a:cs typeface="FreeSans"/>
                        </a:rPr>
                        <a:t>СК03 Здатність до діагностики стану фінансових систем (державні фінанси, у тому числі бюджетна та податкова системи, фінанси суб’єктів господарювання, фінанси домогосподарств, фінансові ринки, банківська система та страхування)</a:t>
                      </a:r>
                      <a:endParaRPr lang="ru-RU" sz="1050" kern="100" dirty="0">
                        <a:effectLst/>
                        <a:latin typeface="Liberation Serif"/>
                        <a:ea typeface="Droid Sans Fallback"/>
                        <a:cs typeface="FreeSans"/>
                      </a:endParaRPr>
                    </a:p>
                    <a:p>
                      <a:pPr indent="198755" algn="just">
                        <a:lnSpc>
                          <a:spcPct val="106000"/>
                        </a:lnSpc>
                        <a:spcAft>
                          <a:spcPts val="0"/>
                        </a:spcAft>
                      </a:pPr>
                      <a:r>
                        <a:rPr lang="uk-UA" sz="1050" kern="100" dirty="0">
                          <a:effectLst/>
                          <a:latin typeface="Times New Roman" panose="02020603050405020304" pitchFamily="18" charset="0"/>
                          <a:ea typeface="Droid Sans Fallback"/>
                          <a:cs typeface="FreeSans"/>
                        </a:rPr>
                        <a:t>СК06 Здатність застосовувати сучасне інформаційне та програмне забезпечення для отримання та обробки даних у сфері фінансів, банківської справи та страхування</a:t>
                      </a:r>
                      <a:endParaRPr lang="ru-RU" sz="1050" kern="100" dirty="0">
                        <a:effectLst/>
                        <a:latin typeface="Liberation Serif"/>
                        <a:ea typeface="Droid Sans Fallback"/>
                        <a:cs typeface="FreeSans"/>
                      </a:endParaRPr>
                    </a:p>
                    <a:p>
                      <a:pPr indent="198755" algn="just">
                        <a:lnSpc>
                          <a:spcPct val="106000"/>
                        </a:lnSpc>
                        <a:spcAft>
                          <a:spcPts val="0"/>
                        </a:spcAft>
                      </a:pPr>
                      <a:r>
                        <a:rPr lang="uk-UA" sz="1050" kern="100" dirty="0">
                          <a:effectLst/>
                          <a:latin typeface="Times New Roman" panose="02020603050405020304" pitchFamily="18" charset="0"/>
                          <a:ea typeface="Droid Sans Fallback"/>
                          <a:cs typeface="FreeSans"/>
                        </a:rPr>
                        <a:t>СК07.Здатність складати та аналізувати фінансову звітність, інтерпретувати та використовувати фінансову та пов'язану з нею інформацію</a:t>
                      </a:r>
                      <a:endParaRPr lang="ru-RU" sz="1050" kern="100" dirty="0">
                        <a:effectLst/>
                        <a:latin typeface="Liberation Serif"/>
                        <a:ea typeface="Droid Sans Fallback"/>
                        <a:cs typeface="FreeSans"/>
                      </a:endParaRPr>
                    </a:p>
                    <a:p>
                      <a:pPr indent="198755" algn="just">
                        <a:lnSpc>
                          <a:spcPct val="106000"/>
                        </a:lnSpc>
                        <a:spcAft>
                          <a:spcPts val="0"/>
                        </a:spcAft>
                      </a:pPr>
                      <a:r>
                        <a:rPr lang="uk-UA" sz="1050" kern="100" dirty="0">
                          <a:effectLst/>
                          <a:latin typeface="Times New Roman" panose="02020603050405020304" pitchFamily="18" charset="0"/>
                          <a:ea typeface="Times New Roman" panose="02020603050405020304" pitchFamily="18" charset="0"/>
                          <a:cs typeface="FreeSans"/>
                        </a:rPr>
                        <a:t>СК 10 Здатність визначати, </a:t>
                      </a:r>
                      <a:r>
                        <a:rPr lang="uk-UA" sz="1050" kern="100" dirty="0" err="1">
                          <a:effectLst/>
                          <a:latin typeface="Times New Roman" panose="02020603050405020304" pitchFamily="18" charset="0"/>
                          <a:ea typeface="Times New Roman" panose="02020603050405020304" pitchFamily="18" charset="0"/>
                          <a:cs typeface="FreeSans"/>
                        </a:rPr>
                        <a:t>обгрунтовувати</a:t>
                      </a:r>
                      <a:r>
                        <a:rPr lang="uk-UA" sz="1050" kern="100" dirty="0">
                          <a:effectLst/>
                          <a:latin typeface="Times New Roman" panose="02020603050405020304" pitchFamily="18" charset="0"/>
                          <a:ea typeface="Times New Roman" panose="02020603050405020304" pitchFamily="18" charset="0"/>
                          <a:cs typeface="FreeSans"/>
                        </a:rPr>
                        <a:t> та брати відповідальність за професійні рішення</a:t>
                      </a:r>
                      <a:endParaRPr lang="ru-RU" sz="1050" kern="100" dirty="0">
                        <a:effectLst/>
                        <a:latin typeface="Liberation Serif"/>
                        <a:ea typeface="Droid Sans Fallback"/>
                        <a:cs typeface="FreeSans"/>
                      </a:endParaRPr>
                    </a:p>
                    <a:p>
                      <a:pPr indent="198755" algn="just">
                        <a:lnSpc>
                          <a:spcPct val="105000"/>
                        </a:lnSpc>
                        <a:spcAft>
                          <a:spcPts val="0"/>
                        </a:spcAft>
                      </a:pPr>
                      <a:r>
                        <a:rPr lang="uk-UA" sz="1050" b="1" kern="100" dirty="0">
                          <a:solidFill>
                            <a:srgbClr val="000000"/>
                          </a:solidFill>
                          <a:effectLst/>
                          <a:latin typeface="Times New Roman" panose="02020603050405020304" pitchFamily="18" charset="0"/>
                          <a:ea typeface="Times New Roman" panose="02020603050405020304" pitchFamily="18" charset="0"/>
                          <a:cs typeface="FreeSans"/>
                        </a:rPr>
                        <a:t>Результати навчання</a:t>
                      </a:r>
                      <a:endParaRPr lang="ru-RU" sz="1050" kern="100" dirty="0">
                        <a:effectLst/>
                        <a:latin typeface="Liberation Serif"/>
                        <a:ea typeface="Droid Sans Fallback"/>
                        <a:cs typeface="FreeSans"/>
                      </a:endParaRPr>
                    </a:p>
                    <a:p>
                      <a:pPr algn="just">
                        <a:lnSpc>
                          <a:spcPct val="106000"/>
                        </a:lnSpc>
                        <a:spcAft>
                          <a:spcPts val="0"/>
                        </a:spcAft>
                      </a:pPr>
                      <a:r>
                        <a:rPr lang="uk-UA" sz="1050" kern="100" dirty="0">
                          <a:effectLst/>
                          <a:latin typeface="Times New Roman" panose="02020603050405020304" pitchFamily="18" charset="0"/>
                          <a:ea typeface="Times New Roman" panose="02020603050405020304" pitchFamily="18" charset="0"/>
                          <a:cs typeface="FreeSans"/>
                        </a:rPr>
                        <a:t>ПР02 Показати належний рівень знань у сфері фінансів, банківської справи та страхування, знати і розуміти теоретичні основи  та принципи фінансової науки, особливості функціонування фінансових систем</a:t>
                      </a:r>
                      <a:endParaRPr lang="ru-RU" sz="1050" kern="100" dirty="0">
                        <a:effectLst/>
                        <a:latin typeface="Liberation Serif"/>
                        <a:ea typeface="Droid Sans Fallback"/>
                        <a:cs typeface="FreeSans"/>
                      </a:endParaRPr>
                    </a:p>
                    <a:p>
                      <a:pPr algn="just">
                        <a:lnSpc>
                          <a:spcPct val="106000"/>
                        </a:lnSpc>
                        <a:spcAft>
                          <a:spcPts val="0"/>
                        </a:spcAft>
                      </a:pPr>
                      <a:r>
                        <a:rPr lang="uk-UA" sz="1050" kern="100" dirty="0">
                          <a:effectLst/>
                          <a:latin typeface="Times New Roman" panose="02020603050405020304" pitchFamily="18" charset="0"/>
                          <a:ea typeface="Times New Roman" panose="02020603050405020304" pitchFamily="18" charset="0"/>
                          <a:cs typeface="FreeSans"/>
                        </a:rPr>
                        <a:t>ПР05</a:t>
                      </a:r>
                      <a:endParaRPr lang="ru-RU" sz="1050" kern="100" dirty="0">
                        <a:effectLst/>
                        <a:latin typeface="Liberation Serif"/>
                        <a:ea typeface="Droid Sans Fallback"/>
                        <a:cs typeface="FreeSans"/>
                      </a:endParaRPr>
                    </a:p>
                    <a:p>
                      <a:pPr algn="just">
                        <a:lnSpc>
                          <a:spcPct val="106000"/>
                        </a:lnSpc>
                        <a:spcAft>
                          <a:spcPts val="0"/>
                        </a:spcAft>
                      </a:pPr>
                      <a:r>
                        <a:rPr lang="uk-UA" sz="1050" kern="100" dirty="0">
                          <a:effectLst/>
                          <a:latin typeface="Times New Roman" panose="02020603050405020304" pitchFamily="18" charset="0"/>
                          <a:ea typeface="Times New Roman" panose="02020603050405020304" pitchFamily="18" charset="0"/>
                          <a:cs typeface="FreeSans"/>
                        </a:rPr>
                        <a:t>Володіти методичним інструментарієм  діагностики стану фінансових систем (державні фінанси, у тому числі бюджетна та податкова системи, фінанси суб’єктів господарювання, фінанси домогосподарств, фінансові ринки, банківська система та страхування).</a:t>
                      </a:r>
                      <a:endParaRPr lang="ru-RU" sz="1050" kern="100" dirty="0">
                        <a:effectLst/>
                        <a:latin typeface="Liberation Serif"/>
                        <a:ea typeface="Droid Sans Fallback"/>
                        <a:cs typeface="FreeSans"/>
                      </a:endParaRPr>
                    </a:p>
                    <a:p>
                      <a:pPr algn="just">
                        <a:lnSpc>
                          <a:spcPct val="105000"/>
                        </a:lnSpc>
                        <a:spcAft>
                          <a:spcPts val="0"/>
                        </a:spcAft>
                      </a:pPr>
                      <a:r>
                        <a:rPr lang="uk-UA" sz="1050" kern="100" dirty="0">
                          <a:effectLst/>
                          <a:latin typeface="Times New Roman" panose="02020603050405020304" pitchFamily="18" charset="0"/>
                          <a:ea typeface="Times New Roman" panose="02020603050405020304" pitchFamily="18" charset="0"/>
                          <a:cs typeface="FreeSans"/>
                        </a:rPr>
                        <a:t>ПР16 Застосовувати набуті теоретичні знання для розв’язання практичних завдань та змістовно інтерпретувати отримані результати.</a:t>
                      </a:r>
                      <a:endParaRPr lang="ru-RU" sz="1050" kern="100" dirty="0">
                        <a:effectLst/>
                        <a:latin typeface="Liberation Serif"/>
                        <a:ea typeface="Droid Sans Fallback"/>
                        <a:cs typeface="FreeSans"/>
                      </a:endParaRPr>
                    </a:p>
                    <a:p>
                      <a:pPr algn="just">
                        <a:lnSpc>
                          <a:spcPct val="105000"/>
                        </a:lnSpc>
                        <a:spcAft>
                          <a:spcPts val="0"/>
                        </a:spcAft>
                      </a:pPr>
                      <a:r>
                        <a:rPr lang="uk-UA" sz="1050" kern="100" dirty="0">
                          <a:effectLst/>
                          <a:latin typeface="Times New Roman" panose="02020603050405020304" pitchFamily="18" charset="0"/>
                          <a:ea typeface="Times New Roman" panose="02020603050405020304" pitchFamily="18" charset="0"/>
                          <a:cs typeface="FreeSans"/>
                        </a:rPr>
                        <a:t>ПР 20. Виконувати функціональні обов’язки в групі, пропонувати </a:t>
                      </a:r>
                      <a:r>
                        <a:rPr lang="uk-UA" sz="1050" kern="100" dirty="0" err="1">
                          <a:effectLst/>
                          <a:latin typeface="Times New Roman" panose="02020603050405020304" pitchFamily="18" charset="0"/>
                          <a:ea typeface="Times New Roman" panose="02020603050405020304" pitchFamily="18" charset="0"/>
                          <a:cs typeface="FreeSans"/>
                        </a:rPr>
                        <a:t>обгрунтовані</a:t>
                      </a:r>
                      <a:r>
                        <a:rPr lang="uk-UA" sz="1050" kern="100" dirty="0">
                          <a:effectLst/>
                          <a:latin typeface="Times New Roman" panose="02020603050405020304" pitchFamily="18" charset="0"/>
                          <a:ea typeface="Times New Roman" panose="02020603050405020304" pitchFamily="18" charset="0"/>
                          <a:cs typeface="FreeSans"/>
                        </a:rPr>
                        <a:t> фінансові рішення</a:t>
                      </a:r>
                      <a:endParaRPr lang="ru-RU" sz="1050" kern="100" dirty="0">
                        <a:effectLst/>
                        <a:latin typeface="Liberation Serif"/>
                        <a:ea typeface="Droid Sans Fallback"/>
                        <a:cs typeface="FreeSans"/>
                      </a:endParaRPr>
                    </a:p>
                  </a:txBody>
                  <a:tcPr marL="28520" marR="28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uk-UA" sz="1050" kern="100" dirty="0">
                          <a:effectLst/>
                          <a:latin typeface="Liberation Serif"/>
                          <a:ea typeface="Droid Sans Fallback"/>
                          <a:cs typeface="FreeSans"/>
                        </a:rPr>
                        <a:t>Лекції, практичні заняття: репродуктивні методи (лекція, пояснення, доповідь, робота з методичними матеріалами); наочні методи (презентації, діаграми, ілюстрації, схеми, використання інтерактивних дошок </a:t>
                      </a:r>
                      <a:r>
                        <a:rPr lang="en-US" sz="1050" kern="100" dirty="0">
                          <a:effectLst/>
                          <a:latin typeface="Liberation Serif"/>
                          <a:ea typeface="Droid Sans Fallback"/>
                          <a:cs typeface="FreeSans"/>
                        </a:rPr>
                        <a:t>Google Meet</a:t>
                      </a:r>
                      <a:r>
                        <a:rPr lang="uk-UA" sz="1050" kern="100" dirty="0">
                          <a:effectLst/>
                          <a:latin typeface="Liberation Serif"/>
                          <a:ea typeface="Droid Sans Fallback"/>
                          <a:cs typeface="FreeSans"/>
                        </a:rPr>
                        <a:t>); метод проблемного викладу (постановка проблем і розкриття доказового шляху їхнього вирішення із використанням методів абстрактного мислення, аналізу, синтезу); аналітичні методи (SWOT-аналіз, PEST аналіз, аналіз ринку); дискусійні методи (дискусії, презентації, робота в групах, «мозковий штурм», дебати); економіко-статистичні методи; метод навчання з використанням Інтернет технологій (електронне навчання) – </a:t>
                      </a:r>
                      <a:r>
                        <a:rPr lang="uk-UA" sz="1050" kern="100" dirty="0" err="1">
                          <a:effectLst/>
                          <a:latin typeface="Liberation Serif"/>
                          <a:ea typeface="Droid Sans Fallback"/>
                          <a:cs typeface="FreeSans"/>
                        </a:rPr>
                        <a:t>Canva</a:t>
                      </a:r>
                      <a:r>
                        <a:rPr lang="uk-UA" sz="1050" kern="100" dirty="0">
                          <a:effectLst/>
                          <a:latin typeface="Liberation Serif"/>
                          <a:ea typeface="Droid Sans Fallback"/>
                          <a:cs typeface="FreeSans"/>
                        </a:rPr>
                        <a:t> та ін.) .</a:t>
                      </a:r>
                      <a:endParaRPr lang="ru-RU" sz="1050" kern="100" dirty="0">
                        <a:effectLst/>
                        <a:latin typeface="Liberation Serif"/>
                        <a:ea typeface="Droid Sans Fallback"/>
                        <a:cs typeface="FreeSans"/>
                      </a:endParaRPr>
                    </a:p>
                    <a:p>
                      <a:pPr algn="just">
                        <a:lnSpc>
                          <a:spcPct val="105000"/>
                        </a:lnSpc>
                        <a:spcAft>
                          <a:spcPts val="0"/>
                        </a:spcAft>
                      </a:pPr>
                      <a:r>
                        <a:rPr lang="uk-UA" sz="1050" kern="100" dirty="0">
                          <a:effectLst/>
                          <a:latin typeface="Liberation Serif"/>
                          <a:ea typeface="Droid Sans Fallback"/>
                          <a:cs typeface="FreeSans"/>
                        </a:rPr>
                        <a:t>Самостійна робота: репродуктивний метод, дослідницький метод, метод навчання з використанням Інтернет-технологій (електронне навчання), аналіз, синтез, індукція, дедукція, узагальнення Пошук та вивчення інформації, тестування. Робота із вітчизняними та міжнародними базами даних зі збору інформації, її аналізу та інтерпретації.</a:t>
                      </a:r>
                      <a:endParaRPr lang="ru-RU" sz="1050" kern="100" dirty="0">
                        <a:effectLst/>
                        <a:latin typeface="Liberation Serif"/>
                        <a:ea typeface="Droid Sans Fallback"/>
                        <a:cs typeface="FreeSans"/>
                      </a:endParaRPr>
                    </a:p>
                  </a:txBody>
                  <a:tcPr marL="28520" marR="28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7325" algn="just">
                        <a:lnSpc>
                          <a:spcPct val="115000"/>
                        </a:lnSpc>
                        <a:spcAft>
                          <a:spcPts val="0"/>
                        </a:spcAft>
                      </a:pPr>
                      <a:r>
                        <a:rPr lang="uk-UA" sz="1050" b="1" kern="100" dirty="0">
                          <a:effectLst/>
                          <a:latin typeface="Liberation Serif"/>
                          <a:ea typeface="Droid Sans Fallback"/>
                          <a:cs typeface="FreeSans"/>
                        </a:rPr>
                        <a:t>Поточний контроль:</a:t>
                      </a:r>
                      <a:r>
                        <a:rPr lang="uk-UA" sz="1050" kern="100" dirty="0">
                          <a:effectLst/>
                          <a:latin typeface="Liberation Serif"/>
                          <a:ea typeface="Droid Sans Fallback"/>
                          <a:cs typeface="FreeSans"/>
                        </a:rPr>
                        <a:t> теоретичні завдання: тестування в системі </a:t>
                      </a:r>
                      <a:r>
                        <a:rPr lang="uk-UA" sz="1050" kern="100" dirty="0" err="1">
                          <a:effectLst/>
                          <a:latin typeface="Liberation Serif"/>
                          <a:ea typeface="Droid Sans Fallback"/>
                          <a:cs typeface="FreeSans"/>
                        </a:rPr>
                        <a:t>Moodle</a:t>
                      </a:r>
                      <a:r>
                        <a:rPr lang="uk-UA" sz="1050" kern="100" dirty="0">
                          <a:effectLst/>
                          <a:latin typeface="Liberation Serif"/>
                          <a:ea typeface="Droid Sans Fallback"/>
                          <a:cs typeface="FreeSans"/>
                        </a:rPr>
                        <a:t> з питань змістового модулю, виконання </a:t>
                      </a:r>
                      <a:r>
                        <a:rPr lang="uk-UA" sz="1050" kern="100" dirty="0" err="1">
                          <a:effectLst/>
                          <a:latin typeface="Liberation Serif"/>
                          <a:ea typeface="Droid Sans Fallback"/>
                          <a:cs typeface="FreeSans"/>
                        </a:rPr>
                        <a:t>одноваріантних</a:t>
                      </a:r>
                      <a:r>
                        <a:rPr lang="uk-UA" sz="1050" kern="100" dirty="0">
                          <a:effectLst/>
                          <a:latin typeface="Liberation Serif"/>
                          <a:ea typeface="Droid Sans Fallback"/>
                          <a:cs typeface="FreeSans"/>
                        </a:rPr>
                        <a:t> запитань (в системі </a:t>
                      </a:r>
                      <a:r>
                        <a:rPr lang="uk-UA" sz="1050" kern="100" dirty="0" err="1">
                          <a:effectLst/>
                          <a:latin typeface="Liberation Serif"/>
                          <a:ea typeface="Droid Sans Fallback"/>
                          <a:cs typeface="FreeSans"/>
                        </a:rPr>
                        <a:t>Moodle</a:t>
                      </a:r>
                      <a:r>
                        <a:rPr lang="uk-UA" sz="1050" kern="100" dirty="0">
                          <a:effectLst/>
                          <a:latin typeface="Liberation Serif"/>
                          <a:ea typeface="Droid Sans Fallback"/>
                          <a:cs typeface="FreeSans"/>
                        </a:rPr>
                        <a:t>), усне опитування; практичні завдання: розв’язання вправ і практичних задач; презентація власних досліджень; колективне вирішення проблемних завдань. </a:t>
                      </a:r>
                      <a:endParaRPr lang="ru-RU" sz="1050" kern="100" dirty="0">
                        <a:effectLst/>
                        <a:latin typeface="Liberation Serif"/>
                        <a:ea typeface="Droid Sans Fallback"/>
                        <a:cs typeface="FreeSans"/>
                      </a:endParaRPr>
                    </a:p>
                    <a:p>
                      <a:pPr indent="187325" algn="just">
                        <a:lnSpc>
                          <a:spcPct val="115000"/>
                        </a:lnSpc>
                        <a:spcAft>
                          <a:spcPts val="0"/>
                        </a:spcAft>
                      </a:pPr>
                      <a:r>
                        <a:rPr lang="uk-UA" sz="1050" b="1" kern="100" dirty="0">
                          <a:effectLst/>
                          <a:latin typeface="Liberation Serif"/>
                          <a:ea typeface="Droid Sans Fallback"/>
                          <a:cs typeface="FreeSans"/>
                        </a:rPr>
                        <a:t>Самостійна робота:</a:t>
                      </a:r>
                      <a:r>
                        <a:rPr lang="uk-UA" sz="1050" kern="100" dirty="0">
                          <a:effectLst/>
                          <a:latin typeface="Liberation Serif"/>
                          <a:ea typeface="Droid Sans Fallback"/>
                          <a:cs typeface="FreeSans"/>
                        </a:rPr>
                        <a:t> систематичний огляд літератури, вивчення матеріалів. </a:t>
                      </a:r>
                      <a:endParaRPr lang="ru-RU" sz="1050" kern="100" dirty="0">
                        <a:effectLst/>
                        <a:latin typeface="Liberation Serif"/>
                        <a:ea typeface="Droid Sans Fallback"/>
                        <a:cs typeface="FreeSans"/>
                      </a:endParaRPr>
                    </a:p>
                    <a:p>
                      <a:pPr indent="187325" algn="just">
                        <a:lnSpc>
                          <a:spcPct val="115000"/>
                        </a:lnSpc>
                        <a:spcAft>
                          <a:spcPts val="0"/>
                        </a:spcAft>
                      </a:pPr>
                      <a:r>
                        <a:rPr lang="uk-UA" sz="1050" b="1" kern="100" dirty="0">
                          <a:effectLst/>
                          <a:latin typeface="Liberation Serif"/>
                          <a:ea typeface="Droid Sans Fallback"/>
                          <a:cs typeface="FreeSans"/>
                        </a:rPr>
                        <a:t>Підсумковий контроль:</a:t>
                      </a:r>
                      <a:r>
                        <a:rPr lang="uk-UA" sz="1050" kern="100" dirty="0">
                          <a:effectLst/>
                          <a:latin typeface="Liberation Serif"/>
                          <a:ea typeface="Droid Sans Fallback"/>
                          <a:cs typeface="FreeSans"/>
                        </a:rPr>
                        <a:t> теоретичне завдання: підсумкове тестування в системі </a:t>
                      </a:r>
                      <a:r>
                        <a:rPr lang="uk-UA" sz="1050" kern="100" dirty="0" err="1">
                          <a:effectLst/>
                          <a:latin typeface="Liberation Serif"/>
                          <a:ea typeface="Droid Sans Fallback"/>
                          <a:cs typeface="FreeSans"/>
                        </a:rPr>
                        <a:t>Moodle</a:t>
                      </a:r>
                      <a:r>
                        <a:rPr lang="uk-UA" sz="1050" kern="100" dirty="0">
                          <a:effectLst/>
                          <a:latin typeface="Liberation Serif"/>
                          <a:ea typeface="Droid Sans Fallback"/>
                          <a:cs typeface="FreeSans"/>
                        </a:rPr>
                        <a:t>, усне опитування; практичне завдання: розв’язання вправ і практичних задач.</a:t>
                      </a:r>
                      <a:endParaRPr lang="ru-RU" sz="1050" kern="100" dirty="0">
                        <a:effectLst/>
                        <a:latin typeface="Liberation Serif"/>
                        <a:ea typeface="Droid Sans Fallback"/>
                        <a:cs typeface="FreeSans"/>
                      </a:endParaRPr>
                    </a:p>
                  </a:txBody>
                  <a:tcPr marL="28520" marR="28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4558827" y="0"/>
            <a:ext cx="383376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40932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Змістовий модуль 1. Програмно - методологічні засади організації статистичного дослідження.</a:t>
            </a:r>
            <a:r>
              <a:rPr lang="ru-RU" dirty="0"/>
              <a:t/>
            </a:r>
            <a:br>
              <a:rPr lang="ru-RU" dirty="0"/>
            </a:br>
            <a:endParaRPr lang="ru-RU" dirty="0"/>
          </a:p>
        </p:txBody>
      </p:sp>
      <p:sp>
        <p:nvSpPr>
          <p:cNvPr id="3" name="Объект 2"/>
          <p:cNvSpPr>
            <a:spLocks noGrp="1"/>
          </p:cNvSpPr>
          <p:nvPr>
            <p:ph idx="1"/>
          </p:nvPr>
        </p:nvSpPr>
        <p:spPr/>
        <p:txBody>
          <a:bodyPr>
            <a:normAutofit fontScale="70000" lnSpcReduction="20000"/>
          </a:bodyPr>
          <a:lstStyle/>
          <a:p>
            <a:pPr algn="just"/>
            <a:r>
              <a:rPr lang="uk-UA" dirty="0"/>
              <a:t>Предмет статистики. Особливості статистики як самостійної суспільної науки. Статистична сукупність. Статистичні ознаки та їх класифікація. Статистичні закономірності та форми їх прояву. Показники статистики. Статистична методологія. Сутність статистичної методології. Етапи статистичного дослідження та методи. Основні завдання статистики та її організація. Визначення понять державна статистика, статистична інформація. Завдання статистики.</a:t>
            </a:r>
            <a:endParaRPr lang="ru-RU" dirty="0"/>
          </a:p>
          <a:p>
            <a:pPr algn="just"/>
            <a:r>
              <a:rPr lang="uk-UA" dirty="0"/>
              <a:t>Поняття про статистичне спостереження. Інформація як продукт збирання та обробки даних. Поняття статистичного спостереження. Вимоги, до статистичної інформації: вірогідність, повнота, своєчасність, порівнянність та доступність даних. Форми, види і способи спостереження. Форми спостереження: звітність, спеціально організовані спостереження, реєстри. Види спостереження: суцільне, несуцільне: вибіркове, основного масиву, монографічне, анкетне, моніторинг; поточне, періодичне, одноразове. Способи спостереження. Програмно-методологічні й організаційні питання статистичного спостереження. Програмно-методологічні питання: мета спостереження, об’єкт спостереження, ценз, одиниця сукупності, одиниця спостереження, програма спостереження, статистичний інструментарій, статистичний формуляр.</a:t>
            </a:r>
            <a:endParaRPr lang="ru-RU" dirty="0"/>
          </a:p>
          <a:p>
            <a:endParaRPr lang="ru-RU" dirty="0"/>
          </a:p>
        </p:txBody>
      </p:sp>
    </p:spTree>
    <p:extLst>
      <p:ext uri="{BB962C8B-B14F-4D97-AF65-F5344CB8AC3E}">
        <p14:creationId xmlns:p14="http://schemas.microsoft.com/office/powerpoint/2010/main" val="419552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err="1"/>
              <a:t>Змістовий</a:t>
            </a:r>
            <a:r>
              <a:rPr lang="ru-RU" b="1" i="1" dirty="0"/>
              <a:t> модуль 2. </a:t>
            </a:r>
            <a:r>
              <a:rPr lang="uk-UA" b="1" i="1" dirty="0"/>
              <a:t>Методи зведення, групування і зображення статистичних даних.</a:t>
            </a:r>
            <a:endParaRPr lang="ru-RU" dirty="0"/>
          </a:p>
        </p:txBody>
      </p:sp>
      <p:sp>
        <p:nvSpPr>
          <p:cNvPr id="3" name="Объект 2"/>
          <p:cNvSpPr>
            <a:spLocks noGrp="1"/>
          </p:cNvSpPr>
          <p:nvPr>
            <p:ph idx="1"/>
          </p:nvPr>
        </p:nvSpPr>
        <p:spPr>
          <a:xfrm>
            <a:off x="1295401" y="2556931"/>
            <a:ext cx="9601196" cy="3746591"/>
          </a:xfrm>
        </p:spPr>
        <p:txBody>
          <a:bodyPr>
            <a:normAutofit fontScale="62500" lnSpcReduction="20000"/>
          </a:bodyPr>
          <a:lstStyle/>
          <a:p>
            <a:pPr algn="just"/>
            <a:r>
              <a:rPr lang="uk-UA" dirty="0"/>
              <a:t>Суть статистичного зведення. Статистичне зведення. Поділ зведення за організацією робіт: децентралізоване, централізоване. Основні завдання та види групування. Функції статистичного групування. Завдання групування. Види групування. Принципи формування груп. Групувальна ознака: атрибутивна, кількісна, дискретна, неперервна. Інтервали групування: рівні, нерівні, закриті, відкриті. Ряди розподілу, принципи їх побудови. Ряди розподілу: атрибутивні, варіаційні, дискретні, інтервальні. Основні елементи рядів розподілу. Методологічні принципи побудови </a:t>
            </a:r>
            <a:r>
              <a:rPr lang="uk-UA" dirty="0" err="1"/>
              <a:t>групувань</a:t>
            </a:r>
            <a:r>
              <a:rPr lang="uk-UA" dirty="0"/>
              <a:t>. Визначення груп за формулою </a:t>
            </a:r>
            <a:r>
              <a:rPr lang="uk-UA" dirty="0" err="1"/>
              <a:t>Стерджеса</a:t>
            </a:r>
            <a:r>
              <a:rPr lang="uk-UA" dirty="0"/>
              <a:t>. Прості та комбінаційні групування. Гістограма та полігон. Вторинне групування. Необхідність вторинного групування. Методи перегрупування.</a:t>
            </a:r>
            <a:endParaRPr lang="ru-RU" dirty="0"/>
          </a:p>
          <a:p>
            <a:pPr algn="just"/>
            <a:r>
              <a:rPr lang="uk-UA" dirty="0"/>
              <a:t>Суть та види статистичних показників. Модель показника та його статистична структура. Вірогідність статистичної інформації та її складові – адекватність і точність. Розподіл статистичних показників за способом обчислення та за ознакою часу. Поняття адитивності. Абсолютні величини, їх суть, одиниці вимірювання. Натуральні та вартісні вимірники статистичних величин. Умовно-натуральні вимірники та методика їх розрахунку. Відносні величини, їх види і суть. Відносна статистична величина як характеристика міри кількісного співвідношення різнойменних чи різнойменних показників. Види відносних величин: динаміки, відносні величини планового завдання (прогнозування), відносні величини виконання плану, структури, координації, порівняння зі стандартом, просторових порівнянь, інтенсивності та одиниці їх виміру. Середня величина, її суть і логічна формула. Поняття і значення середніх величин. Основні правила їх застосування в соціально-економічних дослідженнях. Види і форми середніх величин. Види середніх величин. Основні методологічні принципи розрахунку середніх величин.</a:t>
            </a:r>
            <a:endParaRPr lang="ru-RU" dirty="0"/>
          </a:p>
          <a:p>
            <a:r>
              <a:rPr lang="uk-UA" b="1" i="1" dirty="0"/>
              <a:t> </a:t>
            </a:r>
            <a:endParaRPr lang="ru-RU" dirty="0"/>
          </a:p>
          <a:p>
            <a:endParaRPr lang="ru-RU" dirty="0"/>
          </a:p>
        </p:txBody>
      </p:sp>
    </p:spTree>
    <p:extLst>
      <p:ext uri="{BB962C8B-B14F-4D97-AF65-F5344CB8AC3E}">
        <p14:creationId xmlns:p14="http://schemas.microsoft.com/office/powerpoint/2010/main" val="23486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b="1" i="1" dirty="0"/>
              <a:t>Змістовий модуль 3. Статистичні методи аналізу закономірностей та тенденцій розвитку соціально-економічних явищ і процесів.</a:t>
            </a:r>
            <a:r>
              <a:rPr lang="ru-RU" sz="2800" dirty="0"/>
              <a:t/>
            </a:r>
            <a:br>
              <a:rPr lang="ru-RU" sz="2800" dirty="0"/>
            </a:br>
            <a:endParaRPr lang="ru-RU" sz="2800" dirty="0"/>
          </a:p>
        </p:txBody>
      </p:sp>
      <p:sp>
        <p:nvSpPr>
          <p:cNvPr id="3" name="Объект 2"/>
          <p:cNvSpPr>
            <a:spLocks noGrp="1"/>
          </p:cNvSpPr>
          <p:nvPr>
            <p:ph idx="1"/>
          </p:nvPr>
        </p:nvSpPr>
        <p:spPr/>
        <p:txBody>
          <a:bodyPr>
            <a:normAutofit fontScale="85000" lnSpcReduction="20000"/>
          </a:bodyPr>
          <a:lstStyle/>
          <a:p>
            <a:pPr algn="just"/>
            <a:r>
              <a:rPr lang="uk-UA" dirty="0"/>
              <a:t>Формування і види рядів статистичних даних. Закономірність розподілу. Аналіз рядів розподілу, характеристики: центра, розміру та ступеня варіації, форми розподілу. Нормальний розподіл. Графічне зображення рядів розподілу.</a:t>
            </a:r>
            <a:endParaRPr lang="ru-RU" dirty="0"/>
          </a:p>
          <a:p>
            <a:pPr algn="just"/>
            <a:r>
              <a:rPr lang="uk-UA" dirty="0"/>
              <a:t>Види взаємозв’язків. Поняття про функціональну та стохастичну залежність між окремими явищами. Кореляційний зв'язок як окремий вид стохастичної залежності. Прямі та обернені , прямолінійні та криволінійні зв’язки. Рівняння регресії. Рівняння регресії як форма аналітичного виразу статистичного зв’язку соціально-економічних явищ. Лінійне рівняння регресії. Коефіцієнт регресії. Коефіцієнт еластичності. Визначення щільності зв’язку. Визначення щільності зв’язку між показниками. Лінійний коефіцієнт кореляції. Коефіцієнт детермінації, індекс кореляції. Перевірка суттєвості зв'язку з допомогою F – критерію. Рангова кореляція. Поняття рангової кореляції. Ранги. Коефіцієнт рангової кореляції </a:t>
            </a:r>
            <a:r>
              <a:rPr lang="uk-UA" dirty="0" err="1"/>
              <a:t>Спірмена</a:t>
            </a:r>
            <a:r>
              <a:rPr lang="uk-UA" dirty="0"/>
              <a:t>.</a:t>
            </a:r>
            <a:endParaRPr lang="ru-RU" dirty="0"/>
          </a:p>
          <a:p>
            <a:endParaRPr lang="ru-RU" dirty="0"/>
          </a:p>
        </p:txBody>
      </p:sp>
    </p:spTree>
    <p:extLst>
      <p:ext uri="{BB962C8B-B14F-4D97-AF65-F5344CB8AC3E}">
        <p14:creationId xmlns:p14="http://schemas.microsoft.com/office/powerpoint/2010/main" val="24441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Змістовий модуль 4. Аналіз інтенсивності та тенденцій розвитку.</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pPr algn="just"/>
            <a:r>
              <a:rPr lang="uk-UA" dirty="0"/>
              <a:t>Характеристика основної тенденції розвитку. Способи обробки рядів динаміки з метою виявлення основної тенденції розвитку: укрупнення інтервалів, метод плинних середніх, методом аналітичного вирівнювання. Трендові рівняння. Характеристика основної тенденції розвитку. Прогнозування на основі рядів динаміки. Екстраполяція та інтерполяція тренду. Вивчення сезонних коливань. Вимірювання сезонних коливань. Індекс сезонності. Амплітуда коливань. Порівняння інтенсивності сезонних коливань. </a:t>
            </a:r>
            <a:endParaRPr lang="ru-RU" dirty="0"/>
          </a:p>
          <a:p>
            <a:r>
              <a:rPr lang="uk-UA" b="1" i="1" dirty="0"/>
              <a:t> </a:t>
            </a:r>
            <a:endParaRPr lang="ru-RU" dirty="0"/>
          </a:p>
          <a:p>
            <a:endParaRPr lang="ru-RU" dirty="0"/>
          </a:p>
        </p:txBody>
      </p:sp>
    </p:spTree>
    <p:extLst>
      <p:ext uri="{BB962C8B-B14F-4D97-AF65-F5344CB8AC3E}">
        <p14:creationId xmlns:p14="http://schemas.microsoft.com/office/powerpoint/2010/main" val="238396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Змістовий модуль 5. Індексний метод аналізу.</a:t>
            </a: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pPr algn="just"/>
            <a:r>
              <a:rPr lang="uk-UA" dirty="0"/>
              <a:t>Суть і види індексів. Загальні поняття про індекси. Значення і місце індексів у соціально-економічних дослідженнях. Види індексів (динамічні, територіальні та </a:t>
            </a:r>
            <a:r>
              <a:rPr lang="uk-UA" dirty="0" err="1"/>
              <a:t>міжгрупові</a:t>
            </a:r>
            <a:r>
              <a:rPr lang="uk-UA" dirty="0"/>
              <a:t>; індекси абсолютних та середніх величин; індивідуальні та зведені індекси). Агрегатні індекси, взаємозв'язок індексів. Методологічні принципи побудови зведених індексів. Індексована величина. </a:t>
            </a:r>
            <a:r>
              <a:rPr lang="uk-UA" dirty="0" err="1"/>
              <a:t>Сумірники</a:t>
            </a:r>
            <a:r>
              <a:rPr lang="uk-UA" dirty="0"/>
              <a:t>. Індексні системи </a:t>
            </a:r>
            <a:r>
              <a:rPr lang="uk-UA" dirty="0" err="1"/>
              <a:t>Ласпейреса</a:t>
            </a:r>
            <a:r>
              <a:rPr lang="uk-UA" dirty="0"/>
              <a:t> (</a:t>
            </a:r>
            <a:r>
              <a:rPr lang="uk-UA" dirty="0" err="1"/>
              <a:t>базиснозважена</a:t>
            </a:r>
            <a:r>
              <a:rPr lang="uk-UA" dirty="0"/>
              <a:t>) та </a:t>
            </a:r>
            <a:r>
              <a:rPr lang="uk-UA" dirty="0" err="1"/>
              <a:t>Пааше</a:t>
            </a:r>
            <a:r>
              <a:rPr lang="uk-UA" dirty="0"/>
              <a:t> (поточно-зважена). Агрегатні індекси та їх взаємозв'язок. Середньозважені індекси. Середньозважені індекси. Правила побудови середньозважених індексів. Індекси середніх величин. Індекси середніх величин: індекс змінного складу, індекс постійного складу, індекс структурних зрушень, їх взаємозв’язок та використання..</a:t>
            </a:r>
            <a:endParaRPr lang="ru-RU" dirty="0"/>
          </a:p>
          <a:p>
            <a:endParaRPr lang="ru-RU" dirty="0"/>
          </a:p>
        </p:txBody>
      </p:sp>
    </p:spTree>
    <p:extLst>
      <p:ext uri="{BB962C8B-B14F-4D97-AF65-F5344CB8AC3E}">
        <p14:creationId xmlns:p14="http://schemas.microsoft.com/office/powerpoint/2010/main" val="27376705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TotalTime>
  <Words>1478</Words>
  <Application>Microsoft Office PowerPoint</Application>
  <PresentationFormat>Широкоэкранный</PresentationFormat>
  <Paragraphs>79</Paragraphs>
  <Slides>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vt:i4>
      </vt:variant>
    </vt:vector>
  </HeadingPairs>
  <TitlesOfParts>
    <vt:vector size="18" baseType="lpstr">
      <vt:lpstr>Arial</vt:lpstr>
      <vt:lpstr>Calibri</vt:lpstr>
      <vt:lpstr>Droid Sans Fallback</vt:lpstr>
      <vt:lpstr>FreeSans</vt:lpstr>
      <vt:lpstr>方正舒体</vt:lpstr>
      <vt:lpstr>Garamond</vt:lpstr>
      <vt:lpstr>Liberation Serif</vt:lpstr>
      <vt:lpstr>Times New Roman</vt:lpstr>
      <vt:lpstr>Натуральные материалы</vt:lpstr>
      <vt:lpstr>Методи обробки і аналізу статистичної інформації</vt:lpstr>
      <vt:lpstr>Опис навчальної дисципліни </vt:lpstr>
      <vt:lpstr>Паспорт навчальної дисципліни </vt:lpstr>
      <vt:lpstr>Методи досягнення запланованих освітньою програмою компетентностей і результатів навчання  </vt:lpstr>
      <vt:lpstr>Змістовий модуль 1. Програмно - методологічні засади організації статистичного дослідження. </vt:lpstr>
      <vt:lpstr>Змістовий модуль 2. Методи зведення, групування і зображення статистичних даних.</vt:lpstr>
      <vt:lpstr>Змістовий модуль 3. Статистичні методи аналізу закономірностей та тенденцій розвитку соціально-економічних явищ і процесів. </vt:lpstr>
      <vt:lpstr>Змістовий модуль 4. Аналіз інтенсивності та тенденцій розвитку. </vt:lpstr>
      <vt:lpstr>Змістовий модуль 5. Індексний метод аналізу.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Страхування</dc:title>
  <dc:creator>Пользователь Windows</dc:creator>
  <cp:lastModifiedBy>Пользователь Windows</cp:lastModifiedBy>
  <cp:revision>3</cp:revision>
  <dcterms:created xsi:type="dcterms:W3CDTF">2025-03-14T18:06:12Z</dcterms:created>
  <dcterms:modified xsi:type="dcterms:W3CDTF">2025-04-01T16:02:36Z</dcterms:modified>
</cp:coreProperties>
</file>