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2" r:id="rId5"/>
    <p:sldId id="266" r:id="rId6"/>
    <p:sldId id="261" r:id="rId7"/>
    <p:sldId id="263" r:id="rId8"/>
    <p:sldId id="259" r:id="rId9"/>
    <p:sldId id="257" r:id="rId10"/>
    <p:sldId id="260" r:id="rId11"/>
    <p:sldId id="268" r:id="rId12"/>
    <p:sldId id="267" r:id="rId13"/>
    <p:sldId id="272" r:id="rId14"/>
    <p:sldId id="271" r:id="rId15"/>
    <p:sldId id="270" r:id="rId16"/>
    <p:sldId id="269" r:id="rId17"/>
    <p:sldId id="26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9"/>
            <a:ext cx="9144000" cy="3456384"/>
          </a:xfrm>
        </p:spPr>
        <p:txBody>
          <a:bodyPr>
            <a:noAutofit/>
          </a:bodyPr>
          <a:lstStyle/>
          <a:p>
            <a:r>
              <a:rPr lang="uk-UA" sz="7200" dirty="0" smtClean="0">
                <a:solidFill>
                  <a:srgbClr val="FF0000"/>
                </a:solidFill>
              </a:rPr>
              <a:t>ЕЛЕКТРОННЕ ВРЯДУВАННЯ</a:t>
            </a:r>
            <a:endParaRPr lang="uk-UA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36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08720"/>
            <a:ext cx="5739112" cy="4298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108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Електронна демократія та електронна держава 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Електронна демократія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елементи електронної демократії: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Сектори та інструменти електронної демократії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3600" dirty="0" smtClean="0"/>
              <a:t>Процес та етапи становлення електронної демократії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31643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899592" y="-38860"/>
            <a:ext cx="7848872" cy="6840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Електронна</a:t>
            </a:r>
            <a:r>
              <a:rPr lang="ru-RU" dirty="0"/>
              <a:t> </a:t>
            </a:r>
            <a:r>
              <a:rPr lang="ru-RU" dirty="0" err="1"/>
              <a:t>демократія</a:t>
            </a:r>
            <a:r>
              <a:rPr lang="ru-RU" dirty="0"/>
              <a:t> (е-</a:t>
            </a:r>
            <a:r>
              <a:rPr lang="ru-RU" dirty="0" err="1"/>
              <a:t>демократія</a:t>
            </a:r>
            <a:r>
              <a:rPr lang="ru-RU" dirty="0"/>
              <a:t>)</a:t>
            </a:r>
            <a:endParaRPr lang="uk-UA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7624" y="1052736"/>
            <a:ext cx="7560840" cy="51845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rgbClr val="FFFF00"/>
                </a:solidFill>
              </a:rPr>
              <a:t>Сьогодні в Україні реалізовані наступні елементи електронної демократії: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електронне законодавство у частині публікування </a:t>
            </a:r>
            <a:r>
              <a:rPr lang="uk-UA" sz="2000" dirty="0" err="1" smtClean="0">
                <a:solidFill>
                  <a:srgbClr val="FFFF00"/>
                </a:solidFill>
              </a:rPr>
              <a:t>нормативноправових</a:t>
            </a:r>
            <a:r>
              <a:rPr lang="uk-UA" sz="2000" dirty="0" smtClean="0">
                <a:solidFill>
                  <a:srgbClr val="FFFF00"/>
                </a:solidFill>
              </a:rPr>
              <a:t> актів після їх реєстрації та прийняття на офіційному сайті Верховної Ради;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електронний суд як Єдиний державний реєстр судових рішень та оперативний обмін інформацією в електронному вигляді між судовими установами;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 електронні звернення, консультації та анкетування (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електронні портали, такі як «Електронна митниця» та «Веб-портал державних </a:t>
            </a:r>
            <a:r>
              <a:rPr lang="uk-UA" sz="2000" dirty="0" err="1" smtClean="0">
                <a:solidFill>
                  <a:srgbClr val="FFFF00"/>
                </a:solidFill>
              </a:rPr>
              <a:t>закупівель</a:t>
            </a:r>
            <a:r>
              <a:rPr lang="uk-UA" sz="2000" dirty="0" smtClean="0">
                <a:solidFill>
                  <a:srgbClr val="FFFF00"/>
                </a:solidFill>
              </a:rPr>
              <a:t>»;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веб-сайти органів влади;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локальні портали адміністративних послуг; </a:t>
            </a:r>
          </a:p>
          <a:p>
            <a:pPr marL="342900" indent="-342900" algn="ctr">
              <a:buAutoNum type="arabicPeriod"/>
            </a:pPr>
            <a:r>
              <a:rPr lang="uk-UA" sz="2000" dirty="0" smtClean="0">
                <a:solidFill>
                  <a:srgbClr val="FFFF00"/>
                </a:solidFill>
              </a:rPr>
              <a:t>різноманітні онлайн ініціативи неурядових організацій</a:t>
            </a:r>
            <a:endParaRPr lang="uk-UA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38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663708" y="260648"/>
            <a:ext cx="820891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Сектори</a:t>
            </a:r>
            <a:r>
              <a:rPr lang="ru-RU" dirty="0"/>
              <a:t> та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539552" y="908720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Е-парламент</a:t>
            </a:r>
            <a:endParaRPr lang="uk-UA" dirty="0"/>
          </a:p>
        </p:txBody>
      </p:sp>
      <p:sp>
        <p:nvSpPr>
          <p:cNvPr id="5" name="Овал 4"/>
          <p:cNvSpPr/>
          <p:nvPr/>
        </p:nvSpPr>
        <p:spPr>
          <a:xfrm>
            <a:off x="-147421" y="5300825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консультація</a:t>
            </a:r>
            <a:endParaRPr lang="uk-UA" dirty="0"/>
          </a:p>
        </p:txBody>
      </p:sp>
      <p:sp>
        <p:nvSpPr>
          <p:cNvPr id="6" name="Овал 5"/>
          <p:cNvSpPr/>
          <p:nvPr/>
        </p:nvSpPr>
        <p:spPr>
          <a:xfrm>
            <a:off x="3419872" y="1365920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законодавство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5687616" y="1988840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правосуддя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8" name="Овал 7"/>
          <p:cNvSpPr/>
          <p:nvPr/>
        </p:nvSpPr>
        <p:spPr>
          <a:xfrm>
            <a:off x="4328503" y="40112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голосування</a:t>
            </a:r>
            <a:endParaRPr lang="uk-UA" dirty="0"/>
          </a:p>
        </p:txBody>
      </p:sp>
      <p:sp>
        <p:nvSpPr>
          <p:cNvPr id="9" name="Овал 8"/>
          <p:cNvSpPr/>
          <p:nvPr/>
        </p:nvSpPr>
        <p:spPr>
          <a:xfrm>
            <a:off x="39719" y="2435843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середовище</a:t>
            </a:r>
            <a:endParaRPr lang="uk-UA" dirty="0"/>
          </a:p>
        </p:txBody>
      </p:sp>
      <p:sp>
        <p:nvSpPr>
          <p:cNvPr id="10" name="Овал 9"/>
          <p:cNvSpPr/>
          <p:nvPr/>
        </p:nvSpPr>
        <p:spPr>
          <a:xfrm>
            <a:off x="2699792" y="2912903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Е-</a:t>
            </a:r>
            <a:r>
              <a:rPr lang="ru-RU" dirty="0" err="1" smtClean="0"/>
              <a:t>посередництво</a:t>
            </a:r>
            <a:endParaRPr lang="uk-UA" dirty="0"/>
          </a:p>
        </p:txBody>
      </p:sp>
      <p:sp>
        <p:nvSpPr>
          <p:cNvPr id="11" name="Овал 10"/>
          <p:cNvSpPr/>
          <p:nvPr/>
        </p:nvSpPr>
        <p:spPr>
          <a:xfrm>
            <a:off x="112439" y="40112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вибори</a:t>
            </a:r>
            <a:r>
              <a:rPr lang="ru-RU" dirty="0"/>
              <a:t>, е-</a:t>
            </a:r>
            <a:r>
              <a:rPr lang="ru-RU" dirty="0" err="1"/>
              <a:t>референдуми</a:t>
            </a:r>
            <a:r>
              <a:rPr lang="ru-RU" dirty="0"/>
              <a:t> та е-</a:t>
            </a:r>
            <a:r>
              <a:rPr lang="ru-RU" dirty="0" err="1"/>
              <a:t>ініціативи</a:t>
            </a:r>
            <a:endParaRPr lang="uk-UA" dirty="0"/>
          </a:p>
        </p:txBody>
      </p:sp>
      <p:sp>
        <p:nvSpPr>
          <p:cNvPr id="12" name="Овал 11"/>
          <p:cNvSpPr/>
          <p:nvPr/>
        </p:nvSpPr>
        <p:spPr>
          <a:xfrm>
            <a:off x="2163168" y="44684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агітація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13" name="Овал 12"/>
          <p:cNvSpPr/>
          <p:nvPr/>
        </p:nvSpPr>
        <p:spPr>
          <a:xfrm>
            <a:off x="1979712" y="5782907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ініціативи</a:t>
            </a:r>
            <a:endParaRPr lang="uk-UA" dirty="0"/>
          </a:p>
        </p:txBody>
      </p:sp>
      <p:sp>
        <p:nvSpPr>
          <p:cNvPr id="14" name="Овал 13"/>
          <p:cNvSpPr/>
          <p:nvPr/>
        </p:nvSpPr>
        <p:spPr>
          <a:xfrm>
            <a:off x="4139952" y="5325707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звернення</a:t>
            </a:r>
            <a:endParaRPr lang="uk-UA" dirty="0"/>
          </a:p>
        </p:txBody>
      </p:sp>
      <p:sp>
        <p:nvSpPr>
          <p:cNvPr id="15" name="Овал 14"/>
          <p:cNvSpPr/>
          <p:nvPr/>
        </p:nvSpPr>
        <p:spPr>
          <a:xfrm>
            <a:off x="6444208" y="4468479"/>
            <a:ext cx="34563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підрахунок</a:t>
            </a:r>
            <a:r>
              <a:rPr lang="ru-RU" dirty="0"/>
              <a:t> </a:t>
            </a:r>
            <a:r>
              <a:rPr lang="ru-RU" dirty="0" err="1"/>
              <a:t>голосів</a:t>
            </a:r>
            <a:r>
              <a:rPr lang="ru-RU" dirty="0"/>
              <a:t> та е-</a:t>
            </a:r>
            <a:r>
              <a:rPr lang="ru-RU" dirty="0" err="1"/>
              <a:t>опитування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480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650557" y="32760"/>
            <a:ext cx="399593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:</a:t>
            </a:r>
            <a:endParaRPr lang="uk-UA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41465" y="1184888"/>
            <a:ext cx="280831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охоплення</a:t>
            </a:r>
            <a:r>
              <a:rPr lang="ru-RU" dirty="0"/>
              <a:t>,</a:t>
            </a:r>
            <a:endParaRPr lang="uk-UA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63888" y="2541565"/>
            <a:ext cx="460851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включення</a:t>
            </a:r>
            <a:endParaRPr lang="uk-UA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4581128"/>
            <a:ext cx="655272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Е-партнерство </a:t>
            </a:r>
            <a:endParaRPr lang="uk-UA" dirty="0"/>
          </a:p>
        </p:txBody>
      </p:sp>
      <p:sp>
        <p:nvSpPr>
          <p:cNvPr id="8" name="Овал 7"/>
          <p:cNvSpPr/>
          <p:nvPr/>
        </p:nvSpPr>
        <p:spPr>
          <a:xfrm>
            <a:off x="2339752" y="3645024"/>
            <a:ext cx="295232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е-</a:t>
            </a:r>
            <a:r>
              <a:rPr lang="ru-RU" dirty="0" err="1"/>
              <a:t>консультування</a:t>
            </a:r>
            <a:endParaRPr lang="uk-UA" dirty="0"/>
          </a:p>
        </p:txBody>
      </p:sp>
      <p:sp>
        <p:nvSpPr>
          <p:cNvPr id="9" name="Овал 8"/>
          <p:cNvSpPr/>
          <p:nvPr/>
        </p:nvSpPr>
        <p:spPr>
          <a:xfrm>
            <a:off x="5724128" y="3645024"/>
            <a:ext cx="295232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е-участь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68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00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29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2748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політика щодо розвитку інформаційного суспільства та електронного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ержавне управління реалізацією системи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 урядування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щодо оцінювання розвитку інформаційного суспільства та електронного урядування</a:t>
            </a:r>
            <a:endParaRPr lang="uk-UA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62849" y="0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3.</a:t>
            </a:r>
          </a:p>
          <a:p>
            <a:pPr algn="ctr"/>
            <a:r>
              <a:rPr lang="uk-U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політика та державне управління розвитком інформаційного суспільства та електронного урядування</a:t>
            </a:r>
            <a:endParaRPr lang="uk-UA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42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562" y="404664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Тема 1. </a:t>
            </a:r>
            <a:r>
              <a:rPr lang="uk-UA" sz="3200" b="1" dirty="0" smtClean="0"/>
              <a:t>Сутність </a:t>
            </a:r>
            <a:r>
              <a:rPr lang="uk-UA" sz="3200" b="1" dirty="0"/>
              <a:t>та особливості системи електронного урядування</a:t>
            </a:r>
            <a:r>
              <a:rPr lang="uk-UA" sz="3200" dirty="0"/>
              <a:t>.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Визначення </a:t>
            </a:r>
            <a:r>
              <a:rPr lang="uk-UA" sz="3200" dirty="0"/>
              <a:t>та сутність системи електронного урядування.	 </a:t>
            </a:r>
            <a:endParaRPr lang="ru-RU" sz="3200" dirty="0"/>
          </a:p>
          <a:p>
            <a:pPr marL="514350" indent="-514350">
              <a:buFont typeface="+mj-lt"/>
              <a:buAutoNum type="arabicPeriod"/>
            </a:pPr>
            <a:r>
              <a:rPr lang="uk-UA" sz="3200" dirty="0"/>
              <a:t>Концептуальні засади системи електронного урядування.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Специфіка </a:t>
            </a:r>
            <a:r>
              <a:rPr lang="uk-UA" sz="3200" dirty="0"/>
              <a:t>визначення системи електронного урядування</a:t>
            </a:r>
            <a:r>
              <a:rPr lang="uk-UA" sz="3200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Передумови </a:t>
            </a:r>
            <a:r>
              <a:rPr lang="uk-UA" sz="3200" dirty="0"/>
              <a:t>становлення державної політики. </a:t>
            </a:r>
            <a:endParaRPr lang="uk-UA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200" dirty="0" smtClean="0"/>
              <a:t>Політико </a:t>
            </a:r>
            <a:r>
              <a:rPr lang="uk-UA" sz="3200" dirty="0"/>
              <a:t>- управлінські основи системи електронного урядування</a:t>
            </a:r>
            <a:r>
              <a:rPr lang="uk-UA" sz="3200" dirty="0" smtClean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68263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52536" y="61180"/>
            <a:ext cx="957706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поняття курсу :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 держава;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Електронна демократія;</a:t>
            </a:r>
            <a:endParaRPr lang="uk-UA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</a:t>
            </a:r>
            <a:r>
              <a:rPr lang="uk-UA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уряд;</a:t>
            </a:r>
            <a:endParaRPr lang="uk-UA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</a:t>
            </a:r>
            <a:r>
              <a:rPr lang="uk-UA" sz="4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урядування; 50%</a:t>
            </a:r>
            <a:endParaRPr lang="uk-UA" sz="4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 </a:t>
            </a:r>
            <a:r>
              <a:rPr lang="uk-UA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 електронного </a:t>
            </a:r>
            <a:r>
              <a:rPr lang="uk-UA" sz="4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уряду;</a:t>
            </a:r>
            <a:endParaRPr lang="uk-UA" sz="4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 </a:t>
            </a:r>
            <a:r>
              <a:rPr lang="uk-UA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 </a:t>
            </a: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послуги;</a:t>
            </a:r>
            <a:endParaRPr lang="uk-UA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суспільство;</a:t>
            </a:r>
            <a:endParaRPr lang="uk-UA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середовище електронного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урядування</a:t>
            </a:r>
            <a:endParaRPr lang="uk-UA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7329028" y="2708920"/>
            <a:ext cx="360040" cy="620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00B05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16200000">
            <a:off x="-1354130" y="3018426"/>
            <a:ext cx="1836204" cy="3530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415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7442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err="1">
                <a:solidFill>
                  <a:srgbClr val="FF0000"/>
                </a:solidFill>
              </a:rPr>
              <a:t>Історія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виникнення</a:t>
            </a:r>
            <a:r>
              <a:rPr lang="ru-RU" sz="4000" dirty="0">
                <a:solidFill>
                  <a:srgbClr val="FF0000"/>
                </a:solidFill>
              </a:rPr>
              <a:t> е-</a:t>
            </a:r>
            <a:r>
              <a:rPr lang="ru-RU" sz="4000" dirty="0" err="1">
                <a:solidFill>
                  <a:srgbClr val="FF0000"/>
                </a:solidFill>
              </a:rPr>
              <a:t>урядування</a:t>
            </a:r>
            <a:endParaRPr lang="uk-UA" sz="40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830" y="1124744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 управління (е- управління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е –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Governance , „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онлайновий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уряд― („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Government-on-line― (GOL)).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844" y="2427551"/>
            <a:ext cx="91458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уряд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„Electronic Government―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„e-Government―.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4221088"/>
            <a:ext cx="5883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електронне урядування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governing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―. С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571078" y="1832630"/>
            <a:ext cx="288954" cy="7322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низ 6"/>
          <p:cNvSpPr/>
          <p:nvPr/>
        </p:nvSpPr>
        <p:spPr>
          <a:xfrm>
            <a:off x="4571078" y="2889216"/>
            <a:ext cx="288954" cy="1331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низ 7"/>
          <p:cNvSpPr/>
          <p:nvPr/>
        </p:nvSpPr>
        <p:spPr>
          <a:xfrm>
            <a:off x="4571078" y="4682753"/>
            <a:ext cx="288954" cy="11945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/>
          <p:cNvSpPr/>
          <p:nvPr/>
        </p:nvSpPr>
        <p:spPr>
          <a:xfrm>
            <a:off x="213795" y="5877271"/>
            <a:ext cx="87145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(альтернатива: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формі державності, громадянського суспільства)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75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987824" y="374367"/>
            <a:ext cx="331236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Умови творення системи електронного врядування</a:t>
            </a:r>
            <a:endParaRPr lang="uk-UA" dirty="0"/>
          </a:p>
        </p:txBody>
      </p:sp>
      <p:sp>
        <p:nvSpPr>
          <p:cNvPr id="3" name="Овал 2"/>
          <p:cNvSpPr/>
          <p:nvPr/>
        </p:nvSpPr>
        <p:spPr>
          <a:xfrm>
            <a:off x="755576" y="1484784"/>
            <a:ext cx="2808312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Інтернет</a:t>
            </a:r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5940152" y="1340768"/>
            <a:ext cx="288032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Законодавче регулювання</a:t>
            </a:r>
            <a:endParaRPr lang="uk-UA" dirty="0"/>
          </a:p>
        </p:txBody>
      </p:sp>
      <p:sp>
        <p:nvSpPr>
          <p:cNvPr id="5" name="Овал 4"/>
          <p:cNvSpPr/>
          <p:nvPr/>
        </p:nvSpPr>
        <p:spPr>
          <a:xfrm>
            <a:off x="5940152" y="3258019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Технічні засоби та можливості</a:t>
            </a:r>
            <a:endParaRPr lang="uk-UA" dirty="0"/>
          </a:p>
        </p:txBody>
      </p:sp>
      <p:sp>
        <p:nvSpPr>
          <p:cNvPr id="6" name="Овал 5"/>
          <p:cNvSpPr/>
          <p:nvPr/>
        </p:nvSpPr>
        <p:spPr>
          <a:xfrm>
            <a:off x="659307" y="3246365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Інформаційно -програмне середовище (ІПС)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659307" y="4941168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Можливість роботи у  ІПС</a:t>
            </a:r>
            <a:endParaRPr lang="uk-UA" dirty="0"/>
          </a:p>
        </p:txBody>
      </p:sp>
      <p:sp>
        <p:nvSpPr>
          <p:cNvPr id="8" name="Овал 7"/>
          <p:cNvSpPr/>
          <p:nvPr/>
        </p:nvSpPr>
        <p:spPr>
          <a:xfrm>
            <a:off x="5940152" y="4971078"/>
            <a:ext cx="30243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Володіння навичками роботи у ІПС</a:t>
            </a:r>
            <a:endParaRPr lang="uk-UA" dirty="0"/>
          </a:p>
        </p:txBody>
      </p:sp>
      <p:sp>
        <p:nvSpPr>
          <p:cNvPr id="9" name="Стрелка вниз 8"/>
          <p:cNvSpPr/>
          <p:nvPr/>
        </p:nvSpPr>
        <p:spPr>
          <a:xfrm rot="3698902">
            <a:off x="2317032" y="861693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 rot="18998729">
            <a:off x="6404917" y="767029"/>
            <a:ext cx="54006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880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17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247521"/>
              </p:ext>
            </p:extLst>
          </p:nvPr>
        </p:nvGraphicFramePr>
        <p:xfrm>
          <a:off x="323528" y="332656"/>
          <a:ext cx="8352928" cy="3579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  <a:gridCol w="2088232"/>
              </a:tblGrid>
              <a:tr h="73808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Політичний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Державно-управлінський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Адміністративний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Національний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Вищі органи влади</a:t>
                      </a:r>
                    </a:p>
                    <a:p>
                      <a:pPr algn="ctr"/>
                      <a:r>
                        <a:rPr lang="uk-UA" dirty="0" smtClean="0"/>
                        <a:t>держави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Державні органи та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Виконавчі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органи врядування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представництва центральних органів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Регіональні структури</a:t>
                      </a:r>
                      <a:endParaRPr lang="uk-UA" dirty="0"/>
                    </a:p>
                  </a:txBody>
                  <a:tcPr/>
                </a:tc>
              </a:tr>
              <a:tr h="738082">
                <a:tc>
                  <a:txBody>
                    <a:bodyPr/>
                    <a:lstStyle/>
                    <a:p>
                      <a:r>
                        <a:rPr lang="uk-UA" dirty="0" smtClean="0"/>
                        <a:t>Місцевий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інституції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Самоврядні представницькі органи влади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Громадськість, особистість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323528" y="4077072"/>
            <a:ext cx="1440160" cy="1224136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r>
              <a:rPr lang="uk-UA" sz="1600" dirty="0" smtClean="0">
                <a:solidFill>
                  <a:srgbClr val="FF0000"/>
                </a:solidFill>
              </a:rPr>
              <a:t>Держава</a:t>
            </a: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  <a:p>
            <a:pPr algn="ctr"/>
            <a:endParaRPr lang="uk-UA" sz="1600" dirty="0" smtClean="0">
              <a:solidFill>
                <a:srgbClr val="FF0000"/>
              </a:solidFill>
            </a:endParaRPr>
          </a:p>
          <a:p>
            <a:pPr algn="ctr"/>
            <a:endParaRPr lang="uk-UA" sz="1600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83568" y="4689140"/>
            <a:ext cx="1440160" cy="1224136"/>
          </a:xfrm>
          <a:prstGeom prst="ellipse">
            <a:avLst/>
          </a:prstGeom>
          <a:solidFill>
            <a:schemeClr val="accent6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300" dirty="0">
              <a:solidFill>
                <a:srgbClr val="FF0000"/>
              </a:solidFill>
            </a:endParaRPr>
          </a:p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Особистість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87624" y="4077072"/>
            <a:ext cx="1440160" cy="1224136"/>
          </a:xfrm>
          <a:prstGeom prst="ellipse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solidFill>
                  <a:srgbClr val="FF0000"/>
                </a:solidFill>
              </a:rPr>
              <a:t>Суспільство</a:t>
            </a:r>
            <a:endParaRPr lang="uk-UA" sz="1300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3275856" y="4005064"/>
            <a:ext cx="5400600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Державоцентриська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8" name="Волна 7"/>
          <p:cNvSpPr/>
          <p:nvPr/>
        </p:nvSpPr>
        <p:spPr>
          <a:xfrm>
            <a:off x="4450935" y="4977172"/>
            <a:ext cx="422552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Менеджеріальна</a:t>
            </a:r>
            <a:r>
              <a:rPr lang="uk-UA" dirty="0" smtClean="0"/>
              <a:t> модель ДУ+ДП</a:t>
            </a:r>
            <a:endParaRPr lang="uk-UA" dirty="0"/>
          </a:p>
        </p:txBody>
      </p:sp>
      <p:sp>
        <p:nvSpPr>
          <p:cNvPr id="9" name="Волна 8"/>
          <p:cNvSpPr/>
          <p:nvPr/>
        </p:nvSpPr>
        <p:spPr>
          <a:xfrm>
            <a:off x="5531055" y="5913276"/>
            <a:ext cx="3145401" cy="93610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Соціально-орієнтована модель ДУ+ДП</a:t>
            </a:r>
            <a:endParaRPr lang="uk-UA" dirty="0"/>
          </a:p>
        </p:txBody>
      </p:sp>
      <p:sp>
        <p:nvSpPr>
          <p:cNvPr id="7" name="Овал 6"/>
          <p:cNvSpPr/>
          <p:nvPr/>
        </p:nvSpPr>
        <p:spPr>
          <a:xfrm>
            <a:off x="5148064" y="-8950"/>
            <a:ext cx="3809750" cy="3448778"/>
          </a:xfrm>
          <a:prstGeom prst="ellipse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право 9"/>
          <p:cNvSpPr/>
          <p:nvPr/>
        </p:nvSpPr>
        <p:spPr>
          <a:xfrm rot="8829889">
            <a:off x="3442403" y="2602144"/>
            <a:ext cx="2017064" cy="6916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право 10"/>
          <p:cNvSpPr/>
          <p:nvPr/>
        </p:nvSpPr>
        <p:spPr>
          <a:xfrm rot="10606708">
            <a:off x="3020082" y="1130145"/>
            <a:ext cx="2138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7001607" y="3315124"/>
            <a:ext cx="708351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1040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817142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49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sus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284984"/>
            <a:ext cx="5205203" cy="346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sus\Desktop\завантаженн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5279688" cy="370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683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374</Words>
  <Application>Microsoft Office PowerPoint</Application>
  <PresentationFormat>Экран (4:3)</PresentationFormat>
  <Paragraphs>93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ЕЛЕКТРОННЕ ВРЯДУВАННЯ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ЕЛЕКТРОННЕ ВРЯДУВАННЯ</dc:title>
  <dc:creator>asus</dc:creator>
  <cp:lastModifiedBy>asus</cp:lastModifiedBy>
  <cp:revision>46</cp:revision>
  <dcterms:created xsi:type="dcterms:W3CDTF">2023-03-01T07:29:54Z</dcterms:created>
  <dcterms:modified xsi:type="dcterms:W3CDTF">2023-03-22T08:57:32Z</dcterms:modified>
</cp:coreProperties>
</file>