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7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21"/>
    <p:restoredTop sz="94643"/>
  </p:normalViewPr>
  <p:slideViewPr>
    <p:cSldViewPr snapToGrid="0">
      <p:cViewPr varScale="1">
        <p:scale>
          <a:sx n="100" d="100"/>
          <a:sy n="100" d="100"/>
        </p:scale>
        <p:origin x="7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6847D-1CF6-46BA-B46B-48BED0604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all" spc="1500" baseline="0">
                <a:latin typeface="+mj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B4F5A5-C931-4A4C-B6B1-EF4C95965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cap="all" spc="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E4AEC-B6E4-439C-B716-EBE3D4D1D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F569-AC90-44EB-9EF4-4E5C2F5D823C}" type="datetime1">
              <a:rPr lang="en-US" smtClean="0"/>
              <a:t>9/4/23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8BC18-102E-45BF-8FEA-801E9C59D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8BF5F-B1F8-461F-9B3D-7D50D0242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D6BF779-0B8C-4CC2-9268-9506AD0C5331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15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3A871-D377-4EC0-9ACF-86842F01E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D53202-92A9-45A3-B812-777DB9578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7196FB0C-3A9D-4892-90C9-21F3459AAD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6938C96-CF0F-4B69-A695-913F11BFC6F0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CA7E6BB-6B60-4BF5-9D3E-A3FE782EF5B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F693EDA-57B3-4AEB-863B-B198C2A5A8E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3A04A96-045F-4B6E-AEEE-11A2FA01B4F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FB357DC-5AD3-44F4-879B-5AD6B18AC36F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CA47F-83AD-4BE3-AC2F-6C17883F7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A7D41-E8B7-4A0B-B861-3EC4AE88917D}" type="datetime1">
              <a:rPr lang="en-US" smtClean="0"/>
              <a:t>9/4/23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18A72-3200-4597-A9C5-0D9ECFF3E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0055A-71D4-49B4-8A8F-19AFDB84E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B0E5D27-C447-432F-982D-B60FDD6F34A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493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C59DBB-9256-464D-8A6A-8BDA71541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5E310-E6CB-4838-8E9B-B288DA552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BCF412A8-E798-47AD-ABD9-98D76A55D30B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E70160C5-475D-401A-AEE2-2C04E99A1518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7CC7CE9-9C7F-49C2-8609-47BF523390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26FD5F1-978C-45AF-9086-D5DBE1F01681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873AB1C-723A-4FB4-9B23-65BAF507483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1DE5510-5094-4FA4-96E5-AD4841D1C38A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E2202-679F-48B0-B2DD-F6F547112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4823-0B19-4B4E-A643-7A3B0A3D24D6}" type="datetime1">
              <a:rPr lang="en-US" smtClean="0"/>
              <a:t>9/4/23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BC83D-E4C0-49E1-ADA1-1AF403984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F211E-B2EA-4CDC-9E84-B68983949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FE2F5FD-5D31-4C1D-82F8-93624C7B0A3C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928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88500-1605-41EA-A15F-9B79DF7E4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14AC8-25A5-4D7F-BF23-CB20AA2EC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8997F1B7-1EE7-4EA5-A5A4-866F9A810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5E13483-2FB6-4753-8402-06FDC3498E0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8F0DF22-F640-4002-B783-DF1C6A9473F6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C2787B8-7984-4332-B611-D3D3DE898FE0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AF3646C-B3D7-4F57-8FD2-CD93CEB39214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65FA7DA-93A0-43A4-834C-0F1BB9806A8C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95D22-0146-4DE2-9E78-4C00333D4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79EF-17C8-45D8-9866-DAF5723FC604}" type="datetime1">
              <a:rPr lang="en-US" smtClean="0"/>
              <a:t>9/4/23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9717A-A1FE-485D-AFFF-2C7026C71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DB88B-64CF-4100-8F07-D191DD79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04332FF-8349-42A5-B5C8-5EE3825CE25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250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BFE6C-EBF1-47DE-8468-E7125172B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04992-D139-48DC-BCCE-D71EA23CA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A8C5E768-0E62-4DE7-A0AF-93121DA843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402845F-9E8A-41E1-B051-1AAA46C997A2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A45C410-5FD0-4339-A3BC-A865DE4190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7B0B703-8BA8-483C-A433-C44C809687DE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CCFA03D-B879-419B-88B9-F4F3645C8AF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6B0260A-6B2D-4F54-8614-60BC3103E166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AB8F6-0796-47E9-B1D4-760B7CCFC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2ADC-3680-4013-A757-E4663495DB98}" type="datetime1">
              <a:rPr lang="en-US" smtClean="0"/>
              <a:t>9/4/23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86FC0-7327-44D9-B689-0AE73FD25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9D265-BFBA-4C93-9B1A-B9483AE6B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64F5FEB-DE92-47DA-8C46-DC088E8960A4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795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637BE-B22F-40EE-94F0-04549BC56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71582-4BAF-4211-AD4A-476ED6EB11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9DCF6B-C800-4345-BAE9-EE9FA6590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E6190A1E-5381-43C4-B058-7758339984D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7E35469-0BEA-4E5E-955F-1AA300A62DE5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8F650BE-565E-4A52-8143-7A87700FC5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86A3F89-AA2A-44E5-915E-C47A069EB68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C57F514-AB27-4489-8D3C-01DD1025DDAD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141169F-1C39-4D04-AF32-D0D14D004B05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087465-759F-4895-8FC6-DD464FB91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BA94-5DCA-4F19-960F-0FB2BD5EE85A}" type="datetime1">
              <a:rPr lang="en-US" smtClean="0"/>
              <a:t>9/4/23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1AA18-D8A5-44D9-881C-522258ED5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1BA574-A76A-4F4C-8CBD-768278B66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793E083-ADC4-4391-83DD-781529A6611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539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1B666-D6BE-4FA8-9CF1-F15FD58B0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E4B4A-DE64-4563-83CD-C40B1D681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DA0314-0202-4E6D-8352-C28376A9C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B56083-87B4-4603-B6FF-A9EB68E3E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3708CF-F028-4917-A9CB-59BF5248A2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0" name="Graphic 185">
            <a:extLst>
              <a:ext uri="{FF2B5EF4-FFF2-40B4-BE49-F238E27FC236}">
                <a16:creationId xmlns:a16="http://schemas.microsoft.com/office/drawing/2014/main" id="{81B934BF-E239-47E1-93E9-EA3182162D21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3BBF177-5044-426A-93ED-64BDC84BF184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4270648-77F5-4D28-B691-DA57AA28FD73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086B770-2F70-4B7B-9525-286BBD63AD7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7DDC14D-7AE3-41CD-ADFC-A3601D4F9DF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2181834-8401-4B66-85EE-1CBF57807DA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33C091-3B62-4087-9A97-63BBE28CF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D947-38D9-44AC-8B89-E79758333B77}" type="datetime1">
              <a:rPr lang="en-US" smtClean="0"/>
              <a:t>9/4/23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0710C3-2723-4847-BCAF-96D9FAE50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618B2C-95AC-4438-97FD-07ACF297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6B0F5A7-6E8A-4BCD-8F1F-233ECD21B26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8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9CF7F-748D-4598-983E-96A2BE269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grpSp>
        <p:nvGrpSpPr>
          <p:cNvPr id="6" name="Graphic 185">
            <a:extLst>
              <a:ext uri="{FF2B5EF4-FFF2-40B4-BE49-F238E27FC236}">
                <a16:creationId xmlns:a16="http://schemas.microsoft.com/office/drawing/2014/main" id="{DFD4D3BE-80D4-4E69-9C76-F0D8517DF690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A0B6E97F-00E1-4372-8978-8BCBDC9026E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C7651B7-7A30-4AFA-A4D7-0B0C5D2DDA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D2FC5CA-556B-4409-B084-34753A1F04E6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E63FB41-EE1F-4889-9096-3A38936330D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DD19F3B-7B3E-4861-8FDA-D0116C96C16E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0A2C46-C908-4010-AAE2-9FA41B145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E23F-BD3C-4F23-B116-2B758120C8AC}" type="datetime1">
              <a:rPr lang="en-US" smtClean="0"/>
              <a:t>9/4/23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CF5279-7D37-4D98-9A70-987C84F6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96FAD0-59EF-49AA-BBC6-A0EC184DD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76EB399-18D2-46D5-8757-35FCFF8EA80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072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aphic 185">
            <a:extLst>
              <a:ext uri="{FF2B5EF4-FFF2-40B4-BE49-F238E27FC236}">
                <a16:creationId xmlns:a16="http://schemas.microsoft.com/office/drawing/2014/main" id="{773CCE17-EE0F-40E0-B7AE-CF7677B64709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B0AC6C4E-6EA5-454A-AB84-8B94D8B585EC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4329338-925B-4677-BA6E-4357D37DB54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34C0A08-043F-4818-BA1D-BCC9F811A87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CB185DD-ED0D-4633-8098-95C4A6F177C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D50526-B611-40B6-BB45-AE82F0EF5992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08C302-4224-4668-8CAC-3267172A0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FAA9-6D59-4D98-869E-ACBDB83B2CA4}" type="datetime1">
              <a:rPr lang="en-US" smtClean="0"/>
              <a:t>9/4/23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C8FC22-AEB6-4BAF-BF93-41A2C757C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CA88A-5462-4F17-AFA0-52721ADD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0CCC791-94D7-4BB8-9EDF-423CEA1F6215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753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6AC37-C5B5-462A-BE4A-E55CEBF2A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B007F-32A8-4688-BBEF-4FCB99DF5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2E2EB-BF8A-44A4-8AE0-BD6C31B1D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FC9E188F-54C8-4547-9F8C-525712AD7DB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99C4538-3939-47A9-A590-09FF21960653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541CA75-5D05-4996-A26D-CE0C909CD5F7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6305856-26BC-4BCC-BEF3-5E9CED94177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C69651C-AC37-4CD2-8367-19297D7E2389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3E9031B-BA8D-4D9D-9BB3-A16F7A80F85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840A2-CF60-4C47-B955-E65BC451F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0804-27E3-430A-BB42-B831260DE39A}" type="datetime1">
              <a:rPr lang="en-US" smtClean="0"/>
              <a:t>9/4/23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9DC6E-CC55-47AB-A405-5FB7EE2D1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5D5E7D-EBA7-4DB0-8C78-7EB8A85F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B051DE-636E-4B3C-9886-2055CE23E49A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087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1D355-3146-41D1-B7DC-20B8ACE39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D4AAFB-E8F8-4FD1-8C6A-ED2C3FAD50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51AF1-B16F-43B9-95CC-C17B570DE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C8B77273-9FF7-4B93-8385-AD09A5F86AE5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117A673-3729-4EAD-9E8C-52BEBF74B857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EE8DB752-94CD-4A94-BDE3-DD285EB89F3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2F8DDFC-E5CA-4F36-B2BE-BCE49D4F6C9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BB589AE-2F9C-4C83-8DC7-1205CB03752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AC9A2DE-3C9E-4CD0-8C7A-CC5F9F9942E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8C8714-2467-4715-934E-6787C84F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22DE3-3D1A-4D53-B9A6-6C7463B8C992}" type="datetime1">
              <a:rPr lang="en-US" smtClean="0"/>
              <a:t>9/4/23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6F13D6-03EC-4D31-8BB1-9FFDE3633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65D4DD-A2A4-4DF6-9527-E5F12FEB9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D202F3A-9FDE-4E11-B865-FBAEC415F88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316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33F5C3-CD4B-4472-B59A-49D460CB1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72236B-AB2C-4D6F-AE15-700992DA9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0F509-07BE-4446-8772-F44E09936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5ECD8B30-1B71-45A1-8314-D59C86F581E1}" type="datetime1">
              <a:rPr lang="en-US" smtClean="0"/>
              <a:pPr/>
              <a:t>9/4/23</a:t>
            </a:fld>
            <a:endParaRPr lang="en-US" b="1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B927E-3833-4F85-99B5-56B5F1E540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Sample Footer Text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8CB64-4E98-43DE-B543-7BE5B329D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F3450C42-9A0B-4425-92C2-70FCF7C45734}" type="slidenum">
              <a:rPr lang="en-US" smtClean="0"/>
              <a:pPr/>
              <a:t>‹#›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20490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6" r:id="rId6"/>
    <p:sldLayoutId id="2147483751" r:id="rId7"/>
    <p:sldLayoutId id="2147483752" r:id="rId8"/>
    <p:sldLayoutId id="2147483753" r:id="rId9"/>
    <p:sldLayoutId id="2147483755" r:id="rId10"/>
    <p:sldLayoutId id="214748375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4.emf"/><Relationship Id="rId7" Type="http://schemas.openxmlformats.org/officeDocument/2006/relationships/oleObject" Target="../embeddings/oleObject3.bin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s://lh5.googleusercontent.com/Rjvn8qElijAcYuXj-kmFZEMNynyP_EKrb8IuUhKd18QpJIo36C0NdeBE8EUtUEnz7-Vef4Rl7UPcjqHrh7-WYCr3fgqTHpgTJcbqgww6LH1EJ-bfiOywJ9dMLMV5XjUot1fUsEOQqN6QTvjFnLsonQ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89B7BFD-8F45-4093-AD9C-91B15B050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98F8FF6-43B4-494A-AF8F-123A4983E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400" y="-35625"/>
            <a:ext cx="4902679" cy="4667000"/>
          </a:xfrm>
          <a:custGeom>
            <a:avLst/>
            <a:gdLst>
              <a:gd name="connsiteX0" fmla="*/ 1825048 w 6355652"/>
              <a:gd name="connsiteY0" fmla="*/ 0 h 6050127"/>
              <a:gd name="connsiteX1" fmla="*/ 4530604 w 6355652"/>
              <a:gd name="connsiteY1" fmla="*/ 0 h 6050127"/>
              <a:gd name="connsiteX2" fmla="*/ 4692567 w 6355652"/>
              <a:gd name="connsiteY2" fmla="*/ 78022 h 6050127"/>
              <a:gd name="connsiteX3" fmla="*/ 6355652 w 6355652"/>
              <a:gd name="connsiteY3" fmla="*/ 2872301 h 6050127"/>
              <a:gd name="connsiteX4" fmla="*/ 3177826 w 6355652"/>
              <a:gd name="connsiteY4" fmla="*/ 6050127 h 6050127"/>
              <a:gd name="connsiteX5" fmla="*/ 0 w 6355652"/>
              <a:gd name="connsiteY5" fmla="*/ 2872301 h 6050127"/>
              <a:gd name="connsiteX6" fmla="*/ 1663086 w 6355652"/>
              <a:gd name="connsiteY6" fmla="*/ 78022 h 6050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55652" h="6050127">
                <a:moveTo>
                  <a:pt x="1825048" y="0"/>
                </a:moveTo>
                <a:lnTo>
                  <a:pt x="4530604" y="0"/>
                </a:lnTo>
                <a:lnTo>
                  <a:pt x="4692567" y="78022"/>
                </a:lnTo>
                <a:cubicBezTo>
                  <a:pt x="5683175" y="616152"/>
                  <a:pt x="6355652" y="1665694"/>
                  <a:pt x="6355652" y="2872301"/>
                </a:cubicBezTo>
                <a:cubicBezTo>
                  <a:pt x="6355652" y="4627366"/>
                  <a:pt x="4932891" y="6050127"/>
                  <a:pt x="3177826" y="6050127"/>
                </a:cubicBezTo>
                <a:cubicBezTo>
                  <a:pt x="1422761" y="6050127"/>
                  <a:pt x="0" y="4627366"/>
                  <a:pt x="0" y="2872301"/>
                </a:cubicBezTo>
                <a:cubicBezTo>
                  <a:pt x="0" y="1665694"/>
                  <a:pt x="672477" y="616152"/>
                  <a:pt x="1663086" y="78022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F5D03CB-1EF4-4575-BA97-23EEE14EB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7132" y="0"/>
            <a:ext cx="4902679" cy="4619500"/>
          </a:xfrm>
          <a:custGeom>
            <a:avLst/>
            <a:gdLst>
              <a:gd name="connsiteX0" fmla="*/ 1825048 w 6355652"/>
              <a:gd name="connsiteY0" fmla="*/ 0 h 6050127"/>
              <a:gd name="connsiteX1" fmla="*/ 4530604 w 6355652"/>
              <a:gd name="connsiteY1" fmla="*/ 0 h 6050127"/>
              <a:gd name="connsiteX2" fmla="*/ 4692567 w 6355652"/>
              <a:gd name="connsiteY2" fmla="*/ 78022 h 6050127"/>
              <a:gd name="connsiteX3" fmla="*/ 6355652 w 6355652"/>
              <a:gd name="connsiteY3" fmla="*/ 2872301 h 6050127"/>
              <a:gd name="connsiteX4" fmla="*/ 3177826 w 6355652"/>
              <a:gd name="connsiteY4" fmla="*/ 6050127 h 6050127"/>
              <a:gd name="connsiteX5" fmla="*/ 0 w 6355652"/>
              <a:gd name="connsiteY5" fmla="*/ 2872301 h 6050127"/>
              <a:gd name="connsiteX6" fmla="*/ 1663086 w 6355652"/>
              <a:gd name="connsiteY6" fmla="*/ 78022 h 6050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55652" h="6050127">
                <a:moveTo>
                  <a:pt x="1825048" y="0"/>
                </a:moveTo>
                <a:lnTo>
                  <a:pt x="4530604" y="0"/>
                </a:lnTo>
                <a:lnTo>
                  <a:pt x="4692567" y="78022"/>
                </a:lnTo>
                <a:cubicBezTo>
                  <a:pt x="5683175" y="616152"/>
                  <a:pt x="6355652" y="1665694"/>
                  <a:pt x="6355652" y="2872301"/>
                </a:cubicBezTo>
                <a:cubicBezTo>
                  <a:pt x="6355652" y="4627366"/>
                  <a:pt x="4932891" y="6050127"/>
                  <a:pt x="3177826" y="6050127"/>
                </a:cubicBezTo>
                <a:cubicBezTo>
                  <a:pt x="1422761" y="6050127"/>
                  <a:pt x="0" y="4627366"/>
                  <a:pt x="0" y="2872301"/>
                </a:cubicBezTo>
                <a:cubicBezTo>
                  <a:pt x="0" y="1665694"/>
                  <a:pt x="672477" y="616152"/>
                  <a:pt x="1663086" y="78022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AB3A981E-AF55-4BBF-85FC-8E53CC80EC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3850" y="1"/>
            <a:ext cx="3808150" cy="3428999"/>
          </a:xfrm>
          <a:custGeom>
            <a:avLst/>
            <a:gdLst>
              <a:gd name="connsiteX0" fmla="*/ 709972 w 4030116"/>
              <a:gd name="connsiteY0" fmla="*/ 0 h 3628865"/>
              <a:gd name="connsiteX1" fmla="*/ 3431306 w 4030116"/>
              <a:gd name="connsiteY1" fmla="*/ 0 h 3628865"/>
              <a:gd name="connsiteX2" fmla="*/ 3534802 w 4030116"/>
              <a:gd name="connsiteY2" fmla="*/ 94063 h 3628865"/>
              <a:gd name="connsiteX3" fmla="*/ 3978557 w 4030116"/>
              <a:gd name="connsiteY3" fmla="*/ 752240 h 3628865"/>
              <a:gd name="connsiteX4" fmla="*/ 4030116 w 4030116"/>
              <a:gd name="connsiteY4" fmla="*/ 893110 h 3628865"/>
              <a:gd name="connsiteX5" fmla="*/ 4030116 w 4030116"/>
              <a:gd name="connsiteY5" fmla="*/ 2223342 h 3628865"/>
              <a:gd name="connsiteX6" fmla="*/ 3978557 w 4030116"/>
              <a:gd name="connsiteY6" fmla="*/ 2364212 h 3628865"/>
              <a:gd name="connsiteX7" fmla="*/ 2070639 w 4030116"/>
              <a:gd name="connsiteY7" fmla="*/ 3628865 h 3628865"/>
              <a:gd name="connsiteX8" fmla="*/ 0 w 4030116"/>
              <a:gd name="connsiteY8" fmla="*/ 1558226 h 3628865"/>
              <a:gd name="connsiteX9" fmla="*/ 606476 w 4030116"/>
              <a:gd name="connsiteY9" fmla="*/ 94063 h 3628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0116" h="3628865">
                <a:moveTo>
                  <a:pt x="709972" y="0"/>
                </a:moveTo>
                <a:lnTo>
                  <a:pt x="3431306" y="0"/>
                </a:lnTo>
                <a:lnTo>
                  <a:pt x="3534802" y="94063"/>
                </a:lnTo>
                <a:cubicBezTo>
                  <a:pt x="3722158" y="281419"/>
                  <a:pt x="3873777" y="504512"/>
                  <a:pt x="3978557" y="752240"/>
                </a:cubicBezTo>
                <a:lnTo>
                  <a:pt x="4030116" y="893110"/>
                </a:lnTo>
                <a:lnTo>
                  <a:pt x="4030116" y="2223342"/>
                </a:lnTo>
                <a:lnTo>
                  <a:pt x="3978557" y="2364212"/>
                </a:lnTo>
                <a:cubicBezTo>
                  <a:pt x="3664217" y="3107396"/>
                  <a:pt x="2928325" y="3628865"/>
                  <a:pt x="2070639" y="3628865"/>
                </a:cubicBezTo>
                <a:cubicBezTo>
                  <a:pt x="927057" y="3628865"/>
                  <a:pt x="0" y="2701808"/>
                  <a:pt x="0" y="1558226"/>
                </a:cubicBezTo>
                <a:cubicBezTo>
                  <a:pt x="0" y="986435"/>
                  <a:pt x="231764" y="468775"/>
                  <a:pt x="606476" y="94063"/>
                </a:cubicBezTo>
                <a:close/>
              </a:path>
            </a:pathLst>
          </a:cu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Freeform: Shape 17">
            <a:extLst>
              <a:ext uri="{FF2B5EF4-FFF2-40B4-BE49-F238E27FC236}">
                <a16:creationId xmlns:a16="http://schemas.microsoft.com/office/drawing/2014/main" id="{A0E21CE3-CE4A-4A81-86C9-019354341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2505" y="3131553"/>
            <a:ext cx="4447156" cy="3726448"/>
          </a:xfrm>
          <a:custGeom>
            <a:avLst/>
            <a:gdLst>
              <a:gd name="connsiteX0" fmla="*/ 2340464 w 4680928"/>
              <a:gd name="connsiteY0" fmla="*/ 0 h 3922335"/>
              <a:gd name="connsiteX1" fmla="*/ 4680928 w 4680928"/>
              <a:gd name="connsiteY1" fmla="*/ 2340464 h 3922335"/>
              <a:gd name="connsiteX2" fmla="*/ 4146480 w 4680928"/>
              <a:gd name="connsiteY2" fmla="*/ 3829217 h 3922335"/>
              <a:gd name="connsiteX3" fmla="*/ 4061848 w 4680928"/>
              <a:gd name="connsiteY3" fmla="*/ 3922335 h 3922335"/>
              <a:gd name="connsiteX4" fmla="*/ 619080 w 4680928"/>
              <a:gd name="connsiteY4" fmla="*/ 3922335 h 3922335"/>
              <a:gd name="connsiteX5" fmla="*/ 534448 w 4680928"/>
              <a:gd name="connsiteY5" fmla="*/ 3829217 h 3922335"/>
              <a:gd name="connsiteX6" fmla="*/ 0 w 4680928"/>
              <a:gd name="connsiteY6" fmla="*/ 2340464 h 3922335"/>
              <a:gd name="connsiteX7" fmla="*/ 2340464 w 4680928"/>
              <a:gd name="connsiteY7" fmla="*/ 0 h 3922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680928" h="3922335">
                <a:moveTo>
                  <a:pt x="2340464" y="0"/>
                </a:moveTo>
                <a:cubicBezTo>
                  <a:pt x="3633067" y="0"/>
                  <a:pt x="4680928" y="1047861"/>
                  <a:pt x="4680928" y="2340464"/>
                </a:cubicBezTo>
                <a:cubicBezTo>
                  <a:pt x="4680928" y="2905978"/>
                  <a:pt x="4480361" y="3424647"/>
                  <a:pt x="4146480" y="3829217"/>
                </a:cubicBezTo>
                <a:lnTo>
                  <a:pt x="4061848" y="3922335"/>
                </a:lnTo>
                <a:lnTo>
                  <a:pt x="619080" y="3922335"/>
                </a:lnTo>
                <a:lnTo>
                  <a:pt x="534448" y="3829217"/>
                </a:lnTo>
                <a:cubicBezTo>
                  <a:pt x="200567" y="3424647"/>
                  <a:pt x="0" y="2905978"/>
                  <a:pt x="0" y="2340464"/>
                </a:cubicBezTo>
                <a:cubicBezTo>
                  <a:pt x="0" y="1047861"/>
                  <a:pt x="1047861" y="0"/>
                  <a:pt x="2340464" y="0"/>
                </a:cubicBezTo>
                <a:close/>
              </a:path>
            </a:pathLst>
          </a:cu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0" name="Freeform: Shape 19">
            <a:extLst>
              <a:ext uri="{FF2B5EF4-FFF2-40B4-BE49-F238E27FC236}">
                <a16:creationId xmlns:a16="http://schemas.microsoft.com/office/drawing/2014/main" id="{5AFEC601-A132-47EE-B0C2-B38ACD9FC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9827" y="0"/>
            <a:ext cx="4902678" cy="4544235"/>
          </a:xfrm>
          <a:custGeom>
            <a:avLst/>
            <a:gdLst>
              <a:gd name="connsiteX0" fmla="*/ 1529549 w 6355652"/>
              <a:gd name="connsiteY0" fmla="*/ 0 h 5890980"/>
              <a:gd name="connsiteX1" fmla="*/ 4826104 w 6355652"/>
              <a:gd name="connsiteY1" fmla="*/ 0 h 5890980"/>
              <a:gd name="connsiteX2" fmla="*/ 4954579 w 6355652"/>
              <a:gd name="connsiteY2" fmla="*/ 78051 h 5890980"/>
              <a:gd name="connsiteX3" fmla="*/ 6355652 w 6355652"/>
              <a:gd name="connsiteY3" fmla="*/ 2713154 h 5890980"/>
              <a:gd name="connsiteX4" fmla="*/ 3177826 w 6355652"/>
              <a:gd name="connsiteY4" fmla="*/ 5890980 h 5890980"/>
              <a:gd name="connsiteX5" fmla="*/ 0 w 6355652"/>
              <a:gd name="connsiteY5" fmla="*/ 2713154 h 5890980"/>
              <a:gd name="connsiteX6" fmla="*/ 1401073 w 6355652"/>
              <a:gd name="connsiteY6" fmla="*/ 78051 h 5890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55652" h="5890980">
                <a:moveTo>
                  <a:pt x="1529549" y="0"/>
                </a:moveTo>
                <a:lnTo>
                  <a:pt x="4826104" y="0"/>
                </a:lnTo>
                <a:lnTo>
                  <a:pt x="4954579" y="78051"/>
                </a:lnTo>
                <a:cubicBezTo>
                  <a:pt x="5799886" y="649129"/>
                  <a:pt x="6355652" y="1616239"/>
                  <a:pt x="6355652" y="2713154"/>
                </a:cubicBezTo>
                <a:cubicBezTo>
                  <a:pt x="6355652" y="4468219"/>
                  <a:pt x="4932891" y="5890980"/>
                  <a:pt x="3177826" y="5890980"/>
                </a:cubicBezTo>
                <a:cubicBezTo>
                  <a:pt x="1422761" y="5890980"/>
                  <a:pt x="0" y="4468219"/>
                  <a:pt x="0" y="2713154"/>
                </a:cubicBezTo>
                <a:cubicBezTo>
                  <a:pt x="0" y="1616239"/>
                  <a:pt x="555766" y="649129"/>
                  <a:pt x="1401073" y="78051"/>
                </a:cubicBezTo>
                <a:close/>
              </a:path>
            </a:pathLst>
          </a:cu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279CAF82-0ECF-42BE-8F37-F71941E5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55779" y="640535"/>
            <a:ext cx="663994" cy="66399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Graphic 212">
            <a:extLst>
              <a:ext uri="{FF2B5EF4-FFF2-40B4-BE49-F238E27FC236}">
                <a16:creationId xmlns:a16="http://schemas.microsoft.com/office/drawing/2014/main" id="{72950BC3-A7CF-4F1B-8A6E-14E3DDE55C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55779" y="640535"/>
            <a:ext cx="663994" cy="66399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3">
              <a:alpha val="20000"/>
            </a:schemeClr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pic>
        <p:nvPicPr>
          <p:cNvPr id="5" name="Picture 4" descr="чромосоменый дизайн в трехмерном режиме">
            <a:extLst>
              <a:ext uri="{FF2B5EF4-FFF2-40B4-BE49-F238E27FC236}">
                <a16:creationId xmlns:a16="http://schemas.microsoft.com/office/drawing/2014/main" id="{3B4DF260-E718-FF59-7525-A02F8C7DF8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1756" y="201231"/>
            <a:ext cx="2592784" cy="2592784"/>
          </a:xfrm>
          <a:prstGeom prst="rect">
            <a:avLst/>
          </a:prstGeom>
        </p:spPr>
      </p:pic>
      <p:sp>
        <p:nvSpPr>
          <p:cNvPr id="26" name="Oval 25">
            <a:extLst>
              <a:ext uri="{FF2B5EF4-FFF2-40B4-BE49-F238E27FC236}">
                <a16:creationId xmlns:a16="http://schemas.microsoft.com/office/drawing/2014/main" id="{033BC44A-0661-43B4-9C14-FD5963C226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22534" y="4845569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15" name="Picture 3" descr="чромосоменый дизайн в трехмерном режиме">
            <a:extLst>
              <a:ext uri="{FF2B5EF4-FFF2-40B4-BE49-F238E27FC236}">
                <a16:creationId xmlns:a16="http://schemas.microsoft.com/office/drawing/2014/main" id="{8EFF643B-5553-AE02-35B6-E81CFF9421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766538"/>
            <a:ext cx="2595020" cy="2595020"/>
          </a:xfrm>
          <a:prstGeom prst="rect">
            <a:avLst/>
          </a:prstGeom>
        </p:spPr>
      </p:pic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549330" y="3703269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5" name="Oval 34">
            <a:extLst>
              <a:ext uri="{FF2B5EF4-FFF2-40B4-BE49-F238E27FC236}">
                <a16:creationId xmlns:a16="http://schemas.microsoft.com/office/drawing/2014/main" id="{6BFD9967-9371-4F99-A8D2-502B11A386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22534" y="4845569"/>
            <a:ext cx="319941" cy="319941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" name="Подзаголовок 6">
            <a:extLst>
              <a:ext uri="{FF2B5EF4-FFF2-40B4-BE49-F238E27FC236}">
                <a16:creationId xmlns:a16="http://schemas.microsoft.com/office/drawing/2014/main" id="{9FCFC13C-CC5D-94C5-FC42-FF6ECD392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4825" y="1119152"/>
            <a:ext cx="5867001" cy="1655762"/>
          </a:xfrm>
        </p:spPr>
        <p:txBody>
          <a:bodyPr>
            <a:normAutofit lnSpcReduction="10000"/>
          </a:bodyPr>
          <a:lstStyle/>
          <a:p>
            <a:r>
              <a:rPr lang="uk-UA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Електричні</a:t>
            </a:r>
            <a:r>
              <a:rPr lang="uk-UA" sz="1800" b="1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властивості</a:t>
            </a:r>
            <a:r>
              <a:rPr lang="uk-UA" sz="1800" b="1" spc="-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тканин організму. Дія постійного струму. Гальванізація. Електрофорез. Принцип роботи і  конструкція терапевтичних приладів та пристроїв. </a:t>
            </a:r>
            <a:endParaRPr lang="ru-UA" sz="18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77884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25FCCC8-4D05-4260-8429-E51D2CD55700}"/>
              </a:ext>
            </a:extLst>
          </p:cNvPr>
          <p:cNvSpPr txBox="1"/>
          <p:nvPr/>
        </p:nvSpPr>
        <p:spPr>
          <a:xfrm>
            <a:off x="3177779" y="167223"/>
            <a:ext cx="6093618" cy="498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50000"/>
              </a:lnSpc>
              <a:tabLst>
                <a:tab pos="457200" algn="l"/>
              </a:tabLst>
            </a:pPr>
            <a:r>
              <a:rPr lang="uk-UA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Повний опір тканин організму. Реографія.</a:t>
            </a:r>
            <a:endParaRPr lang="ru-UA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6C6C61-B600-4B05-E5C8-681E4FF5019E}"/>
              </a:ext>
            </a:extLst>
          </p:cNvPr>
          <p:cNvSpPr txBox="1"/>
          <p:nvPr/>
        </p:nvSpPr>
        <p:spPr>
          <a:xfrm>
            <a:off x="1218010" y="977709"/>
            <a:ext cx="9369028" cy="498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Таблиця </a:t>
            </a:r>
            <a:r>
              <a:rPr lang="uk-UA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Значення кута зміщення фаз для різних об'єктів</a:t>
            </a:r>
            <a:endParaRPr lang="ru-UA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33" name="Picture 9" descr="Електричний опір людського тіла">
            <a:extLst>
              <a:ext uri="{FF2B5EF4-FFF2-40B4-BE49-F238E27FC236}">
                <a16:creationId xmlns:a16="http://schemas.microsoft.com/office/drawing/2014/main" id="{D4FA2E6F-7851-7249-57F3-BAC8250282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4538" y="3505374"/>
            <a:ext cx="4493418" cy="3186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A8450AC7-4252-7A14-E1E6-128DA27027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36998"/>
              </p:ext>
            </p:extLst>
          </p:nvPr>
        </p:nvGraphicFramePr>
        <p:xfrm>
          <a:off x="359311" y="1686073"/>
          <a:ext cx="6437630" cy="16096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218815">
                  <a:extLst>
                    <a:ext uri="{9D8B030D-6E8A-4147-A177-3AD203B41FA5}">
                      <a16:colId xmlns:a16="http://schemas.microsoft.com/office/drawing/2014/main" val="163978327"/>
                    </a:ext>
                  </a:extLst>
                </a:gridCol>
                <a:gridCol w="3218815">
                  <a:extLst>
                    <a:ext uri="{9D8B030D-6E8A-4147-A177-3AD203B41FA5}">
                      <a16:colId xmlns:a16="http://schemas.microsoft.com/office/drawing/2014/main" val="15420396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2000" spc="3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Біологічний об'єкт</a:t>
                      </a:r>
                      <a:endParaRPr lang="ru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φ, град</a:t>
                      </a:r>
                      <a:endParaRPr lang="ru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41636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Шкіра людини, жаби</a:t>
                      </a:r>
                      <a:endParaRPr lang="ru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1801495" algn="l"/>
                          <a:tab pos="2907665" algn="l"/>
                        </a:tabLst>
                      </a:pPr>
                      <a:r>
                        <a:rPr lang="uk-UA" sz="2000" spc="-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780057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Нерв жаби</a:t>
                      </a:r>
                      <a:endParaRPr lang="ru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2627630" algn="l"/>
                        </a:tabLst>
                      </a:pPr>
                      <a:r>
                        <a:rPr lang="uk-UA" sz="20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28382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2000" spc="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М'язи кролика</a:t>
                      </a:r>
                      <a:endParaRPr lang="ru-UA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spc="-3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U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5140290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45BC295C-6EF7-4535-B0E7-637C9F82F0D3}"/>
              </a:ext>
            </a:extLst>
          </p:cNvPr>
          <p:cNvSpPr txBox="1"/>
          <p:nvPr/>
        </p:nvSpPr>
        <p:spPr>
          <a:xfrm>
            <a:off x="7085925" y="1476372"/>
            <a:ext cx="4607124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0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Тканини організму проводять постійний і змінний струми. В організмі немає </a:t>
            </a:r>
            <a:r>
              <a:rPr lang="uk-UA" sz="2000" spc="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таких систем, які були б подібні котушкам індуктивності, тому індуктивність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його близька до нуля. Біологічні мембрани і, отже, весь організм мають ємнісні властивості, у зв'язку з цим імпеданс тканин організму </a:t>
            </a:r>
            <a:r>
              <a:rPr lang="uk-UA" sz="20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визначається тільки омічними та ємнісними опорами. </a:t>
            </a:r>
            <a:endParaRPr lang="ru-UA" sz="2000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A5B8969-41C8-DB5B-622D-08C31338E3F9}"/>
              </a:ext>
            </a:extLst>
          </p:cNvPr>
          <p:cNvSpPr txBox="1"/>
          <p:nvPr/>
        </p:nvSpPr>
        <p:spPr>
          <a:xfrm>
            <a:off x="7085925" y="4956961"/>
            <a:ext cx="480059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Діагностичний метод, заснований на реєстрації зміни імпедансу тканин в процесі серцевої діяльності, називають реографією</a:t>
            </a:r>
            <a:r>
              <a:rPr lang="ru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UA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658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35FA5CF-07DD-8C4C-0D2F-B1CE658B776D}"/>
              </a:ext>
            </a:extLst>
          </p:cNvPr>
          <p:cNvSpPr txBox="1"/>
          <p:nvPr/>
        </p:nvSpPr>
        <p:spPr>
          <a:xfrm>
            <a:off x="1032271" y="369910"/>
            <a:ext cx="9969103" cy="960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Омічні і ємнісні властивості біологічних тканин можна моделювати, використовуючи еквівалентні електричні схеми. Розглянемо деякі з </a:t>
            </a:r>
            <a:r>
              <a:rPr lang="uk-UA" sz="2000" spc="-2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них.</a:t>
            </a:r>
            <a:endParaRPr lang="ru-UA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AF6A7D-B517-E761-E93F-45AAFA890479}"/>
              </a:ext>
            </a:extLst>
          </p:cNvPr>
          <p:cNvSpPr txBox="1"/>
          <p:nvPr/>
        </p:nvSpPr>
        <p:spPr>
          <a:xfrm>
            <a:off x="460772" y="1556933"/>
            <a:ext cx="6093618" cy="498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Повний опір можна визначити за формулою:</a:t>
            </a:r>
            <a:endParaRPr lang="ru-UA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8371596D-F41D-56A7-561D-02D7E8F99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6450" y="187093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UA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A5C4ADD7-B145-2705-B292-6D09D34D0E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5999" y="1614528"/>
            <a:ext cx="1478604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UA"/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46764B27-0AB9-E843-DDC2-0D3BBD5B8C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0553565"/>
              </p:ext>
            </p:extLst>
          </p:nvPr>
        </p:nvGraphicFramePr>
        <p:xfrm>
          <a:off x="6095999" y="1614529"/>
          <a:ext cx="5604431" cy="66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68757800" imgH="8191500" progId="Equation.3">
                  <p:embed/>
                </p:oleObj>
              </mc:Choice>
              <mc:Fallback>
                <p:oleObj r:id="rId2" imgW="68757800" imgH="81915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5999" y="1614529"/>
                        <a:ext cx="5604431" cy="6677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654294CA-0EF7-F330-EAFF-9A852D1354BE}"/>
              </a:ext>
            </a:extLst>
          </p:cNvPr>
          <p:cNvSpPr txBox="1"/>
          <p:nvPr/>
        </p:nvSpPr>
        <p:spPr>
          <a:xfrm>
            <a:off x="460772" y="2437827"/>
            <a:ext cx="10444162" cy="498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Тоді повний опір тканин організму </a:t>
            </a:r>
            <a:r>
              <a:rPr lang="uk-UA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або імпеданс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визначається як: </a:t>
            </a:r>
            <a:endParaRPr lang="ru-UA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3" name="Объект 12">
            <a:extLst>
              <a:ext uri="{FF2B5EF4-FFF2-40B4-BE49-F238E27FC236}">
                <a16:creationId xmlns:a16="http://schemas.microsoft.com/office/drawing/2014/main" id="{69947C7C-4876-C934-3D4B-924354015F3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6635549"/>
              </p:ext>
            </p:extLst>
          </p:nvPr>
        </p:nvGraphicFramePr>
        <p:xfrm>
          <a:off x="8118871" y="2505886"/>
          <a:ext cx="2786063" cy="6538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28676600" imgH="6731000" progId="Equation.3">
                  <p:embed/>
                </p:oleObj>
              </mc:Choice>
              <mc:Fallback>
                <p:oleObj r:id="rId4" imgW="28676600" imgH="6731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8871" y="2505886"/>
                        <a:ext cx="2786063" cy="6538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E365C331-CDFC-6BA0-965B-D07FBE281A0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271" y="3028951"/>
            <a:ext cx="3316288" cy="3782596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Rectangle 18">
            <a:extLst>
              <a:ext uri="{FF2B5EF4-FFF2-40B4-BE49-F238E27FC236}">
                <a16:creationId xmlns:a16="http://schemas.microsoft.com/office/drawing/2014/main" id="{1849A598-2BC3-8585-2CD3-CFCB44C7EC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6815" y="3921510"/>
            <a:ext cx="1305533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UA"/>
          </a:p>
        </p:txBody>
      </p:sp>
      <p:graphicFrame>
        <p:nvGraphicFramePr>
          <p:cNvPr id="26" name="Объект 25">
            <a:extLst>
              <a:ext uri="{FF2B5EF4-FFF2-40B4-BE49-F238E27FC236}">
                <a16:creationId xmlns:a16="http://schemas.microsoft.com/office/drawing/2014/main" id="{D89E2BDE-C793-2FB1-3F01-211450748F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1553945"/>
              </p:ext>
            </p:extLst>
          </p:nvPr>
        </p:nvGraphicFramePr>
        <p:xfrm>
          <a:off x="4638168" y="3921510"/>
          <a:ext cx="2757308" cy="49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7" imgW="27495500" imgH="4978400" progId="Equation.3">
                  <p:embed/>
                </p:oleObj>
              </mc:Choice>
              <mc:Fallback>
                <p:oleObj r:id="rId7" imgW="27495500" imgH="49784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8168" y="3921510"/>
                        <a:ext cx="2757308" cy="4986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DD396677-D7AB-6EA9-2838-63FE07E84AC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5203" y="3432413"/>
            <a:ext cx="3486209" cy="32628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A99435BF-FC6A-BA7D-82FA-0DAFA3EB3C59}"/>
              </a:ext>
            </a:extLst>
          </p:cNvPr>
          <p:cNvSpPr txBox="1"/>
          <p:nvPr/>
        </p:nvSpPr>
        <p:spPr>
          <a:xfrm>
            <a:off x="7815203" y="6321519"/>
            <a:ext cx="37145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Частотна залежність імпедансу </a:t>
            </a:r>
            <a:endParaRPr lang="ru-UA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785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8E0601C-4477-8D7A-0259-41C898411CDF}"/>
              </a:ext>
            </a:extLst>
          </p:cNvPr>
          <p:cNvSpPr txBox="1"/>
          <p:nvPr/>
        </p:nvSpPr>
        <p:spPr>
          <a:xfrm>
            <a:off x="1232297" y="495598"/>
            <a:ext cx="100691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Діагностичний метод, заснований на реєстрації зміни імпедансу тканин в процесі серцевої діяльності, називають </a:t>
            </a:r>
            <a:r>
              <a:rPr lang="uk-UA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реографією.</a:t>
            </a:r>
            <a:r>
              <a:rPr lang="ru-UA" sz="2000" b="1" dirty="0">
                <a:solidFill>
                  <a:schemeClr val="bg1"/>
                </a:solidFill>
                <a:effectLst/>
              </a:rPr>
              <a:t> </a:t>
            </a:r>
            <a:endParaRPr lang="ru-UA" sz="2000" b="1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501F55-70CF-46B6-FDF3-15D6E91EBA52}"/>
              </a:ext>
            </a:extLst>
          </p:cNvPr>
          <p:cNvSpPr txBox="1"/>
          <p:nvPr/>
        </p:nvSpPr>
        <p:spPr>
          <a:xfrm>
            <a:off x="5925146" y="1621889"/>
            <a:ext cx="6093618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Електрофоре</a:t>
            </a: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 – направлене (спрямоване) переміщення електрично заряджених частинок| дисперсної фази в дисперсному середовищі| (або іонів в електропровідному розчині) під дією зовнішнього електричного поля. </a:t>
            </a:r>
            <a:endParaRPr lang="ru-UA" sz="2000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0BE955E-1A8E-14E6-DD8F-BFDDECF489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21889"/>
            <a:ext cx="5678201" cy="27273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28B1DC5-FC94-91C9-F346-8BC0109E59D7}"/>
              </a:ext>
            </a:extLst>
          </p:cNvPr>
          <p:cNvSpPr txBox="1"/>
          <p:nvPr/>
        </p:nvSpPr>
        <p:spPr>
          <a:xfrm>
            <a:off x="173236" y="4767620"/>
            <a:ext cx="567820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Лікарський електрофорез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| – метод електролікування, що полягає в поєднаній дії на організм постійного струму і лікарських речовин, що вводяться</a:t>
            </a:r>
            <a:r>
              <a:rPr lang="uk-UA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із його допомогою. </a:t>
            </a:r>
            <a:endParaRPr lang="ru-UA" sz="20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B819A4F-1FA2-CF18-E90F-CCB107BDEE05}"/>
              </a:ext>
            </a:extLst>
          </p:cNvPr>
          <p:cNvSpPr txBox="1"/>
          <p:nvPr/>
        </p:nvSpPr>
        <p:spPr>
          <a:xfrm>
            <a:off x="5925146" y="4152067"/>
            <a:ext cx="609361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/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Дозують лікарський електрофорез по тривалості процедури (від 1 до 30 хв.) і щільності струму (0,03–0,08 </a:t>
            </a:r>
            <a:r>
              <a:rPr lang="uk-UA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</a:t>
            </a: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/см</a:t>
            </a:r>
            <a:r>
              <a:rPr lang="uk-UA" sz="20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uk-UA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дітей і літніх людей дозиметричні параметри зменшують залежно від віку на 25–30%. На курс лікування призначають від 10–12 до 15–20 процедур, які проводять щодня або через день.</a:t>
            </a:r>
            <a:endParaRPr lang="ru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213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516FF81-9A36-F0DB-A692-C1141C2CD061}"/>
              </a:ext>
            </a:extLst>
          </p:cNvPr>
          <p:cNvSpPr txBox="1"/>
          <p:nvPr/>
        </p:nvSpPr>
        <p:spPr>
          <a:xfrm>
            <a:off x="1117996" y="361024"/>
            <a:ext cx="1049774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/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лікарського електрофорезу застосовують різні апарати. Джерелом гальванічного струму і імпульсних динамічних струмів є апарати Потік-1, АГН-32, АГП-33, СНІМ-1, Модель-717, Тонус-1 і Тонус-2; синусоїдальних модульованих струмів – апарати Ампліпульс-3Т, Ампліпульс-4.</a:t>
            </a:r>
            <a:endParaRPr lang="ru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66FEE1D-4C2E-B08C-88F6-4F25E024A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5825" y="26003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UA"/>
          </a:p>
        </p:txBody>
      </p:sp>
      <p:pic>
        <p:nvPicPr>
          <p:cNvPr id="3073" name="Рисунок 9" descr="Изображение выглядит как диаграмма, зарисовка, Технический чертеж, План&#10;&#10;Автоматически созданное описание">
            <a:extLst>
              <a:ext uri="{FF2B5EF4-FFF2-40B4-BE49-F238E27FC236}">
                <a16:creationId xmlns:a16="http://schemas.microsoft.com/office/drawing/2014/main" id="{9FFF276E-CE68-BBBF-B0A7-DA959C5E01FA}"/>
              </a:ext>
            </a:extLst>
          </p:cNvPr>
          <p:cNvPicPr>
            <a:picLocks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6866" y="3989844"/>
            <a:ext cx="4099915" cy="2757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B0730E9-41A5-8005-9E1A-7A712B68AD8D}"/>
              </a:ext>
            </a:extLst>
          </p:cNvPr>
          <p:cNvSpPr txBox="1"/>
          <p:nvPr/>
        </p:nvSpPr>
        <p:spPr>
          <a:xfrm>
            <a:off x="5700712" y="1684463"/>
            <a:ext cx="5915025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9580" algn="just"/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лицьовій панелі апарату розташовані міліамперметр </a:t>
            </a:r>
            <a:r>
              <a:rPr lang="uk-UA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ручка регулятора| струму в ланцюзі пацієнта </a:t>
            </a:r>
            <a:r>
              <a:rPr lang="uk-UA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кнопки </a:t>
            </a:r>
            <a:r>
              <a:rPr lang="uk-UA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 </a:t>
            </a: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включення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діапазонів «5» і «50», кнопка виключення апарату </a:t>
            </a:r>
            <a:r>
              <a:rPr lang="uk-UA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сигнальна лампа </a:t>
            </a:r>
            <a:r>
              <a:rPr lang="uk-UA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вихідні клеми </a:t>
            </a:r>
            <a:r>
              <a:rPr lang="uk-UA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uk-UA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« + » (червона або помаранчева) і    « – » (чорна). Апарат включається в ланцюг штепсельною вилкою </a:t>
            </a:r>
            <a:r>
              <a:rPr lang="uk-UA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</a:t>
            </a:r>
            <a:endParaRPr lang="ru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76" name="Picture 4" descr="АППАРАТ ПОТОК-1 - Физиотерапия - Каталог продукции — Медицинская техника,  медицинское оборудование, медтехника; продажа медицинской техники, сервис,  ремонт медтехники, MEDPOSTAVKA">
            <a:extLst>
              <a:ext uri="{FF2B5EF4-FFF2-40B4-BE49-F238E27FC236}">
                <a16:creationId xmlns:a16="http://schemas.microsoft.com/office/drawing/2014/main" id="{D4F12BBE-3B77-F042-04FF-DEA05A08F5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4" y="2118182"/>
            <a:ext cx="4367211" cy="3743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3519020"/>
      </p:ext>
    </p:extLst>
  </p:cSld>
  <p:clrMapOvr>
    <a:masterClrMapping/>
  </p:clrMapOvr>
</p:sld>
</file>

<file path=ppt/theme/theme1.xml><?xml version="1.0" encoding="utf-8"?>
<a:theme xmlns:a="http://schemas.openxmlformats.org/drawingml/2006/main" name="FunkyShapesDarkVTI">
  <a:themeElements>
    <a:clrScheme name="Custom 4">
      <a:dk1>
        <a:srgbClr val="FFFFFF"/>
      </a:dk1>
      <a:lt1>
        <a:srgbClr val="000000"/>
      </a:lt1>
      <a:dk2>
        <a:srgbClr val="F3FFF8"/>
      </a:dk2>
      <a:lt2>
        <a:srgbClr val="2D2D2D"/>
      </a:lt2>
      <a:accent1>
        <a:srgbClr val="FF80BD"/>
      </a:accent1>
      <a:accent2>
        <a:srgbClr val="1EB9D3"/>
      </a:accent2>
      <a:accent3>
        <a:srgbClr val="21C46B"/>
      </a:accent3>
      <a:accent4>
        <a:srgbClr val="EA9600"/>
      </a:accent4>
      <a:accent5>
        <a:srgbClr val="F43B56"/>
      </a:accent5>
      <a:accent6>
        <a:srgbClr val="4B56E8"/>
      </a:accent6>
      <a:hlink>
        <a:srgbClr val="8F61FF"/>
      </a:hlink>
      <a:folHlink>
        <a:srgbClr val="F900A0"/>
      </a:folHlink>
    </a:clrScheme>
    <a:fontScheme name="Source Sans Pro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unkyShapesDarkVTI" id="{84637DF0-7D2D-4F20-816C-4D6C45F3FAF2}" vid="{0EF594EE-C33F-480F-80E7-D4F74C1C30E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391</Words>
  <Application>Microsoft Macintosh PowerPoint</Application>
  <PresentationFormat>Широкоэкранный</PresentationFormat>
  <Paragraphs>23</Paragraphs>
  <Slides>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Source Sans Pro</vt:lpstr>
      <vt:lpstr>Times New Roman</vt:lpstr>
      <vt:lpstr>FunkyShapesDarkVTI</vt:lpstr>
      <vt:lpstr>Equation.3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ivanovvl</dc:creator>
  <cp:lastModifiedBy>ivanovvl</cp:lastModifiedBy>
  <cp:revision>2</cp:revision>
  <dcterms:created xsi:type="dcterms:W3CDTF">2023-09-03T12:02:37Z</dcterms:created>
  <dcterms:modified xsi:type="dcterms:W3CDTF">2023-09-04T07:56:39Z</dcterms:modified>
</cp:coreProperties>
</file>