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Lumios Brush" charset="1" panose="00000000000000000000"/>
      <p:regular r:id="rId14"/>
    </p:embeddedFont>
    <p:embeddedFont>
      <p:font typeface="Open Sans" charset="1" panose="00000000000000000000"/>
      <p:regular r:id="rId15"/>
    </p:embeddedFont>
    <p:embeddedFont>
      <p:font typeface="Merriweather Bold" charset="1" panose="00000800000000000000"/>
      <p:regular r:id="rId16"/>
    </p:embeddedFont>
    <p:embeddedFont>
      <p:font typeface="Merriweather" charset="1" panose="00000500000000000000"/>
      <p:regular r:id="rId17"/>
    </p:embeddedFont>
    <p:embeddedFont>
      <p:font typeface="Nefelibata Brush" charset="1" panose="00000500000000000000"/>
      <p:regular r:id="rId18"/>
    </p:embeddedFont>
    <p:embeddedFont>
      <p:font typeface="Montserrat" charset="1" panose="00000500000000000000"/>
      <p:regular r:id="rId19"/>
    </p:embeddedFont>
    <p:embeddedFont>
      <p:font typeface="Open Sans Bold"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jpeg" Type="http://schemas.openxmlformats.org/officeDocument/2006/relationships/image"/><Relationship Id="rId5"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0.png" Type="http://schemas.openxmlformats.org/officeDocument/2006/relationships/image"/><Relationship Id="rId5"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2.png" Type="http://schemas.openxmlformats.org/officeDocument/2006/relationships/image"/><Relationship Id="rId5" Target="../media/image13.jpeg" Type="http://schemas.openxmlformats.org/officeDocument/2006/relationships/image"/><Relationship Id="rId6"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15555"/>
            </a:stretch>
          </a:blipFill>
        </p:spPr>
      </p:sp>
      <p:grpSp>
        <p:nvGrpSpPr>
          <p:cNvPr name="Group 3" id="3"/>
          <p:cNvGrpSpPr/>
          <p:nvPr/>
        </p:nvGrpSpPr>
        <p:grpSpPr>
          <a:xfrm rot="0">
            <a:off x="18119337" y="7969812"/>
            <a:ext cx="168663" cy="1288488"/>
            <a:chOff x="0" y="0"/>
            <a:chExt cx="229432" cy="1752723"/>
          </a:xfrm>
        </p:grpSpPr>
        <p:sp>
          <p:nvSpPr>
            <p:cNvPr name="Freeform 4" id="4"/>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5" id="5"/>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230600" y="0"/>
            <a:ext cx="1028700" cy="10287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662226" y="3285271"/>
            <a:ext cx="12963549" cy="3912635"/>
          </a:xfrm>
          <a:custGeom>
            <a:avLst/>
            <a:gdLst/>
            <a:ahLst/>
            <a:cxnLst/>
            <a:rect r="r" b="b" t="t" l="l"/>
            <a:pathLst>
              <a:path h="3912635" w="12963549">
                <a:moveTo>
                  <a:pt x="0" y="0"/>
                </a:moveTo>
                <a:lnTo>
                  <a:pt x="12963548" y="0"/>
                </a:lnTo>
                <a:lnTo>
                  <a:pt x="12963548" y="3912635"/>
                </a:lnTo>
                <a:lnTo>
                  <a:pt x="0" y="39126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4304621" y="2558794"/>
            <a:ext cx="10112221" cy="6699506"/>
          </a:xfrm>
          <a:prstGeom prst="rect">
            <a:avLst/>
          </a:prstGeom>
        </p:spPr>
        <p:txBody>
          <a:bodyPr anchor="t" rtlCol="false" tIns="0" lIns="0" bIns="0" rIns="0">
            <a:spAutoFit/>
          </a:bodyPr>
          <a:lstStyle/>
          <a:p>
            <a:pPr algn="ctr">
              <a:lnSpc>
                <a:spcPts val="21107"/>
              </a:lnSpc>
            </a:pPr>
            <a:r>
              <a:rPr lang="en-US" sz="15076">
                <a:solidFill>
                  <a:srgbClr val="FFFFFF"/>
                </a:solidFill>
                <a:latin typeface="Lumios Brush"/>
                <a:ea typeface="Lumios Brush"/>
                <a:cs typeface="Lumios Brush"/>
                <a:sym typeface="Lumios Brush"/>
              </a:rPr>
              <a:t>Рослини</a:t>
            </a:r>
          </a:p>
          <a:p>
            <a:pPr algn="ctr">
              <a:lnSpc>
                <a:spcPts val="21107"/>
              </a:lnSpc>
              <a:spcBef>
                <a:spcPct val="0"/>
              </a:spcBef>
            </a:pPr>
          </a:p>
        </p:txBody>
      </p:sp>
      <p:sp>
        <p:nvSpPr>
          <p:cNvPr name="Freeform 12" id="12"/>
          <p:cNvSpPr/>
          <p:nvPr/>
        </p:nvSpPr>
        <p:spPr>
          <a:xfrm flipH="false" flipV="false" rot="-4501428">
            <a:off x="4528936" y="2430258"/>
            <a:ext cx="1568117" cy="2056547"/>
          </a:xfrm>
          <a:custGeom>
            <a:avLst/>
            <a:gdLst/>
            <a:ahLst/>
            <a:cxnLst/>
            <a:rect r="r" b="b" t="t" l="l"/>
            <a:pathLst>
              <a:path h="2056547" w="1568117">
                <a:moveTo>
                  <a:pt x="0" y="0"/>
                </a:moveTo>
                <a:lnTo>
                  <a:pt x="1568117" y="0"/>
                </a:lnTo>
                <a:lnTo>
                  <a:pt x="1568117" y="2056547"/>
                </a:lnTo>
                <a:lnTo>
                  <a:pt x="0" y="2056547"/>
                </a:lnTo>
                <a:lnTo>
                  <a:pt x="0" y="0"/>
                </a:lnTo>
                <a:close/>
              </a:path>
            </a:pathLst>
          </a:custGeom>
          <a:blipFill>
            <a:blip r:embed="rId7"/>
            <a:stretch>
              <a:fillRect l="0" t="0" r="0" b="0"/>
            </a:stretch>
          </a:blipFill>
        </p:spPr>
      </p:sp>
      <p:sp>
        <p:nvSpPr>
          <p:cNvPr name="TextBox 13" id="13"/>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Giggling Platypus Co.</a:t>
            </a:r>
          </a:p>
        </p:txBody>
      </p:sp>
      <p:sp>
        <p:nvSpPr>
          <p:cNvPr name="TextBox 14" id="14"/>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name="TextBox 15" id="15"/>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name="TextBox 16" id="16"/>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Video</a:t>
            </a:r>
          </a:p>
        </p:txBody>
      </p:sp>
      <p:sp>
        <p:nvSpPr>
          <p:cNvPr name="TextBox 17" id="17"/>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name="Freeform 18" id="18"/>
          <p:cNvSpPr/>
          <p:nvPr/>
        </p:nvSpPr>
        <p:spPr>
          <a:xfrm flipH="true" flipV="false" rot="4815402">
            <a:off x="12359143" y="6189349"/>
            <a:ext cx="1188770" cy="1559043"/>
          </a:xfrm>
          <a:custGeom>
            <a:avLst/>
            <a:gdLst/>
            <a:ahLst/>
            <a:cxnLst/>
            <a:rect r="r" b="b" t="t" l="l"/>
            <a:pathLst>
              <a:path h="1559043" w="1188770">
                <a:moveTo>
                  <a:pt x="1188770" y="0"/>
                </a:moveTo>
                <a:lnTo>
                  <a:pt x="0" y="0"/>
                </a:lnTo>
                <a:lnTo>
                  <a:pt x="0" y="1559043"/>
                </a:lnTo>
                <a:lnTo>
                  <a:pt x="1188770" y="1559043"/>
                </a:lnTo>
                <a:lnTo>
                  <a:pt x="1188770" y="0"/>
                </a:lnTo>
                <a:close/>
              </a:path>
            </a:pathLst>
          </a:custGeom>
          <a:blipFill>
            <a:blip r:embed="rId7"/>
            <a:stretch>
              <a:fillRect l="0" t="0" r="0" b="0"/>
            </a:stretch>
          </a:blipFill>
        </p:spPr>
      </p:sp>
      <p:sp>
        <p:nvSpPr>
          <p:cNvPr name="TextBox 19" id="19"/>
          <p:cNvSpPr txBox="true"/>
          <p:nvPr/>
        </p:nvSpPr>
        <p:spPr>
          <a:xfrm rot="0">
            <a:off x="4029628" y="7444314"/>
            <a:ext cx="10228745" cy="989699"/>
          </a:xfrm>
          <a:prstGeom prst="rect">
            <a:avLst/>
          </a:prstGeom>
        </p:spPr>
        <p:txBody>
          <a:bodyPr anchor="t" rtlCol="false" tIns="0" lIns="0" bIns="0" rIns="0">
            <a:spAutoFit/>
          </a:bodyPr>
          <a:lstStyle/>
          <a:p>
            <a:pPr algn="ctr">
              <a:lnSpc>
                <a:spcPts val="2674"/>
              </a:lnSpc>
            </a:pPr>
            <a:r>
              <a:rPr lang="en-US" sz="1910" b="true">
                <a:solidFill>
                  <a:srgbClr val="FFFFFF"/>
                </a:solidFill>
                <a:latin typeface="Merriweather Bold"/>
                <a:ea typeface="Merriweather Bold"/>
                <a:cs typeface="Merriweather Bold"/>
                <a:sym typeface="Merriweather Bold"/>
              </a:rPr>
              <a:t>Виконали студенти 013початкової освти</a:t>
            </a:r>
          </a:p>
          <a:p>
            <a:pPr algn="ctr">
              <a:lnSpc>
                <a:spcPts val="2674"/>
              </a:lnSpc>
            </a:pPr>
            <a:r>
              <a:rPr lang="en-US" sz="1910" b="true">
                <a:solidFill>
                  <a:srgbClr val="FFFFFF"/>
                </a:solidFill>
                <a:latin typeface="Merriweather Bold"/>
                <a:ea typeface="Merriweather Bold"/>
                <a:cs typeface="Merriweather Bold"/>
                <a:sym typeface="Merriweather Bold"/>
              </a:rPr>
              <a:t>группи 6.0133с2</a:t>
            </a:r>
          </a:p>
          <a:p>
            <a:pPr algn="ctr">
              <a:lnSpc>
                <a:spcPts val="2674"/>
              </a:lnSpc>
              <a:spcBef>
                <a:spcPct val="0"/>
              </a:spcBef>
            </a:pPr>
            <a:r>
              <a:rPr lang="en-US" b="true" sz="1910">
                <a:solidFill>
                  <a:srgbClr val="FFFFFF"/>
                </a:solidFill>
                <a:latin typeface="Merriweather Bold"/>
                <a:ea typeface="Merriweather Bold"/>
                <a:cs typeface="Merriweather Bold"/>
                <a:sym typeface="Merriweather Bold"/>
              </a:rPr>
              <a:t>Сірик Татяна, Брикуненко Дарина, Толошна Альона, Олійник Аліна</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19337" y="7969812"/>
            <a:ext cx="168663" cy="1288488"/>
            <a:chOff x="0" y="0"/>
            <a:chExt cx="229432" cy="1752723"/>
          </a:xfrm>
        </p:grpSpPr>
        <p:sp>
          <p:nvSpPr>
            <p:cNvPr name="Freeform 3" id="3"/>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4" id="4"/>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230600" y="0"/>
            <a:ext cx="1028700" cy="102870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Giggling Platypus Co.</a:t>
            </a:r>
          </a:p>
        </p:txBody>
      </p:sp>
      <p:sp>
        <p:nvSpPr>
          <p:cNvPr name="TextBox 10" id="10"/>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Contact</a:t>
            </a:r>
          </a:p>
        </p:txBody>
      </p:sp>
      <p:sp>
        <p:nvSpPr>
          <p:cNvPr name="TextBox 11" id="11"/>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About Us</a:t>
            </a:r>
          </a:p>
        </p:txBody>
      </p:sp>
      <p:sp>
        <p:nvSpPr>
          <p:cNvPr name="TextBox 12" id="12"/>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Video</a:t>
            </a:r>
          </a:p>
        </p:txBody>
      </p:sp>
      <p:sp>
        <p:nvSpPr>
          <p:cNvPr name="TextBox 13" id="13"/>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Home</a:t>
            </a:r>
          </a:p>
        </p:txBody>
      </p:sp>
      <p:grpSp>
        <p:nvGrpSpPr>
          <p:cNvPr name="Group 14" id="14"/>
          <p:cNvGrpSpPr/>
          <p:nvPr/>
        </p:nvGrpSpPr>
        <p:grpSpPr>
          <a:xfrm rot="0">
            <a:off x="-1826185" y="1371197"/>
            <a:ext cx="12254085" cy="7887103"/>
            <a:chOff x="0" y="0"/>
            <a:chExt cx="5513070" cy="3548380"/>
          </a:xfrm>
        </p:grpSpPr>
        <p:sp>
          <p:nvSpPr>
            <p:cNvPr name="Freeform 15" id="15"/>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solidFill>
              <a:srgbClr val="8BC833"/>
            </a:solidFill>
            <a:ln w="12700">
              <a:solidFill>
                <a:srgbClr val="000000"/>
              </a:solidFill>
            </a:ln>
          </p:spPr>
        </p:sp>
      </p:grpSp>
      <p:grpSp>
        <p:nvGrpSpPr>
          <p:cNvPr name="Group 16" id="16"/>
          <p:cNvGrpSpPr/>
          <p:nvPr/>
        </p:nvGrpSpPr>
        <p:grpSpPr>
          <a:xfrm rot="0">
            <a:off x="-2036641" y="1160741"/>
            <a:ext cx="12254085" cy="7887103"/>
            <a:chOff x="0" y="0"/>
            <a:chExt cx="5513070" cy="3548380"/>
          </a:xfrm>
        </p:grpSpPr>
        <p:sp>
          <p:nvSpPr>
            <p:cNvPr name="Freeform 17" id="17"/>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4"/>
              <a:stretch>
                <a:fillRect l="0" t="-1775" r="0" b="-1775"/>
              </a:stretch>
            </a:blipFill>
          </p:spPr>
        </p:sp>
      </p:grpSp>
      <p:sp>
        <p:nvSpPr>
          <p:cNvPr name="TextBox 18" id="18"/>
          <p:cNvSpPr txBox="true"/>
          <p:nvPr/>
        </p:nvSpPr>
        <p:spPr>
          <a:xfrm rot="0">
            <a:off x="10869830" y="1246531"/>
            <a:ext cx="6954313" cy="2071341"/>
          </a:xfrm>
          <a:prstGeom prst="rect">
            <a:avLst/>
          </a:prstGeom>
        </p:spPr>
        <p:txBody>
          <a:bodyPr anchor="t" rtlCol="false" tIns="0" lIns="0" bIns="0" rIns="0">
            <a:spAutoFit/>
          </a:bodyPr>
          <a:lstStyle/>
          <a:p>
            <a:pPr algn="l">
              <a:lnSpc>
                <a:spcPts val="6581"/>
              </a:lnSpc>
              <a:spcBef>
                <a:spcPct val="0"/>
              </a:spcBef>
            </a:pPr>
            <a:r>
              <a:rPr lang="en-US" sz="4701">
                <a:solidFill>
                  <a:srgbClr val="8BC833"/>
                </a:solidFill>
                <a:latin typeface="Lumios Brush"/>
                <a:ea typeface="Lumios Brush"/>
                <a:cs typeface="Lumios Brush"/>
                <a:sym typeface="Lumios Brush"/>
              </a:rPr>
              <a:t>Взаємодія природи з кольорами у флорі:</a:t>
            </a:r>
          </a:p>
        </p:txBody>
      </p:sp>
      <p:sp>
        <p:nvSpPr>
          <p:cNvPr name="TextBox 19" id="19"/>
          <p:cNvSpPr txBox="true"/>
          <p:nvPr/>
        </p:nvSpPr>
        <p:spPr>
          <a:xfrm rot="0">
            <a:off x="10427900" y="3251368"/>
            <a:ext cx="7650455" cy="5927692"/>
          </a:xfrm>
          <a:prstGeom prst="rect">
            <a:avLst/>
          </a:prstGeom>
        </p:spPr>
        <p:txBody>
          <a:bodyPr anchor="t" rtlCol="false" tIns="0" lIns="0" bIns="0" rIns="0">
            <a:spAutoFit/>
          </a:bodyPr>
          <a:lstStyle/>
          <a:p>
            <a:pPr algn="l">
              <a:lnSpc>
                <a:spcPts val="2976"/>
              </a:lnSpc>
            </a:pPr>
          </a:p>
          <a:p>
            <a:pPr algn="l" marL="459064" indent="-229532" lvl="1">
              <a:lnSpc>
                <a:spcPts val="2976"/>
              </a:lnSpc>
              <a:buAutoNum type="arabicPeriod" startAt="1"/>
            </a:pPr>
            <a:r>
              <a:rPr lang="en-US" sz="2126">
                <a:solidFill>
                  <a:srgbClr val="1F2020"/>
                </a:solidFill>
                <a:latin typeface="Merriweather"/>
                <a:ea typeface="Merriweather"/>
                <a:cs typeface="Merriweather"/>
                <a:sym typeface="Merriweather"/>
              </a:rPr>
              <a:t>Адаптація до середовища: Зелений колір листя сприяє фотосинтезу</a:t>
            </a:r>
            <a:r>
              <a:rPr lang="en-US" sz="2126">
                <a:solidFill>
                  <a:srgbClr val="1F2020"/>
                </a:solidFill>
                <a:latin typeface="Merriweather"/>
                <a:ea typeface="Merriweather"/>
                <a:cs typeface="Merriweather"/>
                <a:sym typeface="Merriweather"/>
              </a:rPr>
              <a:t>, поглинаючи світло. Восени хлорофіл руйнується, проявляються жовті, оранжеві та червоні пігменти.</a:t>
            </a:r>
          </a:p>
          <a:p>
            <a:pPr algn="l" marL="459064" indent="-229532" lvl="1">
              <a:lnSpc>
                <a:spcPts val="2976"/>
              </a:lnSpc>
              <a:buAutoNum type="arabicPeriod" startAt="1"/>
            </a:pPr>
            <a:r>
              <a:rPr lang="en-US" sz="2126">
                <a:solidFill>
                  <a:srgbClr val="1F2020"/>
                </a:solidFill>
                <a:latin typeface="Merriweather"/>
                <a:ea typeface="Merriweather"/>
                <a:cs typeface="Merriweather"/>
                <a:sym typeface="Merriweather"/>
              </a:rPr>
              <a:t>Запилення: Яскраві квіти приваблюють запилювачів. Наприклад, бджоли бачать ультрафіолет, а птахи реагують на червоні кольори.</a:t>
            </a:r>
          </a:p>
          <a:p>
            <a:pPr algn="l" marL="459064" indent="-229532" lvl="1">
              <a:lnSpc>
                <a:spcPts val="2976"/>
              </a:lnSpc>
              <a:buAutoNum type="arabicPeriod" startAt="1"/>
            </a:pPr>
            <a:r>
              <a:rPr lang="en-US" sz="2126">
                <a:solidFill>
                  <a:srgbClr val="1F2020"/>
                </a:solidFill>
                <a:latin typeface="Merriweather"/>
                <a:ea typeface="Merriweather"/>
                <a:cs typeface="Merriweather"/>
                <a:sym typeface="Merriweather"/>
              </a:rPr>
              <a:t>Захист і маскування: Темні пігменти, захищають від ультрафіолету. Деякі рослини маскуються, щоб уникнути поїдання.</a:t>
            </a:r>
          </a:p>
          <a:p>
            <a:pPr algn="l" marL="459064" indent="-229532" lvl="1">
              <a:lnSpc>
                <a:spcPts val="2976"/>
              </a:lnSpc>
              <a:buAutoNum type="arabicPeriod" startAt="1"/>
            </a:pPr>
            <a:r>
              <a:rPr lang="en-US" sz="2126">
                <a:solidFill>
                  <a:srgbClr val="1F2020"/>
                </a:solidFill>
                <a:latin typeface="Merriweather"/>
                <a:ea typeface="Merriweather"/>
                <a:cs typeface="Merriweather"/>
                <a:sym typeface="Merriweather"/>
              </a:rPr>
              <a:t>Сигнал дозрівання: Зміна кольору плодів сигналізує про їхню зрілість, залучаючи тварин для розповсюдження насіння.</a:t>
            </a:r>
          </a:p>
          <a:p>
            <a:pPr algn="l">
              <a:lnSpc>
                <a:spcPts val="2976"/>
              </a:lnSpc>
              <a:spcBef>
                <a:spcPct val="0"/>
              </a:spcBef>
            </a:pPr>
          </a:p>
        </p:txBody>
      </p:sp>
      <p:sp>
        <p:nvSpPr>
          <p:cNvPr name="Freeform 20" id="20"/>
          <p:cNvSpPr/>
          <p:nvPr/>
        </p:nvSpPr>
        <p:spPr>
          <a:xfrm flipH="false" flipV="false" rot="-7211364">
            <a:off x="1149358" y="1455064"/>
            <a:ext cx="1293960" cy="1696997"/>
          </a:xfrm>
          <a:custGeom>
            <a:avLst/>
            <a:gdLst/>
            <a:ahLst/>
            <a:cxnLst/>
            <a:rect r="r" b="b" t="t" l="l"/>
            <a:pathLst>
              <a:path h="1696997" w="1293960">
                <a:moveTo>
                  <a:pt x="0" y="0"/>
                </a:moveTo>
                <a:lnTo>
                  <a:pt x="1293961" y="0"/>
                </a:lnTo>
                <a:lnTo>
                  <a:pt x="1293961" y="1696997"/>
                </a:lnTo>
                <a:lnTo>
                  <a:pt x="0" y="1696997"/>
                </a:lnTo>
                <a:lnTo>
                  <a:pt x="0" y="0"/>
                </a:lnTo>
                <a:close/>
              </a:path>
            </a:pathLst>
          </a:custGeom>
          <a:blipFill>
            <a:blip r:embed="rId5"/>
            <a:stretch>
              <a:fillRect l="0" t="0" r="0" b="0"/>
            </a:stretch>
          </a:blipFill>
        </p:spPr>
      </p:sp>
      <p:sp>
        <p:nvSpPr>
          <p:cNvPr name="Freeform 21" id="21"/>
          <p:cNvSpPr/>
          <p:nvPr/>
        </p:nvSpPr>
        <p:spPr>
          <a:xfrm flipH="true" flipV="false" rot="6541322">
            <a:off x="6982345" y="6855247"/>
            <a:ext cx="980935" cy="1286472"/>
          </a:xfrm>
          <a:custGeom>
            <a:avLst/>
            <a:gdLst/>
            <a:ahLst/>
            <a:cxnLst/>
            <a:rect r="r" b="b" t="t" l="l"/>
            <a:pathLst>
              <a:path h="1286472" w="980935">
                <a:moveTo>
                  <a:pt x="980935" y="0"/>
                </a:moveTo>
                <a:lnTo>
                  <a:pt x="0" y="0"/>
                </a:lnTo>
                <a:lnTo>
                  <a:pt x="0" y="1286472"/>
                </a:lnTo>
                <a:lnTo>
                  <a:pt x="980935" y="1286472"/>
                </a:lnTo>
                <a:lnTo>
                  <a:pt x="980935"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720898" y="2359973"/>
            <a:ext cx="10920404" cy="6254082"/>
            <a:chOff x="0" y="0"/>
            <a:chExt cx="2288540" cy="1310640"/>
          </a:xfrm>
        </p:grpSpPr>
        <p:sp>
          <p:nvSpPr>
            <p:cNvPr name="Freeform 3" id="3"/>
            <p:cNvSpPr/>
            <p:nvPr/>
          </p:nvSpPr>
          <p:spPr>
            <a:xfrm flipH="false" flipV="false" rot="0">
              <a:off x="3810" y="0"/>
              <a:ext cx="2287270" cy="1313180"/>
            </a:xfrm>
            <a:custGeom>
              <a:avLst/>
              <a:gdLst/>
              <a:ahLst/>
              <a:cxnLst/>
              <a:rect r="r" b="b" t="t" l="l"/>
              <a:pathLst>
                <a:path h="1313180" w="2287270">
                  <a:moveTo>
                    <a:pt x="864870" y="1216660"/>
                  </a:moveTo>
                  <a:cubicBezTo>
                    <a:pt x="858520" y="1219200"/>
                    <a:pt x="849630" y="1224280"/>
                    <a:pt x="842010" y="1225550"/>
                  </a:cubicBezTo>
                  <a:cubicBezTo>
                    <a:pt x="824230" y="1228090"/>
                    <a:pt x="805180" y="1226820"/>
                    <a:pt x="787400" y="1229360"/>
                  </a:cubicBezTo>
                  <a:cubicBezTo>
                    <a:pt x="774700" y="1230630"/>
                    <a:pt x="763270" y="1235710"/>
                    <a:pt x="751840" y="1236980"/>
                  </a:cubicBezTo>
                  <a:cubicBezTo>
                    <a:pt x="711200" y="1243330"/>
                    <a:pt x="670560" y="1248410"/>
                    <a:pt x="628650" y="1254760"/>
                  </a:cubicBezTo>
                  <a:cubicBezTo>
                    <a:pt x="613410" y="1257300"/>
                    <a:pt x="598170" y="1257300"/>
                    <a:pt x="582930" y="1257300"/>
                  </a:cubicBezTo>
                  <a:cubicBezTo>
                    <a:pt x="582930" y="1256030"/>
                    <a:pt x="581660" y="1253490"/>
                    <a:pt x="581660" y="1252220"/>
                  </a:cubicBezTo>
                  <a:cubicBezTo>
                    <a:pt x="571500" y="1257300"/>
                    <a:pt x="563880" y="1264920"/>
                    <a:pt x="556260" y="1263650"/>
                  </a:cubicBezTo>
                  <a:cubicBezTo>
                    <a:pt x="528320" y="1261110"/>
                    <a:pt x="506730" y="1281430"/>
                    <a:pt x="480060" y="1280160"/>
                  </a:cubicBezTo>
                  <a:lnTo>
                    <a:pt x="462280" y="1280160"/>
                  </a:lnTo>
                  <a:cubicBezTo>
                    <a:pt x="450850" y="1280160"/>
                    <a:pt x="439420" y="1280160"/>
                    <a:pt x="426720" y="1283970"/>
                  </a:cubicBezTo>
                  <a:cubicBezTo>
                    <a:pt x="422910" y="1280160"/>
                    <a:pt x="417830" y="1276350"/>
                    <a:pt x="416560" y="1273810"/>
                  </a:cubicBezTo>
                  <a:cubicBezTo>
                    <a:pt x="408940" y="1277620"/>
                    <a:pt x="402590" y="1281430"/>
                    <a:pt x="397510" y="1283970"/>
                  </a:cubicBezTo>
                  <a:cubicBezTo>
                    <a:pt x="384810" y="1289050"/>
                    <a:pt x="372110" y="1295400"/>
                    <a:pt x="359410" y="1300480"/>
                  </a:cubicBezTo>
                  <a:cubicBezTo>
                    <a:pt x="349250" y="1304290"/>
                    <a:pt x="339090" y="1306830"/>
                    <a:pt x="328930" y="1309370"/>
                  </a:cubicBezTo>
                  <a:cubicBezTo>
                    <a:pt x="312420" y="1313180"/>
                    <a:pt x="279400" y="1287780"/>
                    <a:pt x="280670" y="1271270"/>
                  </a:cubicBezTo>
                  <a:cubicBezTo>
                    <a:pt x="280670" y="1268730"/>
                    <a:pt x="284480" y="1266190"/>
                    <a:pt x="285750" y="1264920"/>
                  </a:cubicBezTo>
                  <a:cubicBezTo>
                    <a:pt x="270510" y="1259840"/>
                    <a:pt x="259080" y="1249680"/>
                    <a:pt x="251460" y="1235710"/>
                  </a:cubicBezTo>
                  <a:cubicBezTo>
                    <a:pt x="245110" y="1223010"/>
                    <a:pt x="237490" y="1210310"/>
                    <a:pt x="229870" y="1195070"/>
                  </a:cubicBezTo>
                  <a:cubicBezTo>
                    <a:pt x="238760" y="1187450"/>
                    <a:pt x="250190" y="1178560"/>
                    <a:pt x="261620" y="1169670"/>
                  </a:cubicBezTo>
                  <a:cubicBezTo>
                    <a:pt x="270510" y="1163320"/>
                    <a:pt x="273050" y="1158240"/>
                    <a:pt x="264160" y="1149350"/>
                  </a:cubicBezTo>
                  <a:cubicBezTo>
                    <a:pt x="252730" y="1137920"/>
                    <a:pt x="241300" y="1126490"/>
                    <a:pt x="231140" y="1112520"/>
                  </a:cubicBezTo>
                  <a:cubicBezTo>
                    <a:pt x="224790" y="1104900"/>
                    <a:pt x="224790" y="1093470"/>
                    <a:pt x="219710" y="1084580"/>
                  </a:cubicBezTo>
                  <a:cubicBezTo>
                    <a:pt x="209550" y="1070610"/>
                    <a:pt x="196850" y="1062990"/>
                    <a:pt x="177800" y="1066800"/>
                  </a:cubicBezTo>
                  <a:cubicBezTo>
                    <a:pt x="165100" y="1069340"/>
                    <a:pt x="149860" y="1065530"/>
                    <a:pt x="137160" y="1065530"/>
                  </a:cubicBezTo>
                  <a:cubicBezTo>
                    <a:pt x="130810" y="1059180"/>
                    <a:pt x="121920" y="1052830"/>
                    <a:pt x="116840" y="1043940"/>
                  </a:cubicBezTo>
                  <a:cubicBezTo>
                    <a:pt x="104140" y="1023620"/>
                    <a:pt x="92710" y="1002030"/>
                    <a:pt x="81280" y="981710"/>
                  </a:cubicBezTo>
                  <a:cubicBezTo>
                    <a:pt x="73660" y="969010"/>
                    <a:pt x="64770" y="957580"/>
                    <a:pt x="57150" y="944880"/>
                  </a:cubicBezTo>
                  <a:cubicBezTo>
                    <a:pt x="53340" y="938530"/>
                    <a:pt x="53340" y="929640"/>
                    <a:pt x="53340" y="923290"/>
                  </a:cubicBezTo>
                  <a:cubicBezTo>
                    <a:pt x="54610" y="908050"/>
                    <a:pt x="45720" y="899160"/>
                    <a:pt x="34290" y="890270"/>
                  </a:cubicBezTo>
                  <a:cubicBezTo>
                    <a:pt x="22860" y="881380"/>
                    <a:pt x="19050" y="857250"/>
                    <a:pt x="25400" y="845820"/>
                  </a:cubicBezTo>
                  <a:cubicBezTo>
                    <a:pt x="17780" y="839470"/>
                    <a:pt x="10160" y="833120"/>
                    <a:pt x="0" y="825500"/>
                  </a:cubicBezTo>
                  <a:cubicBezTo>
                    <a:pt x="17780" y="815340"/>
                    <a:pt x="31750" y="807720"/>
                    <a:pt x="45720" y="798830"/>
                  </a:cubicBezTo>
                  <a:cubicBezTo>
                    <a:pt x="60960" y="791210"/>
                    <a:pt x="74930" y="782320"/>
                    <a:pt x="93980" y="773430"/>
                  </a:cubicBezTo>
                  <a:cubicBezTo>
                    <a:pt x="81280" y="739140"/>
                    <a:pt x="67310" y="702310"/>
                    <a:pt x="52070" y="665480"/>
                  </a:cubicBezTo>
                  <a:cubicBezTo>
                    <a:pt x="58420" y="660400"/>
                    <a:pt x="64770" y="655320"/>
                    <a:pt x="69850" y="650240"/>
                  </a:cubicBezTo>
                  <a:cubicBezTo>
                    <a:pt x="55880" y="635000"/>
                    <a:pt x="45720" y="618490"/>
                    <a:pt x="34290" y="600710"/>
                  </a:cubicBezTo>
                  <a:cubicBezTo>
                    <a:pt x="33020" y="599440"/>
                    <a:pt x="36830" y="595630"/>
                    <a:pt x="35560" y="593090"/>
                  </a:cubicBezTo>
                  <a:cubicBezTo>
                    <a:pt x="34290" y="584200"/>
                    <a:pt x="31750" y="575310"/>
                    <a:pt x="29210" y="566420"/>
                  </a:cubicBezTo>
                  <a:cubicBezTo>
                    <a:pt x="25400" y="556260"/>
                    <a:pt x="20320" y="544830"/>
                    <a:pt x="17780" y="534670"/>
                  </a:cubicBezTo>
                  <a:cubicBezTo>
                    <a:pt x="13970" y="523240"/>
                    <a:pt x="10160" y="511810"/>
                    <a:pt x="6350" y="496570"/>
                  </a:cubicBezTo>
                  <a:cubicBezTo>
                    <a:pt x="27940" y="485140"/>
                    <a:pt x="48260" y="468630"/>
                    <a:pt x="77470" y="466090"/>
                  </a:cubicBezTo>
                  <a:cubicBezTo>
                    <a:pt x="102870" y="463550"/>
                    <a:pt x="127000" y="455930"/>
                    <a:pt x="151130" y="450850"/>
                  </a:cubicBezTo>
                  <a:cubicBezTo>
                    <a:pt x="152400" y="450850"/>
                    <a:pt x="154940" y="449580"/>
                    <a:pt x="156210" y="449580"/>
                  </a:cubicBezTo>
                  <a:cubicBezTo>
                    <a:pt x="200660" y="441960"/>
                    <a:pt x="200660" y="440690"/>
                    <a:pt x="182880" y="400050"/>
                  </a:cubicBezTo>
                  <a:cubicBezTo>
                    <a:pt x="175260" y="382270"/>
                    <a:pt x="171450" y="363220"/>
                    <a:pt x="168910" y="345440"/>
                  </a:cubicBezTo>
                  <a:cubicBezTo>
                    <a:pt x="167640" y="337820"/>
                    <a:pt x="175260" y="330200"/>
                    <a:pt x="179070" y="321310"/>
                  </a:cubicBezTo>
                  <a:cubicBezTo>
                    <a:pt x="177800" y="321310"/>
                    <a:pt x="176530" y="318770"/>
                    <a:pt x="173990" y="317500"/>
                  </a:cubicBezTo>
                  <a:cubicBezTo>
                    <a:pt x="162560" y="316230"/>
                    <a:pt x="146050" y="318770"/>
                    <a:pt x="139700" y="312420"/>
                  </a:cubicBezTo>
                  <a:cubicBezTo>
                    <a:pt x="127000" y="299720"/>
                    <a:pt x="114300" y="283210"/>
                    <a:pt x="110490" y="265430"/>
                  </a:cubicBezTo>
                  <a:cubicBezTo>
                    <a:pt x="100330" y="228600"/>
                    <a:pt x="95250" y="190500"/>
                    <a:pt x="88900" y="152400"/>
                  </a:cubicBezTo>
                  <a:cubicBezTo>
                    <a:pt x="127000" y="120650"/>
                    <a:pt x="175260" y="118110"/>
                    <a:pt x="219710" y="107950"/>
                  </a:cubicBezTo>
                  <a:cubicBezTo>
                    <a:pt x="243840" y="101600"/>
                    <a:pt x="267970" y="93980"/>
                    <a:pt x="293370" y="87630"/>
                  </a:cubicBezTo>
                  <a:cubicBezTo>
                    <a:pt x="320040" y="81280"/>
                    <a:pt x="346710" y="73660"/>
                    <a:pt x="373380" y="69850"/>
                  </a:cubicBezTo>
                  <a:cubicBezTo>
                    <a:pt x="420370" y="62230"/>
                    <a:pt x="468630" y="55880"/>
                    <a:pt x="516890" y="49530"/>
                  </a:cubicBezTo>
                  <a:cubicBezTo>
                    <a:pt x="553720" y="44450"/>
                    <a:pt x="590550" y="41910"/>
                    <a:pt x="626110" y="38100"/>
                  </a:cubicBezTo>
                  <a:cubicBezTo>
                    <a:pt x="673100" y="33020"/>
                    <a:pt x="718820" y="26670"/>
                    <a:pt x="765810" y="22860"/>
                  </a:cubicBezTo>
                  <a:cubicBezTo>
                    <a:pt x="800100" y="20320"/>
                    <a:pt x="834390" y="25400"/>
                    <a:pt x="867410" y="19050"/>
                  </a:cubicBezTo>
                  <a:cubicBezTo>
                    <a:pt x="924560" y="6350"/>
                    <a:pt x="982980" y="8890"/>
                    <a:pt x="1040130" y="3810"/>
                  </a:cubicBezTo>
                  <a:cubicBezTo>
                    <a:pt x="1090930" y="0"/>
                    <a:pt x="1141730" y="1270"/>
                    <a:pt x="1192530" y="1270"/>
                  </a:cubicBezTo>
                  <a:cubicBezTo>
                    <a:pt x="1242060" y="1270"/>
                    <a:pt x="1290320" y="0"/>
                    <a:pt x="1339850" y="2540"/>
                  </a:cubicBezTo>
                  <a:cubicBezTo>
                    <a:pt x="1408430" y="5080"/>
                    <a:pt x="1478280" y="8890"/>
                    <a:pt x="1546860" y="12700"/>
                  </a:cubicBezTo>
                  <a:cubicBezTo>
                    <a:pt x="1593850" y="15240"/>
                    <a:pt x="1639570" y="16510"/>
                    <a:pt x="1686560" y="20320"/>
                  </a:cubicBezTo>
                  <a:cubicBezTo>
                    <a:pt x="1719580" y="22860"/>
                    <a:pt x="1753870" y="26670"/>
                    <a:pt x="1786890" y="31750"/>
                  </a:cubicBezTo>
                  <a:cubicBezTo>
                    <a:pt x="1830070" y="38100"/>
                    <a:pt x="1874520" y="44450"/>
                    <a:pt x="1917700" y="52070"/>
                  </a:cubicBezTo>
                  <a:cubicBezTo>
                    <a:pt x="1955800" y="58420"/>
                    <a:pt x="1992630" y="67310"/>
                    <a:pt x="2029460" y="76200"/>
                  </a:cubicBezTo>
                  <a:cubicBezTo>
                    <a:pt x="2040890" y="78740"/>
                    <a:pt x="2048510" y="96520"/>
                    <a:pt x="2045970" y="110490"/>
                  </a:cubicBezTo>
                  <a:cubicBezTo>
                    <a:pt x="2044700" y="121920"/>
                    <a:pt x="2043430" y="134620"/>
                    <a:pt x="2043430" y="146050"/>
                  </a:cubicBezTo>
                  <a:cubicBezTo>
                    <a:pt x="2043430" y="163830"/>
                    <a:pt x="2034540" y="172720"/>
                    <a:pt x="2016760" y="175260"/>
                  </a:cubicBezTo>
                  <a:cubicBezTo>
                    <a:pt x="2021840" y="179070"/>
                    <a:pt x="2025650" y="181610"/>
                    <a:pt x="2030730" y="185420"/>
                  </a:cubicBezTo>
                  <a:cubicBezTo>
                    <a:pt x="2021840" y="190500"/>
                    <a:pt x="2012950" y="194310"/>
                    <a:pt x="2004060" y="198120"/>
                  </a:cubicBezTo>
                  <a:cubicBezTo>
                    <a:pt x="2005330" y="201930"/>
                    <a:pt x="2007870" y="205740"/>
                    <a:pt x="2010410" y="212090"/>
                  </a:cubicBezTo>
                  <a:lnTo>
                    <a:pt x="1998980" y="215900"/>
                  </a:lnTo>
                  <a:cubicBezTo>
                    <a:pt x="2001520" y="218440"/>
                    <a:pt x="2002790" y="222250"/>
                    <a:pt x="2004060" y="222250"/>
                  </a:cubicBezTo>
                  <a:cubicBezTo>
                    <a:pt x="2039620" y="224790"/>
                    <a:pt x="2039620" y="251460"/>
                    <a:pt x="2040890" y="275590"/>
                  </a:cubicBezTo>
                  <a:cubicBezTo>
                    <a:pt x="2042160" y="297180"/>
                    <a:pt x="2040890" y="318770"/>
                    <a:pt x="2039620" y="340360"/>
                  </a:cubicBezTo>
                  <a:cubicBezTo>
                    <a:pt x="2039620" y="346710"/>
                    <a:pt x="2034540" y="351790"/>
                    <a:pt x="2034540" y="354330"/>
                  </a:cubicBezTo>
                  <a:cubicBezTo>
                    <a:pt x="2025650" y="355600"/>
                    <a:pt x="2019300" y="355600"/>
                    <a:pt x="2014220" y="356870"/>
                  </a:cubicBezTo>
                  <a:cubicBezTo>
                    <a:pt x="2018030" y="363220"/>
                    <a:pt x="2020570" y="373380"/>
                    <a:pt x="2026920" y="374650"/>
                  </a:cubicBezTo>
                  <a:cubicBezTo>
                    <a:pt x="2053590" y="383540"/>
                    <a:pt x="2081530" y="391160"/>
                    <a:pt x="2109470" y="397510"/>
                  </a:cubicBezTo>
                  <a:cubicBezTo>
                    <a:pt x="2132330" y="402590"/>
                    <a:pt x="2152650" y="407670"/>
                    <a:pt x="2151380" y="438150"/>
                  </a:cubicBezTo>
                  <a:cubicBezTo>
                    <a:pt x="2150110" y="461010"/>
                    <a:pt x="2152650" y="485140"/>
                    <a:pt x="2155190" y="509270"/>
                  </a:cubicBezTo>
                  <a:cubicBezTo>
                    <a:pt x="2156460" y="524510"/>
                    <a:pt x="2150110" y="534670"/>
                    <a:pt x="2133600" y="538480"/>
                  </a:cubicBezTo>
                  <a:cubicBezTo>
                    <a:pt x="2136140" y="539750"/>
                    <a:pt x="2138680" y="539750"/>
                    <a:pt x="2146300" y="542290"/>
                  </a:cubicBezTo>
                  <a:cubicBezTo>
                    <a:pt x="2134870" y="542290"/>
                    <a:pt x="2129790" y="543560"/>
                    <a:pt x="2124710" y="543560"/>
                  </a:cubicBezTo>
                  <a:cubicBezTo>
                    <a:pt x="2120900" y="553720"/>
                    <a:pt x="2117090" y="562610"/>
                    <a:pt x="2115820" y="571500"/>
                  </a:cubicBezTo>
                  <a:cubicBezTo>
                    <a:pt x="2114550" y="582930"/>
                    <a:pt x="2106930" y="585470"/>
                    <a:pt x="2099310" y="586740"/>
                  </a:cubicBezTo>
                  <a:cubicBezTo>
                    <a:pt x="2075180" y="589280"/>
                    <a:pt x="2051050" y="598170"/>
                    <a:pt x="2032000" y="586740"/>
                  </a:cubicBezTo>
                  <a:cubicBezTo>
                    <a:pt x="2014220" y="589280"/>
                    <a:pt x="2000250" y="590550"/>
                    <a:pt x="1987550" y="593090"/>
                  </a:cubicBezTo>
                  <a:lnTo>
                    <a:pt x="1987550" y="594360"/>
                  </a:lnTo>
                  <a:cubicBezTo>
                    <a:pt x="2002790" y="596900"/>
                    <a:pt x="2018030" y="599440"/>
                    <a:pt x="2032000" y="603250"/>
                  </a:cubicBezTo>
                  <a:cubicBezTo>
                    <a:pt x="2067560" y="609600"/>
                    <a:pt x="2104390" y="617220"/>
                    <a:pt x="2139950" y="623570"/>
                  </a:cubicBezTo>
                  <a:cubicBezTo>
                    <a:pt x="2174240" y="629920"/>
                    <a:pt x="2207260" y="636270"/>
                    <a:pt x="2241550" y="643890"/>
                  </a:cubicBezTo>
                  <a:cubicBezTo>
                    <a:pt x="2256790" y="647700"/>
                    <a:pt x="2273300" y="650240"/>
                    <a:pt x="2279650" y="666750"/>
                  </a:cubicBezTo>
                  <a:cubicBezTo>
                    <a:pt x="2283460" y="675640"/>
                    <a:pt x="2283460" y="687070"/>
                    <a:pt x="2284730" y="697230"/>
                  </a:cubicBezTo>
                  <a:cubicBezTo>
                    <a:pt x="2286000" y="713740"/>
                    <a:pt x="2287270" y="731520"/>
                    <a:pt x="2287270" y="748030"/>
                  </a:cubicBezTo>
                  <a:cubicBezTo>
                    <a:pt x="2287270" y="769620"/>
                    <a:pt x="2279650" y="777240"/>
                    <a:pt x="2259330" y="781050"/>
                  </a:cubicBezTo>
                  <a:cubicBezTo>
                    <a:pt x="2247900" y="784860"/>
                    <a:pt x="2268220" y="817880"/>
                    <a:pt x="2235200" y="803910"/>
                  </a:cubicBezTo>
                  <a:cubicBezTo>
                    <a:pt x="2236470" y="811530"/>
                    <a:pt x="2239010" y="819150"/>
                    <a:pt x="2241550" y="829310"/>
                  </a:cubicBezTo>
                  <a:lnTo>
                    <a:pt x="2155190" y="829310"/>
                  </a:lnTo>
                  <a:cubicBezTo>
                    <a:pt x="2155190" y="847090"/>
                    <a:pt x="2156460" y="862330"/>
                    <a:pt x="2153920" y="876300"/>
                  </a:cubicBezTo>
                  <a:cubicBezTo>
                    <a:pt x="2152650" y="881380"/>
                    <a:pt x="2142490" y="886460"/>
                    <a:pt x="2136140" y="889000"/>
                  </a:cubicBezTo>
                  <a:cubicBezTo>
                    <a:pt x="2132330" y="890270"/>
                    <a:pt x="2125980" y="887730"/>
                    <a:pt x="2122170" y="887730"/>
                  </a:cubicBezTo>
                  <a:cubicBezTo>
                    <a:pt x="2123440" y="901700"/>
                    <a:pt x="2134870" y="914400"/>
                    <a:pt x="2120900" y="928370"/>
                  </a:cubicBezTo>
                  <a:cubicBezTo>
                    <a:pt x="2119630" y="929640"/>
                    <a:pt x="2120900" y="934720"/>
                    <a:pt x="2120900" y="937260"/>
                  </a:cubicBezTo>
                  <a:cubicBezTo>
                    <a:pt x="2120900" y="952500"/>
                    <a:pt x="2113280" y="958850"/>
                    <a:pt x="2095500" y="955040"/>
                  </a:cubicBezTo>
                  <a:cubicBezTo>
                    <a:pt x="2099310" y="963930"/>
                    <a:pt x="2084070" y="970280"/>
                    <a:pt x="2096770" y="979170"/>
                  </a:cubicBezTo>
                  <a:cubicBezTo>
                    <a:pt x="2094230" y="981710"/>
                    <a:pt x="2091690" y="984250"/>
                    <a:pt x="2089150" y="985520"/>
                  </a:cubicBezTo>
                  <a:cubicBezTo>
                    <a:pt x="2086610" y="986790"/>
                    <a:pt x="2082800" y="984250"/>
                    <a:pt x="2080260" y="984250"/>
                  </a:cubicBezTo>
                  <a:cubicBezTo>
                    <a:pt x="2080260" y="988060"/>
                    <a:pt x="2081530" y="991870"/>
                    <a:pt x="2081530" y="996950"/>
                  </a:cubicBezTo>
                  <a:cubicBezTo>
                    <a:pt x="2081530" y="1002030"/>
                    <a:pt x="2080260" y="1007110"/>
                    <a:pt x="2078990" y="1012190"/>
                  </a:cubicBezTo>
                  <a:cubicBezTo>
                    <a:pt x="2077720" y="1014730"/>
                    <a:pt x="2071370" y="1014730"/>
                    <a:pt x="2067560" y="1014730"/>
                  </a:cubicBezTo>
                  <a:cubicBezTo>
                    <a:pt x="2061210" y="1013460"/>
                    <a:pt x="2053590" y="1010920"/>
                    <a:pt x="2047240" y="1009650"/>
                  </a:cubicBezTo>
                  <a:cubicBezTo>
                    <a:pt x="2024380" y="1007110"/>
                    <a:pt x="2015490" y="1016000"/>
                    <a:pt x="2018030" y="1040130"/>
                  </a:cubicBezTo>
                  <a:cubicBezTo>
                    <a:pt x="2012950" y="1042670"/>
                    <a:pt x="2007870" y="1043940"/>
                    <a:pt x="2001520" y="1046480"/>
                  </a:cubicBezTo>
                  <a:cubicBezTo>
                    <a:pt x="2004060" y="1056640"/>
                    <a:pt x="2018030" y="1068070"/>
                    <a:pt x="1997710" y="1078230"/>
                  </a:cubicBezTo>
                  <a:cubicBezTo>
                    <a:pt x="2011680" y="1090930"/>
                    <a:pt x="2006600" y="1097280"/>
                    <a:pt x="1991360" y="1098550"/>
                  </a:cubicBezTo>
                  <a:cubicBezTo>
                    <a:pt x="1967230" y="1099820"/>
                    <a:pt x="1943100" y="1098550"/>
                    <a:pt x="1920240" y="1098550"/>
                  </a:cubicBezTo>
                  <a:cubicBezTo>
                    <a:pt x="1916430" y="1103630"/>
                    <a:pt x="1913890" y="1109980"/>
                    <a:pt x="1910080" y="1111250"/>
                  </a:cubicBezTo>
                  <a:cubicBezTo>
                    <a:pt x="1897380" y="1115060"/>
                    <a:pt x="1887220" y="1115060"/>
                    <a:pt x="1894840" y="1134110"/>
                  </a:cubicBezTo>
                  <a:cubicBezTo>
                    <a:pt x="1897380" y="1141730"/>
                    <a:pt x="1891030" y="1153160"/>
                    <a:pt x="1887220" y="1167130"/>
                  </a:cubicBezTo>
                  <a:cubicBezTo>
                    <a:pt x="1875790" y="1169670"/>
                    <a:pt x="1861820" y="1173480"/>
                    <a:pt x="1847850" y="1173480"/>
                  </a:cubicBezTo>
                  <a:cubicBezTo>
                    <a:pt x="1816100" y="1176020"/>
                    <a:pt x="1784350" y="1178560"/>
                    <a:pt x="1752600" y="1178560"/>
                  </a:cubicBezTo>
                  <a:cubicBezTo>
                    <a:pt x="1743710" y="1178560"/>
                    <a:pt x="1734820" y="1170940"/>
                    <a:pt x="1725930" y="1170940"/>
                  </a:cubicBezTo>
                  <a:cubicBezTo>
                    <a:pt x="1714500" y="1170940"/>
                    <a:pt x="1700530" y="1173480"/>
                    <a:pt x="1690370" y="1178560"/>
                  </a:cubicBezTo>
                  <a:cubicBezTo>
                    <a:pt x="1670050" y="1189990"/>
                    <a:pt x="1651000" y="1197610"/>
                    <a:pt x="1626870" y="1192530"/>
                  </a:cubicBezTo>
                  <a:cubicBezTo>
                    <a:pt x="1611630" y="1189990"/>
                    <a:pt x="1595120" y="1195070"/>
                    <a:pt x="1579880" y="1191260"/>
                  </a:cubicBezTo>
                  <a:cubicBezTo>
                    <a:pt x="1555750" y="1186180"/>
                    <a:pt x="1531620" y="1192530"/>
                    <a:pt x="1507490" y="1192530"/>
                  </a:cubicBezTo>
                  <a:cubicBezTo>
                    <a:pt x="1482090" y="1192530"/>
                    <a:pt x="1455420" y="1192530"/>
                    <a:pt x="1430020" y="1193800"/>
                  </a:cubicBezTo>
                  <a:cubicBezTo>
                    <a:pt x="1397000" y="1193800"/>
                    <a:pt x="1363980" y="1198880"/>
                    <a:pt x="1332230" y="1193800"/>
                  </a:cubicBezTo>
                  <a:cubicBezTo>
                    <a:pt x="1310640" y="1191260"/>
                    <a:pt x="1289050" y="1200150"/>
                    <a:pt x="1270000" y="1195070"/>
                  </a:cubicBezTo>
                  <a:cubicBezTo>
                    <a:pt x="1236980" y="1188720"/>
                    <a:pt x="1206500" y="1202690"/>
                    <a:pt x="1174750" y="1197610"/>
                  </a:cubicBezTo>
                  <a:cubicBezTo>
                    <a:pt x="1155700" y="1195070"/>
                    <a:pt x="1131570" y="1191260"/>
                    <a:pt x="1116330" y="1198880"/>
                  </a:cubicBezTo>
                  <a:cubicBezTo>
                    <a:pt x="1106170" y="1203960"/>
                    <a:pt x="1102360" y="1198880"/>
                    <a:pt x="1094740" y="1198880"/>
                  </a:cubicBezTo>
                  <a:cubicBezTo>
                    <a:pt x="1092200" y="1198880"/>
                    <a:pt x="1090930" y="1200150"/>
                    <a:pt x="1088390" y="1201420"/>
                  </a:cubicBezTo>
                  <a:cubicBezTo>
                    <a:pt x="1080770" y="1202690"/>
                    <a:pt x="1078230" y="1206500"/>
                    <a:pt x="1075690" y="1206500"/>
                  </a:cubicBezTo>
                  <a:cubicBezTo>
                    <a:pt x="1046480" y="1206500"/>
                    <a:pt x="1018540" y="1203960"/>
                    <a:pt x="989330" y="1203960"/>
                  </a:cubicBezTo>
                  <a:cubicBezTo>
                    <a:pt x="976630" y="1203960"/>
                    <a:pt x="963930" y="1209040"/>
                    <a:pt x="951230" y="1211580"/>
                  </a:cubicBezTo>
                  <a:cubicBezTo>
                    <a:pt x="927100" y="1215390"/>
                    <a:pt x="901700" y="1219200"/>
                    <a:pt x="876300" y="1221740"/>
                  </a:cubicBezTo>
                  <a:cubicBezTo>
                    <a:pt x="873760" y="1223010"/>
                    <a:pt x="869950" y="1219200"/>
                    <a:pt x="864870" y="1216660"/>
                  </a:cubicBezTo>
                  <a:close/>
                </a:path>
              </a:pathLst>
            </a:custGeom>
            <a:solidFill>
              <a:srgbClr val="8BC833"/>
            </a:solidFill>
            <a:ln w="12700">
              <a:solidFill>
                <a:srgbClr val="000000"/>
              </a:solidFill>
            </a:ln>
          </p:spPr>
        </p:sp>
      </p:grpSp>
      <p:grpSp>
        <p:nvGrpSpPr>
          <p:cNvPr name="Group 4" id="4"/>
          <p:cNvGrpSpPr/>
          <p:nvPr/>
        </p:nvGrpSpPr>
        <p:grpSpPr>
          <a:xfrm rot="0">
            <a:off x="8720898" y="1776127"/>
            <a:ext cx="10920404" cy="6421406"/>
            <a:chOff x="0" y="0"/>
            <a:chExt cx="2288540" cy="1345705"/>
          </a:xfrm>
        </p:grpSpPr>
        <p:sp>
          <p:nvSpPr>
            <p:cNvPr name="Freeform 5" id="5"/>
            <p:cNvSpPr/>
            <p:nvPr/>
          </p:nvSpPr>
          <p:spPr>
            <a:xfrm flipH="false" flipV="false" rot="0">
              <a:off x="3810" y="0"/>
              <a:ext cx="2287270" cy="1348245"/>
            </a:xfrm>
            <a:custGeom>
              <a:avLst/>
              <a:gdLst/>
              <a:ahLst/>
              <a:cxnLst/>
              <a:rect r="r" b="b" t="t" l="l"/>
              <a:pathLst>
                <a:path h="1348245" w="2287270">
                  <a:moveTo>
                    <a:pt x="864870" y="1249211"/>
                  </a:moveTo>
                  <a:cubicBezTo>
                    <a:pt x="858520" y="1251819"/>
                    <a:pt x="849630" y="1257035"/>
                    <a:pt x="842010" y="1258339"/>
                  </a:cubicBezTo>
                  <a:cubicBezTo>
                    <a:pt x="824230" y="1260947"/>
                    <a:pt x="805180" y="1259643"/>
                    <a:pt x="787400" y="1262251"/>
                  </a:cubicBezTo>
                  <a:cubicBezTo>
                    <a:pt x="774700" y="1263555"/>
                    <a:pt x="763270" y="1268771"/>
                    <a:pt x="751840" y="1270075"/>
                  </a:cubicBezTo>
                  <a:cubicBezTo>
                    <a:pt x="711200" y="1276594"/>
                    <a:pt x="670560" y="1281810"/>
                    <a:pt x="628650" y="1288330"/>
                  </a:cubicBezTo>
                  <a:cubicBezTo>
                    <a:pt x="613410" y="1290938"/>
                    <a:pt x="598170" y="1290938"/>
                    <a:pt x="582930" y="1290938"/>
                  </a:cubicBezTo>
                  <a:cubicBezTo>
                    <a:pt x="582930" y="1289634"/>
                    <a:pt x="581660" y="1287026"/>
                    <a:pt x="581660" y="1285722"/>
                  </a:cubicBezTo>
                  <a:cubicBezTo>
                    <a:pt x="571500" y="1290938"/>
                    <a:pt x="563880" y="1298762"/>
                    <a:pt x="556260" y="1297458"/>
                  </a:cubicBezTo>
                  <a:cubicBezTo>
                    <a:pt x="528320" y="1294850"/>
                    <a:pt x="506730" y="1315714"/>
                    <a:pt x="480060" y="1314410"/>
                  </a:cubicBezTo>
                  <a:lnTo>
                    <a:pt x="462280" y="1314410"/>
                  </a:lnTo>
                  <a:cubicBezTo>
                    <a:pt x="450850" y="1314410"/>
                    <a:pt x="439420" y="1314410"/>
                    <a:pt x="426720" y="1318322"/>
                  </a:cubicBezTo>
                  <a:cubicBezTo>
                    <a:pt x="422910" y="1314410"/>
                    <a:pt x="417830" y="1310498"/>
                    <a:pt x="416560" y="1307890"/>
                  </a:cubicBezTo>
                  <a:cubicBezTo>
                    <a:pt x="408940" y="1311802"/>
                    <a:pt x="402590" y="1315714"/>
                    <a:pt x="397510" y="1318322"/>
                  </a:cubicBezTo>
                  <a:cubicBezTo>
                    <a:pt x="384810" y="1323538"/>
                    <a:pt x="372110" y="1330058"/>
                    <a:pt x="359410" y="1335274"/>
                  </a:cubicBezTo>
                  <a:cubicBezTo>
                    <a:pt x="349250" y="1339186"/>
                    <a:pt x="339090" y="1341793"/>
                    <a:pt x="328930" y="1344401"/>
                  </a:cubicBezTo>
                  <a:cubicBezTo>
                    <a:pt x="312420" y="1348245"/>
                    <a:pt x="279400" y="1322234"/>
                    <a:pt x="280670" y="1305282"/>
                  </a:cubicBezTo>
                  <a:cubicBezTo>
                    <a:pt x="280670" y="1302674"/>
                    <a:pt x="284480" y="1300066"/>
                    <a:pt x="285750" y="1298762"/>
                  </a:cubicBezTo>
                  <a:cubicBezTo>
                    <a:pt x="270510" y="1293546"/>
                    <a:pt x="259080" y="1283114"/>
                    <a:pt x="251460" y="1268771"/>
                  </a:cubicBezTo>
                  <a:cubicBezTo>
                    <a:pt x="245110" y="1255731"/>
                    <a:pt x="237490" y="1242691"/>
                    <a:pt x="229870" y="1227043"/>
                  </a:cubicBezTo>
                  <a:cubicBezTo>
                    <a:pt x="238760" y="1219219"/>
                    <a:pt x="250190" y="1210092"/>
                    <a:pt x="261620" y="1200964"/>
                  </a:cubicBezTo>
                  <a:cubicBezTo>
                    <a:pt x="270510" y="1194444"/>
                    <a:pt x="273050" y="1189228"/>
                    <a:pt x="264160" y="1180100"/>
                  </a:cubicBezTo>
                  <a:cubicBezTo>
                    <a:pt x="252730" y="1168364"/>
                    <a:pt x="241300" y="1156629"/>
                    <a:pt x="231140" y="1142285"/>
                  </a:cubicBezTo>
                  <a:cubicBezTo>
                    <a:pt x="224790" y="1134461"/>
                    <a:pt x="224790" y="1122725"/>
                    <a:pt x="219710" y="1113597"/>
                  </a:cubicBezTo>
                  <a:cubicBezTo>
                    <a:pt x="209550" y="1099253"/>
                    <a:pt x="196850" y="1091430"/>
                    <a:pt x="177800" y="1095341"/>
                  </a:cubicBezTo>
                  <a:cubicBezTo>
                    <a:pt x="165100" y="1097950"/>
                    <a:pt x="149860" y="1094038"/>
                    <a:pt x="137160" y="1094038"/>
                  </a:cubicBezTo>
                  <a:cubicBezTo>
                    <a:pt x="130810" y="1087518"/>
                    <a:pt x="121920" y="1080998"/>
                    <a:pt x="116840" y="1071870"/>
                  </a:cubicBezTo>
                  <a:cubicBezTo>
                    <a:pt x="104140" y="1051006"/>
                    <a:pt x="92710" y="1028839"/>
                    <a:pt x="81280" y="1007975"/>
                  </a:cubicBezTo>
                  <a:cubicBezTo>
                    <a:pt x="73660" y="994935"/>
                    <a:pt x="64770" y="983199"/>
                    <a:pt x="57150" y="970160"/>
                  </a:cubicBezTo>
                  <a:cubicBezTo>
                    <a:pt x="53340" y="963640"/>
                    <a:pt x="53340" y="954512"/>
                    <a:pt x="53340" y="947992"/>
                  </a:cubicBezTo>
                  <a:cubicBezTo>
                    <a:pt x="54610" y="932344"/>
                    <a:pt x="45720" y="923216"/>
                    <a:pt x="34290" y="914089"/>
                  </a:cubicBezTo>
                  <a:cubicBezTo>
                    <a:pt x="22860" y="904961"/>
                    <a:pt x="19050" y="880185"/>
                    <a:pt x="25400" y="868449"/>
                  </a:cubicBezTo>
                  <a:cubicBezTo>
                    <a:pt x="17780" y="861930"/>
                    <a:pt x="10160" y="855410"/>
                    <a:pt x="0" y="847586"/>
                  </a:cubicBezTo>
                  <a:cubicBezTo>
                    <a:pt x="17780" y="837154"/>
                    <a:pt x="31750" y="829330"/>
                    <a:pt x="45720" y="820202"/>
                  </a:cubicBezTo>
                  <a:cubicBezTo>
                    <a:pt x="60960" y="812378"/>
                    <a:pt x="74930" y="803250"/>
                    <a:pt x="93980" y="794123"/>
                  </a:cubicBezTo>
                  <a:cubicBezTo>
                    <a:pt x="81280" y="758915"/>
                    <a:pt x="67310" y="721100"/>
                    <a:pt x="52070" y="683285"/>
                  </a:cubicBezTo>
                  <a:cubicBezTo>
                    <a:pt x="58420" y="678069"/>
                    <a:pt x="64770" y="672853"/>
                    <a:pt x="69850" y="667637"/>
                  </a:cubicBezTo>
                  <a:cubicBezTo>
                    <a:pt x="55880" y="651989"/>
                    <a:pt x="45720" y="635037"/>
                    <a:pt x="34290" y="616782"/>
                  </a:cubicBezTo>
                  <a:cubicBezTo>
                    <a:pt x="33020" y="615478"/>
                    <a:pt x="36830" y="611566"/>
                    <a:pt x="35560" y="608958"/>
                  </a:cubicBezTo>
                  <a:cubicBezTo>
                    <a:pt x="34290" y="599830"/>
                    <a:pt x="31750" y="590702"/>
                    <a:pt x="29210" y="581574"/>
                  </a:cubicBezTo>
                  <a:cubicBezTo>
                    <a:pt x="25400" y="571142"/>
                    <a:pt x="20320" y="559407"/>
                    <a:pt x="17780" y="548975"/>
                  </a:cubicBezTo>
                  <a:cubicBezTo>
                    <a:pt x="13970" y="537239"/>
                    <a:pt x="10160" y="525503"/>
                    <a:pt x="6350" y="509855"/>
                  </a:cubicBezTo>
                  <a:cubicBezTo>
                    <a:pt x="27940" y="498120"/>
                    <a:pt x="48260" y="481168"/>
                    <a:pt x="77470" y="478560"/>
                  </a:cubicBezTo>
                  <a:cubicBezTo>
                    <a:pt x="102870" y="475952"/>
                    <a:pt x="127000" y="468128"/>
                    <a:pt x="151130" y="462912"/>
                  </a:cubicBezTo>
                  <a:cubicBezTo>
                    <a:pt x="152400" y="462912"/>
                    <a:pt x="154940" y="461608"/>
                    <a:pt x="156210" y="461608"/>
                  </a:cubicBezTo>
                  <a:cubicBezTo>
                    <a:pt x="200660" y="453784"/>
                    <a:pt x="200660" y="452480"/>
                    <a:pt x="182880" y="410753"/>
                  </a:cubicBezTo>
                  <a:cubicBezTo>
                    <a:pt x="175260" y="392497"/>
                    <a:pt x="171450" y="372938"/>
                    <a:pt x="168910" y="354682"/>
                  </a:cubicBezTo>
                  <a:cubicBezTo>
                    <a:pt x="167640" y="346858"/>
                    <a:pt x="175260" y="339034"/>
                    <a:pt x="179070" y="329906"/>
                  </a:cubicBezTo>
                  <a:cubicBezTo>
                    <a:pt x="177800" y="329906"/>
                    <a:pt x="176530" y="327298"/>
                    <a:pt x="173990" y="325994"/>
                  </a:cubicBezTo>
                  <a:cubicBezTo>
                    <a:pt x="162560" y="324691"/>
                    <a:pt x="146050" y="327298"/>
                    <a:pt x="139700" y="320779"/>
                  </a:cubicBezTo>
                  <a:cubicBezTo>
                    <a:pt x="127000" y="307739"/>
                    <a:pt x="114300" y="290787"/>
                    <a:pt x="110490" y="272531"/>
                  </a:cubicBezTo>
                  <a:cubicBezTo>
                    <a:pt x="100330" y="234716"/>
                    <a:pt x="95250" y="195597"/>
                    <a:pt x="88900" y="156477"/>
                  </a:cubicBezTo>
                  <a:cubicBezTo>
                    <a:pt x="127000" y="123878"/>
                    <a:pt x="175260" y="121270"/>
                    <a:pt x="219710" y="110838"/>
                  </a:cubicBezTo>
                  <a:cubicBezTo>
                    <a:pt x="243840" y="104318"/>
                    <a:pt x="267970" y="96494"/>
                    <a:pt x="293370" y="89974"/>
                  </a:cubicBezTo>
                  <a:cubicBezTo>
                    <a:pt x="320040" y="83455"/>
                    <a:pt x="346710" y="75631"/>
                    <a:pt x="373380" y="71719"/>
                  </a:cubicBezTo>
                  <a:cubicBezTo>
                    <a:pt x="420370" y="63895"/>
                    <a:pt x="468630" y="57375"/>
                    <a:pt x="516890" y="50855"/>
                  </a:cubicBezTo>
                  <a:cubicBezTo>
                    <a:pt x="553720" y="45639"/>
                    <a:pt x="590550" y="43031"/>
                    <a:pt x="626110" y="39119"/>
                  </a:cubicBezTo>
                  <a:cubicBezTo>
                    <a:pt x="673100" y="33903"/>
                    <a:pt x="718820" y="27384"/>
                    <a:pt x="765810" y="23472"/>
                  </a:cubicBezTo>
                  <a:cubicBezTo>
                    <a:pt x="800100" y="20864"/>
                    <a:pt x="834390" y="26080"/>
                    <a:pt x="867410" y="19560"/>
                  </a:cubicBezTo>
                  <a:cubicBezTo>
                    <a:pt x="924560" y="6520"/>
                    <a:pt x="982980" y="9128"/>
                    <a:pt x="1040130" y="3912"/>
                  </a:cubicBezTo>
                  <a:cubicBezTo>
                    <a:pt x="1090930" y="0"/>
                    <a:pt x="1141730" y="1304"/>
                    <a:pt x="1192530" y="1304"/>
                  </a:cubicBezTo>
                  <a:cubicBezTo>
                    <a:pt x="1242060" y="1304"/>
                    <a:pt x="1290320" y="0"/>
                    <a:pt x="1339850" y="2608"/>
                  </a:cubicBezTo>
                  <a:cubicBezTo>
                    <a:pt x="1408430" y="5216"/>
                    <a:pt x="1478280" y="9128"/>
                    <a:pt x="1546860" y="13040"/>
                  </a:cubicBezTo>
                  <a:cubicBezTo>
                    <a:pt x="1593850" y="15648"/>
                    <a:pt x="1639570" y="16952"/>
                    <a:pt x="1686560" y="20864"/>
                  </a:cubicBezTo>
                  <a:cubicBezTo>
                    <a:pt x="1719580" y="23472"/>
                    <a:pt x="1753870" y="27384"/>
                    <a:pt x="1786890" y="32599"/>
                  </a:cubicBezTo>
                  <a:cubicBezTo>
                    <a:pt x="1830070" y="39119"/>
                    <a:pt x="1874520" y="45639"/>
                    <a:pt x="1917700" y="53463"/>
                  </a:cubicBezTo>
                  <a:cubicBezTo>
                    <a:pt x="1955800" y="59983"/>
                    <a:pt x="1992630" y="69111"/>
                    <a:pt x="2029460" y="78239"/>
                  </a:cubicBezTo>
                  <a:cubicBezTo>
                    <a:pt x="2040890" y="80847"/>
                    <a:pt x="2048510" y="99102"/>
                    <a:pt x="2045970" y="113446"/>
                  </a:cubicBezTo>
                  <a:cubicBezTo>
                    <a:pt x="2044700" y="125182"/>
                    <a:pt x="2043430" y="138222"/>
                    <a:pt x="2043430" y="149957"/>
                  </a:cubicBezTo>
                  <a:cubicBezTo>
                    <a:pt x="2043430" y="168213"/>
                    <a:pt x="2034540" y="177341"/>
                    <a:pt x="2016760" y="179949"/>
                  </a:cubicBezTo>
                  <a:cubicBezTo>
                    <a:pt x="2021840" y="183861"/>
                    <a:pt x="2025650" y="186469"/>
                    <a:pt x="2030730" y="190381"/>
                  </a:cubicBezTo>
                  <a:cubicBezTo>
                    <a:pt x="2021840" y="195597"/>
                    <a:pt x="2012950" y="199509"/>
                    <a:pt x="2004060" y="203421"/>
                  </a:cubicBezTo>
                  <a:cubicBezTo>
                    <a:pt x="2005330" y="207332"/>
                    <a:pt x="2007870" y="211244"/>
                    <a:pt x="2010410" y="217764"/>
                  </a:cubicBezTo>
                  <a:lnTo>
                    <a:pt x="1998980" y="221676"/>
                  </a:lnTo>
                  <a:cubicBezTo>
                    <a:pt x="2001520" y="224284"/>
                    <a:pt x="2002790" y="228196"/>
                    <a:pt x="2004060" y="228196"/>
                  </a:cubicBezTo>
                  <a:cubicBezTo>
                    <a:pt x="2039620" y="230804"/>
                    <a:pt x="2039620" y="258188"/>
                    <a:pt x="2040890" y="282963"/>
                  </a:cubicBezTo>
                  <a:cubicBezTo>
                    <a:pt x="2042160" y="305131"/>
                    <a:pt x="2040890" y="327298"/>
                    <a:pt x="2039620" y="349466"/>
                  </a:cubicBezTo>
                  <a:cubicBezTo>
                    <a:pt x="2039620" y="355986"/>
                    <a:pt x="2034540" y="361202"/>
                    <a:pt x="2034540" y="363810"/>
                  </a:cubicBezTo>
                  <a:cubicBezTo>
                    <a:pt x="2025650" y="365114"/>
                    <a:pt x="2019300" y="365114"/>
                    <a:pt x="2014220" y="366418"/>
                  </a:cubicBezTo>
                  <a:cubicBezTo>
                    <a:pt x="2018030" y="372938"/>
                    <a:pt x="2020570" y="383370"/>
                    <a:pt x="2026920" y="384674"/>
                  </a:cubicBezTo>
                  <a:cubicBezTo>
                    <a:pt x="2053590" y="393801"/>
                    <a:pt x="2081530" y="401625"/>
                    <a:pt x="2109470" y="408145"/>
                  </a:cubicBezTo>
                  <a:cubicBezTo>
                    <a:pt x="2132330" y="413361"/>
                    <a:pt x="2152650" y="418577"/>
                    <a:pt x="2151380" y="449872"/>
                  </a:cubicBezTo>
                  <a:cubicBezTo>
                    <a:pt x="2150110" y="473344"/>
                    <a:pt x="2152650" y="498120"/>
                    <a:pt x="2155190" y="522895"/>
                  </a:cubicBezTo>
                  <a:cubicBezTo>
                    <a:pt x="2156460" y="538543"/>
                    <a:pt x="2150110" y="548975"/>
                    <a:pt x="2133600" y="552887"/>
                  </a:cubicBezTo>
                  <a:cubicBezTo>
                    <a:pt x="2136140" y="554191"/>
                    <a:pt x="2138680" y="554191"/>
                    <a:pt x="2146300" y="556799"/>
                  </a:cubicBezTo>
                  <a:cubicBezTo>
                    <a:pt x="2134870" y="556799"/>
                    <a:pt x="2129790" y="558103"/>
                    <a:pt x="2124710" y="558103"/>
                  </a:cubicBezTo>
                  <a:cubicBezTo>
                    <a:pt x="2120900" y="568534"/>
                    <a:pt x="2117090" y="577662"/>
                    <a:pt x="2115820" y="586790"/>
                  </a:cubicBezTo>
                  <a:cubicBezTo>
                    <a:pt x="2114550" y="598526"/>
                    <a:pt x="2106930" y="601134"/>
                    <a:pt x="2099310" y="602438"/>
                  </a:cubicBezTo>
                  <a:cubicBezTo>
                    <a:pt x="2075180" y="605046"/>
                    <a:pt x="2051050" y="614174"/>
                    <a:pt x="2032000" y="602438"/>
                  </a:cubicBezTo>
                  <a:cubicBezTo>
                    <a:pt x="2014220" y="605046"/>
                    <a:pt x="2000250" y="606350"/>
                    <a:pt x="1987550" y="608958"/>
                  </a:cubicBezTo>
                  <a:lnTo>
                    <a:pt x="1987550" y="610262"/>
                  </a:lnTo>
                  <a:cubicBezTo>
                    <a:pt x="2002790" y="612870"/>
                    <a:pt x="2018030" y="615478"/>
                    <a:pt x="2032000" y="619390"/>
                  </a:cubicBezTo>
                  <a:cubicBezTo>
                    <a:pt x="2067560" y="625909"/>
                    <a:pt x="2104390" y="633733"/>
                    <a:pt x="2139950" y="640253"/>
                  </a:cubicBezTo>
                  <a:cubicBezTo>
                    <a:pt x="2174240" y="646773"/>
                    <a:pt x="2207260" y="653293"/>
                    <a:pt x="2241550" y="661117"/>
                  </a:cubicBezTo>
                  <a:cubicBezTo>
                    <a:pt x="2256790" y="665029"/>
                    <a:pt x="2273300" y="667637"/>
                    <a:pt x="2279650" y="684588"/>
                  </a:cubicBezTo>
                  <a:cubicBezTo>
                    <a:pt x="2283460" y="693716"/>
                    <a:pt x="2283460" y="705452"/>
                    <a:pt x="2284730" y="715884"/>
                  </a:cubicBezTo>
                  <a:cubicBezTo>
                    <a:pt x="2286000" y="732836"/>
                    <a:pt x="2287270" y="751091"/>
                    <a:pt x="2287270" y="768043"/>
                  </a:cubicBezTo>
                  <a:cubicBezTo>
                    <a:pt x="2287270" y="790211"/>
                    <a:pt x="2279650" y="798035"/>
                    <a:pt x="2259330" y="801946"/>
                  </a:cubicBezTo>
                  <a:cubicBezTo>
                    <a:pt x="2247900" y="805858"/>
                    <a:pt x="2268220" y="839762"/>
                    <a:pt x="2235200" y="825418"/>
                  </a:cubicBezTo>
                  <a:cubicBezTo>
                    <a:pt x="2236470" y="833242"/>
                    <a:pt x="2239010" y="841066"/>
                    <a:pt x="2241550" y="851498"/>
                  </a:cubicBezTo>
                  <a:lnTo>
                    <a:pt x="2155190" y="851498"/>
                  </a:lnTo>
                  <a:cubicBezTo>
                    <a:pt x="2155190" y="869753"/>
                    <a:pt x="2156460" y="885401"/>
                    <a:pt x="2153920" y="899745"/>
                  </a:cubicBezTo>
                  <a:cubicBezTo>
                    <a:pt x="2152650" y="904961"/>
                    <a:pt x="2142490" y="910177"/>
                    <a:pt x="2136140" y="912785"/>
                  </a:cubicBezTo>
                  <a:cubicBezTo>
                    <a:pt x="2132330" y="914089"/>
                    <a:pt x="2125980" y="911481"/>
                    <a:pt x="2122170" y="911481"/>
                  </a:cubicBezTo>
                  <a:cubicBezTo>
                    <a:pt x="2123440" y="925824"/>
                    <a:pt x="2134870" y="938864"/>
                    <a:pt x="2120900" y="953208"/>
                  </a:cubicBezTo>
                  <a:cubicBezTo>
                    <a:pt x="2119630" y="954512"/>
                    <a:pt x="2120900" y="959728"/>
                    <a:pt x="2120900" y="962336"/>
                  </a:cubicBezTo>
                  <a:cubicBezTo>
                    <a:pt x="2120900" y="977984"/>
                    <a:pt x="2113280" y="984503"/>
                    <a:pt x="2095500" y="980591"/>
                  </a:cubicBezTo>
                  <a:cubicBezTo>
                    <a:pt x="2099310" y="989719"/>
                    <a:pt x="2084070" y="996239"/>
                    <a:pt x="2096770" y="1005367"/>
                  </a:cubicBezTo>
                  <a:cubicBezTo>
                    <a:pt x="2094230" y="1007975"/>
                    <a:pt x="2091690" y="1010583"/>
                    <a:pt x="2089150" y="1011887"/>
                  </a:cubicBezTo>
                  <a:cubicBezTo>
                    <a:pt x="2086610" y="1013191"/>
                    <a:pt x="2082800" y="1010583"/>
                    <a:pt x="2080260" y="1010583"/>
                  </a:cubicBezTo>
                  <a:cubicBezTo>
                    <a:pt x="2080260" y="1014495"/>
                    <a:pt x="2081530" y="1018407"/>
                    <a:pt x="2081530" y="1023623"/>
                  </a:cubicBezTo>
                  <a:cubicBezTo>
                    <a:pt x="2081530" y="1028839"/>
                    <a:pt x="2080260" y="1034055"/>
                    <a:pt x="2078990" y="1039270"/>
                  </a:cubicBezTo>
                  <a:cubicBezTo>
                    <a:pt x="2077720" y="1041878"/>
                    <a:pt x="2071370" y="1041878"/>
                    <a:pt x="2067560" y="1041878"/>
                  </a:cubicBezTo>
                  <a:cubicBezTo>
                    <a:pt x="2061210" y="1040574"/>
                    <a:pt x="2053590" y="1037966"/>
                    <a:pt x="2047240" y="1036662"/>
                  </a:cubicBezTo>
                  <a:cubicBezTo>
                    <a:pt x="2024380" y="1034055"/>
                    <a:pt x="2015490" y="1043182"/>
                    <a:pt x="2018030" y="1067958"/>
                  </a:cubicBezTo>
                  <a:cubicBezTo>
                    <a:pt x="2012950" y="1070566"/>
                    <a:pt x="2007870" y="1071870"/>
                    <a:pt x="2001520" y="1074478"/>
                  </a:cubicBezTo>
                  <a:cubicBezTo>
                    <a:pt x="2004060" y="1084910"/>
                    <a:pt x="2018030" y="1096645"/>
                    <a:pt x="1997710" y="1107077"/>
                  </a:cubicBezTo>
                  <a:cubicBezTo>
                    <a:pt x="2011680" y="1120117"/>
                    <a:pt x="2006600" y="1126637"/>
                    <a:pt x="1991360" y="1127941"/>
                  </a:cubicBezTo>
                  <a:cubicBezTo>
                    <a:pt x="1967230" y="1129245"/>
                    <a:pt x="1943100" y="1127941"/>
                    <a:pt x="1920240" y="1127941"/>
                  </a:cubicBezTo>
                  <a:cubicBezTo>
                    <a:pt x="1916430" y="1133157"/>
                    <a:pt x="1913890" y="1139677"/>
                    <a:pt x="1910080" y="1140981"/>
                  </a:cubicBezTo>
                  <a:cubicBezTo>
                    <a:pt x="1897380" y="1144893"/>
                    <a:pt x="1887220" y="1144893"/>
                    <a:pt x="1894840" y="1164452"/>
                  </a:cubicBezTo>
                  <a:cubicBezTo>
                    <a:pt x="1897380" y="1172276"/>
                    <a:pt x="1891030" y="1184012"/>
                    <a:pt x="1887220" y="1198356"/>
                  </a:cubicBezTo>
                  <a:cubicBezTo>
                    <a:pt x="1875790" y="1200964"/>
                    <a:pt x="1861820" y="1204876"/>
                    <a:pt x="1847850" y="1204876"/>
                  </a:cubicBezTo>
                  <a:cubicBezTo>
                    <a:pt x="1816100" y="1207484"/>
                    <a:pt x="1784350" y="1210092"/>
                    <a:pt x="1752600" y="1210092"/>
                  </a:cubicBezTo>
                  <a:cubicBezTo>
                    <a:pt x="1743710" y="1210092"/>
                    <a:pt x="1734820" y="1202268"/>
                    <a:pt x="1725930" y="1202268"/>
                  </a:cubicBezTo>
                  <a:cubicBezTo>
                    <a:pt x="1714500" y="1202268"/>
                    <a:pt x="1700530" y="1204876"/>
                    <a:pt x="1690370" y="1210092"/>
                  </a:cubicBezTo>
                  <a:cubicBezTo>
                    <a:pt x="1670050" y="1221827"/>
                    <a:pt x="1651000" y="1229651"/>
                    <a:pt x="1626870" y="1224435"/>
                  </a:cubicBezTo>
                  <a:cubicBezTo>
                    <a:pt x="1611630" y="1221827"/>
                    <a:pt x="1595120" y="1227043"/>
                    <a:pt x="1579880" y="1223131"/>
                  </a:cubicBezTo>
                  <a:cubicBezTo>
                    <a:pt x="1555750" y="1217915"/>
                    <a:pt x="1531620" y="1224435"/>
                    <a:pt x="1507490" y="1224435"/>
                  </a:cubicBezTo>
                  <a:cubicBezTo>
                    <a:pt x="1482090" y="1224435"/>
                    <a:pt x="1455420" y="1224435"/>
                    <a:pt x="1430020" y="1225739"/>
                  </a:cubicBezTo>
                  <a:cubicBezTo>
                    <a:pt x="1397000" y="1225739"/>
                    <a:pt x="1363980" y="1230955"/>
                    <a:pt x="1332230" y="1225739"/>
                  </a:cubicBezTo>
                  <a:cubicBezTo>
                    <a:pt x="1310640" y="1223131"/>
                    <a:pt x="1289050" y="1232259"/>
                    <a:pt x="1270000" y="1227043"/>
                  </a:cubicBezTo>
                  <a:cubicBezTo>
                    <a:pt x="1236980" y="1220523"/>
                    <a:pt x="1206500" y="1234867"/>
                    <a:pt x="1174750" y="1229651"/>
                  </a:cubicBezTo>
                  <a:cubicBezTo>
                    <a:pt x="1155700" y="1227043"/>
                    <a:pt x="1131570" y="1223131"/>
                    <a:pt x="1116330" y="1230955"/>
                  </a:cubicBezTo>
                  <a:cubicBezTo>
                    <a:pt x="1106170" y="1236171"/>
                    <a:pt x="1102360" y="1230955"/>
                    <a:pt x="1094740" y="1230955"/>
                  </a:cubicBezTo>
                  <a:cubicBezTo>
                    <a:pt x="1092200" y="1230955"/>
                    <a:pt x="1090930" y="1232259"/>
                    <a:pt x="1088390" y="1233563"/>
                  </a:cubicBezTo>
                  <a:cubicBezTo>
                    <a:pt x="1080770" y="1234867"/>
                    <a:pt x="1078230" y="1238779"/>
                    <a:pt x="1075690" y="1238779"/>
                  </a:cubicBezTo>
                  <a:cubicBezTo>
                    <a:pt x="1046480" y="1238779"/>
                    <a:pt x="1018540" y="1236171"/>
                    <a:pt x="989330" y="1236171"/>
                  </a:cubicBezTo>
                  <a:cubicBezTo>
                    <a:pt x="976630" y="1236171"/>
                    <a:pt x="963930" y="1241387"/>
                    <a:pt x="951230" y="1243995"/>
                  </a:cubicBezTo>
                  <a:cubicBezTo>
                    <a:pt x="927100" y="1247907"/>
                    <a:pt x="901700" y="1251819"/>
                    <a:pt x="876300" y="1254427"/>
                  </a:cubicBezTo>
                  <a:cubicBezTo>
                    <a:pt x="873760" y="1255731"/>
                    <a:pt x="869950" y="1251819"/>
                    <a:pt x="864870" y="1249211"/>
                  </a:cubicBezTo>
                  <a:close/>
                </a:path>
              </a:pathLst>
            </a:custGeom>
            <a:blipFill>
              <a:blip r:embed="rId2"/>
              <a:stretch>
                <a:fillRect l="-166" t="-35389" r="-167" b="-35387"/>
              </a:stretch>
            </a:blipFill>
          </p:spPr>
        </p:sp>
      </p:grpSp>
      <p:grpSp>
        <p:nvGrpSpPr>
          <p:cNvPr name="Group 6" id="6"/>
          <p:cNvGrpSpPr/>
          <p:nvPr/>
        </p:nvGrpSpPr>
        <p:grpSpPr>
          <a:xfrm rot="0">
            <a:off x="18119337" y="7969812"/>
            <a:ext cx="168663" cy="1288488"/>
            <a:chOff x="0" y="0"/>
            <a:chExt cx="229432" cy="1752723"/>
          </a:xfrm>
        </p:grpSpPr>
        <p:sp>
          <p:nvSpPr>
            <p:cNvPr name="Freeform 7" id="7"/>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8" id="8"/>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6230600" y="0"/>
            <a:ext cx="1028700" cy="102870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11" id="1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5559152">
            <a:off x="8598691" y="1613183"/>
            <a:ext cx="1293960" cy="1696997"/>
          </a:xfrm>
          <a:custGeom>
            <a:avLst/>
            <a:gdLst/>
            <a:ahLst/>
            <a:cxnLst/>
            <a:rect r="r" b="b" t="t" l="l"/>
            <a:pathLst>
              <a:path h="1696997" w="1293960">
                <a:moveTo>
                  <a:pt x="0" y="0"/>
                </a:moveTo>
                <a:lnTo>
                  <a:pt x="1293960" y="0"/>
                </a:lnTo>
                <a:lnTo>
                  <a:pt x="1293960" y="1696998"/>
                </a:lnTo>
                <a:lnTo>
                  <a:pt x="0" y="1696998"/>
                </a:lnTo>
                <a:lnTo>
                  <a:pt x="0" y="0"/>
                </a:lnTo>
                <a:close/>
              </a:path>
            </a:pathLst>
          </a:custGeom>
          <a:blipFill>
            <a:blip r:embed="rId5"/>
            <a:stretch>
              <a:fillRect l="0" t="0" r="0" b="0"/>
            </a:stretch>
          </a:blipFill>
        </p:spPr>
      </p:sp>
      <p:sp>
        <p:nvSpPr>
          <p:cNvPr name="Freeform 14" id="14"/>
          <p:cNvSpPr/>
          <p:nvPr/>
        </p:nvSpPr>
        <p:spPr>
          <a:xfrm flipH="true" flipV="false" rot="6541322">
            <a:off x="14458602" y="7326575"/>
            <a:ext cx="980935" cy="1286472"/>
          </a:xfrm>
          <a:custGeom>
            <a:avLst/>
            <a:gdLst/>
            <a:ahLst/>
            <a:cxnLst/>
            <a:rect r="r" b="b" t="t" l="l"/>
            <a:pathLst>
              <a:path h="1286472" w="980935">
                <a:moveTo>
                  <a:pt x="980935" y="0"/>
                </a:moveTo>
                <a:lnTo>
                  <a:pt x="0" y="0"/>
                </a:lnTo>
                <a:lnTo>
                  <a:pt x="0" y="1286473"/>
                </a:lnTo>
                <a:lnTo>
                  <a:pt x="980935" y="1286473"/>
                </a:lnTo>
                <a:lnTo>
                  <a:pt x="980935" y="0"/>
                </a:lnTo>
                <a:close/>
              </a:path>
            </a:pathLst>
          </a:custGeom>
          <a:blipFill>
            <a:blip r:embed="rId5"/>
            <a:stretch>
              <a:fillRect l="0" t="0" r="0" b="0"/>
            </a:stretch>
          </a:blipFill>
        </p:spPr>
      </p:sp>
      <p:sp>
        <p:nvSpPr>
          <p:cNvPr name="TextBox 15" id="15"/>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Giggling Platypus Co.</a:t>
            </a:r>
          </a:p>
        </p:txBody>
      </p:sp>
      <p:sp>
        <p:nvSpPr>
          <p:cNvPr name="TextBox 16" id="16"/>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Contact</a:t>
            </a:r>
          </a:p>
        </p:txBody>
      </p:sp>
      <p:sp>
        <p:nvSpPr>
          <p:cNvPr name="TextBox 17" id="17"/>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About Us</a:t>
            </a:r>
          </a:p>
        </p:txBody>
      </p:sp>
      <p:sp>
        <p:nvSpPr>
          <p:cNvPr name="TextBox 18" id="18"/>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Video</a:t>
            </a:r>
          </a:p>
        </p:txBody>
      </p:sp>
      <p:sp>
        <p:nvSpPr>
          <p:cNvPr name="TextBox 19" id="19"/>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Home</a:t>
            </a:r>
          </a:p>
        </p:txBody>
      </p:sp>
      <p:sp>
        <p:nvSpPr>
          <p:cNvPr name="TextBox 20" id="20"/>
          <p:cNvSpPr txBox="true"/>
          <p:nvPr/>
        </p:nvSpPr>
        <p:spPr>
          <a:xfrm rot="0">
            <a:off x="2096969" y="2699807"/>
            <a:ext cx="5348914" cy="972821"/>
          </a:xfrm>
          <a:prstGeom prst="rect">
            <a:avLst/>
          </a:prstGeom>
        </p:spPr>
        <p:txBody>
          <a:bodyPr anchor="t" rtlCol="false" tIns="0" lIns="0" bIns="0" rIns="0">
            <a:spAutoFit/>
          </a:bodyPr>
          <a:lstStyle/>
          <a:p>
            <a:pPr algn="l">
              <a:lnSpc>
                <a:spcPts val="7040"/>
              </a:lnSpc>
            </a:pPr>
            <a:r>
              <a:rPr lang="en-US" sz="8000">
                <a:solidFill>
                  <a:srgbClr val="8BC833"/>
                </a:solidFill>
                <a:latin typeface="Nefelibata Brush"/>
                <a:ea typeface="Nefelibata Brush"/>
                <a:cs typeface="Nefelibata Brush"/>
                <a:sym typeface="Nefelibata Brush"/>
              </a:rPr>
              <a:t>Соняшник</a:t>
            </a:r>
          </a:p>
        </p:txBody>
      </p:sp>
      <p:sp>
        <p:nvSpPr>
          <p:cNvPr name="TextBox 21" id="21"/>
          <p:cNvSpPr txBox="true"/>
          <p:nvPr/>
        </p:nvSpPr>
        <p:spPr>
          <a:xfrm rot="0">
            <a:off x="2096969" y="4063958"/>
            <a:ext cx="5348914" cy="4084449"/>
          </a:xfrm>
          <a:prstGeom prst="rect">
            <a:avLst/>
          </a:prstGeom>
        </p:spPr>
        <p:txBody>
          <a:bodyPr anchor="t" rtlCol="false" tIns="0" lIns="0" bIns="0" rIns="0">
            <a:spAutoFit/>
          </a:bodyPr>
          <a:lstStyle/>
          <a:p>
            <a:pPr algn="l">
              <a:lnSpc>
                <a:spcPts val="3247"/>
              </a:lnSpc>
              <a:spcBef>
                <a:spcPct val="0"/>
              </a:spcBef>
            </a:pPr>
            <a:r>
              <a:rPr lang="en-US" sz="2319">
                <a:solidFill>
                  <a:srgbClr val="1F2020"/>
                </a:solidFill>
                <a:latin typeface="Montserrat"/>
                <a:ea typeface="Montserrat"/>
                <a:cs typeface="Montserrat"/>
                <a:sym typeface="Montserrat"/>
              </a:rPr>
              <a:t>Соняшник має яскраво-жовті квіти, які добре помітні для бджіл, метеликів і навіть деяких птахів. Жовтий колір є оптимальним для залучення комах-запилювачів, особливо бджіл, які можуть бачити ультрафіолетовий спектр. Вони збирають нектар, а при цьому здійснюють запилення рослини.</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19337" y="7969812"/>
            <a:ext cx="168663" cy="1288488"/>
            <a:chOff x="0" y="0"/>
            <a:chExt cx="229432" cy="1752723"/>
          </a:xfrm>
        </p:grpSpPr>
        <p:sp>
          <p:nvSpPr>
            <p:cNvPr name="Freeform 3" id="3"/>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4" id="4"/>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230600" y="0"/>
            <a:ext cx="1028700" cy="102870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5485218">
            <a:off x="5077505" y="6817878"/>
            <a:ext cx="980935" cy="1286472"/>
          </a:xfrm>
          <a:custGeom>
            <a:avLst/>
            <a:gdLst/>
            <a:ahLst/>
            <a:cxnLst/>
            <a:rect r="r" b="b" t="t" l="l"/>
            <a:pathLst>
              <a:path h="1286472" w="980935">
                <a:moveTo>
                  <a:pt x="980935" y="0"/>
                </a:moveTo>
                <a:lnTo>
                  <a:pt x="0" y="0"/>
                </a:lnTo>
                <a:lnTo>
                  <a:pt x="0" y="1286472"/>
                </a:lnTo>
                <a:lnTo>
                  <a:pt x="980935" y="1286472"/>
                </a:lnTo>
                <a:lnTo>
                  <a:pt x="980935" y="0"/>
                </a:lnTo>
                <a:close/>
              </a:path>
            </a:pathLst>
          </a:custGeom>
          <a:blipFill>
            <a:blip r:embed="rId4"/>
            <a:stretch>
              <a:fillRect l="0" t="0" r="0" b="0"/>
            </a:stretch>
          </a:blipFill>
        </p:spPr>
      </p:sp>
      <p:sp>
        <p:nvSpPr>
          <p:cNvPr name="Freeform 10" id="10"/>
          <p:cNvSpPr/>
          <p:nvPr/>
        </p:nvSpPr>
        <p:spPr>
          <a:xfrm flipH="false" flipV="false" rot="0">
            <a:off x="334573" y="2298359"/>
            <a:ext cx="6676434" cy="4656494"/>
          </a:xfrm>
          <a:custGeom>
            <a:avLst/>
            <a:gdLst/>
            <a:ahLst/>
            <a:cxnLst/>
            <a:rect r="r" b="b" t="t" l="l"/>
            <a:pathLst>
              <a:path h="4656494" w="6676434">
                <a:moveTo>
                  <a:pt x="0" y="0"/>
                </a:moveTo>
                <a:lnTo>
                  <a:pt x="6676434" y="0"/>
                </a:lnTo>
                <a:lnTo>
                  <a:pt x="6676434" y="4656494"/>
                </a:lnTo>
                <a:lnTo>
                  <a:pt x="0" y="4656494"/>
                </a:lnTo>
                <a:lnTo>
                  <a:pt x="0" y="0"/>
                </a:lnTo>
                <a:close/>
              </a:path>
            </a:pathLst>
          </a:custGeom>
          <a:blipFill>
            <a:blip r:embed="rId5"/>
            <a:stretch>
              <a:fillRect l="0" t="0" r="0" b="0"/>
            </a:stretch>
          </a:blipFill>
        </p:spPr>
      </p:sp>
      <p:sp>
        <p:nvSpPr>
          <p:cNvPr name="TextBox 11" id="11"/>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Giggling Platypus Co.</a:t>
            </a:r>
          </a:p>
        </p:txBody>
      </p:sp>
      <p:sp>
        <p:nvSpPr>
          <p:cNvPr name="TextBox 12" id="12"/>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Contact</a:t>
            </a:r>
          </a:p>
        </p:txBody>
      </p:sp>
      <p:sp>
        <p:nvSpPr>
          <p:cNvPr name="TextBox 13" id="13"/>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About Us</a:t>
            </a:r>
          </a:p>
        </p:txBody>
      </p:sp>
      <p:sp>
        <p:nvSpPr>
          <p:cNvPr name="TextBox 14" id="14"/>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Video</a:t>
            </a:r>
          </a:p>
        </p:txBody>
      </p:sp>
      <p:sp>
        <p:nvSpPr>
          <p:cNvPr name="TextBox 15" id="15"/>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Home</a:t>
            </a:r>
          </a:p>
        </p:txBody>
      </p:sp>
      <p:sp>
        <p:nvSpPr>
          <p:cNvPr name="TextBox 16" id="16"/>
          <p:cNvSpPr txBox="true"/>
          <p:nvPr/>
        </p:nvSpPr>
        <p:spPr>
          <a:xfrm rot="0">
            <a:off x="6054767" y="1383959"/>
            <a:ext cx="11601422" cy="2130424"/>
          </a:xfrm>
          <a:prstGeom prst="rect">
            <a:avLst/>
          </a:prstGeom>
        </p:spPr>
        <p:txBody>
          <a:bodyPr anchor="t" rtlCol="false" tIns="0" lIns="0" bIns="0" rIns="0">
            <a:spAutoFit/>
          </a:bodyPr>
          <a:lstStyle/>
          <a:p>
            <a:pPr algn="ctr">
              <a:lnSpc>
                <a:spcPts val="11200"/>
              </a:lnSpc>
              <a:spcBef>
                <a:spcPct val="0"/>
              </a:spcBef>
            </a:pPr>
            <a:r>
              <a:rPr lang="en-US" sz="8000">
                <a:solidFill>
                  <a:srgbClr val="8BC833"/>
                </a:solidFill>
                <a:latin typeface="Lumios Brush"/>
                <a:ea typeface="Lumios Brush"/>
                <a:cs typeface="Lumios Brush"/>
                <a:sym typeface="Lumios Brush"/>
              </a:rPr>
              <a:t>Стреліція королівська</a:t>
            </a:r>
          </a:p>
        </p:txBody>
      </p:sp>
      <p:sp>
        <p:nvSpPr>
          <p:cNvPr name="TextBox 17" id="17"/>
          <p:cNvSpPr txBox="true"/>
          <p:nvPr/>
        </p:nvSpPr>
        <p:spPr>
          <a:xfrm rot="0">
            <a:off x="7259706" y="3881996"/>
            <a:ext cx="9923715" cy="3963892"/>
          </a:xfrm>
          <a:prstGeom prst="rect">
            <a:avLst/>
          </a:prstGeom>
        </p:spPr>
        <p:txBody>
          <a:bodyPr anchor="t" rtlCol="false" tIns="0" lIns="0" bIns="0" rIns="0">
            <a:spAutoFit/>
          </a:bodyPr>
          <a:lstStyle/>
          <a:p>
            <a:pPr algn="l">
              <a:lnSpc>
                <a:spcPts val="2912"/>
              </a:lnSpc>
            </a:pPr>
            <a:r>
              <a:rPr lang="en-US" sz="2080">
                <a:solidFill>
                  <a:srgbClr val="1F2020"/>
                </a:solidFill>
                <a:latin typeface="Merriweather"/>
                <a:ea typeface="Merriweather"/>
                <a:cs typeface="Merriweather"/>
                <a:sym typeface="Merriweather"/>
              </a:rPr>
              <a:t> Використовує свої яскраві кольори, щоб привабити птахів. Її квітка має яскраво-оранжеві пелюстки і сині "крила", які добре помітні здалеку. Такий контраст кольорів дуже приваблює птахів, особливо тих, які люблять солодкий нектар.</a:t>
            </a:r>
          </a:p>
          <a:p>
            <a:pPr algn="l">
              <a:lnSpc>
                <a:spcPts val="2912"/>
              </a:lnSpc>
            </a:pPr>
            <a:r>
              <a:rPr lang="en-US" sz="2080">
                <a:solidFill>
                  <a:srgbClr val="1F2020"/>
                </a:solidFill>
                <a:latin typeface="Merriweather"/>
                <a:ea typeface="Merriweather"/>
                <a:cs typeface="Merriweather"/>
                <a:sym typeface="Merriweather"/>
              </a:rPr>
              <a:t>Птахи, побачивши цю яскраву квітку, прилітають, щоб скуштувати нектар. Коли вони сідають на квітку, їхні лапи і дзьоб торкаються до пилку, який стреліція "підготувала" для запилення. Так птахи не тільки знаходять їжу, але й допомагають квітці розповсюджувати її пилок, переносячи його на інші квіти.</a:t>
            </a:r>
          </a:p>
          <a:p>
            <a:pPr algn="l">
              <a:lnSpc>
                <a:spcPts val="2912"/>
              </a:lnSpc>
              <a:spcBef>
                <a:spcPct val="0"/>
              </a:spcBef>
            </a:pPr>
            <a:r>
              <a:rPr lang="en-US" sz="2080">
                <a:solidFill>
                  <a:srgbClr val="1F2020"/>
                </a:solidFill>
                <a:latin typeface="Merriweather"/>
                <a:ea typeface="Merriweather"/>
                <a:cs typeface="Merriweather"/>
                <a:sym typeface="Merriweather"/>
              </a:rPr>
              <a:t>Завдяки яскравим кольорам стреліція стає легко помітною для птахів, що допомагає їй залучати їх до запилення.</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19337" y="7969812"/>
            <a:ext cx="168663" cy="1288488"/>
            <a:chOff x="0" y="0"/>
            <a:chExt cx="229432" cy="1752723"/>
          </a:xfrm>
        </p:grpSpPr>
        <p:sp>
          <p:nvSpPr>
            <p:cNvPr name="Freeform 3" id="3"/>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4" id="4"/>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230600" y="0"/>
            <a:ext cx="1028700" cy="102870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523710" y="2056054"/>
            <a:ext cx="8670077" cy="6359630"/>
            <a:chOff x="0" y="0"/>
            <a:chExt cx="4198620" cy="3079750"/>
          </a:xfrm>
        </p:grpSpPr>
        <p:sp>
          <p:nvSpPr>
            <p:cNvPr name="Freeform 10" id="10"/>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8BC833"/>
            </a:solidFill>
            <a:ln w="12700">
              <a:solidFill>
                <a:srgbClr val="000000"/>
              </a:solidFill>
            </a:ln>
          </p:spPr>
        </p:sp>
      </p:grpSp>
      <p:grpSp>
        <p:nvGrpSpPr>
          <p:cNvPr name="Group 11" id="11"/>
          <p:cNvGrpSpPr/>
          <p:nvPr/>
        </p:nvGrpSpPr>
        <p:grpSpPr>
          <a:xfrm rot="0">
            <a:off x="1338971" y="1871316"/>
            <a:ext cx="8670077" cy="6359630"/>
            <a:chOff x="0" y="0"/>
            <a:chExt cx="4198620" cy="3079750"/>
          </a:xfrm>
        </p:grpSpPr>
        <p:sp>
          <p:nvSpPr>
            <p:cNvPr name="Freeform 12" id="12"/>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l="-4517" t="0" r="-4517" b="0"/>
              </a:stretch>
            </a:blipFill>
          </p:spPr>
        </p:sp>
      </p:grpSp>
      <p:sp>
        <p:nvSpPr>
          <p:cNvPr name="Freeform 13" id="13"/>
          <p:cNvSpPr/>
          <p:nvPr/>
        </p:nvSpPr>
        <p:spPr>
          <a:xfrm flipH="false" flipV="false" rot="-5400000">
            <a:off x="1240626" y="1669797"/>
            <a:ext cx="1293960" cy="1696997"/>
          </a:xfrm>
          <a:custGeom>
            <a:avLst/>
            <a:gdLst/>
            <a:ahLst/>
            <a:cxnLst/>
            <a:rect r="r" b="b" t="t" l="l"/>
            <a:pathLst>
              <a:path h="1696997" w="1293960">
                <a:moveTo>
                  <a:pt x="0" y="0"/>
                </a:moveTo>
                <a:lnTo>
                  <a:pt x="1293961" y="0"/>
                </a:lnTo>
                <a:lnTo>
                  <a:pt x="1293961" y="1696997"/>
                </a:lnTo>
                <a:lnTo>
                  <a:pt x="0" y="1696997"/>
                </a:lnTo>
                <a:lnTo>
                  <a:pt x="0" y="0"/>
                </a:lnTo>
                <a:close/>
              </a:path>
            </a:pathLst>
          </a:custGeom>
          <a:blipFill>
            <a:blip r:embed="rId5"/>
            <a:stretch>
              <a:fillRect l="0" t="0" r="0" b="0"/>
            </a:stretch>
          </a:blipFill>
        </p:spPr>
      </p:sp>
      <p:sp>
        <p:nvSpPr>
          <p:cNvPr name="Freeform 14" id="14"/>
          <p:cNvSpPr/>
          <p:nvPr/>
        </p:nvSpPr>
        <p:spPr>
          <a:xfrm flipH="true" flipV="false" rot="6541322">
            <a:off x="8401265" y="7297484"/>
            <a:ext cx="980935" cy="1286472"/>
          </a:xfrm>
          <a:custGeom>
            <a:avLst/>
            <a:gdLst/>
            <a:ahLst/>
            <a:cxnLst/>
            <a:rect r="r" b="b" t="t" l="l"/>
            <a:pathLst>
              <a:path h="1286472" w="980935">
                <a:moveTo>
                  <a:pt x="980935" y="0"/>
                </a:moveTo>
                <a:lnTo>
                  <a:pt x="0" y="0"/>
                </a:lnTo>
                <a:lnTo>
                  <a:pt x="0" y="1286472"/>
                </a:lnTo>
                <a:lnTo>
                  <a:pt x="980935" y="1286472"/>
                </a:lnTo>
                <a:lnTo>
                  <a:pt x="980935" y="0"/>
                </a:lnTo>
                <a:close/>
              </a:path>
            </a:pathLst>
          </a:custGeom>
          <a:blipFill>
            <a:blip r:embed="rId5"/>
            <a:stretch>
              <a:fillRect l="0" t="0" r="0" b="0"/>
            </a:stretch>
          </a:blipFill>
        </p:spPr>
      </p:sp>
      <p:sp>
        <p:nvSpPr>
          <p:cNvPr name="TextBox 15" id="15"/>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Giggling Platypus Co.</a:t>
            </a:r>
          </a:p>
        </p:txBody>
      </p:sp>
      <p:sp>
        <p:nvSpPr>
          <p:cNvPr name="TextBox 16" id="16"/>
          <p:cNvSpPr txBox="true"/>
          <p:nvPr/>
        </p:nvSpPr>
        <p:spPr>
          <a:xfrm rot="0">
            <a:off x="11679590" y="1383557"/>
            <a:ext cx="5855836" cy="2130424"/>
          </a:xfrm>
          <a:prstGeom prst="rect">
            <a:avLst/>
          </a:prstGeom>
        </p:spPr>
        <p:txBody>
          <a:bodyPr anchor="t" rtlCol="false" tIns="0" lIns="0" bIns="0" rIns="0">
            <a:spAutoFit/>
          </a:bodyPr>
          <a:lstStyle/>
          <a:p>
            <a:pPr algn="l">
              <a:lnSpc>
                <a:spcPts val="11200"/>
              </a:lnSpc>
              <a:spcBef>
                <a:spcPct val="0"/>
              </a:spcBef>
            </a:pPr>
            <a:r>
              <a:rPr lang="en-US" sz="8000">
                <a:solidFill>
                  <a:srgbClr val="8BC833"/>
                </a:solidFill>
                <a:latin typeface="Lumios Brush"/>
                <a:ea typeface="Lumios Brush"/>
                <a:cs typeface="Lumios Brush"/>
                <a:sym typeface="Lumios Brush"/>
              </a:rPr>
              <a:t>Арістолохії</a:t>
            </a:r>
          </a:p>
        </p:txBody>
      </p:sp>
      <p:sp>
        <p:nvSpPr>
          <p:cNvPr name="TextBox 17" id="17"/>
          <p:cNvSpPr txBox="true"/>
          <p:nvPr/>
        </p:nvSpPr>
        <p:spPr>
          <a:xfrm rot="0">
            <a:off x="10459218" y="3474691"/>
            <a:ext cx="6800082" cy="4087898"/>
          </a:xfrm>
          <a:prstGeom prst="rect">
            <a:avLst/>
          </a:prstGeom>
        </p:spPr>
        <p:txBody>
          <a:bodyPr anchor="t" rtlCol="false" tIns="0" lIns="0" bIns="0" rIns="0">
            <a:spAutoFit/>
          </a:bodyPr>
          <a:lstStyle/>
          <a:p>
            <a:pPr algn="l">
              <a:lnSpc>
                <a:spcPts val="2532"/>
              </a:lnSpc>
            </a:pPr>
            <a:r>
              <a:rPr lang="en-US" sz="1809">
                <a:solidFill>
                  <a:srgbClr val="1F2020"/>
                </a:solidFill>
                <a:latin typeface="Merriweather"/>
                <a:ea typeface="Merriweather"/>
                <a:cs typeface="Merriweather"/>
                <a:sym typeface="Merriweather"/>
              </a:rPr>
              <a:t>Квітка арістолохії має великі пелюстки, вкриті темними червоними, бордовими або коричневими плямами, що нагадують забарвлення м'яса або гнилої плоті. Ці плями допомагають квітці привертати увагу певних комах, зокрема мух, які зазвичай прилітають до гниючої органіки. Мухи думають, що це їжа, сідають на квітку, а квітка в цей час запилюється.</a:t>
            </a:r>
          </a:p>
          <a:p>
            <a:pPr algn="l">
              <a:lnSpc>
                <a:spcPts val="2532"/>
              </a:lnSpc>
            </a:pPr>
          </a:p>
          <a:p>
            <a:pPr algn="l">
              <a:lnSpc>
                <a:spcPts val="2532"/>
              </a:lnSpc>
              <a:spcBef>
                <a:spcPct val="0"/>
              </a:spcBef>
            </a:pPr>
            <a:r>
              <a:rPr lang="en-US" sz="1809">
                <a:solidFill>
                  <a:srgbClr val="1F2020"/>
                </a:solidFill>
                <a:latin typeface="Merriweather"/>
                <a:ea typeface="Merriweather"/>
                <a:cs typeface="Merriweather"/>
                <a:sym typeface="Merriweather"/>
              </a:rPr>
              <a:t>Арістолохія також виділяє специфічний запах, що підсилює ілюзію гнилої органіки, щоб ще більше привабити мух. Як тільки муха заходить всередину квітки, вона деякий час там затримується, поки квітка не відпустить її разом із пилком.</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19337" y="7969812"/>
            <a:ext cx="168663" cy="1288488"/>
            <a:chOff x="0" y="0"/>
            <a:chExt cx="229432" cy="1752723"/>
          </a:xfrm>
        </p:grpSpPr>
        <p:sp>
          <p:nvSpPr>
            <p:cNvPr name="Freeform 3" id="3"/>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4" id="4"/>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230600" y="0"/>
            <a:ext cx="1028700" cy="102870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388006" y="1878298"/>
            <a:ext cx="6652207" cy="5958211"/>
          </a:xfrm>
          <a:custGeom>
            <a:avLst/>
            <a:gdLst/>
            <a:ahLst/>
            <a:cxnLst/>
            <a:rect r="r" b="b" t="t" l="l"/>
            <a:pathLst>
              <a:path h="5958211" w="6652207">
                <a:moveTo>
                  <a:pt x="0" y="0"/>
                </a:moveTo>
                <a:lnTo>
                  <a:pt x="6652206" y="0"/>
                </a:lnTo>
                <a:lnTo>
                  <a:pt x="6652206" y="5958211"/>
                </a:lnTo>
                <a:lnTo>
                  <a:pt x="0" y="5958211"/>
                </a:lnTo>
                <a:lnTo>
                  <a:pt x="0" y="0"/>
                </a:lnTo>
                <a:close/>
              </a:path>
            </a:pathLst>
          </a:custGeom>
          <a:blipFill>
            <a:blip r:embed="rId4"/>
            <a:stretch>
              <a:fillRect l="0" t="0" r="0" b="0"/>
            </a:stretch>
          </a:blipFill>
        </p:spPr>
      </p:sp>
      <p:sp>
        <p:nvSpPr>
          <p:cNvPr name="TextBox 10" id="10"/>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Giggling Platypus Co.</a:t>
            </a:r>
          </a:p>
        </p:txBody>
      </p:sp>
      <p:sp>
        <p:nvSpPr>
          <p:cNvPr name="TextBox 11" id="11"/>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Contact</a:t>
            </a:r>
          </a:p>
        </p:txBody>
      </p:sp>
      <p:sp>
        <p:nvSpPr>
          <p:cNvPr name="TextBox 12" id="12"/>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About Us</a:t>
            </a:r>
          </a:p>
        </p:txBody>
      </p:sp>
      <p:sp>
        <p:nvSpPr>
          <p:cNvPr name="TextBox 13" id="13"/>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Video</a:t>
            </a:r>
          </a:p>
        </p:txBody>
      </p:sp>
      <p:sp>
        <p:nvSpPr>
          <p:cNvPr name="TextBox 14" id="14"/>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Home</a:t>
            </a:r>
          </a:p>
        </p:txBody>
      </p:sp>
      <p:sp>
        <p:nvSpPr>
          <p:cNvPr name="TextBox 15" id="15"/>
          <p:cNvSpPr txBox="true"/>
          <p:nvPr/>
        </p:nvSpPr>
        <p:spPr>
          <a:xfrm rot="0">
            <a:off x="1700697" y="1628098"/>
            <a:ext cx="6710224" cy="1347218"/>
          </a:xfrm>
          <a:prstGeom prst="rect">
            <a:avLst/>
          </a:prstGeom>
        </p:spPr>
        <p:txBody>
          <a:bodyPr anchor="t" rtlCol="false" tIns="0" lIns="0" bIns="0" rIns="0">
            <a:spAutoFit/>
          </a:bodyPr>
          <a:lstStyle/>
          <a:p>
            <a:pPr algn="l">
              <a:lnSpc>
                <a:spcPts val="7118"/>
              </a:lnSpc>
              <a:spcBef>
                <a:spcPct val="0"/>
              </a:spcBef>
            </a:pPr>
            <a:r>
              <a:rPr lang="en-US" sz="5084">
                <a:solidFill>
                  <a:srgbClr val="8BC833"/>
                </a:solidFill>
                <a:latin typeface="Lumios Brush"/>
                <a:ea typeface="Lumios Brush"/>
                <a:cs typeface="Lumios Brush"/>
                <a:sym typeface="Lumios Brush"/>
              </a:rPr>
              <a:t>Орхідея бджолина.</a:t>
            </a:r>
          </a:p>
        </p:txBody>
      </p:sp>
      <p:sp>
        <p:nvSpPr>
          <p:cNvPr name="TextBox 16" id="16"/>
          <p:cNvSpPr txBox="true"/>
          <p:nvPr/>
        </p:nvSpPr>
        <p:spPr>
          <a:xfrm rot="0">
            <a:off x="1549407" y="3749359"/>
            <a:ext cx="6478338" cy="2731133"/>
          </a:xfrm>
          <a:prstGeom prst="rect">
            <a:avLst/>
          </a:prstGeom>
        </p:spPr>
        <p:txBody>
          <a:bodyPr anchor="t" rtlCol="false" tIns="0" lIns="0" bIns="0" rIns="0">
            <a:spAutoFit/>
          </a:bodyPr>
          <a:lstStyle/>
          <a:p>
            <a:pPr algn="l">
              <a:lnSpc>
                <a:spcPts val="3661"/>
              </a:lnSpc>
              <a:spcBef>
                <a:spcPct val="0"/>
              </a:spcBef>
            </a:pPr>
            <a:r>
              <a:rPr lang="en-US" sz="2615">
                <a:solidFill>
                  <a:srgbClr val="1F2020"/>
                </a:solidFill>
                <a:latin typeface="Open Sans"/>
                <a:ea typeface="Open Sans"/>
                <a:cs typeface="Open Sans"/>
                <a:sym typeface="Open Sans"/>
              </a:rPr>
              <a:t>Вона імітує вигляд і забарвлення бджоли, щоб привабити комах-запилювачів. Її пелюстки мають кольорові візерунки, схожі на тіло бджоли, що допомагає квітці обдурити  бджіл.</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19337" y="7969812"/>
            <a:ext cx="168663" cy="1288488"/>
            <a:chOff x="0" y="0"/>
            <a:chExt cx="229432" cy="1752723"/>
          </a:xfrm>
        </p:grpSpPr>
        <p:sp>
          <p:nvSpPr>
            <p:cNvPr name="Freeform 3" id="3"/>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4" id="4"/>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230600" y="0"/>
            <a:ext cx="1028700" cy="102870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87257" y="4882366"/>
            <a:ext cx="8670077" cy="6359630"/>
            <a:chOff x="0" y="0"/>
            <a:chExt cx="4198620" cy="3079750"/>
          </a:xfrm>
        </p:grpSpPr>
        <p:sp>
          <p:nvSpPr>
            <p:cNvPr name="Freeform 10" id="10"/>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8BC833"/>
            </a:solidFill>
            <a:ln w="12700">
              <a:solidFill>
                <a:srgbClr val="000000"/>
              </a:solidFill>
            </a:ln>
          </p:spPr>
        </p:sp>
      </p:grpSp>
      <p:grpSp>
        <p:nvGrpSpPr>
          <p:cNvPr name="Group 11" id="11"/>
          <p:cNvGrpSpPr/>
          <p:nvPr/>
        </p:nvGrpSpPr>
        <p:grpSpPr>
          <a:xfrm rot="0">
            <a:off x="-1171995" y="4697627"/>
            <a:ext cx="8670077" cy="6359630"/>
            <a:chOff x="0" y="0"/>
            <a:chExt cx="4198620" cy="3079750"/>
          </a:xfrm>
        </p:grpSpPr>
        <p:sp>
          <p:nvSpPr>
            <p:cNvPr name="Freeform 12" id="12"/>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l="0" t="-18287" r="0" b="-18287"/>
              </a:stretch>
            </a:blipFill>
          </p:spPr>
        </p:sp>
      </p:grpSp>
      <p:grpSp>
        <p:nvGrpSpPr>
          <p:cNvPr name="Group 13" id="13"/>
          <p:cNvGrpSpPr/>
          <p:nvPr/>
        </p:nvGrpSpPr>
        <p:grpSpPr>
          <a:xfrm rot="0">
            <a:off x="7104056" y="1990119"/>
            <a:ext cx="5123090" cy="3297377"/>
            <a:chOff x="0" y="0"/>
            <a:chExt cx="5513070" cy="3548380"/>
          </a:xfrm>
        </p:grpSpPr>
        <p:sp>
          <p:nvSpPr>
            <p:cNvPr name="Freeform 14" id="14"/>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solidFill>
              <a:srgbClr val="8BC833"/>
            </a:solidFill>
            <a:ln w="12700">
              <a:solidFill>
                <a:srgbClr val="000000"/>
              </a:solidFill>
            </a:ln>
          </p:spPr>
        </p:sp>
      </p:grpSp>
      <p:grpSp>
        <p:nvGrpSpPr>
          <p:cNvPr name="Group 15" id="15"/>
          <p:cNvGrpSpPr/>
          <p:nvPr/>
        </p:nvGrpSpPr>
        <p:grpSpPr>
          <a:xfrm rot="0">
            <a:off x="7016070" y="1902133"/>
            <a:ext cx="5123090" cy="3297377"/>
            <a:chOff x="0" y="0"/>
            <a:chExt cx="5513070" cy="3548380"/>
          </a:xfrm>
        </p:grpSpPr>
        <p:sp>
          <p:nvSpPr>
            <p:cNvPr name="Freeform 16" id="16"/>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5"/>
              <a:stretch>
                <a:fillRect l="0" t="-8284" r="0" b="-8284"/>
              </a:stretch>
            </a:blipFill>
          </p:spPr>
        </p:sp>
      </p:grpSp>
      <p:sp>
        <p:nvSpPr>
          <p:cNvPr name="Freeform 17" id="17"/>
          <p:cNvSpPr/>
          <p:nvPr/>
        </p:nvSpPr>
        <p:spPr>
          <a:xfrm flipH="false" flipV="false" rot="-5400000">
            <a:off x="7476783" y="1614890"/>
            <a:ext cx="1293960" cy="1696997"/>
          </a:xfrm>
          <a:custGeom>
            <a:avLst/>
            <a:gdLst/>
            <a:ahLst/>
            <a:cxnLst/>
            <a:rect r="r" b="b" t="t" l="l"/>
            <a:pathLst>
              <a:path h="1696997" w="1293960">
                <a:moveTo>
                  <a:pt x="0" y="0"/>
                </a:moveTo>
                <a:lnTo>
                  <a:pt x="1293960" y="0"/>
                </a:lnTo>
                <a:lnTo>
                  <a:pt x="1293960" y="1696997"/>
                </a:lnTo>
                <a:lnTo>
                  <a:pt x="0" y="1696997"/>
                </a:lnTo>
                <a:lnTo>
                  <a:pt x="0" y="0"/>
                </a:lnTo>
                <a:close/>
              </a:path>
            </a:pathLst>
          </a:custGeom>
          <a:blipFill>
            <a:blip r:embed="rId6"/>
            <a:stretch>
              <a:fillRect l="0" t="0" r="0" b="0"/>
            </a:stretch>
          </a:blipFill>
        </p:spPr>
      </p:sp>
      <p:sp>
        <p:nvSpPr>
          <p:cNvPr name="Freeform 18" id="18"/>
          <p:cNvSpPr/>
          <p:nvPr/>
        </p:nvSpPr>
        <p:spPr>
          <a:xfrm flipH="false" flipV="false" rot="0">
            <a:off x="12522420" y="1641141"/>
            <a:ext cx="5011310" cy="5011310"/>
          </a:xfrm>
          <a:custGeom>
            <a:avLst/>
            <a:gdLst/>
            <a:ahLst/>
            <a:cxnLst/>
            <a:rect r="r" b="b" t="t" l="l"/>
            <a:pathLst>
              <a:path h="5011310" w="5011310">
                <a:moveTo>
                  <a:pt x="0" y="0"/>
                </a:moveTo>
                <a:lnTo>
                  <a:pt x="5011310" y="0"/>
                </a:lnTo>
                <a:lnTo>
                  <a:pt x="5011310" y="5011310"/>
                </a:lnTo>
                <a:lnTo>
                  <a:pt x="0" y="5011310"/>
                </a:lnTo>
                <a:lnTo>
                  <a:pt x="0" y="0"/>
                </a:lnTo>
                <a:close/>
              </a:path>
            </a:pathLst>
          </a:custGeom>
          <a:blipFill>
            <a:blip r:embed="rId4"/>
            <a:stretch>
              <a:fillRect l="0" t="0" r="0" b="0"/>
            </a:stretch>
          </a:blipFill>
        </p:spPr>
      </p:sp>
      <p:sp>
        <p:nvSpPr>
          <p:cNvPr name="TextBox 19" id="19"/>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Giggling Platypus Co.</a:t>
            </a:r>
          </a:p>
        </p:txBody>
      </p:sp>
      <p:sp>
        <p:nvSpPr>
          <p:cNvPr name="TextBox 20" id="20"/>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Contact</a:t>
            </a:r>
          </a:p>
        </p:txBody>
      </p:sp>
      <p:sp>
        <p:nvSpPr>
          <p:cNvPr name="TextBox 21" id="21"/>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About Us</a:t>
            </a:r>
          </a:p>
        </p:txBody>
      </p:sp>
      <p:sp>
        <p:nvSpPr>
          <p:cNvPr name="TextBox 22" id="22"/>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Video</a:t>
            </a:r>
          </a:p>
        </p:txBody>
      </p:sp>
      <p:sp>
        <p:nvSpPr>
          <p:cNvPr name="TextBox 23" id="23"/>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Home</a:t>
            </a:r>
          </a:p>
        </p:txBody>
      </p:sp>
      <p:sp>
        <p:nvSpPr>
          <p:cNvPr name="TextBox 24" id="24"/>
          <p:cNvSpPr txBox="true"/>
          <p:nvPr/>
        </p:nvSpPr>
        <p:spPr>
          <a:xfrm rot="0">
            <a:off x="1121085" y="1521133"/>
            <a:ext cx="3853577" cy="986561"/>
          </a:xfrm>
          <a:prstGeom prst="rect">
            <a:avLst/>
          </a:prstGeom>
        </p:spPr>
        <p:txBody>
          <a:bodyPr anchor="t" rtlCol="false" tIns="0" lIns="0" bIns="0" rIns="0">
            <a:spAutoFit/>
          </a:bodyPr>
          <a:lstStyle/>
          <a:p>
            <a:pPr algn="l">
              <a:lnSpc>
                <a:spcPts val="4037"/>
              </a:lnSpc>
            </a:pPr>
            <a:r>
              <a:rPr lang="en-US" sz="4588">
                <a:solidFill>
                  <a:srgbClr val="8BC833"/>
                </a:solidFill>
                <a:latin typeface="Lumios Brush"/>
                <a:ea typeface="Lumios Brush"/>
                <a:cs typeface="Lumios Brush"/>
                <a:sym typeface="Lumios Brush"/>
              </a:rPr>
              <a:t>Венерина мухоловка</a:t>
            </a:r>
          </a:p>
        </p:txBody>
      </p:sp>
      <p:sp>
        <p:nvSpPr>
          <p:cNvPr name="TextBox 25" id="25"/>
          <p:cNvSpPr txBox="true"/>
          <p:nvPr/>
        </p:nvSpPr>
        <p:spPr>
          <a:xfrm rot="0">
            <a:off x="9267829" y="6415765"/>
            <a:ext cx="619715" cy="425748"/>
          </a:xfrm>
          <a:prstGeom prst="rect">
            <a:avLst/>
          </a:prstGeom>
        </p:spPr>
        <p:txBody>
          <a:bodyPr anchor="t" rtlCol="false" tIns="0" lIns="0" bIns="0" rIns="0">
            <a:spAutoFit/>
          </a:bodyPr>
          <a:lstStyle/>
          <a:p>
            <a:pPr algn="ctr">
              <a:lnSpc>
                <a:spcPts val="3550"/>
              </a:lnSpc>
              <a:spcBef>
                <a:spcPct val="0"/>
              </a:spcBef>
            </a:pPr>
            <a:r>
              <a:rPr lang="en-US" b="true" sz="2536">
                <a:solidFill>
                  <a:srgbClr val="FFFFFF"/>
                </a:solidFill>
                <a:latin typeface="Open Sans Bold"/>
                <a:ea typeface="Open Sans Bold"/>
                <a:cs typeface="Open Sans Bold"/>
                <a:sym typeface="Open Sans Bold"/>
              </a:rPr>
              <a:t>01</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grpSp>
        <p:nvGrpSpPr>
          <p:cNvPr name="Group 3" id="3"/>
          <p:cNvGrpSpPr/>
          <p:nvPr/>
        </p:nvGrpSpPr>
        <p:grpSpPr>
          <a:xfrm rot="0">
            <a:off x="18119337" y="7969812"/>
            <a:ext cx="168663" cy="1288488"/>
            <a:chOff x="0" y="0"/>
            <a:chExt cx="229432" cy="1752723"/>
          </a:xfrm>
        </p:grpSpPr>
        <p:sp>
          <p:nvSpPr>
            <p:cNvPr name="Freeform 4" id="4"/>
            <p:cNvSpPr/>
            <p:nvPr/>
          </p:nvSpPr>
          <p:spPr>
            <a:xfrm flipH="false" flipV="false" rot="0">
              <a:off x="0" y="0"/>
              <a:ext cx="229432" cy="1752723"/>
            </a:xfrm>
            <a:custGeom>
              <a:avLst/>
              <a:gdLst/>
              <a:ahLst/>
              <a:cxnLst/>
              <a:rect r="r" b="b" t="t" l="l"/>
              <a:pathLst>
                <a:path h="1752723" w="229432">
                  <a:moveTo>
                    <a:pt x="0" y="0"/>
                  </a:moveTo>
                  <a:lnTo>
                    <a:pt x="229432" y="0"/>
                  </a:lnTo>
                  <a:lnTo>
                    <a:pt x="229432" y="1752723"/>
                  </a:lnTo>
                  <a:lnTo>
                    <a:pt x="0" y="1752723"/>
                  </a:lnTo>
                  <a:close/>
                </a:path>
              </a:pathLst>
            </a:custGeom>
            <a:solidFill>
              <a:srgbClr val="8BC833"/>
            </a:solidFill>
          </p:spPr>
        </p:sp>
        <p:sp>
          <p:nvSpPr>
            <p:cNvPr name="TextBox 5" id="5"/>
            <p:cNvSpPr txBox="true"/>
            <p:nvPr/>
          </p:nvSpPr>
          <p:spPr>
            <a:xfrm>
              <a:off x="0" y="-38100"/>
              <a:ext cx="229432" cy="179082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230600" y="0"/>
            <a:ext cx="1028700" cy="10287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8BC833"/>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511988" y="457404"/>
            <a:ext cx="344635" cy="337561"/>
          </a:xfrm>
          <a:custGeom>
            <a:avLst/>
            <a:gdLst/>
            <a:ahLst/>
            <a:cxnLst/>
            <a:rect r="r" b="b" t="t" l="l"/>
            <a:pathLst>
              <a:path h="337561" w="344635">
                <a:moveTo>
                  <a:pt x="0" y="0"/>
                </a:moveTo>
                <a:lnTo>
                  <a:pt x="344635" y="0"/>
                </a:lnTo>
                <a:lnTo>
                  <a:pt x="344635" y="337560"/>
                </a:lnTo>
                <a:lnTo>
                  <a:pt x="0" y="3375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927054" y="2857224"/>
            <a:ext cx="12963549" cy="3912635"/>
          </a:xfrm>
          <a:custGeom>
            <a:avLst/>
            <a:gdLst/>
            <a:ahLst/>
            <a:cxnLst/>
            <a:rect r="r" b="b" t="t" l="l"/>
            <a:pathLst>
              <a:path h="3912635" w="12963549">
                <a:moveTo>
                  <a:pt x="0" y="0"/>
                </a:moveTo>
                <a:lnTo>
                  <a:pt x="12963549" y="0"/>
                </a:lnTo>
                <a:lnTo>
                  <a:pt x="12963549" y="3912634"/>
                </a:lnTo>
                <a:lnTo>
                  <a:pt x="0" y="39126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4749324" y="3023448"/>
            <a:ext cx="9319009" cy="2504881"/>
          </a:xfrm>
          <a:prstGeom prst="rect">
            <a:avLst/>
          </a:prstGeom>
        </p:spPr>
        <p:txBody>
          <a:bodyPr anchor="t" rtlCol="false" tIns="0" lIns="0" bIns="0" rIns="0">
            <a:spAutoFit/>
          </a:bodyPr>
          <a:lstStyle/>
          <a:p>
            <a:pPr algn="ctr">
              <a:lnSpc>
                <a:spcPts val="13135"/>
              </a:lnSpc>
              <a:spcBef>
                <a:spcPct val="0"/>
              </a:spcBef>
            </a:pPr>
            <a:r>
              <a:rPr lang="en-US" sz="9382">
                <a:solidFill>
                  <a:srgbClr val="FFFFFF"/>
                </a:solidFill>
                <a:latin typeface="Lumios Brush"/>
                <a:ea typeface="Lumios Brush"/>
                <a:cs typeface="Lumios Brush"/>
                <a:sym typeface="Lumios Brush"/>
              </a:rPr>
              <a:t>Дякую за увагу! </a:t>
            </a:r>
          </a:p>
        </p:txBody>
      </p:sp>
      <p:sp>
        <p:nvSpPr>
          <p:cNvPr name="Freeform 12" id="12"/>
          <p:cNvSpPr/>
          <p:nvPr/>
        </p:nvSpPr>
        <p:spPr>
          <a:xfrm flipH="false" flipV="false" rot="-4501428">
            <a:off x="3725427" y="2852101"/>
            <a:ext cx="1568117" cy="2056547"/>
          </a:xfrm>
          <a:custGeom>
            <a:avLst/>
            <a:gdLst/>
            <a:ahLst/>
            <a:cxnLst/>
            <a:rect r="r" b="b" t="t" l="l"/>
            <a:pathLst>
              <a:path h="2056547" w="1568117">
                <a:moveTo>
                  <a:pt x="0" y="0"/>
                </a:moveTo>
                <a:lnTo>
                  <a:pt x="1568117" y="0"/>
                </a:lnTo>
                <a:lnTo>
                  <a:pt x="1568117" y="2056547"/>
                </a:lnTo>
                <a:lnTo>
                  <a:pt x="0" y="2056547"/>
                </a:lnTo>
                <a:lnTo>
                  <a:pt x="0" y="0"/>
                </a:lnTo>
                <a:close/>
              </a:path>
            </a:pathLst>
          </a:custGeom>
          <a:blipFill>
            <a:blip r:embed="rId7"/>
            <a:stretch>
              <a:fillRect l="0" t="0" r="0" b="0"/>
            </a:stretch>
          </a:blipFill>
        </p:spPr>
      </p:sp>
      <p:sp>
        <p:nvSpPr>
          <p:cNvPr name="Freeform 13" id="13"/>
          <p:cNvSpPr/>
          <p:nvPr/>
        </p:nvSpPr>
        <p:spPr>
          <a:xfrm flipH="true" flipV="false" rot="5224802">
            <a:off x="12107276" y="5828035"/>
            <a:ext cx="1507539" cy="1977101"/>
          </a:xfrm>
          <a:custGeom>
            <a:avLst/>
            <a:gdLst/>
            <a:ahLst/>
            <a:cxnLst/>
            <a:rect r="r" b="b" t="t" l="l"/>
            <a:pathLst>
              <a:path h="1977101" w="1507539">
                <a:moveTo>
                  <a:pt x="1507539" y="0"/>
                </a:moveTo>
                <a:lnTo>
                  <a:pt x="0" y="0"/>
                </a:lnTo>
                <a:lnTo>
                  <a:pt x="0" y="1977101"/>
                </a:lnTo>
                <a:lnTo>
                  <a:pt x="1507539" y="1977101"/>
                </a:lnTo>
                <a:lnTo>
                  <a:pt x="1507539" y="0"/>
                </a:lnTo>
                <a:close/>
              </a:path>
            </a:pathLst>
          </a:custGeom>
          <a:blipFill>
            <a:blip r:embed="rId7"/>
            <a:stretch>
              <a:fillRect l="0" t="0" r="0" b="0"/>
            </a:stretch>
          </a:blipFill>
        </p:spPr>
      </p:sp>
      <p:sp>
        <p:nvSpPr>
          <p:cNvPr name="TextBox 14" id="14"/>
          <p:cNvSpPr txBox="true"/>
          <p:nvPr/>
        </p:nvSpPr>
        <p:spPr>
          <a:xfrm rot="0">
            <a:off x="1039108" y="517674"/>
            <a:ext cx="1744100"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Giggling Platypus Co.</a:t>
            </a:r>
          </a:p>
        </p:txBody>
      </p:sp>
      <p:sp>
        <p:nvSpPr>
          <p:cNvPr name="TextBox 15" id="15"/>
          <p:cNvSpPr txBox="true"/>
          <p:nvPr/>
        </p:nvSpPr>
        <p:spPr>
          <a:xfrm rot="0">
            <a:off x="14912142" y="517674"/>
            <a:ext cx="978460"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name="TextBox 16" id="16"/>
          <p:cNvSpPr txBox="true"/>
          <p:nvPr/>
        </p:nvSpPr>
        <p:spPr>
          <a:xfrm rot="0">
            <a:off x="13356346" y="517674"/>
            <a:ext cx="1060497"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name="TextBox 17" id="17"/>
          <p:cNvSpPr txBox="true"/>
          <p:nvPr/>
        </p:nvSpPr>
        <p:spPr>
          <a:xfrm rot="0">
            <a:off x="12125589" y="517674"/>
            <a:ext cx="735456"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Video</a:t>
            </a:r>
          </a:p>
        </p:txBody>
      </p:sp>
      <p:sp>
        <p:nvSpPr>
          <p:cNvPr name="TextBox 18" id="18"/>
          <p:cNvSpPr txBox="true"/>
          <p:nvPr/>
        </p:nvSpPr>
        <p:spPr>
          <a:xfrm rot="0">
            <a:off x="10869830" y="517674"/>
            <a:ext cx="809760" cy="197971"/>
          </a:xfrm>
          <a:prstGeom prst="rect">
            <a:avLst/>
          </a:prstGeom>
        </p:spPr>
        <p:txBody>
          <a:bodyPr anchor="t" rtlCol="false" tIns="0" lIns="0" bIns="0" rIns="0">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DAGRBBL2b0M</dc:identifier>
  <dcterms:modified xsi:type="dcterms:W3CDTF">2011-08-01T06:04:30Z</dcterms:modified>
  <cp:revision>1</cp:revision>
  <dc:title>Green Brush Nature Presentation</dc:title>
</cp:coreProperties>
</file>