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3"/>
  </p:notesMasterIdLst>
  <p:sldIdLst>
    <p:sldId id="256" r:id="rId2"/>
    <p:sldId id="258" r:id="rId3"/>
    <p:sldId id="283" r:id="rId4"/>
    <p:sldId id="259" r:id="rId5"/>
    <p:sldId id="368" r:id="rId6"/>
    <p:sldId id="352" r:id="rId7"/>
    <p:sldId id="360" r:id="rId8"/>
    <p:sldId id="353" r:id="rId9"/>
    <p:sldId id="354" r:id="rId10"/>
    <p:sldId id="355" r:id="rId11"/>
    <p:sldId id="361" r:id="rId12"/>
    <p:sldId id="356" r:id="rId13"/>
    <p:sldId id="357" r:id="rId14"/>
    <p:sldId id="358" r:id="rId15"/>
    <p:sldId id="362" r:id="rId16"/>
    <p:sldId id="359" r:id="rId17"/>
    <p:sldId id="363" r:id="rId18"/>
    <p:sldId id="329" r:id="rId19"/>
    <p:sldId id="364" r:id="rId20"/>
    <p:sldId id="330" r:id="rId21"/>
    <p:sldId id="365" r:id="rId22"/>
    <p:sldId id="331" r:id="rId23"/>
    <p:sldId id="366" r:id="rId24"/>
    <p:sldId id="260" r:id="rId25"/>
    <p:sldId id="367" r:id="rId26"/>
    <p:sldId id="382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275" r:id="rId41"/>
    <p:sldId id="274" r:id="rId4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4CBC-75BF-481F-8979-1193153D6A38}" type="datetimeFigureOut">
              <a:rPr lang="ru-UA" smtClean="0"/>
              <a:t>07.01.2024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1AF5-5520-4463-A2E0-A8B3DB5E8B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4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A48C-36CD-8AF8-0D5C-24B08A5F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3AF8B-7183-4600-D8BC-A0C8A9D70C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4CBC1B-44E4-DF22-A225-2FCA1AB9526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E253B3-224D-F61A-1648-650892940F4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99DF179-3892-4D2D-CF0B-D360BD8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982B921-846A-CAAA-FE09-80051B91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3BE989D-6905-A79B-B0E9-28C6884A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73129B-0717-4DB3-9E49-63E3E46ED2C9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180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D875CB75-2D3C-51EF-DB71-D0EA90E6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0449"/>
            <a:ext cx="12191980" cy="68564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34BB-D84A-CE1F-A5C9-AF706DC15A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11388"/>
            <a:ext cx="7128588" cy="1425575"/>
          </a:xfrm>
        </p:spPr>
        <p:txBody>
          <a:bodyPr anchor="b">
            <a:noAutofit/>
          </a:bodyPr>
          <a:lstStyle/>
          <a:p>
            <a:pPr algn="ctr"/>
            <a:r>
              <a:rPr lang="uk-UA" sz="18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Підклас </a:t>
            </a:r>
            <a:r>
              <a:rPr lang="uk-UA" sz="1800" b="1" dirty="0" err="1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Розіди</a:t>
            </a:r>
            <a:r>
              <a:rPr lang="uk-UA" sz="18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UA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DFC18-B83C-CF44-5B92-439BBFB301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67951" y="5518701"/>
            <a:ext cx="3048000" cy="877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Ботаніка</a:t>
            </a:r>
            <a:r>
              <a:rPr lang="ru-RU" sz="2400" b="1">
                <a:solidFill>
                  <a:schemeClr val="bg1"/>
                </a:solidFill>
              </a:rPr>
              <a:t> 2023-24</a:t>
            </a: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AC04BF7-C40F-646D-EF73-0B9584766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4102" name="Picture 6" descr="семейство бобовые (fabaceae,leguminosae)">
            <a:extLst>
              <a:ext uri="{FF2B5EF4-FFF2-40B4-BE49-F238E27FC236}">
                <a16:creationId xmlns:a16="http://schemas.microsoft.com/office/drawing/2014/main" id="{ED2FD0B4-9C8E-7725-99BD-AF2A4EC3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81" y="494991"/>
            <a:ext cx="6149068" cy="60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4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DB5580-D042-A3FC-37FE-48FF1E371B50}"/>
              </a:ext>
            </a:extLst>
          </p:cNvPr>
          <p:cNvSpPr txBox="1"/>
          <p:nvPr/>
        </p:nvSpPr>
        <p:spPr>
          <a:xfrm>
            <a:off x="241041" y="1297786"/>
            <a:ext cx="1170991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Сапіндоцвіті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Sapindales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чагарники, деревні ліани або іноді трави. Листки супротивні, рідше чергові, прості або частіше складні, здебільшого без прилистків, іноді з опадаючими або маленькими прилистками. Квітки зібрані в різноманітні суцвіття,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частіше маточкові і тичинкові, актиноморфні, рідше більш чи менш зигоморфні, переважно з подвійною оцвітиною, звичайно п'яти,-чотиричленні. Чашолистки вільні або більш чи менш зрослі. Пелюстки вільні, рівні або нерівні. Нектарний диск часто розвинутий,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інтрастамінальний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Staphyleaceae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більшість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Асегасеае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частіше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екстрастамінальний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Тичинок від чотирьох до десяти,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більше; нитки вільні або іноді біля основи зрослі.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майже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двох-трьох, рідше з чотирьох-п'яти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вільними або більш чи менш зрослими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верхня, з (1) 2 (4-10) насінними зачатками в кожному гнізді. Плоди різного типу. Порядок охоплює 10-12 родин (переважно невеликих), 169 родів та близько 2350 видів, які поширені переважно в тропіках і субтропіках обох півкуль. Порядок має спільне походження з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Конарієвими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Бобовоцвітими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 Україні зустрічаються представники чотирьох родин.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6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3558" name="Picture 6" descr="СЕМЕЙСТВО САПИНДОВЫЕ (SAPINDACEAE) - что такое в Биологической энциклопедии">
            <a:extLst>
              <a:ext uri="{FF2B5EF4-FFF2-40B4-BE49-F238E27FC236}">
                <a16:creationId xmlns:a16="http://schemas.microsoft.com/office/drawing/2014/main" id="{CAE728E9-84FA-137D-6C55-DEFAF0443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3298144" y="272780"/>
            <a:ext cx="5595711" cy="64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9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FF06FF-63FE-D705-96DC-2961444E62EA}"/>
              </a:ext>
            </a:extLst>
          </p:cNvPr>
          <p:cNvSpPr txBox="1"/>
          <p:nvPr/>
        </p:nvSpPr>
        <p:spPr>
          <a:xfrm>
            <a:off x="475862" y="1023956"/>
            <a:ext cx="10851502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Рутоцвіті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2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Rutales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 і чагарники, рідше трави. Листки чергові або рідше супротивні, здебільшого складні, перисті, рідше прості, найчастіше без прилистків. Квітки переважно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в більшості випадків актиноморфні, як правило, п'яти- або чотиричленні, з подвійною оцвітиною і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біциклічним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андроцеєм.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апокарпний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або, (значно частіше)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(1-2) 3-5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більш чи менш зрослими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 або нижня, в кожному гнізді чи в кожній вільній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карпелі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міститься по два насінних зачатки. Плоди різного типу. За типом будови квітки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Рутоцвіті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близькі до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Сапіндоцвітих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мають спільне з ними походження. До порядку належить 17 родин, близько 370 родів та понад 4500 видів, представники яких поширені переважно в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аридних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субаридних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областях тропіків, субтропіків і подекуди в регіонах з помірним кліматом; характерною особливістю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Рутоцвітих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є наявність дископодібних нектарників та ароматичних речовин у листках, корі, деревині. В Україні є представники п'яти родин: Рутові,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Симарубові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Паролистові,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Гармалові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Фісташкові.</a:t>
            </a:r>
            <a:endParaRPr lang="ru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6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5844" name="Picture 4" descr="Червона Рута - монарда Р9 (ID#138394563), цена: 45 ₴, купить на Prom.ua">
            <a:extLst>
              <a:ext uri="{FF2B5EF4-FFF2-40B4-BE49-F238E27FC236}">
                <a16:creationId xmlns:a16="http://schemas.microsoft.com/office/drawing/2014/main" id="{E5C03278-FEEC-2BBE-81B6-6E79D9F2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3" y="1023956"/>
            <a:ext cx="9429161" cy="53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5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1C7B2-47B5-424D-CAAE-0DF70C9FC736}"/>
              </a:ext>
            </a:extLst>
          </p:cNvPr>
          <p:cNvSpPr txBox="1"/>
          <p:nvPr/>
        </p:nvSpPr>
        <p:spPr>
          <a:xfrm>
            <a:off x="233265" y="1166842"/>
            <a:ext cx="1156995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Льоноцвіті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Linales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або трави з черговими або рідше супротивними простими і часто цілісними листками з дрібними прилистками. Квітки зібрані у верхівкові або пазушні, частіше більш або менш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іноді маточкові і тичинкові; актиноморфні або майже актиноморфні (чашолистки іноді нерівні), чотири- або п'ятичленні, з подвійною оцвітиною. Чашолистки звичайно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вільні або більш чи менш зрослі. Пелюстки вільні, часто нігтикові. Нектарний диск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інтра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екстрастамінальний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чашоподібний, іноді складений тільки з двох-п'яти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екстрастамінальних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залозок. Тичинки переважно в одному або двох колах (друге коло здебільшого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стамінодіальне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іноді в трьох чи чотирьох колах або навіть численні: нитки звичайно зрослі в нижній частині в трубку (за рідким винятком).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двох-п'яти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верхня, з одним-двома висячими насінними зачатками в кожному гнізді;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стилодії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вільні або більш чи менш зрослі. Плоди часто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кістянкоподібні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коробочки, іноді горіхи, які розпадаються на окремі плодики. До порядку належать шість родин, 28 родів і близько 460 видів, поширених у тропіках, субтропіках та в областях з помірним кліматом. Походять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Льоноцвіті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 припускають, від відносно примітивних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Рутоцвітих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3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5126" name="Picture 6" descr="Схема питания для льна масличного. Минеральные удобрения и листовые  подкормки">
            <a:extLst>
              <a:ext uri="{FF2B5EF4-FFF2-40B4-BE49-F238E27FC236}">
                <a16:creationId xmlns:a16="http://schemas.microsoft.com/office/drawing/2014/main" id="{810CDE1F-E8E0-3C62-9068-FB7E03C6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09" y="1201238"/>
            <a:ext cx="8710128" cy="48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3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858757-72B5-C566-EFA2-DD97995B13A6}"/>
              </a:ext>
            </a:extLst>
          </p:cNvPr>
          <p:cNvSpPr txBox="1"/>
          <p:nvPr/>
        </p:nvSpPr>
        <p:spPr>
          <a:xfrm>
            <a:off x="283028" y="1225689"/>
            <a:ext cx="116259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Геранієцвіті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Geraniales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Переважно трави, іноді чагарники,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невисокі дерева. Листки чергові, рідше супротивні, звичайно складні або розсічені чи більш або менш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глибоколопатеві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прилистками чи без них. Квітки звичайно зібрані в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маточкові.і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тичинкові, актиноморфні або злегка зигоморфні (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Pelargonium</a:t>
            </a:r>
            <a:r>
              <a:rPr lang="uk-UA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Geraniaceae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 подвійною оцвітиною. Чашолистків п'ять,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чотири, і лише в,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Dirachmaeeae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вісім,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скручених, вільних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злегка зрослих біля основи, інколи пелюстки відсутні.  Тичинок десять в двох більш або менш ясно виражених колах,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тичинок 15 у трьох колах; нитки більш або, менш зрослі біля основи. Нерідко є нектарні залозки.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(2-3) 5 (8)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із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зрослими в простий стовпчик. Зав'язь верхня, з одним, двома або кількома більш-менш повислими насінними зачатками в кожному гнізді. Плоди різного типу. Охоплює дев'ять родин, 22 роди і 1680 видів, з них представники п'яти родин поширені в західній півкулі, особливо в гірських регіонах Центральної та Південної Америки. Найбільше видів мають родини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Квасеницеві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Геранієві. Щодо походження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Геранієцвітих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то раніше їх зближували з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Мальвоцвітими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виводили від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Розанних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Нині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Геранієцвіті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Льоноцвіті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розглядають як дві групи, що походять від Рутових.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7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6148" name="Picture 4" descr="Забытый символ уюта: секреты ухода за геранью - РИА Новости, 27.04.2022">
            <a:extLst>
              <a:ext uri="{FF2B5EF4-FFF2-40B4-BE49-F238E27FC236}">
                <a16:creationId xmlns:a16="http://schemas.microsoft.com/office/drawing/2014/main" id="{33C1BA1B-66A7-6BD4-B350-019203A9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70" y="1260240"/>
            <a:ext cx="8684856" cy="48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3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39020-A206-2EB2-DBFE-89B9E89655AA}"/>
              </a:ext>
            </a:extLst>
          </p:cNvPr>
          <p:cNvSpPr txBox="1"/>
          <p:nvPr/>
        </p:nvSpPr>
        <p:spPr>
          <a:xfrm>
            <a:off x="289249" y="1406511"/>
            <a:ext cx="11430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Бальзаміноцвіті</a:t>
            </a:r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Balsaminales</a:t>
            </a:r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Багаторічні або частіше однорічні трави з соковитими більш чи менш прозорими стеблами, іноді напівчагарники. Квітки поодинокі або в маленьких іноді зонтиковидних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цимозних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суцвіттях,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зигоморфні, в результаті закручування тонкої квітконіжки — перевернуті (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резупінатні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Чашолистків 5 або частіше 3, часто опушених, нерівних, самий нижній, морфологічно задній з них — великий і витягнутий в трубчату шпорку, а 2 бокових — маленькі і зсунуті вперед, в той час як 2 морфологічно передні чашолистки дуже малі або пригнічені. Пелюсток 5, передня з них велика, а бокові і задні пелюстки звичайно більш чи менш попарно зрослі по обидві сторони квітки і тому віночок здається складеним тільки з 3 пелюсток. Тичинок 5, з короткими і товстими пиляками, які зчеплені між собою навкруг зав'язі у формі кришечки, яка потім відривається біля основи і піднімається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гінецеєм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який витягується вгору.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5(4)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коротким стовпчиком з 5 (4) приймочками; зав'язь верхня, 5(4)-гнізда, частіше з кількома чи багатьма висячими насінними зачатками в кожному гнізді. Плоди — соковиті коробочки, які раптово розкриваються шляхом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скрчування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стулок, рідше ягодоподібні коробочки, що розпадаються на 1-насінні частини.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Balsaminales</a:t>
            </a:r>
            <a:r>
              <a:rPr lang="uk-UA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достатньо близькі до порядку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Geraniales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 зв'язку з чим раніше бальзамінові в якості родини входили до порядку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геранієцвітих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Порядок монотипний.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8AFD79-A5E7-5C58-F1BC-C30CB05A5EB6}"/>
              </a:ext>
            </a:extLst>
          </p:cNvPr>
          <p:cNvSpPr txBox="1"/>
          <p:nvPr/>
        </p:nvSpPr>
        <p:spPr>
          <a:xfrm>
            <a:off x="289250" y="1132440"/>
            <a:ext cx="11430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РОЗИДИ (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ROSIDAE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або трави з простими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-^ чи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пальчасто-складнимн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листками без прилистків або з ними. Квітки зібрані в різні суцвіття або поодинокі,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рідше маточкові і тичинкові, актиноморфні чи зигоморфні, циклічні, звичайно з циклічною оцвітиною. Пелюстки вільні або більш-менш зрослі. Тичинок від кількох до численних.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частіше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ценокарпннй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верхня,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нижня. Плоди різних типів.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Цей підклас один з найбільших у складі дводольних. До нього належить 39 порядків, дев'ять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підпорядків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64 родини і 80 підродин та понад 55 000 видів, які ростуть в обох півкулях. Походження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розід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пов'язують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диленіїдами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разом з ними їх виводять від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Магноліід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70" name="Picture 14" descr="Rosidae I - CALAMEO Downloader">
            <a:extLst>
              <a:ext uri="{FF2B5EF4-FFF2-40B4-BE49-F238E27FC236}">
                <a16:creationId xmlns:a16="http://schemas.microsoft.com/office/drawing/2014/main" id="{6AC387EC-639E-CC63-46F6-40969D45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" y="3994762"/>
            <a:ext cx="3530082" cy="26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Rosidae III - CALAMEO Downloader">
            <a:extLst>
              <a:ext uri="{FF2B5EF4-FFF2-40B4-BE49-F238E27FC236}">
                <a16:creationId xmlns:a16="http://schemas.microsoft.com/office/drawing/2014/main" id="{70ECFFE6-90ED-661A-E88D-5C0FD303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91" y="3994762"/>
            <a:ext cx="3572049" cy="26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Rosidae V - CALAMEO Downloader">
            <a:extLst>
              <a:ext uri="{FF2B5EF4-FFF2-40B4-BE49-F238E27FC236}">
                <a16:creationId xmlns:a16="http://schemas.microsoft.com/office/drawing/2014/main" id="{9FE39152-DB38-8FA0-7A03-A94A9C1B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98" y="3994762"/>
            <a:ext cx="3572049" cy="267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7174" name="Picture 6" descr="Бальзамины на даче: особенности выращивания и размножения, размещение">
            <a:extLst>
              <a:ext uri="{FF2B5EF4-FFF2-40B4-BE49-F238E27FC236}">
                <a16:creationId xmlns:a16="http://schemas.microsoft.com/office/drawing/2014/main" id="{9C428449-0044-AFB8-C9D7-A85C1B56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85" y="584969"/>
            <a:ext cx="7593854" cy="568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4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6D085-585D-D8E6-4CC4-3448E2E8543B}"/>
              </a:ext>
            </a:extLst>
          </p:cNvPr>
          <p:cNvSpPr txBox="1"/>
          <p:nvPr/>
        </p:nvSpPr>
        <p:spPr>
          <a:xfrm>
            <a:off x="214604" y="1023956"/>
            <a:ext cx="1156062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Красолецвіті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Tropaeolales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Соковиті трави, іноді бульбові багаторічники, як правило з черговими,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довгочерешковими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простими, з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-сітчастим жилкуванням, листками. Квітки поодинокі і пазушні, часто на довгих квітконіжках,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більш чи менш зигоморфні, з подвійною оцвітиною. Чашолистків 5, забарвлених, вільних, задній (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адоксальний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чашолисток або задній і 2 латеральних чашолистки утворюють разом з одностороннім виростом квітколожа велику дорсальну шпору. Пелюсток 5, вільних,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черепитчатих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причому 3 передніх (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абаксальних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звичайно відрізняються від 2 латеральних наявністю нігтика (іноді ці 3 передніх пелюстки відсутні). Тичинок 8, вільних, в 2 ряди по 4, по 1 ряду з кожної сторони зав'язі; вони відповідають двом п'ятичленним колам, в кожному з яких медіальна тичинка пригнічена; пиляки дрібні, відкриваються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поздовжно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3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ниткоподібним стовпчиком з 3 рівними або нерівними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приймочковими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гілочками; зав'язь верхня, 3-гнізда з 1 звисаючим насінним зачатком в кожному гнізді. Плоди розпадаються на 1-насінні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кістянковидні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горіховидні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мерикарпп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рідше розвивається лише один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криловидний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мерикарпій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Походять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Trapeolales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скоріше всього безпосередньо від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Geraniales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до яких вони відносно найбільш близькі.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4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5"/>
            <a:ext cx="2112925" cy="1023956"/>
          </a:xfrm>
          <a:prstGeom prst="rect">
            <a:avLst/>
          </a:prstGeom>
        </p:spPr>
      </p:pic>
      <p:pic>
        <p:nvPicPr>
          <p:cNvPr id="48130" name="Picture 2" descr="Когда сажать настурцию в 2024 году на рассаду и в открытый грунт:  благоприятные дни посадки по лунному календарю">
            <a:extLst>
              <a:ext uri="{FF2B5EF4-FFF2-40B4-BE49-F238E27FC236}">
                <a16:creationId xmlns:a16="http://schemas.microsoft.com/office/drawing/2014/main" id="{30832473-9817-32C7-D871-40661A75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79" y="1135785"/>
            <a:ext cx="8806154" cy="493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DBCB2B-1EBD-A2AF-A4C7-56D88AA37207}"/>
              </a:ext>
            </a:extLst>
          </p:cNvPr>
          <p:cNvSpPr txBox="1"/>
          <p:nvPr/>
        </p:nvSpPr>
        <p:spPr>
          <a:xfrm>
            <a:off x="5941268" y="511978"/>
            <a:ext cx="60975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Китяткоцвіті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Polygalales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або трави, іноді деревні ліани. Листки, як правило, цілісні. Квітки в різного роду суцвіттях,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актиноморфні, або частіше більш чи менш зигоморфні, з подвійною оцвітиною, в основному 5-членні або рідше 4—членні. Чашолистки вільні або більш чи менш зрослі,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Пелюстки вільні і часто нігтикові, або ж зрослі біля основи, чи принаймні деякі з них зрослі. Тичинок 1-10 (до 15), часто деякі з них стерильні, нитки вільні або часто різним способом зрослі.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псевдомономерний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3-5, рідше 2 або до 8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вільними або зрослими тільки біля основи або частіше зрослими в стовпчик; зав'язь звичайно верхня, з 1, 2 або багатьма насінними зачатками в кожному гнізді або на кожній плаценті. Плоди різних типів. Об'єднує 6 родин, 89 родів і понад 2390 видів.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Polygalales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дуже тісно зв'язаний з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Linales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78" name="Picture 6" descr="Polygalales - Wikipedia, la enciclopedia libre">
            <a:extLst>
              <a:ext uri="{FF2B5EF4-FFF2-40B4-BE49-F238E27FC236}">
                <a16:creationId xmlns:a16="http://schemas.microsoft.com/office/drawing/2014/main" id="{29F1C8B0-A940-FFEA-EBB3-E8D4D32D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4" y="1912774"/>
            <a:ext cx="5368212" cy="40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2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2562AD4-BFA7-7775-1A96-4F6F56C8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7492B5-3910-43EB-E2E5-23267D8116D9}"/>
              </a:ext>
            </a:extLst>
          </p:cNvPr>
          <p:cNvSpPr txBox="1"/>
          <p:nvPr/>
        </p:nvSpPr>
        <p:spPr>
          <a:xfrm>
            <a:off x="6025243" y="474345"/>
            <a:ext cx="609755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Бруслиноцвіті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Celastrales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Включає 12 родин, 129 родів та близько 1740 видів. Дерева або чагарники, рідше трави. Листки чергові або супротивні, прості, звичайно цілісні, з дрібними прилистками або без них. Квітки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рацемозних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суцвіттях, невеликі, зеленуваті або білуваті, звичайно 4-членні або 5-членні, актиноморфні, з подвійною оцвітиною. Чашолистки вільні або частіше більш чи менш зрослі. Пелюстки вільні або рідше частково зрослі,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відсутні. Тичинок звичайно стільки, скільки пелюсток і вони чергуються з останніми. Звичайно є добре розвинутий нектарний диск- часто більш чи менш прирослий до зав'язі: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2-5 або більше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коротким стовпчиком і з сидячою приймочкою. Зав'язь верхня або майже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1-2,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3 або більше насінними зачатками в кожному гнізді. Плоди різного типу, часто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кістянковидні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Ймовірно походять від якоїсь групи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надпорядку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Rosanae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154" name="Picture 2" descr="Бруслина європейська — Вікіпедія">
            <a:extLst>
              <a:ext uri="{FF2B5EF4-FFF2-40B4-BE49-F238E27FC236}">
                <a16:creationId xmlns:a16="http://schemas.microsoft.com/office/drawing/2014/main" id="{2116467B-3664-9E36-A19B-FCD3C985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9" y="1912775"/>
            <a:ext cx="5689449" cy="42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7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7556B2-81E4-C027-8F5A-6EB8173E7D8F}"/>
              </a:ext>
            </a:extLst>
          </p:cNvPr>
          <p:cNvSpPr txBox="1"/>
          <p:nvPr/>
        </p:nvSpPr>
        <p:spPr>
          <a:xfrm>
            <a:off x="382554" y="1305341"/>
            <a:ext cx="107115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Санталоцвіті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Santalales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Включає 9 родин, близько 150 родів та 2030 видів. Дерева, чагарники або багаторічні трави, часто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напівпаразити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Листки чергові або супротивні, прості, цілісні, без прилистків. Квітки в більшості досить дрібні,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маточкові і тичинкові, звичайно актиноморфні з подвійною оцвітиною, або частіше з простою оцвітиною, а у найбільш редукованих форм без оцвітини. Чашечка часто дуже редукована. Пелюстки вільні або зрослі біля основи, частіше стулчасті. Тичинки звичайно ізомерні і розміщені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супротивно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пелюсток (якщо останні присутні); нитки вільні, іноді прирослі до пелюсток (дуже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чашолистків) або зрослі в колонку.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2-3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коротким або рідше довгим стовпчиком; зав'язь верхня,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нижня, переважно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одногнізда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з перегородками лише в. нижній частині, з насінними зачатками, які звисають з верхівки центральної плаценти. Плоди різних типів. В Україні зустрічаються представники лише трьох родин — санталових,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ремнецвітникових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омелових. Деякі автори останні дві родини розглядають як одну —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ремнецвітникові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9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50178" name="Picture 2" descr="Санталовые — Википедия">
            <a:extLst>
              <a:ext uri="{FF2B5EF4-FFF2-40B4-BE49-F238E27FC236}">
                <a16:creationId xmlns:a16="http://schemas.microsoft.com/office/drawing/2014/main" id="{E38E5B75-AD91-6D83-512D-02799315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26" y="653141"/>
            <a:ext cx="7887478" cy="59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49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B479A-C17C-4C09-A7BB-C160DDEAB1A5}"/>
              </a:ext>
            </a:extLst>
          </p:cNvPr>
          <p:cNvSpPr txBox="1"/>
          <p:nvPr/>
        </p:nvSpPr>
        <p:spPr>
          <a:xfrm>
            <a:off x="180391" y="1201238"/>
            <a:ext cx="118312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Жостероцвіті</a:t>
            </a:r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Rhamnales</a:t>
            </a:r>
            <a:r>
              <a:rPr lang="uk-UA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 і чагарники, часто колючі, іноді ліанові,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чагарнички і дуже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однорічні трави (в Південній Америці). Листки чергові або рідше супротивні, прості,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перистонервні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з дуговим жилкуванням, іноді дуже редуковані, з дрібненькими прилистками, відсутніми лише в більшості видів одного з родів. Квітки в різноманітних верхівкових або пазушних суцвіттях, які іноді бувають редуковані до однієї квітки, переважно досить дрібні, зеленуваті,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маточкові і тичинкові, актиноморфні, п'ятичленні або рідше чотиричленні, з більш або менш чашоподібною квітковою трубкою (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гіпантієм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Чашечка п'яти-,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чотирилопатева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трикутними опадаючими лопатями, стулчастими в складеній бруньці. Пелюсток чотири-п'ять, звичайно дрібних, увігнутих, нерідко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нігтикових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пелюстки відсутні. Тичинок чотири-п'ять, які чергуються з чашолистками; нитки більш чи менш прирослі до основи пелюсток.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двох-трьох-(п'яти)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псевдомономерний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із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більш чи менш зрослися в стовпчик, з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приймочковими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гілками різної довжини або з лопатевою приймочкою. Зав'язь верхня або частково зросла з квітковою трубкою, з одним або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двома насінними зачатками в кожному гнізді. Плоди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кістянкоподібні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горіхоподібні або такі, що розпадаються на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мерикарпії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Характерна риса порядку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Жостероцвітих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— наявність нектарного диска під маточкою або навколо неї. Очевидно, мають спільне з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Celastrales</a:t>
            </a:r>
            <a:r>
              <a:rPr lang="uk-UA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походження.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Кронквіст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зближує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Rhamnales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Celastrales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Принаймі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на сьогодні переважають докази на користь виведення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Celastrales</a:t>
            </a:r>
            <a:r>
              <a:rPr lang="uk-UA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Rhamnales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спільного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диплостемонного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предка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</a:t>
            </a:r>
            <a:r>
              <a:rPr lang="uk-UA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Rosanae</a:t>
            </a:r>
            <a:r>
              <a:rPr lang="uk-UA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Порядок монотипний.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7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2772" name="Picture 4" descr="Жостер — Википедия">
            <a:extLst>
              <a:ext uri="{FF2B5EF4-FFF2-40B4-BE49-F238E27FC236}">
                <a16:creationId xmlns:a16="http://schemas.microsoft.com/office/drawing/2014/main" id="{9712D74A-4369-A733-3568-35041C0F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605799"/>
            <a:ext cx="8041660" cy="58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3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C9EBB-FA98-D2E4-566F-9A183F6D7097}"/>
              </a:ext>
            </a:extLst>
          </p:cNvPr>
          <p:cNvSpPr txBox="1"/>
          <p:nvPr/>
        </p:nvSpPr>
        <p:spPr>
          <a:xfrm>
            <a:off x="307910" y="1107683"/>
            <a:ext cx="1136468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Маслинкоцвіті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Elaeagnales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Чагарники,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невелшсі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дерева, густо вкриті лусочками або зірчастими волосками. Листки чергові, рідше супротивні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Schepherdia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прості, цілісні, перисті, без прилистків. Квітки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рацемозних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суцвіттях, іноді поодинокі і пазушні,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(види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Elaeagnus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рідше полігамні (види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Elaeagnus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чи дводомні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Schepherdia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Hippophae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актиноморфні, переважно чотиричленні, безпелюсткові. Чашечка 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-тичинкових і маточкових квіток більш чи менш трубчаста, у тичинкових квіток 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чашеподібна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майже плоска,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чотирилопатева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двома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Hippophae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шістьма лопатями, стулчаста. Тичинки прикріплені до зіву трубки чашечки, їх стільки ж, як і лопатей, вони чергуються з ними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Elaeagnus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їх вдвічі більше і вони чергуються та супротивні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Hippophae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Schepherdia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); нитки дуже короткі. Наявний більш чи менш добре розвинутий нектарний диск у вигляді залозистих виростів на внутрішній стороні чашечки.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однієї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довгим ниткоподібним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стилодієм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 закінчується головчастою або циліндричною приймочкою, з одним базальним насінним зачатком. Плоди — горішки, заховані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чашечкову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трубку, яка залишається біля плодів і стає звичайно м'ясистою (кістянка). Монотипний порядок з однією невеликою родиною Маслинкові, трьома родами і майже 50 видами, поширеними в субтропіках і областях з помірним кліматом у північній півкулі, лише один вид відомий в Австралії.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4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98411C-DDB1-4810-CCF5-A86081AB47D0}"/>
              </a:ext>
            </a:extLst>
          </p:cNvPr>
          <p:cNvSpPr txBox="1"/>
          <p:nvPr/>
        </p:nvSpPr>
        <p:spPr>
          <a:xfrm>
            <a:off x="6512768" y="266152"/>
            <a:ext cx="554860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Ломикаменевоцвіті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Saxifragales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Багаторічні або однорічні трави, рідше напівчагарники або чагарники. Листки чергові чи супротивні,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кільчасті, прості, цілісні або рідше лопатеві, звичайно без прилистків. Квітки зібрані в різноманітні суцвіття або поодинокі,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актиноморфні, рідше злегка зигоморфні, звичайно з подвійною оцвітиною. Пелюстки вільні, рідше більш чи менш зрослі, іноді відсутні. Тичинки вільні, їх стільки ж, скільки чашолистків, або вдвічі більше.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звичайно з вільними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верхня,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нижня, з кількома або багатьма насінними зачатками. Плід — коробочка,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багатокістянка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ягодоподібний. Порядок налічує 13 родин, 78 родів та понад 2300 видів і зближується з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Cunoniales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8" name="Picture 14" descr="Ломикамень Пурпурный ковёр, Профессиональные семена 0.01 г.  (ID#1299908539), цена: 15 ₴, купить на Prom.ua">
            <a:extLst>
              <a:ext uri="{FF2B5EF4-FFF2-40B4-BE49-F238E27FC236}">
                <a16:creationId xmlns:a16="http://schemas.microsoft.com/office/drawing/2014/main" id="{C8155A5A-87BD-5C17-C1F7-818191A8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1850722"/>
            <a:ext cx="5964723" cy="397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87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0724" name="Picture 4" descr="Маслинка срібляста – посадка, догляд, опис з фото та обрізування">
            <a:extLst>
              <a:ext uri="{FF2B5EF4-FFF2-40B4-BE49-F238E27FC236}">
                <a16:creationId xmlns:a16="http://schemas.microsoft.com/office/drawing/2014/main" id="{AA833910-067B-A3BC-5A94-DB5A15F7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22" y="831150"/>
            <a:ext cx="7519696" cy="55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17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C718F-34C7-39EF-845C-CEFE008CF16D}"/>
              </a:ext>
            </a:extLst>
          </p:cNvPr>
          <p:cNvSpPr txBox="1"/>
          <p:nvPr/>
        </p:nvSpPr>
        <p:spPr>
          <a:xfrm>
            <a:off x="231710" y="1043731"/>
            <a:ext cx="1172858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7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7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Виноградоцвіті</a:t>
            </a:r>
            <a:r>
              <a:rPr lang="uk-UA" sz="17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7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Vitales</a:t>
            </a:r>
            <a:r>
              <a:rPr lang="uk-UA" sz="17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об'єднує 2 родини, 13 родів та 770 видів. Невисокі дерева, прямостоячі чагарники і трави або частіше дерев'янисті ліани. Листки чергові або дуже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супротивні, переважно прості, дуже часто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-лопатеві, рідше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або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пальчастоскладні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опадаючими прилистками, рідше без них або з дуже рудиментарними прилистками. Квітки здебільшого зібрані в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суцвіття, звичайно дрібні, переважно зеленкуваті,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полігамно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-однодомні або дводомні, чотири-, п'ятичленні. Чашечка звичайно слаборозвинута,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невиражено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чотири-, п'яти- або (як виняток) три-, шести-,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семизубчата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лопатева, часто редукована до кільця навкруги віночка. Пелюсток чотири-п'ять (дуже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три, шість або сім), вони стулчасті, вільні, рідше зрослі основами в трубку або зрослі верхівками (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Vitis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та. деякі види 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Cissus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і опадаючі в цьому випадку цілком, у вигляді ковпачка. Тичинок чотири-п'ять, прикріплених до основи нектарного диска і вільних (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Vitaceae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зрослих у трубку (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Leeaceae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Нектарний диск здебільшого добре розвинутий, складається з п'яти вільних або зрослих один з одним нектарників, звичайно більш чи менш прирослих до зав'язі.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двох-шести, або восьми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із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 зрослися в стовпчик, звичайно з головчастою або дископодібною, іноді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чотирилопатевою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чотирироздільною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сидячою приймочкою. Зав'язь верхня або більш чи менш зросла з нектарним диском, з двома (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Vitaceae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чи одним (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Leeaceae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прямим насінним зачатком у кожному гнізді. Плоди — м'ясисті, соковиті або майже сухі ягоди з одним-двома (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Vitaceae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трьома-шістьма (вісьмома) гніздами. Охоплює дві досить подібні між собою родини (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Vitaceae</a:t>
            </a:r>
            <a:r>
              <a:rPr lang="uk-UA" sz="17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17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Leeaceae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які часто розглядаються як одна — Виноградні. Походження цієї родини вважається спільним з Кизиловими, іноді її ставлять між Аралієвими і Кизиловими. </a:t>
            </a:r>
            <a:endParaRPr lang="ru-UA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81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5058" name="Picture 2" descr="Виноград девичий. Саженцы. Купить в питомнике">
            <a:extLst>
              <a:ext uri="{FF2B5EF4-FFF2-40B4-BE49-F238E27FC236}">
                <a16:creationId xmlns:a16="http://schemas.microsoft.com/office/drawing/2014/main" id="{B834B490-9A52-094B-20B1-E97F420A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30" y="268207"/>
            <a:ext cx="6321586" cy="63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043DFC-E34F-2994-E838-A9B5B129C9DE}"/>
              </a:ext>
            </a:extLst>
          </p:cNvPr>
          <p:cNvSpPr txBox="1"/>
          <p:nvPr/>
        </p:nvSpPr>
        <p:spPr>
          <a:xfrm>
            <a:off x="177281" y="1272714"/>
            <a:ext cx="116539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Гортензієцвіті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Hydrongeales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Включає 16 родин (з яких найбільша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Гортензієві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43 роди і 476 видів. Дерева або чагарники і кореневищні трави. Листки чергові, супротивні або рідше кільчасті, прості, цілісні або рідше лопатеві чи зубчасті, з прилистками або частіше без них. Квітки в різноманітних суцвіттях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поодинокі,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іноді маточкові і тичинкові, актиноморфні або іноді більш чи менш зигоморфні. Чашолистків (3)4-5(12), стулчастих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вільних або частіше більш-менш зрослих. Пелюсток (3)4-5(12), стулчастих,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скручених, вільних або зрослих в коротку трубку. Тичинок (3)4-5 або 8-10 або більше, іноді тичинки багаточисленні, навіть до 200; нитки вільні, зрослі біля основи або прирослі до трубки віночка.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вторинносинкарпний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 (2)3-5 або рідше до 12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верхня або частіше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нижня, з 1-кількома або багатьма насінними зачатками. Плоди — коробочки або рідше ягоди 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кістянковидні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Hydrangeaceae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близькі родини звичайно включають в 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або в більш вузький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Saxifragales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навіть до складу обширної і гетерогенної "родини"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Saxifragaceae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Проте ця група родин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відрізяється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власне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Saxifragaceae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близьких родин і стоїть значно ближче до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Согпасеае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до складу яких їх іноді включають. Порядок включає 16 родин, з яких в Україні представлена одна.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86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3010" name="Picture 2" descr="Гортензия - посадка и уход в открытом грунте">
            <a:extLst>
              <a:ext uri="{FF2B5EF4-FFF2-40B4-BE49-F238E27FC236}">
                <a16:creationId xmlns:a16="http://schemas.microsoft.com/office/drawing/2014/main" id="{94BCA417-C526-A241-AE69-FC443182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689008"/>
            <a:ext cx="80962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33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73EEF-CBB4-E76E-33D6-9146109C1DDF}"/>
              </a:ext>
            </a:extLst>
          </p:cNvPr>
          <p:cNvSpPr txBox="1"/>
          <p:nvPr/>
        </p:nvSpPr>
        <p:spPr>
          <a:xfrm>
            <a:off x="5654351" y="117693"/>
            <a:ext cx="640313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Дереноцвіті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Cornales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 або частіше чагарники,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напівчагарники. Листки чергові, частіше супротивні, прості, переважно цілісні, без прилистків. Квітки дрібні, зібрані в різноманітні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актиноморфні, чотири- або рідше п'ятичленні. Частки чашечки звичайно дуже редуковані. Тичинки ізомерні пелюсткам або чашолисткам, рідше тичинок у два, а іноді навіть й у три-чотири рази більше; нитки вільні. Характерною ознакою є наявність нектарного диска (крім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Davidiaceae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псевдомономерний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більш чи менш зрослими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переважно з двох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їх більше. Зав'язь нижня, з одним повислим насінним зачатком у кожному гнізді. Плоди звичайно кістянки, рідше ягоди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Aucuba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Cornales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настільки близький до порядку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Hydrangeales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 розмежувати їх можна лише умовно. Охоплює вісім невеликих за обсягом родин, поширених переважно в Південно-Східній Азії, частково в південній і тропічній Африці та Центральній Америці, 11-14 родів та 115 видів. Найбільша за обсягом родина Деренові.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986" name="Picture 2" descr="Дерен белый: посадка и уход в открытом грунте, размножение, сорта">
            <a:extLst>
              <a:ext uri="{FF2B5EF4-FFF2-40B4-BE49-F238E27FC236}">
                <a16:creationId xmlns:a16="http://schemas.microsoft.com/office/drawing/2014/main" id="{8067B43C-E02A-9C78-93F9-B2D030E7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3" y="1622021"/>
            <a:ext cx="4991488" cy="4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36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F8208C-9FBD-6B43-211F-1349C8242E95}"/>
              </a:ext>
            </a:extLst>
          </p:cNvPr>
          <p:cNvSpPr txBox="1"/>
          <p:nvPr/>
        </p:nvSpPr>
        <p:spPr>
          <a:xfrm>
            <a:off x="205273" y="1091941"/>
            <a:ext cx="1162594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Селероцвіті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Аралієцвіті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Apiales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Araliales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включає 3 родини, понад 380 родів і більш як 3800 видів. Дерева, чагарники або трави з черговими,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супротивними або кільчастими простими цілісними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-складними листками з прилистками або з піхвовою основою. Квітки звичайно дрібні, зібрані у верхівкові або пазушні зонтики,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 китиці або колоски, здебільшого п'ятичленні. Приросла до зав'язі чашечка має лопаті у вигляді маленьких зубців, які часто дуже редуковані або навіть відсутні. Пелюстки майже завжди вільні, стулчасті або навіть більш чи менш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відсутні. Тичинок стільки ж, як і пелюсток, і вони чергуються з останніми, іноді їх вдвічі більше або навіть багато.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псевдомономерний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двох, рідше з трьох-п'яти (зрідка більше)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вільними або більш чи менш зрослими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часто стовпчик або окремі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розширені біля основи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стилоподій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злитий з нектарним диском. Зав'язь нижня,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увінчана залозистим нектарним диском,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стилоподієм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у кожному гнізді зав'язі по одному повислому насінному зачатку. Плоди — кістянки або ягоди 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вислоплідник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Споріднені з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Cor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na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мають спільне з ними походження. Від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Cornales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близьких до нього порядків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ydrangeales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Toriceliales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відрізняються не тільки морфологічними та анатомічними ознаками, а й відсутністю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іридоїдних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сполук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інших хімічних речовин. 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Селероцвіті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є досить близьким до порядку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Дереноцвіті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Порядок об'єднує три родини.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09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9938" name="Picture 2" descr="Растения I класса опасности. Памятка по идентификации / Хабр">
            <a:extLst>
              <a:ext uri="{FF2B5EF4-FFF2-40B4-BE49-F238E27FC236}">
                <a16:creationId xmlns:a16="http://schemas.microsoft.com/office/drawing/2014/main" id="{AB1D7402-B84B-E3C7-CF83-FB85AFC25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5" y="2146041"/>
            <a:ext cx="10708856" cy="299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23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48855-759B-B41A-9D5E-30972FDE5819}"/>
              </a:ext>
            </a:extLst>
          </p:cNvPr>
          <p:cNvSpPr txBox="1"/>
          <p:nvPr/>
        </p:nvSpPr>
        <p:spPr>
          <a:xfrm>
            <a:off x="157065" y="934221"/>
            <a:ext cx="118778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Черсакоцвіті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Dipsacales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Включає 8 родин, 45 родів та понад 1260 видів. Невеликі дерева, чагарники (іноді ліанові) або трави із супротивними, рідше кільчастими або черговими простими цілісними лопатевими або інколи перистими листками, звичайно без прилистків чи з рудиментарними прилистками. Квітки зібрані в різноманітні суцвіття,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 або зигоморфні, чотири-, п'ятичленні, із зрослопелюстковим віночком. Частки віночка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стулчасті. Тичинки прикріплені до трубки або зіву віночка, їх стільки ж, як часток віночка, або менше.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(очевидно, морфологічно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іноді більш чи менш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псевдомономерний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двох-п'яти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вільними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Adoxaceae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більш чи менш зрослими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нижня,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Sambucaceae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Adoxaceae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 одним-багатьма насінними зачатками в кожному гнізді або в єдиній фертильній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Плоди різних типів, розкривні чи нерозкривні.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Dipsacales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стоїть найближче до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Hydrangeales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 походить, ймовірно, від одного з древніх його представників. Він також близький до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Cornales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має спільне з ним походження. Найбільш архаїчною в порядку є родина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Cap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ri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foliaceae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деякі представники її характеризуються драбинчастою перфорацією судин, причому іноді (у роду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Weigela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навіть з великою (понад 60) кількістю перекладин. Крім того, зав'язь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Caprifoliaceae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часто з багатьма насінними зачатками в кожному гнізді, а плід 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Dervilleae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— коробочка (у всіх інших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Dipsacales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плоди нерозкривні).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Черсакоцвіті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 Україні представлені шістьма родинами: Жимолостеві, Калинові, Бузинові,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Адоксові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Валеріанові та Черсакові.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35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7890" name="Picture 2" descr="Почему бузина так полезна для организма - 28.11.2021, Sputnik Беларусь">
            <a:extLst>
              <a:ext uri="{FF2B5EF4-FFF2-40B4-BE49-F238E27FC236}">
                <a16:creationId xmlns:a16="http://schemas.microsoft.com/office/drawing/2014/main" id="{1C277A64-7AE6-1C5F-2A43-280D3BB7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49" y="1123172"/>
            <a:ext cx="9228559" cy="516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5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FC4F14-FBA2-0BAA-94AF-0AC72F285128}"/>
              </a:ext>
            </a:extLst>
          </p:cNvPr>
          <p:cNvSpPr txBox="1"/>
          <p:nvPr/>
        </p:nvSpPr>
        <p:spPr>
          <a:xfrm>
            <a:off x="5969260" y="335845"/>
            <a:ext cx="60975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Росичкоцвіті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Droserales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Багаторічні комахоїдні і звичайно болотяні трави, рідше плаваючі у воді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Aldrovandа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напівчагарники. Листки чергові або іноді в кільцях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Aldrovanda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прості, цілісні, звичайно зібрані в розетку, переважно з прилистками, звичайно покритими різноманітними залозистими волосками, щетинистими виростами і чутливими щетинками. Квітки зібрані в прості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 (у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Aldrovanda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поодинокі),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актиноморфні, 5-4-членні, з подвійною оцвітиною. Чашолистків і пелюсток по (4) 5 (-8). Чашолистки більш-менш зрослі біля основи,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Пелюстки вільні, згорнуті. Тичинок 10-20 або 4-5, частіше 5 вільних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зрослих біля основи.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3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лізікарпний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5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вільними або рідше зрослими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верхівковою приймочкою; зав'язь верхня, з численними або рідше кількома насінними зачатками. Плоди — коробочки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нерозкривні. Порядок монотипний.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4" name="Picture 4" descr="Росянка Madagascariensis (20 шт) - купити Насіння хижих рослин у Києві та  Україні, вигідна ціна Росянка Madagascariensis в інтернет-магазині  Agrostore ТМ (Агростор)">
            <a:extLst>
              <a:ext uri="{FF2B5EF4-FFF2-40B4-BE49-F238E27FC236}">
                <a16:creationId xmlns:a16="http://schemas.microsoft.com/office/drawing/2014/main" id="{636ADB59-4907-0E44-C275-0BA85D77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5" y="1119673"/>
            <a:ext cx="5313783" cy="53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63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579B48-0190-D438-DD19-40821E006788}"/>
              </a:ext>
            </a:extLst>
          </p:cNvPr>
          <p:cNvSpPr/>
          <p:nvPr/>
        </p:nvSpPr>
        <p:spPr>
          <a:xfrm>
            <a:off x="3692937" y="1614396"/>
            <a:ext cx="480612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dirty="0">
                <a:ln/>
                <a:solidFill>
                  <a:schemeClr val="accent4"/>
                </a:solidFill>
              </a:rPr>
              <a:t>Q &amp; A</a:t>
            </a:r>
            <a:endParaRPr lang="ru-RU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8AA44E-2EA6-14DF-30DE-F88637C5473A}"/>
              </a:ext>
            </a:extLst>
          </p:cNvPr>
          <p:cNvSpPr/>
          <p:nvPr/>
        </p:nvSpPr>
        <p:spPr>
          <a:xfrm>
            <a:off x="1343672" y="4320274"/>
            <a:ext cx="95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Готов</a:t>
            </a:r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відповісти на запитання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925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B509B-01C6-DC89-EDE8-72B00C4E1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38" y="1988000"/>
            <a:ext cx="4817745" cy="45390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A9FF6-842B-9B62-1B58-4D7FEC136B32}"/>
              </a:ext>
            </a:extLst>
          </p:cNvPr>
          <p:cNvSpPr/>
          <p:nvPr/>
        </p:nvSpPr>
        <p:spPr>
          <a:xfrm>
            <a:off x="2470110" y="858617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Щиро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718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7D656-B66D-5D18-A974-6653091C52E6}"/>
              </a:ext>
            </a:extLst>
          </p:cNvPr>
          <p:cNvSpPr txBox="1"/>
          <p:nvPr/>
        </p:nvSpPr>
        <p:spPr>
          <a:xfrm>
            <a:off x="217714" y="1023956"/>
            <a:ext cx="117565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Розоцвіті (</a:t>
            </a:r>
            <a:r>
              <a:rPr lang="uk-UA" sz="16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Rosales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і трави з черговими або рідше супротивними, простими чи складними листками з прилистками або рідше без них. Квітки зібрані в різноманітні суцвіття (переважно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рідше поодинокі,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рідше маточкові і тичинкові, актиноморфні або більш чи менш зигоморфні, циклічні, п'ятичленні, звичайно з подвійною оцвітиною, рідше безпелюсткові. Чашолистків і пелюсток-(3-) 5 (10), часто зрослих у квіткову трубку (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гіпантій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Тичинки численні, рідше їх буває п'ять-десять або одна-три; нитки вільні або більш чи менш зрослі з квітковою трубкою або між собою.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апокарпний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рідше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синкарпний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стилодії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вільні, звичайно з маленькими головчастими приймочками. Зав'язь верхня або нижня; В кожній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в кожному гнізді зав'язі декілька (підродина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Spiraeoideae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родини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лише один-два насінних зачатки. Плоди різних типів.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Через підродину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Spiraeoideae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родини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порядок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тісно зв'язаний з порядком </a:t>
            </a:r>
            <a:r>
              <a:rPr lang="uk-UA" sz="16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unon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і має з ним спільне походження. До розоцвітих належать три родини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Rosaceae</a:t>
            </a:r>
            <a:r>
              <a:rPr lang="uk-UA" sz="16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Chysobalaiiaceae</a:t>
            </a:r>
            <a:r>
              <a:rPr lang="uk-UA" sz="16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Neuradaceae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ряд підродин (120 родів і близько 3800 видів). Родини відрізняються за будовою вегетативних органів і зовнішнім виглядом. Однак більшість розоцвітих має правильні квітки з подвійною циклічною оцвітиною, хоча від цього типу квітки в межах порядку є значні відхилення. Квітки можуть бути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геміциклічними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навіть ациклічними або зигоморфними (в тропічних форм). Характерною рисою порядку є будова квітколожа. Воно буває опукле, вгнуте, плескувате,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плодолистки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часом зростаються із стінками квітколожа, і зав'язь стає нижньою. Тичинок або багато, або стільки, скільки членів оцвітини. Ряд ознак порядку (ациклічні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геміциклічні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квітки, опукле квітколоже,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апокарпний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тощо) свідчить про тісну філогенетичну спорідненість розоцвітих з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магнолієцвітими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Разом з тим розоцвіті — важливий етап (вузол) у подальшій еволюції покритонасінних.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9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056" name="Picture 8" descr="Rosaceae: características y ejemplos - Resumen">
            <a:extLst>
              <a:ext uri="{FF2B5EF4-FFF2-40B4-BE49-F238E27FC236}">
                <a16:creationId xmlns:a16="http://schemas.microsoft.com/office/drawing/2014/main" id="{5385942D-AD65-315B-99CF-5AD8BBB2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72" y="924250"/>
            <a:ext cx="8042210" cy="53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4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91A4E0-DBBD-AD5D-F33E-B5326CF15285}"/>
              </a:ext>
            </a:extLst>
          </p:cNvPr>
          <p:cNvSpPr txBox="1"/>
          <p:nvPr/>
        </p:nvSpPr>
        <p:spPr>
          <a:xfrm>
            <a:off x="214604" y="1145005"/>
            <a:ext cx="117627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Миртоцвіті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Myrtales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і трави із супротивними або рідше черговими,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кільчастими, простими і здебільшого цілісними листками, які мають більш чи менш рудиментарні прилистки. Квітки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 або більш чи менш зигоморфні, здебільшого чотири-,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п'ятіїчленні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більш або менш розвинутим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гіпантієм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подвійною оцвітиною, іноді безпелюсткові. Чашолистки у вигляді лопатей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гіпантія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дуже редуковані. Пелюстки між собою вільні, чергуються з чашолистками. Тичинки численні; нитки в бутоні відігнуті всередину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прямі.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частіше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вторинносинкарпний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двох-багатьох (часто чотирьох-п'яти)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зрослими в стовпчик з лопатевою або прямою приймочкою. Зав'язь верхня,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нижня, від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багатогніздої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одногніздої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одним-двома або багатьма насінними зачатками на кожній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Плоди різних типів. Характерною рисою майже всіх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миртоцвітих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є наявність вгнутого квітколожа. За цією і деякими іншими ознаками порядок зближають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кунонієвими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 яких також угнуте квітколоже і нижня зав'язь. Проте і 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Миртоцвіті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можна розглядати як гілку дальшого їх розвитку. В них виникли чотиричленний тип оцвітини, один стовпчик маточки,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біколатеральні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провідні пучки тощо. Порядок охоплює 16 дуже різних за об'ємом родин, 428 родів і 9300-10200 видів, значна частина представників яких є тропічними рослинами.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8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47106" name="Picture 2" descr="КОМНАТНОЕ РАСТЕНИЕ МИРТ: ИСТОРИЯ ВОЗНИКНОВЕНИЯ, ПОЛЕЗНЫЕ СВОЙСТВА, УХОД">
            <a:extLst>
              <a:ext uri="{FF2B5EF4-FFF2-40B4-BE49-F238E27FC236}">
                <a16:creationId xmlns:a16="http://schemas.microsoft.com/office/drawing/2014/main" id="{DD8CCF05-5630-4A14-A385-182D272C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12" y="867188"/>
            <a:ext cx="8117924" cy="54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6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ACD8A7-14E7-AB18-3249-5957448CF995}"/>
              </a:ext>
            </a:extLst>
          </p:cNvPr>
          <p:cNvSpPr txBox="1"/>
          <p:nvPr/>
        </p:nvSpPr>
        <p:spPr>
          <a:xfrm>
            <a:off x="149289" y="1308891"/>
            <a:ext cx="1169125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Бобовоцвіті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6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Fabales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Монотипний порядок, що включає три підродини, 650 родів та 18000 видів. Дерева, чагарники, напівчагарники і багаторічні або однорічні трави переважно з черговими або.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супротивними, звичайно складними (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пйристо-сісладними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рідше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-складними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трійчасто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-складними) або, в результаті недорозвитку частини листочків,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вториннопростими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листками, в більшості випадків з  прилистками. Квітки переважно в китицях, колосках або голівках,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маточкові і тичинкові, актиноморфні (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Mimosoideae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частіше зигоморфні, в більшості випадків п'ятичленні,-звичайно з подвійною оцвітиною. Чашолистків (3),5 ,(6) вільних або частіше більш або менш зрослих.  Пелюстки звичайно ізомерні чашолисткам, вільні або два передніх зрослі біля основи, стулчасті (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Mimosoideae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частіше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пелюстки відсутні- або їх кількість зведена до одної. Тичинок в більшості випадків десять, рідше дев'ять, іноді менше, або, тичинки численні; нитки вільні або більш чи менш зрослі.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апокарпний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мономерний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3 двох або більше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термінальним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стилодієм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головчатою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приймочкою, з двома-багатьма насінними зачатками в кожній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Плоди звичайно боби, рідше інших типів.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Бобовоцвіті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поширені майже по всій земній кулі. Господарське значення порядку досить велике: до нього входить багато цінних тропічних і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позатропічних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дерев і кущів, кормових трав, зернобобових, декоративних, технічних рослин тощо. Раніше більшість систематиків вважали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Бобовоцвіті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настільки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філогенетично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близькими до розоцвітих, що їх нерідко об'єднували в один порядок. Найближче до Розоцвітих, вважалось, стоять Мімозові. Але порівняльне дослідження анатомії насіння довело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відсутніть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близької спорідненості між цими родинами. За новішими даними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Бобовоцвіті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найближче стоять до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Конарієвих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Сапіндових.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1332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4854</Words>
  <Application>Microsoft Office PowerPoint</Application>
  <PresentationFormat>Широкоэкранный</PresentationFormat>
  <Paragraphs>52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Bookman Old Style</vt:lpstr>
      <vt:lpstr>Calibri</vt:lpstr>
      <vt:lpstr>Times New Roman</vt:lpstr>
      <vt:lpstr>Trade Gothic Next Cond</vt:lpstr>
      <vt:lpstr>Trade Gothic Next Light</vt:lpstr>
      <vt:lpstr>PortalVTI</vt:lpstr>
      <vt:lpstr>Підклас Розіди.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Вступ. Ботаніка як наука. Загальний огляд нижчих рослин</dc:title>
  <dc:creator>Елена Бойкая</dc:creator>
  <cp:lastModifiedBy>Olena Boika</cp:lastModifiedBy>
  <cp:revision>25</cp:revision>
  <dcterms:created xsi:type="dcterms:W3CDTF">2022-09-18T07:22:36Z</dcterms:created>
  <dcterms:modified xsi:type="dcterms:W3CDTF">2024-01-07T17:07:46Z</dcterms:modified>
</cp:coreProperties>
</file>