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4">
  <p:sldMasterIdLst>
    <p:sldMasterId id="2147483725" r:id="rId1"/>
  </p:sldMasterIdLst>
  <p:notesMasterIdLst>
    <p:notesMasterId r:id="rId8"/>
  </p:notesMasterIdLst>
  <p:sldIdLst>
    <p:sldId id="256" r:id="rId2"/>
    <p:sldId id="262" r:id="rId3"/>
    <p:sldId id="257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CBA851-ECC2-4C44-B674-A0BD19AEA417}" type="datetimeFigureOut">
              <a:rPr lang="uk-UA" smtClean="0"/>
              <a:pPr/>
              <a:t>08.09.2025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1D5099-E674-4B3C-95A3-65D7BB25DCE8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D5099-E674-4B3C-95A3-65D7BB25DCE8}" type="slidenum">
              <a:rPr lang="uk-UA" smtClean="0"/>
              <a:pPr/>
              <a:t>3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9/8/2025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2" name="Picture 2" descr="D:\Documents\ЛЮДМИЛА\ЗНУ\2025-2026\12_Виб_Осв_дизайн суч_ЗДО-\ОДЗДО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174003"/>
            <a:ext cx="12191999" cy="40703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32396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286" y="771027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>
                <a:solidFill>
                  <a:schemeClr val="tx2">
                    <a:lumMod val="75000"/>
                  </a:schemeClr>
                </a:solidFill>
              </a:rPr>
              <a:t>Паспорт навчальної дисципліни</a:t>
            </a:r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2266950" y="31162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366963" y="296386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397125" y="302577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2" descr="D:\Documents\ЛЮДМИЛА\ЗНУ\2025-2026\12_Виб_Осв_дизайн суч_ЗДО-\ОДЗДО.jpg"/>
          <p:cNvPicPr>
            <a:picLocks noChangeAspect="1" noChangeArrowheads="1"/>
          </p:cNvPicPr>
          <p:nvPr/>
        </p:nvPicPr>
        <p:blipFill>
          <a:blip r:embed="rId2"/>
          <a:srcRect t="85086"/>
          <a:stretch>
            <a:fillRect/>
          </a:stretch>
        </p:blipFill>
        <p:spPr bwMode="auto">
          <a:xfrm>
            <a:off x="0" y="339634"/>
            <a:ext cx="12191999" cy="607039"/>
          </a:xfrm>
          <a:prstGeom prst="rect">
            <a:avLst/>
          </a:prstGeom>
          <a:noFill/>
        </p:spPr>
      </p:pic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1084217" y="1794065"/>
          <a:ext cx="9927772" cy="4397728"/>
        </p:xfrm>
        <a:graphic>
          <a:graphicData uri="http://schemas.openxmlformats.org/drawingml/2006/table">
            <a:tbl>
              <a:tblPr/>
              <a:tblGrid>
                <a:gridCol w="3853191"/>
                <a:gridCol w="2963594"/>
                <a:gridCol w="3110987"/>
              </a:tblGrid>
              <a:tr h="5657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 dirty="0">
                          <a:latin typeface="Times New Roman"/>
                          <a:ea typeface="Droid Sans Fallback"/>
                          <a:cs typeface="FreeSans"/>
                        </a:rPr>
                        <a:t>Нормативні показники </a:t>
                      </a:r>
                      <a:endParaRPr lang="uk-UA" sz="1200" kern="100" dirty="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>
                          <a:latin typeface="Times New Roman"/>
                          <a:ea typeface="Droid Sans Fallback"/>
                          <a:cs typeface="FreeSans"/>
                        </a:rPr>
                        <a:t>денна форма здобуття освіти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>
                          <a:latin typeface="Times New Roman"/>
                          <a:ea typeface="Droid Sans Fallback"/>
                          <a:cs typeface="FreeSans"/>
                        </a:rPr>
                        <a:t>заочна форма здобуття освіти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321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 kern="100">
                          <a:latin typeface="Times New Roman"/>
                          <a:ea typeface="Droid Sans Fallback"/>
                          <a:cs typeface="FreeSans"/>
                        </a:rPr>
                        <a:t>1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 kern="100">
                          <a:latin typeface="Times New Roman"/>
                          <a:ea typeface="Droid Sans Fallback"/>
                          <a:cs typeface="FreeSans"/>
                        </a:rPr>
                        <a:t>2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i="1" kern="100">
                          <a:latin typeface="Times New Roman"/>
                          <a:ea typeface="Droid Sans Fallback"/>
                          <a:cs typeface="FreeSans"/>
                        </a:rPr>
                        <a:t>3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17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200" kern="100">
                          <a:latin typeface="Times New Roman"/>
                          <a:ea typeface="Droid Sans Fallback"/>
                          <a:cs typeface="FreeSans"/>
                        </a:rPr>
                        <a:t>Статус дисципліни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>
                          <a:latin typeface="Times New Roman"/>
                          <a:ea typeface="Droid Sans Fallback"/>
                          <a:cs typeface="FreeSans"/>
                        </a:rPr>
                        <a:t>Обов’язкова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632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200" kern="100">
                          <a:latin typeface="Times New Roman"/>
                          <a:ea typeface="Droid Sans Fallback"/>
                          <a:cs typeface="FreeSans"/>
                        </a:rPr>
                        <a:t>Семестр 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latin typeface="Times New Roman"/>
                          <a:ea typeface="Droid Sans Fallback"/>
                          <a:cs typeface="FreeSans"/>
                        </a:rPr>
                        <a:t>3-й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latin typeface="Times New Roman"/>
                          <a:ea typeface="Droid Sans Fallback"/>
                          <a:cs typeface="FreeSans"/>
                        </a:rPr>
                        <a:t>3-й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96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200" kern="100">
                          <a:latin typeface="Times New Roman"/>
                          <a:ea typeface="Droid Sans Fallback"/>
                          <a:cs typeface="FreeSans"/>
                        </a:rPr>
                        <a:t>Кількість кредитів ECTS 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>
                          <a:latin typeface="Times New Roman"/>
                          <a:ea typeface="Droid Sans Fallback"/>
                          <a:cs typeface="FreeSans"/>
                        </a:rPr>
                        <a:t>3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31086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uk-UA" sz="1200" kern="100" dirty="0">
                          <a:latin typeface="Times New Roman"/>
                          <a:ea typeface="Droid Sans Fallback"/>
                          <a:cs typeface="FreeSans"/>
                        </a:rPr>
                        <a:t>Кількість годин </a:t>
                      </a:r>
                      <a:endParaRPr lang="uk-UA" sz="1200" kern="100" dirty="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latin typeface="Times New Roman"/>
                          <a:ea typeface="Droid Sans Fallback"/>
                          <a:cs typeface="FreeSans"/>
                        </a:rPr>
                        <a:t>90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2632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latin typeface="Times New Roman"/>
                          <a:ea typeface="Droid Sans Fallback"/>
                          <a:cs typeface="FreeSans"/>
                        </a:rPr>
                        <a:t>Лекційні заняття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latin typeface="Times New Roman"/>
                          <a:ea typeface="Droid Sans Fallback"/>
                          <a:cs typeface="FreeSans"/>
                        </a:rPr>
                        <a:t>12 год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latin typeface="Times New Roman"/>
                          <a:ea typeface="Droid Sans Fallback"/>
                          <a:cs typeface="FreeSans"/>
                        </a:rPr>
                        <a:t>4 год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9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latin typeface="Times New Roman"/>
                          <a:ea typeface="Droid Sans Fallback"/>
                          <a:cs typeface="FreeSans"/>
                        </a:rPr>
                        <a:t>Практичні заняття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latin typeface="Times New Roman"/>
                          <a:ea typeface="Droid Sans Fallback"/>
                          <a:cs typeface="FreeSans"/>
                        </a:rPr>
                        <a:t>12 год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latin typeface="Times New Roman"/>
                          <a:ea typeface="Droid Sans Fallback"/>
                          <a:cs typeface="FreeSans"/>
                        </a:rPr>
                        <a:t>4 год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07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latin typeface="Times New Roman"/>
                          <a:ea typeface="Droid Sans Fallback"/>
                          <a:cs typeface="FreeSans"/>
                        </a:rPr>
                        <a:t>Самостійна робота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latin typeface="Times New Roman"/>
                          <a:ea typeface="Droid Sans Fallback"/>
                          <a:cs typeface="FreeSans"/>
                        </a:rPr>
                        <a:t>66 год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latin typeface="Times New Roman"/>
                          <a:ea typeface="Droid Sans Fallback"/>
                          <a:cs typeface="FreeSans"/>
                        </a:rPr>
                        <a:t>82 год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2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latin typeface="Times New Roman"/>
                          <a:ea typeface="Droid Sans Fallback"/>
                          <a:cs typeface="FreeSans"/>
                        </a:rPr>
                        <a:t>Консультації 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latin typeface="Times New Roman"/>
                          <a:ea typeface="Droid Sans Fallback"/>
                          <a:cs typeface="FreeSans"/>
                        </a:rPr>
                        <a:t>Відповідно до графіка:  https://cutt.ly/KejOkOLb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52642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latin typeface="Times New Roman"/>
                          <a:ea typeface="Droid Sans Fallback"/>
                          <a:cs typeface="FreeSans"/>
                        </a:rPr>
                        <a:t>Вид підсумкового семестрового контролю: 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b="1" kern="100">
                          <a:latin typeface="Times New Roman"/>
                          <a:ea typeface="Droid Sans Fallback"/>
                          <a:cs typeface="FreeSans"/>
                        </a:rPr>
                        <a:t>Екзамен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5628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>
                          <a:latin typeface="Times New Roman"/>
                          <a:ea typeface="Droid Sans Fallback"/>
                          <a:cs typeface="FreeSans"/>
                        </a:rPr>
                        <a:t>Посилання на електронний курс у СЕЗН ЗНУ (платформа Moodle)</a:t>
                      </a:r>
                      <a:endParaRPr lang="uk-UA" sz="1200" kern="10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kern="100" dirty="0">
                          <a:latin typeface="Times New Roman"/>
                          <a:ea typeface="Droid Sans Fallback"/>
                          <a:cs typeface="FreeSans"/>
                        </a:rPr>
                        <a:t>https://moodle.znu.edu.ua/course/view.php?id=16172</a:t>
                      </a:r>
                      <a:endParaRPr lang="uk-UA" sz="1200" kern="100" dirty="0"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93639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9341" y="1504828"/>
            <a:ext cx="9601200" cy="761260"/>
          </a:xfrm>
        </p:spPr>
        <p:txBody>
          <a:bodyPr>
            <a:noAutofit/>
          </a:bodyPr>
          <a:lstStyle/>
          <a:p>
            <a:pPr algn="ctr"/>
            <a:r>
              <a:rPr lang="uk-UA" sz="3600" b="1" dirty="0" smtClean="0">
                <a:solidFill>
                  <a:schemeClr val="tx2">
                    <a:lumMod val="75000"/>
                  </a:schemeClr>
                </a:solidFill>
              </a:rPr>
              <a:t>Мета курсу </a:t>
            </a:r>
            <a:endParaRPr lang="ru-RU" sz="3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9576" y="2632354"/>
            <a:ext cx="10039105" cy="2540538"/>
          </a:xfrm>
        </p:spPr>
        <p:txBody>
          <a:bodyPr>
            <a:noAutofit/>
          </a:bodyPr>
          <a:lstStyle/>
          <a:p>
            <a:r>
              <a:rPr lang="uk-UA" sz="2400" b="1" dirty="0" smtClean="0"/>
              <a:t>Метою</a:t>
            </a:r>
            <a:r>
              <a:rPr lang="uk-UA" sz="2400" dirty="0" smtClean="0"/>
              <a:t> вивчення вибіркової дисципліни </a:t>
            </a:r>
            <a:r>
              <a:rPr lang="uk-UA" sz="2400" b="1" dirty="0" smtClean="0"/>
              <a:t>«Освітній дизайн сучасного закладу дошкільної освіти»</a:t>
            </a:r>
            <a:r>
              <a:rPr lang="uk-UA" sz="2400" dirty="0" smtClean="0"/>
              <a:t> є формування у здобувачів магістерського рівня цілісних теоретико-методологічних знань і практичних умінь у сфері освітнього дизайну, здатності до науково обґрунтованого </a:t>
            </a:r>
            <a:r>
              <a:rPr lang="uk-UA" sz="2400" dirty="0" err="1" smtClean="0"/>
              <a:t>проєктування</a:t>
            </a:r>
            <a:r>
              <a:rPr lang="uk-UA" sz="2400" dirty="0" smtClean="0"/>
              <a:t>, моделювання та реалізації інноваційних освітніх стратегій, програм, середовищ і технологій у закладах дошкільної освіти, відповідно до сучасних національних та європейських освітніх стандартів.</a:t>
            </a:r>
            <a:endParaRPr lang="uk-UA" sz="2400" dirty="0"/>
          </a:p>
        </p:txBody>
      </p:sp>
      <p:pic>
        <p:nvPicPr>
          <p:cNvPr id="5" name="Picture 2" descr="D:\Documents\ЛЮДМИЛА\ЗНУ\2025-2026\12_Виб_Осв_дизайн суч_ЗДО-\ОДЗДО.jpg"/>
          <p:cNvPicPr>
            <a:picLocks noChangeAspect="1" noChangeArrowheads="1"/>
          </p:cNvPicPr>
          <p:nvPr/>
        </p:nvPicPr>
        <p:blipFill>
          <a:blip r:embed="rId3"/>
          <a:srcRect t="85086"/>
          <a:stretch>
            <a:fillRect/>
          </a:stretch>
        </p:blipFill>
        <p:spPr bwMode="auto">
          <a:xfrm>
            <a:off x="0" y="339634"/>
            <a:ext cx="12191999" cy="6070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78021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2520" y="656482"/>
            <a:ext cx="8761413" cy="706964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>
                <a:solidFill>
                  <a:schemeClr val="tx2">
                    <a:lumMod val="75000"/>
                  </a:schemeClr>
                </a:solidFill>
              </a:rPr>
              <a:t>Завдання курсу</a:t>
            </a:r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0737" y="1320779"/>
            <a:ext cx="11577274" cy="4287913"/>
          </a:xfrm>
        </p:spPr>
        <p:txBody>
          <a:bodyPr>
            <a:noAutofit/>
          </a:bodyPr>
          <a:lstStyle/>
          <a:p>
            <a:pPr algn="just"/>
            <a:r>
              <a:rPr lang="uk-UA" sz="2400" dirty="0" smtClean="0"/>
              <a:t>поглиблення теоретичних знань про концепції та підходи освітнього дизайну у світовій і вітчизняній практиці дошкільної освіти; опанування методології педагогічного </a:t>
            </a:r>
            <a:r>
              <a:rPr lang="uk-UA" sz="2400" dirty="0" err="1" smtClean="0"/>
              <a:t>проєктування</a:t>
            </a:r>
            <a:r>
              <a:rPr lang="uk-UA" sz="2400" dirty="0" smtClean="0"/>
              <a:t> як інструменту модернізації освітнього процесу в ЗДО; </a:t>
            </a:r>
            <a:endParaRPr lang="uk-UA" sz="2400" dirty="0" smtClean="0"/>
          </a:p>
          <a:p>
            <a:pPr algn="just"/>
            <a:r>
              <a:rPr lang="uk-UA" sz="2400" dirty="0" smtClean="0"/>
              <a:t>розвиток </a:t>
            </a:r>
            <a:r>
              <a:rPr lang="uk-UA" sz="2400" dirty="0" smtClean="0"/>
              <a:t>умінь </a:t>
            </a:r>
            <a:r>
              <a:rPr lang="uk-UA" sz="2400" dirty="0" err="1" smtClean="0"/>
              <a:t>проєктувати</a:t>
            </a:r>
            <a:r>
              <a:rPr lang="uk-UA" sz="2400" dirty="0" smtClean="0"/>
              <a:t> та моделювати інноваційне, безпечне й розвивальне освітнє середовище закладу дошкільної освіти; </a:t>
            </a:r>
            <a:endParaRPr lang="uk-UA" sz="2400" dirty="0" smtClean="0"/>
          </a:p>
          <a:p>
            <a:pPr algn="just"/>
            <a:r>
              <a:rPr lang="uk-UA" sz="2400" dirty="0" smtClean="0"/>
              <a:t>формування </a:t>
            </a:r>
            <a:r>
              <a:rPr lang="uk-UA" sz="2400" dirty="0" smtClean="0"/>
              <a:t>компетентностей щодо створення та апробації авторських програм, інтегрованих освітніх проєктів і педагогічних технологій; розвиток здатності до інтеграції цифрових, мистецько-творчих та дослідницьких технологій в освітній процес дошкільного закладу; </a:t>
            </a:r>
            <a:endParaRPr lang="uk-UA" sz="2400" dirty="0" smtClean="0"/>
          </a:p>
          <a:p>
            <a:pPr algn="just"/>
            <a:r>
              <a:rPr lang="uk-UA" sz="2400" dirty="0" smtClean="0"/>
              <a:t>формування </a:t>
            </a:r>
            <a:r>
              <a:rPr lang="uk-UA" sz="2400" dirty="0" smtClean="0"/>
              <a:t>аналітичних і рефлексивних навичок оцінювання ефективності освітніх рішень, адаптації їх до потреб дітей, педагогів і батьківської спільноти; </a:t>
            </a:r>
            <a:endParaRPr lang="uk-UA" sz="2400" dirty="0" smtClean="0"/>
          </a:p>
          <a:p>
            <a:pPr algn="just"/>
            <a:r>
              <a:rPr lang="uk-UA" sz="2400" dirty="0" smtClean="0"/>
              <a:t>підготовка </a:t>
            </a:r>
            <a:r>
              <a:rPr lang="uk-UA" sz="2400" dirty="0" smtClean="0"/>
              <a:t>до організаційно-управлінської та науково-дослідної діяльності у сфері дошкільної освіти з використанням принципів освітнього дизайну.</a:t>
            </a:r>
            <a:endParaRPr lang="uk-UA" sz="2400" dirty="0"/>
          </a:p>
        </p:txBody>
      </p:sp>
      <p:pic>
        <p:nvPicPr>
          <p:cNvPr id="5" name="Picture 2" descr="D:\Documents\ЛЮДМИЛА\ЗНУ\2025-2026\12_Виб_Осв_дизайн суч_ЗДО-\ОДЗДО.jpg"/>
          <p:cNvPicPr>
            <a:picLocks noChangeAspect="1" noChangeArrowheads="1"/>
          </p:cNvPicPr>
          <p:nvPr/>
        </p:nvPicPr>
        <p:blipFill>
          <a:blip r:embed="rId2"/>
          <a:srcRect t="85086"/>
          <a:stretch>
            <a:fillRect/>
          </a:stretch>
        </p:blipFill>
        <p:spPr bwMode="auto">
          <a:xfrm>
            <a:off x="0" y="195942"/>
            <a:ext cx="12191999" cy="6070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097846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2628" y="1232515"/>
            <a:ext cx="10432869" cy="1307893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solidFill>
                  <a:schemeClr val="tx2">
                    <a:lumMod val="75000"/>
                  </a:schemeClr>
                </a:solidFill>
              </a:rPr>
              <a:t>Відвідування </a:t>
            </a:r>
            <a:r>
              <a:rPr lang="uk-UA" sz="3200" b="1" dirty="0" smtClean="0">
                <a:solidFill>
                  <a:schemeClr val="tx2">
                    <a:lumMod val="75000"/>
                  </a:schemeClr>
                </a:solidFill>
              </a:rPr>
              <a:t>занять. Регуляція пропусків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5257" y="2452579"/>
            <a:ext cx="10789063" cy="4081385"/>
          </a:xfrm>
        </p:spPr>
        <p:txBody>
          <a:bodyPr>
            <a:normAutofit/>
          </a:bodyPr>
          <a:lstStyle/>
          <a:p>
            <a:pPr marL="0" indent="355600" algn="just">
              <a:buNone/>
            </a:pPr>
            <a:r>
              <a:rPr lang="uk-UA" sz="2400" dirty="0"/>
              <a:t>Відвідування усіх занять є </a:t>
            </a:r>
            <a:r>
              <a:rPr lang="uk-UA" sz="2400" b="1" dirty="0"/>
              <a:t>обов’язковим</a:t>
            </a:r>
            <a:r>
              <a:rPr lang="uk-UA" sz="2400" dirty="0"/>
              <a:t>. Студенти, які за певних обставин не можуть відвідувати практичні заняття регулярно, мусять впродовж тижня узгодити із викладачем графік індивідуального відпрацювання пропущених занять. </a:t>
            </a:r>
            <a:endParaRPr lang="uk-UA" sz="2400" dirty="0" smtClean="0"/>
          </a:p>
          <a:p>
            <a:pPr marL="0" indent="355600" algn="just">
              <a:buNone/>
            </a:pPr>
            <a:r>
              <a:rPr lang="uk-UA" sz="2400" dirty="0" smtClean="0"/>
              <a:t>Окремі </a:t>
            </a:r>
            <a:r>
              <a:rPr lang="uk-UA" sz="2400" dirty="0"/>
              <a:t>пропущенні завдання мають бути відпрацьовані на найближчій консультації впродовж тижня після пропуску. </a:t>
            </a:r>
            <a:endParaRPr lang="uk-UA" sz="2400" dirty="0" smtClean="0"/>
          </a:p>
          <a:p>
            <a:pPr marL="0" indent="355600" algn="just">
              <a:buNone/>
            </a:pPr>
            <a:r>
              <a:rPr lang="uk-UA" sz="2400" dirty="0" smtClean="0"/>
              <a:t>Відпрацювання </a:t>
            </a:r>
            <a:r>
              <a:rPr lang="uk-UA" sz="2400" dirty="0"/>
              <a:t>практичних занять здійснюється шляхом виконання студентом усіх завдань відповідно до плану заняття та їх презентація на співбесіді. </a:t>
            </a:r>
            <a:endParaRPr lang="ru-RU" dirty="0"/>
          </a:p>
        </p:txBody>
      </p:sp>
      <p:pic>
        <p:nvPicPr>
          <p:cNvPr id="5" name="Picture 2" descr="D:\Documents\ЛЮДМИЛА\ЗНУ\2025-2026\12_Виб_Осв_дизайн суч_ЗДО-\ОДЗДО.jpg"/>
          <p:cNvPicPr>
            <a:picLocks noChangeAspect="1" noChangeArrowheads="1"/>
          </p:cNvPicPr>
          <p:nvPr/>
        </p:nvPicPr>
        <p:blipFill>
          <a:blip r:embed="rId2"/>
          <a:srcRect t="85086"/>
          <a:stretch>
            <a:fillRect/>
          </a:stretch>
        </p:blipFill>
        <p:spPr bwMode="auto">
          <a:xfrm>
            <a:off x="0" y="339634"/>
            <a:ext cx="12191999" cy="6070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88468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424169"/>
            <a:ext cx="10972800" cy="1143000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solidFill>
                  <a:schemeClr val="tx2">
                    <a:lumMod val="75000"/>
                  </a:schemeClr>
                </a:solidFill>
              </a:rPr>
              <a:t>Політика академічної </a:t>
            </a:r>
            <a:r>
              <a:rPr lang="uk-UA" sz="3200" b="1" dirty="0" smtClean="0">
                <a:solidFill>
                  <a:schemeClr val="tx2">
                    <a:lumMod val="75000"/>
                  </a:schemeClr>
                </a:solidFill>
              </a:rPr>
              <a:t>доброчесності</a:t>
            </a:r>
            <a:endParaRPr lang="ru-RU" sz="32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9086" y="2603500"/>
            <a:ext cx="10593977" cy="3416300"/>
          </a:xfrm>
        </p:spPr>
        <p:txBody>
          <a:bodyPr>
            <a:noAutofit/>
          </a:bodyPr>
          <a:lstStyle/>
          <a:p>
            <a:pPr marL="0" indent="355600" algn="just">
              <a:buNone/>
            </a:pPr>
            <a:r>
              <a:rPr lang="uk-UA" sz="2000" dirty="0"/>
              <a:t>Кожний студент </a:t>
            </a:r>
            <a:r>
              <a:rPr lang="uk-UA" sz="2000" b="1" dirty="0"/>
              <a:t>зобов’язаний</a:t>
            </a:r>
            <a:r>
              <a:rPr lang="uk-UA" sz="2000" dirty="0"/>
              <a:t> дотримуватися принципів академічної доброчесності. </a:t>
            </a:r>
            <a:endParaRPr lang="uk-UA" sz="2000" dirty="0" smtClean="0"/>
          </a:p>
          <a:p>
            <a:pPr marL="0" indent="355600" algn="just">
              <a:buNone/>
            </a:pPr>
            <a:r>
              <a:rPr lang="uk-UA" sz="2000" dirty="0" smtClean="0"/>
              <a:t>Письмові </a:t>
            </a:r>
            <a:r>
              <a:rPr lang="uk-UA" sz="2000" dirty="0"/>
              <a:t>завдання з використанням часткових або повнотекстових запозичень з інших робіт без зазначення авторства – це плагіат. Використання будь-якої інформації (текст, фото, ілюстрації тощо) мають бути правильно процитовані з посиланням на першоджерела. </a:t>
            </a:r>
            <a:endParaRPr lang="uk-UA" sz="2000" dirty="0" smtClean="0"/>
          </a:p>
          <a:p>
            <a:pPr marL="0" indent="355600" algn="just">
              <a:buNone/>
            </a:pPr>
            <a:r>
              <a:rPr lang="uk-UA" sz="2000" dirty="0" smtClean="0"/>
              <a:t>До </a:t>
            </a:r>
            <a:r>
              <a:rPr lang="uk-UA" sz="2000" dirty="0"/>
              <a:t>студентів, у роботах яких буде виявлено списування, плагіат чи інші прояви недоброчесної поведінки можуть бути застосовані різні дисциплінарні </a:t>
            </a:r>
            <a:r>
              <a:rPr lang="uk-UA" sz="2000" dirty="0" smtClean="0"/>
              <a:t>заходи. </a:t>
            </a:r>
          </a:p>
          <a:p>
            <a:pPr marL="0" indent="355600" algn="just">
              <a:buNone/>
            </a:pPr>
            <a:r>
              <a:rPr lang="uk-UA" sz="2000" dirty="0" smtClean="0"/>
              <a:t>Роботи</a:t>
            </a:r>
            <a:r>
              <a:rPr lang="uk-UA" sz="2000" dirty="0"/>
              <a:t>, у яких виявлено ознаки плагіату, до розгляду не приймаються і відхиляються без права перескладання. </a:t>
            </a:r>
            <a:endParaRPr lang="ru-RU" sz="2000" dirty="0"/>
          </a:p>
        </p:txBody>
      </p:sp>
      <p:pic>
        <p:nvPicPr>
          <p:cNvPr id="5" name="Picture 2" descr="D:\Documents\ЛЮДМИЛА\ЗНУ\2025-2026\12_Виб_Осв_дизайн суч_ЗДО-\ОДЗДО.jpg"/>
          <p:cNvPicPr>
            <a:picLocks noChangeAspect="1" noChangeArrowheads="1"/>
          </p:cNvPicPr>
          <p:nvPr/>
        </p:nvPicPr>
        <p:blipFill>
          <a:blip r:embed="rId2"/>
          <a:srcRect t="85086"/>
          <a:stretch>
            <a:fillRect/>
          </a:stretch>
        </p:blipFill>
        <p:spPr bwMode="auto">
          <a:xfrm>
            <a:off x="0" y="339634"/>
            <a:ext cx="12191999" cy="60703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63050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</TotalTime>
  <Words>414</Words>
  <Application>Microsoft Office PowerPoint</Application>
  <PresentationFormat>Произвольный</PresentationFormat>
  <Paragraphs>52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Паспорт навчальної дисципліни</vt:lpstr>
      <vt:lpstr>Мета курсу </vt:lpstr>
      <vt:lpstr>Завдання курсу</vt:lpstr>
      <vt:lpstr>Відвідування занять. Регуляція пропусків</vt:lpstr>
      <vt:lpstr>Політика академічної доброчесності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Педагогіка та психологія вищої школи</dc:title>
  <dc:creator>Home-PC</dc:creator>
  <cp:lastModifiedBy>Людмила</cp:lastModifiedBy>
  <cp:revision>16</cp:revision>
  <dcterms:created xsi:type="dcterms:W3CDTF">2020-08-26T11:19:41Z</dcterms:created>
  <dcterms:modified xsi:type="dcterms:W3CDTF">2025-09-08T18:46:04Z</dcterms:modified>
</cp:coreProperties>
</file>