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</p:sldMasterIdLst>
  <p:notesMasterIdLst>
    <p:notesMasterId r:id="rId8"/>
  </p:notesMasterIdLst>
  <p:sldIdLst>
    <p:sldId id="274" r:id="rId2"/>
    <p:sldId id="276" r:id="rId3"/>
    <p:sldId id="275" r:id="rId4"/>
    <p:sldId id="279" r:id="rId5"/>
    <p:sldId id="280" r:id="rId6"/>
    <p:sldId id="271" r:id="rId7"/>
  </p:sldIdLst>
  <p:sldSz cx="12192000" cy="6858000"/>
  <p:notesSz cx="6669088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6" userDrawn="1">
          <p15:clr>
            <a:srgbClr val="A4A3A4"/>
          </p15:clr>
        </p15:guide>
        <p15:guide id="2" pos="642" userDrawn="1">
          <p15:clr>
            <a:srgbClr val="A4A3A4"/>
          </p15:clr>
        </p15:guide>
        <p15:guide id="3" orient="horz" pos="2047" userDrawn="1">
          <p15:clr>
            <a:srgbClr val="A4A3A4"/>
          </p15:clr>
        </p15:guide>
        <p15:guide id="4" orient="horz" pos="1706" userDrawn="1">
          <p15:clr>
            <a:srgbClr val="A4A3A4"/>
          </p15:clr>
        </p15:guide>
        <p15:guide id="5" pos="325" userDrawn="1">
          <p15:clr>
            <a:srgbClr val="A4A3A4"/>
          </p15:clr>
        </p15:guide>
        <p15:guide id="6" pos="331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DBBBB"/>
    <a:srgbClr val="7C7676"/>
    <a:srgbClr val="BFBFBF"/>
    <a:srgbClr val="B19C21"/>
    <a:srgbClr val="B0ACAC"/>
    <a:srgbClr val="9F8C1D"/>
    <a:srgbClr val="A9951F"/>
    <a:srgbClr val="868828"/>
    <a:srgbClr val="35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74" autoAdjust="0"/>
    <p:restoredTop sz="94900" autoAdjust="0"/>
  </p:normalViewPr>
  <p:slideViewPr>
    <p:cSldViewPr snapToGrid="0" showGuides="1">
      <p:cViewPr varScale="1">
        <p:scale>
          <a:sx n="94" d="100"/>
          <a:sy n="94" d="100"/>
        </p:scale>
        <p:origin x="667" y="53"/>
      </p:cViewPr>
      <p:guideLst>
        <p:guide orient="horz" pos="346"/>
        <p:guide pos="642"/>
        <p:guide orient="horz" pos="2047"/>
        <p:guide orient="horz" pos="1706"/>
        <p:guide pos="325"/>
        <p:guide pos="33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4E0725-EFE5-42FD-B86D-3362D9F59F9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8E985F-B3D4-4447-A316-94136443B8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722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37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10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105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450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258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217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718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50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902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063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75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714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423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767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700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420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11400-1259-4BC6-8590-1EA7FED55ED0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A52CD-7601-4228-929D-44BDE57B0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745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Baker tilly white png"/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4057" y="226982"/>
            <a:ext cx="3668078" cy="1077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6593307" y="2654300"/>
            <a:ext cx="5304158" cy="2009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EDUCATION CENTRE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673517" y="4663574"/>
            <a:ext cx="4082716" cy="406787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step in your development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 descr="http://zapvuz.ru/images/vuzi_zapor/ZNU/001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9" r="4318" b="22232"/>
          <a:stretch/>
        </p:blipFill>
        <p:spPr bwMode="auto">
          <a:xfrm>
            <a:off x="0" y="0"/>
            <a:ext cx="12192000" cy="6873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-9525" y="1"/>
            <a:ext cx="12201525" cy="6969638"/>
          </a:xfrm>
          <a:prstGeom prst="rect">
            <a:avLst/>
          </a:prstGeom>
          <a:solidFill>
            <a:srgbClr val="35333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373227" y="2695074"/>
            <a:ext cx="94248" cy="2245895"/>
          </a:xfrm>
          <a:prstGeom prst="rect">
            <a:avLst/>
          </a:prstGeom>
          <a:solidFill>
            <a:srgbClr val="A995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467475" y="2759075"/>
            <a:ext cx="5324475" cy="2009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АСПІРАНТУРА</a:t>
            </a:r>
          </a:p>
          <a:p>
            <a:pPr algn="ctr"/>
            <a:r>
              <a:rPr 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Спеціальність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035 </a:t>
            </a:r>
            <a:r>
              <a:rPr 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Філологія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http://semdata-project.eu/sites/default/files/ZNU.png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6" y="402980"/>
            <a:ext cx="1025525" cy="1276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971549" y="390525"/>
            <a:ext cx="11172826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ЗАПОРІЗЬКИЙ НАЦІОНАЛЬНИЙ УНІВЕРСИТЕТ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242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1"/>
            <a:ext cx="4648200" cy="6873135"/>
          </a:xfrm>
          <a:prstGeom prst="rect">
            <a:avLst/>
          </a:prstGeom>
          <a:solidFill>
            <a:srgbClr val="35333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…….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57198" y="66676"/>
            <a:ext cx="104776" cy="6696074"/>
          </a:xfrm>
          <a:prstGeom prst="rect">
            <a:avLst/>
          </a:prstGeom>
          <a:solidFill>
            <a:srgbClr val="A995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710614" y="1"/>
            <a:ext cx="7320220" cy="7151336"/>
          </a:xfrm>
          <a:prstGeom prst="rect">
            <a:avLst/>
          </a:prstGeom>
          <a:solidFill>
            <a:schemeClr val="bg2">
              <a:lumMod val="9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араллелограмм 1"/>
          <p:cNvSpPr/>
          <p:nvPr/>
        </p:nvSpPr>
        <p:spPr>
          <a:xfrm>
            <a:off x="2724150" y="3336454"/>
            <a:ext cx="2513838" cy="2397596"/>
          </a:xfrm>
          <a:prstGeom prst="parallelogram">
            <a:avLst/>
          </a:prstGeom>
          <a:solidFill>
            <a:srgbClr val="9F8C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8" name="Picture 2" descr="https://static.stomatologclub.ru/uploads/aa/f5/c5354c69f1a1aa3a646e4a47f7c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37" y="3446091"/>
            <a:ext cx="4638675" cy="3309327"/>
          </a:xfrm>
          <a:prstGeom prst="parallelogram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 flipH="1">
            <a:off x="4376232" y="66676"/>
            <a:ext cx="100514" cy="3260253"/>
          </a:xfrm>
          <a:prstGeom prst="rect">
            <a:avLst/>
          </a:prstGeom>
          <a:solidFill>
            <a:srgbClr val="A995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араллелограмм 2"/>
          <p:cNvSpPr/>
          <p:nvPr/>
        </p:nvSpPr>
        <p:spPr>
          <a:xfrm>
            <a:off x="447637" y="3443897"/>
            <a:ext cx="4629149" cy="3309327"/>
          </a:xfrm>
          <a:prstGeom prst="parallelogram">
            <a:avLst/>
          </a:prstGeom>
          <a:solidFill>
            <a:srgbClr val="B0ACAC">
              <a:alpha val="4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7" name="Picture 4" descr="https://nkozakon.ru/wp-content/uploads/2013/11/uslug_63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93" y="363845"/>
            <a:ext cx="4399107" cy="3238193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Овал 13"/>
          <p:cNvSpPr/>
          <p:nvPr/>
        </p:nvSpPr>
        <p:spPr>
          <a:xfrm>
            <a:off x="196705" y="363845"/>
            <a:ext cx="4413395" cy="3238194"/>
          </a:xfrm>
          <a:prstGeom prst="ellipse">
            <a:avLst/>
          </a:prstGeom>
          <a:solidFill>
            <a:srgbClr val="B0ACAC">
              <a:alpha val="4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577260" y="637626"/>
            <a:ext cx="74845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АКТКАЛЬНІ ПРОБЛЕМИ УКРАЇНСЬКОЇ ГРАМАТИКИ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155143" y="1748269"/>
            <a:ext cx="64463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 smtClean="0"/>
              <a:t>Вибір</a:t>
            </a:r>
            <a:r>
              <a:rPr lang="uk-UA" sz="2400" dirty="0" smtClean="0"/>
              <a:t>кова </a:t>
            </a:r>
            <a:r>
              <a:rPr lang="uk-UA" sz="2400" dirty="0" smtClean="0"/>
              <a:t>дисципліна </a:t>
            </a:r>
            <a:r>
              <a:rPr lang="uk-UA" sz="2400" dirty="0" err="1" smtClean="0"/>
              <a:t>освітньо</a:t>
            </a:r>
            <a:r>
              <a:rPr lang="uk-UA" sz="2400" dirty="0" smtClean="0"/>
              <a:t>-наукової </a:t>
            </a:r>
            <a:r>
              <a:rPr lang="uk-UA" sz="2400" dirty="0" smtClean="0"/>
              <a:t>програми </a:t>
            </a:r>
            <a:r>
              <a:rPr lang="uk-UA" sz="2400" dirty="0" smtClean="0"/>
              <a:t>035 «Філологія»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905500" y="2769637"/>
            <a:ext cx="50577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Розробник </a:t>
            </a:r>
            <a:r>
              <a:rPr lang="uk-UA" sz="2400" dirty="0" smtClean="0"/>
              <a:t>курсу </a:t>
            </a:r>
            <a:r>
              <a:rPr lang="uk-UA" sz="2400" dirty="0"/>
              <a:t>– доктор філологічних наук, професор</a:t>
            </a:r>
            <a:r>
              <a:rPr lang="uk-UA" sz="2400" b="1" dirty="0"/>
              <a:t>  </a:t>
            </a:r>
            <a:r>
              <a:rPr lang="uk-UA" sz="2400" b="1" dirty="0" smtClean="0"/>
              <a:t>                                        </a:t>
            </a:r>
            <a:r>
              <a:rPr lang="uk-UA" sz="2400" dirty="0"/>
              <a:t>Р. О. </a:t>
            </a:r>
            <a:r>
              <a:rPr lang="uk-UA" sz="2400" dirty="0" err="1" smtClean="0"/>
              <a:t>Христіанінова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155143" y="4761787"/>
            <a:ext cx="66749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Цільова аудиторія – </a:t>
            </a:r>
            <a:r>
              <a:rPr lang="uk-UA" sz="2400" dirty="0" smtClean="0"/>
              <a:t>аспіранти 2 року навчання 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26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618431" y="0"/>
            <a:ext cx="7573569" cy="6944036"/>
          </a:xfrm>
          <a:prstGeom prst="rect">
            <a:avLst/>
          </a:prstGeom>
          <a:solidFill>
            <a:schemeClr val="bg2">
              <a:lumMod val="9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-1527" y="1"/>
            <a:ext cx="4632204" cy="6935870"/>
          </a:xfrm>
          <a:prstGeom prst="rect">
            <a:avLst/>
          </a:prstGeom>
          <a:solidFill>
            <a:srgbClr val="35333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050367" y="858490"/>
            <a:ext cx="7208307" cy="5724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uk-UA" sz="2100" b="1" dirty="0"/>
              <a:t>Мета</a:t>
            </a:r>
            <a:r>
              <a:rPr lang="uk-UA" sz="2100" dirty="0"/>
              <a:t> </a:t>
            </a:r>
            <a:r>
              <a:rPr lang="uk-UA" sz="2100" b="1" dirty="0" smtClean="0"/>
              <a:t>курсу</a:t>
            </a:r>
            <a:r>
              <a:rPr lang="uk-UA" sz="2100" dirty="0" smtClean="0"/>
              <a:t> </a:t>
            </a:r>
            <a:r>
              <a:rPr lang="uk-UA" sz="2100" dirty="0"/>
              <a:t>– </a:t>
            </a:r>
            <a:r>
              <a:rPr lang="uk-UA" dirty="0"/>
              <a:t>ознайомити </a:t>
            </a:r>
            <a:r>
              <a:rPr lang="uk-UA" dirty="0" smtClean="0"/>
              <a:t>аспіра</a:t>
            </a:r>
            <a:r>
              <a:rPr lang="uk-UA" dirty="0" smtClean="0"/>
              <a:t>нтів із актуальними проблемами морфології і синтаксису </a:t>
            </a:r>
            <a:r>
              <a:rPr lang="uk-UA" dirty="0" smtClean="0"/>
              <a:t>української </a:t>
            </a:r>
            <a:r>
              <a:rPr lang="uk-UA" dirty="0" smtClean="0"/>
              <a:t>мови</a:t>
            </a:r>
            <a:endParaRPr lang="ru-RU" sz="21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34307" y="1097876"/>
            <a:ext cx="4528168" cy="4104726"/>
            <a:chOff x="5732" y="1097876"/>
            <a:chExt cx="4528168" cy="4104726"/>
          </a:xfrm>
        </p:grpSpPr>
        <p:sp>
          <p:nvSpPr>
            <p:cNvPr id="3" name="Шестиугольник 2"/>
            <p:cNvSpPr/>
            <p:nvPr/>
          </p:nvSpPr>
          <p:spPr>
            <a:xfrm rot="1687670">
              <a:off x="5732" y="1097876"/>
              <a:ext cx="4518689" cy="4097703"/>
            </a:xfrm>
            <a:prstGeom prst="hexagon">
              <a:avLst/>
            </a:prstGeom>
            <a:solidFill>
              <a:srgbClr val="B19C2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pic>
          <p:nvPicPr>
            <p:cNvPr id="6146" name="Picture 2" descr="http://old.ibs-mirea.ru/img/attention.jp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51" t="17951" r="14589"/>
            <a:stretch/>
          </p:blipFill>
          <p:spPr bwMode="auto">
            <a:xfrm>
              <a:off x="66675" y="1104899"/>
              <a:ext cx="4467225" cy="4097703"/>
            </a:xfrm>
            <a:prstGeom prst="hexagon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Шестиугольник 19"/>
            <p:cNvSpPr/>
            <p:nvPr/>
          </p:nvSpPr>
          <p:spPr>
            <a:xfrm>
              <a:off x="47625" y="1104899"/>
              <a:ext cx="4476750" cy="4097703"/>
            </a:xfrm>
            <a:prstGeom prst="hexagon">
              <a:avLst/>
            </a:prstGeom>
            <a:solidFill>
              <a:srgbClr val="BFBFBF">
                <a:alpha val="27843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4952239" y="1599072"/>
            <a:ext cx="723976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100" dirty="0" smtClean="0"/>
              <a:t> </a:t>
            </a:r>
            <a:r>
              <a:rPr lang="uk-UA" b="1" dirty="0"/>
              <a:t>ОЧІКУВАНІ РЕЗУЛЬТАТИ НАВЧАННЯ</a:t>
            </a:r>
            <a:endParaRPr lang="en-US" dirty="0"/>
          </a:p>
          <a:p>
            <a:r>
              <a:rPr lang="uk-UA" b="1" dirty="0" smtClean="0"/>
              <a:t> У </a:t>
            </a:r>
            <a:r>
              <a:rPr lang="uk-UA" b="1" dirty="0"/>
              <a:t>разі успішного завершення курсу </a:t>
            </a:r>
            <a:r>
              <a:rPr lang="uk-UA" b="1" dirty="0" smtClean="0"/>
              <a:t>аспірант</a:t>
            </a:r>
            <a:r>
              <a:rPr lang="uk-UA" b="1" dirty="0" smtClean="0"/>
              <a:t> </a:t>
            </a:r>
            <a:r>
              <a:rPr lang="uk-UA" b="1" u="sng" dirty="0"/>
              <a:t>зможе</a:t>
            </a:r>
            <a:r>
              <a:rPr lang="uk-UA" b="1" dirty="0"/>
              <a:t>:</a:t>
            </a:r>
            <a:endParaRPr lang="en-US" dirty="0"/>
          </a:p>
          <a:p>
            <a:pPr lvl="0"/>
            <a:r>
              <a:rPr lang="uk-UA" dirty="0" smtClean="0"/>
              <a:t> </a:t>
            </a:r>
            <a:endParaRPr lang="ru-RU" sz="21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952238" y="335270"/>
            <a:ext cx="71095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cs typeface="Arial" panose="020B0604020202020204" pitchFamily="34" charset="0"/>
              </a:rPr>
              <a:t>АКТУАЛЬНІ ПРОБЛЕМИ УКРАЇНСЬКОЇ ГРАМАТИКИ</a:t>
            </a:r>
            <a:endParaRPr lang="ru-RU" b="1" dirty="0"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050368" y="5837463"/>
            <a:ext cx="6910311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100" b="1" dirty="0" err="1"/>
              <a:t>Обсяг</a:t>
            </a:r>
            <a:r>
              <a:rPr lang="ru-RU" sz="2100" b="1" dirty="0"/>
              <a:t> </a:t>
            </a:r>
            <a:r>
              <a:rPr lang="ru-RU" sz="2100" b="1" dirty="0" smtClean="0"/>
              <a:t>курсу</a:t>
            </a:r>
            <a:r>
              <a:rPr lang="ru-RU" sz="2100" dirty="0" smtClean="0"/>
              <a:t> </a:t>
            </a:r>
            <a:r>
              <a:rPr lang="ru-RU" sz="2100" dirty="0"/>
              <a:t>– </a:t>
            </a:r>
            <a:r>
              <a:rPr lang="ru-RU" sz="2100" dirty="0" smtClean="0"/>
              <a:t>12</a:t>
            </a:r>
            <a:r>
              <a:rPr lang="ru-RU" sz="2100" dirty="0" smtClean="0"/>
              <a:t>0 </a:t>
            </a:r>
            <a:r>
              <a:rPr lang="ru-RU" sz="2100" dirty="0"/>
              <a:t>год., </a:t>
            </a:r>
            <a:r>
              <a:rPr lang="ru-RU" sz="2100" dirty="0" err="1"/>
              <a:t>із</a:t>
            </a:r>
            <a:r>
              <a:rPr lang="ru-RU" sz="2100" dirty="0"/>
              <a:t> них:</a:t>
            </a:r>
          </a:p>
          <a:p>
            <a:pPr>
              <a:lnSpc>
                <a:spcPct val="80000"/>
              </a:lnSpc>
            </a:pPr>
            <a:r>
              <a:rPr lang="ru-RU" sz="2100" dirty="0"/>
              <a:t>                                 </a:t>
            </a:r>
            <a:r>
              <a:rPr lang="ru-RU" sz="2100" dirty="0" err="1"/>
              <a:t>лекції</a:t>
            </a:r>
            <a:r>
              <a:rPr lang="ru-RU" sz="2100" dirty="0"/>
              <a:t> – 3</a:t>
            </a:r>
            <a:r>
              <a:rPr lang="ru-RU" sz="2100" dirty="0" smtClean="0"/>
              <a:t>2 </a:t>
            </a:r>
            <a:r>
              <a:rPr lang="ru-RU" sz="2100" dirty="0"/>
              <a:t>год.;</a:t>
            </a:r>
          </a:p>
          <a:p>
            <a:pPr>
              <a:lnSpc>
                <a:spcPct val="80000"/>
              </a:lnSpc>
            </a:pPr>
            <a:r>
              <a:rPr lang="ru-RU" sz="2100" dirty="0"/>
              <a:t>                                 </a:t>
            </a:r>
            <a:r>
              <a:rPr lang="ru-RU" sz="2100" dirty="0" err="1" smtClean="0"/>
              <a:t>самостійна</a:t>
            </a:r>
            <a:r>
              <a:rPr lang="ru-RU" sz="2100" dirty="0" smtClean="0"/>
              <a:t> </a:t>
            </a:r>
            <a:r>
              <a:rPr lang="ru-RU" sz="2100" dirty="0"/>
              <a:t>робота – </a:t>
            </a:r>
            <a:r>
              <a:rPr lang="ru-RU" sz="2100" dirty="0" smtClean="0"/>
              <a:t>88 </a:t>
            </a:r>
            <a:r>
              <a:rPr lang="ru-RU" sz="2100" dirty="0" smtClean="0"/>
              <a:t>год.</a:t>
            </a:r>
            <a:r>
              <a:rPr lang="ru-RU" sz="2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1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090736"/>
              </p:ext>
            </p:extLst>
          </p:nvPr>
        </p:nvGraphicFramePr>
        <p:xfrm>
          <a:off x="5050367" y="2468945"/>
          <a:ext cx="6738861" cy="3200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38861">
                  <a:extLst>
                    <a:ext uri="{9D8B030D-6E8A-4147-A177-3AD203B41FA5}">
                      <a16:colId xmlns:a16="http://schemas.microsoft.com/office/drawing/2014/main" val="2931164480"/>
                    </a:ext>
                  </a:extLst>
                </a:gridCol>
              </a:tblGrid>
              <a:tr h="303378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450215" algn="l"/>
                        </a:tabLst>
                      </a:pPr>
                      <a:r>
                        <a:rPr lang="uk-UA" sz="1400" dirty="0" smtClean="0">
                          <a:effectLst/>
                        </a:rPr>
                        <a:t>Демонструвати </a:t>
                      </a:r>
                      <a:r>
                        <a:rPr lang="uk-UA" sz="1400" dirty="0">
                          <a:effectLst/>
                        </a:rPr>
                        <a:t>системний науковий світогляд та загальний культурний кругозір; </a:t>
                      </a:r>
                      <a:r>
                        <a:rPr lang="uk-UA" sz="1400" dirty="0" smtClean="0">
                          <a:effectLst/>
                        </a:rPr>
                        <a:t>володіти </a:t>
                      </a:r>
                      <a:r>
                        <a:rPr lang="uk-UA" sz="1400" dirty="0">
                          <a:effectLst/>
                        </a:rPr>
                        <a:t>техніками і технологіями критичного мислення</a:t>
                      </a:r>
                      <a:r>
                        <a:rPr lang="uk-UA" sz="1400" dirty="0" smtClean="0">
                          <a:effectLst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pos="450215" algn="l"/>
                        </a:tabLst>
                      </a:pPr>
                      <a:endParaRPr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pos="450215" algn="l"/>
                        </a:tabLst>
                      </a:pP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Використовувати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методи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способи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ефективної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комунікації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міжособистісної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взаємодії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академічному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середовищі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pos="450215" algn="l"/>
                        </a:tabLst>
                      </a:pPr>
                      <a:endParaRPr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pos="450215" algn="l"/>
                        </a:tabLst>
                      </a:pP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Здійснювати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пошук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оброблення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аналіз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наукової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інформації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її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систематизацію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узагальнення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використовувати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інформаційно-комунікаційні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технології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дослідницькій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викладацькій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діяльності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pos="450215" algn="l"/>
                        </a:tabLst>
                      </a:pPr>
                      <a:endParaRPr lang="uk-UA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pos="450215" algn="l"/>
                        </a:tabLst>
                      </a:pPr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Рецензувати публікації (наукові статті, монографії, підручники, посібники тощо) та презентації (виступи на конференціях, наукових семінарах тощо фахових заходах), а також брати участь у міжнародних наукових дискусіях, висловлюючи та відстоюючи свою власну позицію та розширюючи межі використання науково-філологічного знання.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03232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8310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 35"/>
          <p:cNvSpPr/>
          <p:nvPr/>
        </p:nvSpPr>
        <p:spPr>
          <a:xfrm>
            <a:off x="-123825" y="-137947"/>
            <a:ext cx="12192000" cy="6995947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471960" y="2502713"/>
            <a:ext cx="6333893" cy="18525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530929" y="443126"/>
            <a:ext cx="7121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cs typeface="Arial" panose="020B0604020202020204" pitchFamily="34" charset="0"/>
              </a:rPr>
              <a:t>АКТУАЛЬНІ ПРОБЛЕМИ УКРАЇНСЬКОЇ ГРАМАТИКИ</a:t>
            </a:r>
            <a:endParaRPr lang="ru-RU" b="1" dirty="0"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400300" y="1097039"/>
            <a:ext cx="71437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cs typeface="Arial" panose="020B0604020202020204" pitchFamily="34" charset="0"/>
              </a:rPr>
              <a:t>ЗМІСТ КУРСУ</a:t>
            </a:r>
            <a:endParaRPr lang="ru-RU" b="1" dirty="0"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04157" y="2000250"/>
            <a:ext cx="10994683" cy="3912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ЗМІСТОВИЙ МОДУЛЬ </a:t>
            </a:r>
            <a:r>
              <a:rPr lang="uk-UA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ГРАМАТИКА ЯК РОЗДІЛ МОВОЗНАВЧОЇ НАУКИ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1.</a:t>
            </a:r>
            <a:r>
              <a:rPr lang="uk-UA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/>
              <a:t>Граматичні</a:t>
            </a:r>
            <a:r>
              <a:rPr lang="ru-RU" i="1" dirty="0"/>
              <a:t> </a:t>
            </a:r>
            <a:r>
              <a:rPr lang="ru-RU" i="1" dirty="0" err="1"/>
              <a:t>рівні</a:t>
            </a:r>
            <a:r>
              <a:rPr lang="uk-UA" i="1" dirty="0"/>
              <a:t> – морфологічний, синтаксичний і словотвірний, їхні предмети й </a:t>
            </a:r>
            <a:r>
              <a:rPr lang="uk-UA" i="1" dirty="0" smtClean="0"/>
              <a:t>завдання.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2. </a:t>
            </a:r>
            <a:r>
              <a:rPr lang="uk-UA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Граматичне значення, граматична категорія.</a:t>
            </a:r>
            <a:endParaRPr lang="uk-UA" b="1" i="1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uk-UA" b="1" i="1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ЗМІСТОВИЙ МОДУЛЬ </a:t>
            </a:r>
            <a:r>
              <a:rPr lang="uk-UA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b="1" dirty="0" smtClean="0"/>
              <a:t>ЧАСТИНИ МОВИ. ПРИНЦИПИ І КРИТЕРІЇ ВИОКРЕМЛЕННЯ ЧАСТИН МОВИ. КЛАСИФІКАЦІЇ ЧАСТИН МОВИ В УКРАЇНСЬКОМУ МОВОЗНАВСТВІ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3.</a:t>
            </a:r>
            <a:r>
              <a:rPr lang="uk-UA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Принципи і критерії виокремлення частин мови.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 </a:t>
            </a:r>
            <a:r>
              <a:rPr lang="uk-UA" b="1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Традиційні кла</a:t>
            </a:r>
            <a:r>
              <a:rPr lang="uk-UA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сифікації частин мови.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uk-UA" sz="1600" b="1" i="1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ЗМІСТОВИЙ МОДУЛЬ </a:t>
            </a:r>
            <a:r>
              <a:rPr lang="uk-UA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b="1" dirty="0" smtClean="0"/>
              <a:t>СИСТЕМА ЧАСТИН МОВИ В НОВІТНІЙ УКРАЇНСЬКІЙ АКАДЕМІЧНІЙ ГРАМАТИЦІ</a:t>
            </a:r>
            <a:endParaRPr lang="ru-RU" sz="16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5. </a:t>
            </a:r>
            <a:r>
              <a:rPr lang="ru-RU" i="1" dirty="0" err="1"/>
              <a:t>Сучасне</a:t>
            </a:r>
            <a:r>
              <a:rPr lang="ru-RU" i="1" dirty="0"/>
              <a:t> </a:t>
            </a:r>
            <a:r>
              <a:rPr lang="ru-RU" i="1" dirty="0" err="1"/>
              <a:t>розуміння</a:t>
            </a:r>
            <a:r>
              <a:rPr lang="ru-RU" i="1" dirty="0"/>
              <a:t> </a:t>
            </a:r>
            <a:r>
              <a:rPr lang="ru-RU" i="1" dirty="0" err="1"/>
              <a:t>системи</a:t>
            </a:r>
            <a:r>
              <a:rPr lang="ru-RU" i="1" dirty="0"/>
              <a:t> </a:t>
            </a:r>
            <a:r>
              <a:rPr lang="ru-RU" i="1" dirty="0" err="1"/>
              <a:t>частин</a:t>
            </a:r>
            <a:r>
              <a:rPr lang="ru-RU" i="1" dirty="0"/>
              <a:t> </a:t>
            </a:r>
            <a:r>
              <a:rPr lang="ru-RU" i="1" dirty="0" err="1"/>
              <a:t>мови</a:t>
            </a:r>
            <a:r>
              <a:rPr lang="ru-RU" i="1" dirty="0"/>
              <a:t>.</a:t>
            </a:r>
            <a:r>
              <a:rPr lang="uk-UA" i="1" dirty="0"/>
              <a:t> Концепція частин мови І. Р. Вихованця.</a:t>
            </a:r>
            <a:r>
              <a:rPr lang="uk-UA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6</a:t>
            </a:r>
            <a:r>
              <a:rPr lang="uk-UA" b="1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/>
              <a:t>Транспозиційні</a:t>
            </a:r>
            <a:r>
              <a:rPr lang="ru-RU" i="1" dirty="0"/>
              <a:t> </a:t>
            </a:r>
            <a:r>
              <a:rPr lang="ru-RU" i="1" dirty="0" err="1"/>
              <a:t>явища</a:t>
            </a:r>
            <a:r>
              <a:rPr lang="ru-RU" i="1" dirty="0"/>
              <a:t> в </a:t>
            </a:r>
            <a:r>
              <a:rPr lang="ru-RU" i="1" dirty="0" err="1"/>
              <a:t>системі</a:t>
            </a:r>
            <a:r>
              <a:rPr lang="ru-RU" i="1" dirty="0"/>
              <a:t> </a:t>
            </a:r>
            <a:r>
              <a:rPr lang="ru-RU" i="1" dirty="0" err="1"/>
              <a:t>частин</a:t>
            </a:r>
            <a:r>
              <a:rPr lang="ru-RU" i="1" dirty="0"/>
              <a:t> </a:t>
            </a:r>
            <a:r>
              <a:rPr lang="ru-RU" i="1" dirty="0" err="1"/>
              <a:t>мови</a:t>
            </a:r>
            <a:r>
              <a:rPr lang="ru-RU" i="1" dirty="0"/>
              <a:t>.</a:t>
            </a:r>
            <a:r>
              <a:rPr lang="ru-RU" dirty="0"/>
              <a:t> </a:t>
            </a:r>
            <a:endParaRPr lang="ru-RU" dirty="0" smtClean="0"/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b="1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Тема 7. </a:t>
            </a:r>
            <a:r>
              <a:rPr lang="ru-RU" i="1" dirty="0" err="1"/>
              <a:t>Ієрархія</a:t>
            </a:r>
            <a:r>
              <a:rPr lang="ru-RU" i="1" dirty="0"/>
              <a:t> </a:t>
            </a:r>
            <a:r>
              <a:rPr lang="ru-RU" i="1" dirty="0" err="1"/>
              <a:t>частин</a:t>
            </a:r>
            <a:r>
              <a:rPr lang="ru-RU" i="1" dirty="0"/>
              <a:t> </a:t>
            </a:r>
            <a:r>
              <a:rPr lang="ru-RU" i="1" dirty="0" err="1"/>
              <a:t>мови</a:t>
            </a:r>
            <a:r>
              <a:rPr lang="ru-RU" i="1" dirty="0"/>
              <a:t>. </a:t>
            </a:r>
            <a:r>
              <a:rPr lang="ru-RU" i="1" dirty="0" err="1"/>
              <a:t>Центральні</a:t>
            </a:r>
            <a:r>
              <a:rPr lang="ru-RU" i="1" dirty="0"/>
              <a:t> й </a:t>
            </a:r>
            <a:r>
              <a:rPr lang="ru-RU" i="1" dirty="0" err="1"/>
              <a:t>периферійні</a:t>
            </a:r>
            <a:r>
              <a:rPr lang="ru-RU" i="1" dirty="0"/>
              <a:t> </a:t>
            </a:r>
            <a:r>
              <a:rPr lang="ru-RU" i="1" dirty="0" err="1"/>
              <a:t>частини</a:t>
            </a:r>
            <a:r>
              <a:rPr lang="ru-RU" i="1" dirty="0"/>
              <a:t> </a:t>
            </a:r>
            <a:r>
              <a:rPr lang="ru-RU" i="1" dirty="0" err="1" smtClean="0"/>
              <a:t>мови</a:t>
            </a:r>
            <a:r>
              <a:rPr lang="ru-RU" i="1" dirty="0" smtClean="0"/>
              <a:t>.</a:t>
            </a:r>
            <a:endParaRPr lang="ru-RU" sz="1600" i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246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75677" cy="697060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542413" y="307550"/>
            <a:ext cx="71095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cs typeface="Arial" panose="020B0604020202020204" pitchFamily="34" charset="0"/>
              </a:rPr>
              <a:t>АКТУАЛЬНІ ПРОБЛЕМИ УКРАЇНСЬКОЇ ГРАМАТИКИ</a:t>
            </a:r>
            <a:endParaRPr lang="ru-RU" b="1" dirty="0"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75738" y="849623"/>
            <a:ext cx="71095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cs typeface="Arial" panose="020B0604020202020204" pitchFamily="34" charset="0"/>
              </a:rPr>
              <a:t>ЗМІСТ КУРСУ</a:t>
            </a:r>
            <a:endParaRPr lang="ru-RU" b="1" dirty="0"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71960" y="2502713"/>
            <a:ext cx="6333893" cy="18525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0679" y="1648031"/>
            <a:ext cx="11123576" cy="4208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ЗМІСТОВИЙ МОДУЛЬ 4. </a:t>
            </a:r>
            <a:r>
              <a:rPr lang="uk-UA" b="1" dirty="0" smtClean="0"/>
              <a:t>СИНТАКСИС. ОСНОВНІ СИНТАКСИЧНІ ПОНЯТТЯ, ЇХНЄ ВИТЛУМАЧЕННЯ В ТРАДИЦІЙНОМУ І  НОВІТНЬОМУ УКРАЇНСЬКОМУ СИНТАКСИСІ 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b="1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uk-UA" i="1" dirty="0"/>
              <a:t>Зв’язок між синтаксичними одиницями в традиційному і новітньому висвітленні.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b="1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uk-UA" i="1" dirty="0"/>
              <a:t>Семантико-синтаксичні відношення в простому і складному </a:t>
            </a:r>
            <a:r>
              <a:rPr lang="uk-UA" i="1" dirty="0" smtClean="0"/>
              <a:t>реченні.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10. </a:t>
            </a:r>
            <a:r>
              <a:rPr lang="uk-UA" i="1" dirty="0"/>
              <a:t>Словосполучення в традиційному і новітньому синтаксисі.</a:t>
            </a:r>
            <a:endParaRPr lang="uk-UA" i="1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ЗМІСТОВИЙ МОДУЛЬ 5</a:t>
            </a:r>
            <a:r>
              <a:rPr lang="uk-UA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b="1" dirty="0" smtClean="0"/>
              <a:t>ПРОСТЕ РЕЧЕННЯ В ТРАДИЦІЙНОМУ І НОВІТНЬОМУ СИНТАКСИСІ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ru-RU" b="1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b="1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i="1" dirty="0"/>
              <a:t>Розуміння п</a:t>
            </a:r>
            <a:r>
              <a:rPr lang="ru-RU" i="1" dirty="0" err="1"/>
              <a:t>рироди</a:t>
            </a:r>
            <a:r>
              <a:rPr lang="ru-RU" i="1" dirty="0"/>
              <a:t> </a:t>
            </a:r>
            <a:r>
              <a:rPr lang="ru-RU" i="1" dirty="0" err="1"/>
              <a:t>речення</a:t>
            </a:r>
            <a:r>
              <a:rPr lang="ru-RU" i="1" dirty="0"/>
              <a:t> </a:t>
            </a:r>
            <a:r>
              <a:rPr lang="uk-UA" i="1" dirty="0"/>
              <a:t>в традиційному і новітньому</a:t>
            </a:r>
            <a:r>
              <a:rPr lang="ru-RU" i="1" dirty="0"/>
              <a:t> </a:t>
            </a:r>
            <a:r>
              <a:rPr lang="ru-RU" i="1" dirty="0" err="1"/>
              <a:t>синтаксисі</a:t>
            </a:r>
            <a:r>
              <a:rPr lang="uk-UA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ru-RU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b="1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i="1" dirty="0"/>
              <a:t>Формально-синтаксична організація </a:t>
            </a:r>
            <a:r>
              <a:rPr lang="uk-UA" i="1" dirty="0" smtClean="0"/>
              <a:t>простого речення.</a:t>
            </a:r>
            <a:endParaRPr lang="ru-RU" sz="16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Тема 13. </a:t>
            </a:r>
            <a:r>
              <a:rPr lang="uk-UA" i="1" dirty="0"/>
              <a:t>Семантико-синтаксична організація простого </a:t>
            </a:r>
            <a:r>
              <a:rPr lang="uk-UA" i="1" dirty="0" smtClean="0"/>
              <a:t>речення.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6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uk-UA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ЗМІСТОВИЙ МОДУЛЬ 6. </a:t>
            </a:r>
            <a:r>
              <a:rPr lang="uk-UA" b="1" dirty="0" smtClean="0"/>
              <a:t>СКЛАДНІ РЕЧЕННЯ В ТРАДИЦІЙНОМУ І НОВІТНЬОМУ СИНТАКСИСІ</a:t>
            </a:r>
          </a:p>
          <a:p>
            <a:pPr algn="just">
              <a:lnSpc>
                <a:spcPct val="107000"/>
              </a:lnSpc>
            </a:pPr>
            <a:r>
              <a:rPr lang="uk-UA" sz="1600" b="1" i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Тема 14. </a:t>
            </a:r>
            <a:r>
              <a:rPr lang="uk-UA" i="1" dirty="0"/>
              <a:t>Система складних речень у традиційному синтаксисі.</a:t>
            </a:r>
            <a:r>
              <a:rPr lang="uk-UA" sz="1600" b="1" i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</a:pPr>
            <a:r>
              <a:rPr lang="uk-UA" sz="1600" b="1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Тема 15. </a:t>
            </a:r>
            <a:r>
              <a:rPr lang="uk-UA" i="1" dirty="0"/>
              <a:t>Система складних речень у </a:t>
            </a:r>
            <a:r>
              <a:rPr lang="uk-UA" i="1" dirty="0" smtClean="0"/>
              <a:t>новітньому </a:t>
            </a:r>
            <a:r>
              <a:rPr lang="uk-UA" i="1" dirty="0"/>
              <a:t>синтаксисі.</a:t>
            </a:r>
            <a:endParaRPr lang="ru-RU" i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890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-8879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573577" y="2743658"/>
            <a:ext cx="71095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ДЯКУЮ ЗА УВАГУ!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107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770</TotalTime>
  <Words>479</Words>
  <Application>Microsoft Office PowerPoint</Application>
  <PresentationFormat>Широкоэкранный</PresentationFormat>
  <Paragraphs>61</Paragraphs>
  <Slides>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Galina Christianinova</dc:creator>
  <cp:lastModifiedBy>Raisa</cp:lastModifiedBy>
  <cp:revision>99</cp:revision>
  <cp:lastPrinted>2017-10-19T16:56:15Z</cp:lastPrinted>
  <dcterms:created xsi:type="dcterms:W3CDTF">2017-10-19T11:54:45Z</dcterms:created>
  <dcterms:modified xsi:type="dcterms:W3CDTF">2021-08-23T16:22:35Z</dcterms:modified>
</cp:coreProperties>
</file>