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8" r:id="rId3"/>
    <p:sldId id="287" r:id="rId4"/>
    <p:sldId id="288" r:id="rId5"/>
    <p:sldId id="289" r:id="rId6"/>
    <p:sldId id="296" r:id="rId7"/>
    <p:sldId id="290" r:id="rId8"/>
    <p:sldId id="295" r:id="rId9"/>
    <p:sldId id="291" r:id="rId10"/>
    <p:sldId id="292" r:id="rId11"/>
    <p:sldId id="293" r:id="rId12"/>
    <p:sldId id="294" r:id="rId13"/>
    <p:sldId id="28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7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61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08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01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17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92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06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13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58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9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71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45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err="1"/>
              <a:t>Класифікація</a:t>
            </a:r>
            <a:r>
              <a:rPr lang="ru-RU" b="1" dirty="0"/>
              <a:t> та </a:t>
            </a:r>
            <a:r>
              <a:rPr lang="ru-RU" b="1" dirty="0" err="1"/>
              <a:t>оточення</a:t>
            </a:r>
            <a:r>
              <a:rPr lang="ru-RU" b="1" dirty="0"/>
              <a:t> </a:t>
            </a:r>
            <a:r>
              <a:rPr lang="ru-RU" b="1" dirty="0" err="1" smtClean="0"/>
              <a:t>проєктів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b="1" dirty="0" err="1" smtClean="0"/>
              <a:t>Типи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проєктів</a:t>
            </a:r>
            <a:r>
              <a:rPr lang="ru-RU" sz="5400" b="1" dirty="0" smtClean="0"/>
              <a:t>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59724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Оточення проекту - Управління проектами - Підручники для студентів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497" y="668594"/>
            <a:ext cx="9547122" cy="539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424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Тема: Основи управління проектами — презентация на Slide-Share.ru 🎓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Тема: Основи управління проектами — презентация на Slide-Share.ru 🎓"/>
          <p:cNvSpPr>
            <a:spLocks noChangeAspect="1" noChangeArrowheads="1"/>
          </p:cNvSpPr>
          <p:nvPr/>
        </p:nvSpPr>
        <p:spPr bwMode="auto">
          <a:xfrm flipH="1">
            <a:off x="-362512" y="7937"/>
            <a:ext cx="670487" cy="67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6" name="Picture 8" descr="Тема: Основи управління проектами — презентация на Slide-Share.ru 🎓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710" y="678426"/>
            <a:ext cx="7541342" cy="524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611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Управління проектами — презентация на Slide-Share.ru 🎓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027" y="717755"/>
            <a:ext cx="5437238" cy="48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50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</a:rPr>
              <a:t>Проєктна</a:t>
            </a:r>
            <a:r>
              <a:rPr lang="ru-RU" sz="5400" b="1" i="1" dirty="0" smtClean="0">
                <a:solidFill>
                  <a:srgbClr val="00B050"/>
                </a:solidFill>
              </a:rPr>
              <a:t> </a:t>
            </a:r>
            <a:r>
              <a:rPr lang="ru-RU" sz="5400" b="1" i="1" dirty="0" err="1" smtClean="0">
                <a:solidFill>
                  <a:srgbClr val="00B050"/>
                </a:solidFill>
              </a:rPr>
              <a:t>тріада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dirty="0" smtClean="0">
                <a:solidFill>
                  <a:srgbClr val="FF0000"/>
                </a:solidFill>
              </a:rPr>
              <a:t>час</a:t>
            </a:r>
            <a:r>
              <a:rPr lang="ru-RU" sz="4000" dirty="0">
                <a:solidFill>
                  <a:srgbClr val="FF0000"/>
                </a:solidFill>
              </a:rPr>
              <a:t>, </a:t>
            </a:r>
            <a:endParaRPr lang="ru-RU" sz="4000" dirty="0" smtClean="0">
              <a:solidFill>
                <a:srgbClr val="FF00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dirty="0" smtClean="0">
                <a:solidFill>
                  <a:srgbClr val="FF0000"/>
                </a:solidFill>
              </a:rPr>
              <a:t>бюджет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якість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робіт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є </a:t>
            </a:r>
            <a:r>
              <a:rPr lang="ru-RU" sz="3200" dirty="0" err="1">
                <a:solidFill>
                  <a:srgbClr val="7030A0"/>
                </a:solidFill>
              </a:rPr>
              <a:t>основними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</a:rPr>
              <a:t>обмеження</a:t>
            </a:r>
            <a:r>
              <a:rPr lang="ru-RU" sz="3200" dirty="0">
                <a:solidFill>
                  <a:srgbClr val="7030A0"/>
                </a:solidFill>
              </a:rPr>
              <a:t>, </a:t>
            </a:r>
            <a:r>
              <a:rPr lang="ru-RU" sz="3200" dirty="0" err="1">
                <a:solidFill>
                  <a:srgbClr val="7030A0"/>
                </a:solidFill>
              </a:rPr>
              <a:t>що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err="1">
                <a:solidFill>
                  <a:srgbClr val="7030A0"/>
                </a:solidFill>
              </a:rPr>
              <a:t>накладаються</a:t>
            </a:r>
            <a:r>
              <a:rPr lang="ru-RU" sz="3200" dirty="0">
                <a:solidFill>
                  <a:srgbClr val="7030A0"/>
                </a:solidFill>
              </a:rPr>
              <a:t> на </a:t>
            </a:r>
            <a:r>
              <a:rPr lang="ru-RU" sz="3200" dirty="0" err="1" smtClean="0">
                <a:solidFill>
                  <a:srgbClr val="7030A0"/>
                </a:solidFill>
              </a:rPr>
              <a:t>проєкт</a:t>
            </a:r>
            <a:r>
              <a:rPr lang="ru-RU" sz="3200" dirty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11272" name="Picture 8" descr="Навчальний курс &quot;Сучасні інформаційні технології&quot; — Вікі ЦДПУ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r="1821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07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B050"/>
                </a:solidFill>
              </a:rPr>
              <a:t>Для </a:t>
            </a:r>
            <a:r>
              <a:rPr lang="ru-RU" sz="2800" dirty="0" err="1">
                <a:solidFill>
                  <a:srgbClr val="00B050"/>
                </a:solidFill>
              </a:rPr>
              <a:t>успішного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здійснення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проєкту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необхідно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виділити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його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основні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ознаки</a:t>
            </a:r>
            <a:r>
              <a:rPr lang="uk-UA" sz="2800" dirty="0">
                <a:solidFill>
                  <a:srgbClr val="00B050"/>
                </a:solidFill>
              </a:rPr>
              <a:t>,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які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>
                <a:solidFill>
                  <a:srgbClr val="00B050"/>
                </a:solidFill>
              </a:rPr>
              <a:t>дозволять менеджерам </a:t>
            </a:r>
            <a:r>
              <a:rPr lang="ru-RU" sz="2800" dirty="0" err="1">
                <a:solidFill>
                  <a:srgbClr val="00B050"/>
                </a:solidFill>
              </a:rPr>
              <a:t>використати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необхідний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інструментарій</a:t>
            </a:r>
            <a:r>
              <a:rPr lang="ru-RU" sz="2800" dirty="0">
                <a:solidFill>
                  <a:srgbClr val="00B050"/>
                </a:solidFill>
              </a:rPr>
              <a:t> для </a:t>
            </a:r>
            <a:r>
              <a:rPr lang="ru-RU" sz="2800" dirty="0" err="1">
                <a:solidFill>
                  <a:srgbClr val="00B050"/>
                </a:solidFill>
              </a:rPr>
              <a:t>реалізації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проєкту</a:t>
            </a:r>
            <a:r>
              <a:rPr lang="ru-RU" sz="2800" dirty="0">
                <a:solidFill>
                  <a:srgbClr val="00B050"/>
                </a:solidFill>
              </a:rPr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1213" y="2025445"/>
            <a:ext cx="10252587" cy="410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99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solidFill>
                  <a:srgbClr val="0070C0"/>
                </a:solidFill>
              </a:rPr>
              <a:t>Виділяють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декілька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основних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факторів</a:t>
            </a:r>
            <a:r>
              <a:rPr lang="ru-RU" sz="2400" b="1" dirty="0">
                <a:solidFill>
                  <a:srgbClr val="0070C0"/>
                </a:solidFill>
              </a:rPr>
              <a:t> (</a:t>
            </a:r>
            <a:r>
              <a:rPr lang="ru-RU" sz="2400" b="1" dirty="0" err="1">
                <a:solidFill>
                  <a:srgbClr val="0070C0"/>
                </a:solidFill>
              </a:rPr>
              <a:t>класифікаційних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ознак</a:t>
            </a:r>
            <a:r>
              <a:rPr lang="ru-RU" sz="2400" b="1" dirty="0">
                <a:solidFill>
                  <a:srgbClr val="0070C0"/>
                </a:solidFill>
              </a:rPr>
              <a:t>), </a:t>
            </a:r>
            <a:r>
              <a:rPr lang="ru-RU" sz="2400" b="1" dirty="0" err="1">
                <a:solidFill>
                  <a:srgbClr val="0070C0"/>
                </a:solidFill>
              </a:rPr>
              <a:t>що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характеризують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конкретний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проєкт</a:t>
            </a:r>
            <a:r>
              <a:rPr lang="ru-RU" sz="2400" b="1" dirty="0">
                <a:solidFill>
                  <a:srgbClr val="0070C0"/>
                </a:solidFill>
              </a:rPr>
              <a:t>: 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FF0000"/>
                </a:solidFill>
              </a:rPr>
              <a:t>масштаб (</a:t>
            </a:r>
            <a:r>
              <a:rPr lang="ru-RU" sz="3200" dirty="0" err="1">
                <a:solidFill>
                  <a:srgbClr val="FF0000"/>
                </a:solidFill>
              </a:rPr>
              <a:t>розмір</a:t>
            </a:r>
            <a:r>
              <a:rPr lang="ru-RU" sz="3200" dirty="0">
                <a:solidFill>
                  <a:srgbClr val="FF0000"/>
                </a:solidFill>
              </a:rPr>
              <a:t>);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 err="1">
                <a:solidFill>
                  <a:srgbClr val="FF0000"/>
                </a:solidFill>
              </a:rPr>
              <a:t>ступінь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складності</a:t>
            </a:r>
            <a:r>
              <a:rPr lang="ru-RU" sz="3200" dirty="0">
                <a:solidFill>
                  <a:srgbClr val="FF0000"/>
                </a:solidFill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FF0000"/>
                </a:solidFill>
              </a:rPr>
              <a:t>строки </a:t>
            </a:r>
            <a:r>
              <a:rPr lang="ru-RU" sz="3200" dirty="0" err="1">
                <a:solidFill>
                  <a:srgbClr val="FF0000"/>
                </a:solidFill>
              </a:rPr>
              <a:t>реалізації</a:t>
            </a:r>
            <a:r>
              <a:rPr lang="ru-RU" sz="3200" dirty="0">
                <a:solidFill>
                  <a:srgbClr val="FF0000"/>
                </a:solidFill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обсяг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ресурсів</a:t>
            </a:r>
            <a:r>
              <a:rPr lang="ru-RU" sz="3200" dirty="0">
                <a:solidFill>
                  <a:srgbClr val="FF0000"/>
                </a:solidFill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 err="1">
                <a:solidFill>
                  <a:srgbClr val="FF0000"/>
                </a:solidFill>
              </a:rPr>
              <a:t>місце</a:t>
            </a:r>
            <a:r>
              <a:rPr lang="ru-RU" sz="3200" dirty="0">
                <a:solidFill>
                  <a:srgbClr val="FF0000"/>
                </a:solidFill>
              </a:rPr>
              <a:t> й </a:t>
            </a:r>
            <a:r>
              <a:rPr lang="ru-RU" sz="3200" dirty="0" err="1">
                <a:solidFill>
                  <a:srgbClr val="FF0000"/>
                </a:solidFill>
              </a:rPr>
              <a:t>умови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реалізації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</a:p>
          <a:p>
            <a:endParaRPr lang="ru-RU" sz="3200" dirty="0"/>
          </a:p>
        </p:txBody>
      </p:sp>
      <p:pic>
        <p:nvPicPr>
          <p:cNvPr id="18436" name="Picture 4" descr="Принципи управління проектам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0774"/>
            <a:ext cx="6390968" cy="532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92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7030A0"/>
                </a:solidFill>
              </a:rPr>
              <a:t>Різноманітність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проектів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які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зустрічаються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можна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класифікувати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за </a:t>
            </a:r>
            <a:r>
              <a:rPr lang="ru-RU" b="1" dirty="0" err="1">
                <a:solidFill>
                  <a:srgbClr val="7030A0"/>
                </a:solidFill>
              </a:rPr>
              <a:t>різними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критеріями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</a:rPr>
              <a:t>за </a:t>
            </a:r>
            <a:r>
              <a:rPr lang="ru-RU" sz="1800" b="1" dirty="0" err="1">
                <a:solidFill>
                  <a:srgbClr val="FF0000"/>
                </a:solidFill>
              </a:rPr>
              <a:t>класом</a:t>
            </a:r>
            <a:r>
              <a:rPr lang="ru-RU" sz="1800" b="1" dirty="0">
                <a:solidFill>
                  <a:srgbClr val="FF0000"/>
                </a:solidFill>
              </a:rPr>
              <a:t> проекту </a:t>
            </a:r>
            <a:r>
              <a:rPr lang="ru-RU" sz="1800" dirty="0">
                <a:solidFill>
                  <a:srgbClr val="FF0000"/>
                </a:solidFill>
              </a:rPr>
              <a:t>(складом і структурою самого проекту </a:t>
            </a:r>
            <a:r>
              <a:rPr lang="ru-RU" sz="1800" dirty="0" smtClean="0">
                <a:solidFill>
                  <a:srgbClr val="FF0000"/>
                </a:solidFill>
              </a:rPr>
              <a:t>та </a:t>
            </a:r>
            <a:r>
              <a:rPr lang="ru-RU" sz="1800" dirty="0" err="1" smtClean="0">
                <a:solidFill>
                  <a:srgbClr val="FF0000"/>
                </a:solidFill>
              </a:rPr>
              <a:t>його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предметної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галузі</a:t>
            </a:r>
            <a:r>
              <a:rPr lang="ru-RU" sz="1800" dirty="0">
                <a:solidFill>
                  <a:srgbClr val="FF0000"/>
                </a:solidFill>
              </a:rPr>
              <a:t>) </a:t>
            </a:r>
            <a:r>
              <a:rPr lang="ru-RU" sz="1800" dirty="0" smtClean="0">
                <a:solidFill>
                  <a:srgbClr val="FF0000"/>
                </a:solidFill>
              </a:rPr>
              <a:t>: </a:t>
            </a:r>
          </a:p>
          <a:p>
            <a:r>
              <a:rPr lang="ru-RU" sz="1800" dirty="0" err="1" smtClean="0">
                <a:solidFill>
                  <a:srgbClr val="7030A0"/>
                </a:solidFill>
              </a:rPr>
              <a:t>монопроект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>
                <a:solidFill>
                  <a:srgbClr val="7030A0"/>
                </a:solidFill>
              </a:rPr>
              <a:t>— </a:t>
            </a:r>
            <a:r>
              <a:rPr lang="ru-RU" sz="1800" dirty="0" err="1">
                <a:solidFill>
                  <a:srgbClr val="7030A0"/>
                </a:solidFill>
              </a:rPr>
              <a:t>окремий</a:t>
            </a:r>
            <a:r>
              <a:rPr lang="ru-RU" sz="1800" dirty="0">
                <a:solidFill>
                  <a:srgbClr val="7030A0"/>
                </a:solidFill>
              </a:rPr>
              <a:t> проект </a:t>
            </a:r>
            <a:r>
              <a:rPr lang="ru-RU" sz="1800" dirty="0" err="1" smtClean="0">
                <a:solidFill>
                  <a:srgbClr val="7030A0"/>
                </a:solidFill>
              </a:rPr>
              <a:t>різних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>
                <a:solidFill>
                  <a:srgbClr val="7030A0"/>
                </a:solidFill>
              </a:rPr>
              <a:t>типів</a:t>
            </a:r>
            <a:r>
              <a:rPr lang="ru-RU" sz="1800" dirty="0">
                <a:solidFill>
                  <a:srgbClr val="7030A0"/>
                </a:solidFill>
              </a:rPr>
              <a:t>, </a:t>
            </a:r>
            <a:r>
              <a:rPr lang="ru-RU" sz="1800" dirty="0" err="1">
                <a:solidFill>
                  <a:srgbClr val="7030A0"/>
                </a:solidFill>
              </a:rPr>
              <a:t>видів</a:t>
            </a:r>
            <a:r>
              <a:rPr lang="ru-RU" sz="1800" dirty="0">
                <a:solidFill>
                  <a:srgbClr val="7030A0"/>
                </a:solidFill>
              </a:rPr>
              <a:t> та </a:t>
            </a:r>
            <a:r>
              <a:rPr lang="ru-RU" sz="1800" dirty="0" err="1">
                <a:solidFill>
                  <a:srgbClr val="7030A0"/>
                </a:solidFill>
              </a:rPr>
              <a:t>масштабів</a:t>
            </a:r>
            <a:r>
              <a:rPr lang="ru-RU" sz="1800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>
                <a:solidFill>
                  <a:srgbClr val="7030A0"/>
                </a:solidFill>
              </a:rPr>
              <a:t>мультипроект</a:t>
            </a:r>
            <a:r>
              <a:rPr lang="ru-RU" sz="1800" dirty="0">
                <a:solidFill>
                  <a:srgbClr val="7030A0"/>
                </a:solidFill>
              </a:rPr>
              <a:t> — </a:t>
            </a:r>
            <a:r>
              <a:rPr lang="ru-RU" sz="1800" dirty="0" err="1" smtClean="0">
                <a:solidFill>
                  <a:srgbClr val="7030A0"/>
                </a:solidFill>
              </a:rPr>
              <a:t>комплексний</a:t>
            </a:r>
            <a:r>
              <a:rPr lang="ru-RU" sz="1800" dirty="0" smtClean="0">
                <a:solidFill>
                  <a:srgbClr val="7030A0"/>
                </a:solidFill>
              </a:rPr>
              <a:t> проект</a:t>
            </a:r>
            <a:r>
              <a:rPr lang="ru-RU" sz="1800" dirty="0">
                <a:solidFill>
                  <a:srgbClr val="7030A0"/>
                </a:solidFill>
              </a:rPr>
              <a:t>, </a:t>
            </a:r>
            <a:r>
              <a:rPr lang="ru-RU" sz="1800" dirty="0" err="1">
                <a:solidFill>
                  <a:srgbClr val="7030A0"/>
                </a:solidFill>
              </a:rPr>
              <a:t>який</a:t>
            </a: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 err="1">
                <a:solidFill>
                  <a:srgbClr val="7030A0"/>
                </a:solidFill>
              </a:rPr>
              <a:t>складається</a:t>
            </a:r>
            <a:r>
              <a:rPr lang="ru-RU" sz="1800" dirty="0">
                <a:solidFill>
                  <a:srgbClr val="7030A0"/>
                </a:solidFill>
              </a:rPr>
              <a:t> з ряду </a:t>
            </a:r>
            <a:r>
              <a:rPr lang="ru-RU" sz="1800" dirty="0" err="1">
                <a:solidFill>
                  <a:srgbClr val="7030A0"/>
                </a:solidFill>
              </a:rPr>
              <a:t>монопроектів</a:t>
            </a:r>
            <a:r>
              <a:rPr lang="ru-RU" sz="1800" dirty="0">
                <a:solidFill>
                  <a:srgbClr val="7030A0"/>
                </a:solidFill>
              </a:rPr>
              <a:t> і </a:t>
            </a:r>
            <a:r>
              <a:rPr lang="ru-RU" sz="1800" dirty="0" err="1">
                <a:solidFill>
                  <a:srgbClr val="7030A0"/>
                </a:solidFill>
              </a:rPr>
              <a:t>потребує</a:t>
            </a: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застосування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>
                <a:solidFill>
                  <a:srgbClr val="7030A0"/>
                </a:solidFill>
              </a:rPr>
              <a:t>багатопроектного</a:t>
            </a: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 err="1">
                <a:solidFill>
                  <a:srgbClr val="7030A0"/>
                </a:solidFill>
              </a:rPr>
              <a:t>управління</a:t>
            </a:r>
            <a:r>
              <a:rPr lang="ru-RU" sz="1800" dirty="0">
                <a:solidFill>
                  <a:srgbClr val="7030A0"/>
                </a:solidFill>
              </a:rPr>
              <a:t>; </a:t>
            </a:r>
            <a:endParaRPr lang="ru-RU" sz="1800" dirty="0" smtClean="0">
              <a:solidFill>
                <a:srgbClr val="7030A0"/>
              </a:solidFill>
            </a:endParaRPr>
          </a:p>
          <a:p>
            <a:r>
              <a:rPr lang="ru-RU" sz="1800" dirty="0" err="1" smtClean="0">
                <a:solidFill>
                  <a:srgbClr val="7030A0"/>
                </a:solidFill>
              </a:rPr>
              <a:t>мегапроект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>
                <a:solidFill>
                  <a:srgbClr val="7030A0"/>
                </a:solidFill>
              </a:rPr>
              <a:t>— </a:t>
            </a:r>
            <a:r>
              <a:rPr lang="ru-RU" sz="1800" dirty="0" err="1" smtClean="0">
                <a:solidFill>
                  <a:srgbClr val="7030A0"/>
                </a:solidFill>
              </a:rPr>
              <a:t>цільові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програми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позиціонування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регіонів</a:t>
            </a:r>
            <a:r>
              <a:rPr lang="ru-RU" sz="1800" dirty="0">
                <a:solidFill>
                  <a:srgbClr val="7030A0"/>
                </a:solidFill>
              </a:rPr>
              <a:t>, </a:t>
            </a:r>
            <a:r>
              <a:rPr lang="ru-RU" sz="1800" dirty="0" err="1">
                <a:solidFill>
                  <a:srgbClr val="7030A0"/>
                </a:solidFill>
              </a:rPr>
              <a:t>галузей</a:t>
            </a:r>
            <a:r>
              <a:rPr lang="ru-RU" sz="1800" dirty="0">
                <a:solidFill>
                  <a:srgbClr val="7030A0"/>
                </a:solidFill>
              </a:rPr>
              <a:t>, </a:t>
            </a:r>
            <a:r>
              <a:rPr lang="ru-RU" sz="1800" dirty="0" err="1">
                <a:solidFill>
                  <a:srgbClr val="7030A0"/>
                </a:solidFill>
              </a:rPr>
              <a:t>держави</a:t>
            </a:r>
            <a:r>
              <a:rPr lang="ru-RU" sz="1800" dirty="0">
                <a:solidFill>
                  <a:srgbClr val="7030A0"/>
                </a:solidFill>
              </a:rPr>
              <a:t>, </a:t>
            </a:r>
            <a:r>
              <a:rPr lang="ru-RU" sz="1800" dirty="0" err="1">
                <a:solidFill>
                  <a:srgbClr val="7030A0"/>
                </a:solidFill>
              </a:rPr>
              <a:t>які</a:t>
            </a: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включають</a:t>
            </a:r>
            <a:r>
              <a:rPr lang="ru-RU" sz="1800" dirty="0" smtClean="0">
                <a:solidFill>
                  <a:srgbClr val="7030A0"/>
                </a:solidFill>
              </a:rPr>
              <a:t> до </a:t>
            </a:r>
            <a:r>
              <a:rPr lang="ru-RU" sz="1800" dirty="0" err="1">
                <a:solidFill>
                  <a:srgbClr val="7030A0"/>
                </a:solidFill>
              </a:rPr>
              <a:t>свого</a:t>
            </a:r>
            <a:r>
              <a:rPr lang="ru-RU" sz="1800" dirty="0">
                <a:solidFill>
                  <a:srgbClr val="7030A0"/>
                </a:solidFill>
              </a:rPr>
              <a:t> складу ряд моно- і </a:t>
            </a:r>
            <a:r>
              <a:rPr lang="ru-RU" sz="1800" dirty="0" err="1">
                <a:solidFill>
                  <a:srgbClr val="7030A0"/>
                </a:solidFill>
              </a:rPr>
              <a:t>мультипроектів</a:t>
            </a:r>
            <a:r>
              <a:rPr lang="ru-RU" sz="1800" dirty="0">
                <a:solidFill>
                  <a:srgbClr val="7030A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за </a:t>
            </a:r>
            <a:r>
              <a:rPr lang="ru-RU" sz="1800" b="1" dirty="0">
                <a:solidFill>
                  <a:srgbClr val="FF0000"/>
                </a:solidFill>
              </a:rPr>
              <a:t>типом проекту </a:t>
            </a:r>
            <a:r>
              <a:rPr lang="ru-RU" sz="1800" dirty="0">
                <a:solidFill>
                  <a:srgbClr val="FF0000"/>
                </a:solidFill>
              </a:rPr>
              <a:t>(</a:t>
            </a:r>
            <a:r>
              <a:rPr lang="ru-RU" sz="1800" dirty="0" err="1">
                <a:solidFill>
                  <a:srgbClr val="FF0000"/>
                </a:solidFill>
              </a:rPr>
              <a:t>основними</a:t>
            </a:r>
            <a:r>
              <a:rPr lang="ru-RU" sz="1800" dirty="0">
                <a:solidFill>
                  <a:srgbClr val="FF0000"/>
                </a:solidFill>
              </a:rPr>
              <a:t> сферами </a:t>
            </a:r>
            <a:r>
              <a:rPr lang="ru-RU" sz="1800" dirty="0" err="1">
                <a:solidFill>
                  <a:srgbClr val="FF0000"/>
                </a:solidFill>
              </a:rPr>
              <a:t>діяльності</a:t>
            </a:r>
            <a:r>
              <a:rPr lang="ru-RU" sz="1800" dirty="0">
                <a:solidFill>
                  <a:srgbClr val="FF0000"/>
                </a:solidFill>
              </a:rPr>
              <a:t>, в </a:t>
            </a:r>
            <a:r>
              <a:rPr lang="ru-RU" sz="1800" dirty="0" err="1">
                <a:solidFill>
                  <a:srgbClr val="FF0000"/>
                </a:solidFill>
              </a:rPr>
              <a:t>яких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здійснюється</a:t>
            </a:r>
            <a:r>
              <a:rPr lang="ru-RU" sz="1800" dirty="0" smtClean="0">
                <a:solidFill>
                  <a:srgbClr val="FF0000"/>
                </a:solidFill>
              </a:rPr>
              <a:t> проект):</a:t>
            </a:r>
          </a:p>
          <a:p>
            <a:r>
              <a:rPr lang="ru-RU" sz="1800" i="1" dirty="0">
                <a:solidFill>
                  <a:srgbClr val="7030A0"/>
                </a:solidFill>
              </a:rPr>
              <a:t>д</a:t>
            </a:r>
            <a:r>
              <a:rPr lang="ru-RU" sz="1800" i="1" dirty="0" smtClean="0">
                <a:solidFill>
                  <a:srgbClr val="7030A0"/>
                </a:solidFill>
              </a:rPr>
              <a:t>ля </a:t>
            </a:r>
            <a:r>
              <a:rPr lang="ru-RU" sz="1800" i="1" dirty="0" err="1" smtClean="0">
                <a:solidFill>
                  <a:srgbClr val="7030A0"/>
                </a:solidFill>
              </a:rPr>
              <a:t>бізнесової</a:t>
            </a:r>
            <a:r>
              <a:rPr lang="ru-RU" sz="1800" i="1" dirty="0" smtClean="0">
                <a:solidFill>
                  <a:srgbClr val="7030A0"/>
                </a:solidFill>
              </a:rPr>
              <a:t> / </a:t>
            </a:r>
            <a:r>
              <a:rPr lang="ru-RU" sz="1800" i="1" dirty="0" err="1" smtClean="0">
                <a:solidFill>
                  <a:srgbClr val="7030A0"/>
                </a:solidFill>
              </a:rPr>
              <a:t>політичної</a:t>
            </a:r>
            <a:r>
              <a:rPr lang="ru-RU" sz="1800" i="1" dirty="0" smtClean="0">
                <a:solidFill>
                  <a:srgbClr val="7030A0"/>
                </a:solidFill>
              </a:rPr>
              <a:t> / </a:t>
            </a:r>
            <a:r>
              <a:rPr lang="ru-RU" sz="1800" i="1" dirty="0" err="1" smtClean="0">
                <a:solidFill>
                  <a:srgbClr val="7030A0"/>
                </a:solidFill>
              </a:rPr>
              <a:t>соціальної</a:t>
            </a:r>
            <a:r>
              <a:rPr lang="ru-RU" sz="1800" i="1" dirty="0" smtClean="0">
                <a:solidFill>
                  <a:srgbClr val="7030A0"/>
                </a:solidFill>
              </a:rPr>
              <a:t>/ </a:t>
            </a:r>
            <a:r>
              <a:rPr lang="ru-RU" sz="1800" i="1" dirty="0" err="1" smtClean="0">
                <a:solidFill>
                  <a:srgbClr val="7030A0"/>
                </a:solidFill>
              </a:rPr>
              <a:t>культурної</a:t>
            </a:r>
            <a:r>
              <a:rPr lang="ru-RU" sz="1800" i="1" dirty="0" smtClean="0">
                <a:solidFill>
                  <a:srgbClr val="7030A0"/>
                </a:solidFill>
              </a:rPr>
              <a:t>/ </a:t>
            </a:r>
            <a:r>
              <a:rPr lang="ru-RU" sz="1800" i="1" dirty="0" err="1" smtClean="0">
                <a:solidFill>
                  <a:srgbClr val="7030A0"/>
                </a:solidFill>
              </a:rPr>
              <a:t>екологічної</a:t>
            </a:r>
            <a:r>
              <a:rPr lang="ru-RU" sz="1800" i="1" dirty="0" smtClean="0">
                <a:solidFill>
                  <a:srgbClr val="7030A0"/>
                </a:solidFill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</a:rPr>
              <a:t>сфери</a:t>
            </a:r>
            <a:r>
              <a:rPr lang="ru-RU" sz="1800" i="1" dirty="0" smtClean="0">
                <a:solidFill>
                  <a:srgbClr val="7030A0"/>
                </a:solidFill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</a:rPr>
              <a:t>або</a:t>
            </a:r>
            <a:r>
              <a:rPr lang="ru-RU" sz="1800" i="1" dirty="0" smtClean="0">
                <a:solidFill>
                  <a:srgbClr val="7030A0"/>
                </a:solidFill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</a:rPr>
              <a:t>змішані</a:t>
            </a:r>
            <a:r>
              <a:rPr lang="ru-RU" sz="1800" i="1" dirty="0">
                <a:solidFill>
                  <a:srgbClr val="7030A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7030A0"/>
                </a:solidFill>
              </a:rPr>
              <a:t>– </a:t>
            </a:r>
            <a:r>
              <a:rPr lang="ru-RU" sz="1800" dirty="0">
                <a:solidFill>
                  <a:srgbClr val="FF0000"/>
                </a:solidFill>
              </a:rPr>
              <a:t>за </a:t>
            </a:r>
            <a:r>
              <a:rPr lang="ru-RU" sz="1800" b="1" dirty="0">
                <a:solidFill>
                  <a:srgbClr val="FF0000"/>
                </a:solidFill>
              </a:rPr>
              <a:t>видом проекту </a:t>
            </a:r>
            <a:r>
              <a:rPr lang="ru-RU" sz="1800" dirty="0">
                <a:solidFill>
                  <a:srgbClr val="FF0000"/>
                </a:solidFill>
              </a:rPr>
              <a:t>(характером </a:t>
            </a:r>
            <a:r>
              <a:rPr lang="ru-RU" sz="1800" dirty="0" err="1">
                <a:solidFill>
                  <a:srgbClr val="FF0000"/>
                </a:solidFill>
              </a:rPr>
              <a:t>предметної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галузі</a:t>
            </a:r>
            <a:r>
              <a:rPr lang="ru-RU" sz="1800" dirty="0">
                <a:solidFill>
                  <a:srgbClr val="FF0000"/>
                </a:solidFill>
              </a:rPr>
              <a:t> проекту) </a:t>
            </a:r>
            <a:r>
              <a:rPr lang="ru-RU" sz="1800" dirty="0" smtClean="0">
                <a:solidFill>
                  <a:srgbClr val="7030A0"/>
                </a:solidFill>
              </a:rPr>
              <a:t>—</a:t>
            </a:r>
            <a:r>
              <a:rPr lang="ru-RU" sz="1800" i="1" dirty="0" err="1" smtClean="0">
                <a:solidFill>
                  <a:srgbClr val="7030A0"/>
                </a:solidFill>
              </a:rPr>
              <a:t>журналістські</a:t>
            </a:r>
            <a:r>
              <a:rPr lang="ru-RU" sz="1800" i="1" dirty="0" smtClean="0">
                <a:solidFill>
                  <a:srgbClr val="7030A0"/>
                </a:solidFill>
              </a:rPr>
              <a:t>, </a:t>
            </a:r>
            <a:r>
              <a:rPr lang="ru-RU" sz="1800" i="1" dirty="0" err="1" smtClean="0">
                <a:solidFill>
                  <a:srgbClr val="7030A0"/>
                </a:solidFill>
              </a:rPr>
              <a:t>рекламні</a:t>
            </a:r>
            <a:r>
              <a:rPr lang="ru-RU" sz="1800" i="1" dirty="0" smtClean="0">
                <a:solidFill>
                  <a:srgbClr val="7030A0"/>
                </a:solidFill>
              </a:rPr>
              <a:t>, </a:t>
            </a:r>
            <a:r>
              <a:rPr lang="en-US" sz="1800" i="1" dirty="0" smtClean="0">
                <a:solidFill>
                  <a:srgbClr val="7030A0"/>
                </a:solidFill>
              </a:rPr>
              <a:t>PR-</a:t>
            </a:r>
            <a:r>
              <a:rPr lang="uk-UA" sz="1800" i="1" dirty="0" smtClean="0">
                <a:solidFill>
                  <a:srgbClr val="7030A0"/>
                </a:solidFill>
              </a:rPr>
              <a:t>проекти;</a:t>
            </a:r>
            <a:r>
              <a:rPr lang="ru-RU" sz="1800" i="1" dirty="0" smtClean="0">
                <a:solidFill>
                  <a:srgbClr val="7030A0"/>
                </a:solidFill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</a:rPr>
              <a:t>комбіновані</a:t>
            </a:r>
            <a:endParaRPr lang="ru-RU" sz="1800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– </a:t>
            </a:r>
            <a:r>
              <a:rPr lang="ru-RU" sz="1800" dirty="0">
                <a:solidFill>
                  <a:srgbClr val="FF0000"/>
                </a:solidFill>
              </a:rPr>
              <a:t>за </a:t>
            </a:r>
            <a:r>
              <a:rPr lang="ru-RU" sz="1800" b="1" dirty="0" err="1">
                <a:solidFill>
                  <a:srgbClr val="FF0000"/>
                </a:solidFill>
              </a:rPr>
              <a:t>тривалістю</a:t>
            </a:r>
            <a:r>
              <a:rPr lang="ru-RU" sz="1800" b="1" dirty="0">
                <a:solidFill>
                  <a:srgbClr val="FF0000"/>
                </a:solidFill>
              </a:rPr>
              <a:t> проекту </a:t>
            </a:r>
            <a:r>
              <a:rPr lang="ru-RU" sz="1800" dirty="0">
                <a:solidFill>
                  <a:srgbClr val="FF0000"/>
                </a:solidFill>
              </a:rPr>
              <a:t>(</a:t>
            </a:r>
            <a:r>
              <a:rPr lang="ru-RU" sz="1800" dirty="0" err="1">
                <a:solidFill>
                  <a:srgbClr val="FF0000"/>
                </a:solidFill>
              </a:rPr>
              <a:t>періодом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здійснення</a:t>
            </a:r>
            <a:r>
              <a:rPr lang="ru-RU" sz="1800" dirty="0">
                <a:solidFill>
                  <a:srgbClr val="FF0000"/>
                </a:solidFill>
              </a:rPr>
              <a:t> проекту) </a:t>
            </a:r>
            <a:r>
              <a:rPr lang="ru-RU" sz="1800" dirty="0">
                <a:solidFill>
                  <a:srgbClr val="7030A0"/>
                </a:solidFill>
              </a:rPr>
              <a:t>— </a:t>
            </a:r>
            <a:r>
              <a:rPr lang="ru-RU" sz="1800" i="1" dirty="0" err="1" smtClean="0">
                <a:solidFill>
                  <a:srgbClr val="7030A0"/>
                </a:solidFill>
              </a:rPr>
              <a:t>короткострокові</a:t>
            </a:r>
            <a:r>
              <a:rPr lang="ru-RU" sz="1800" i="1" dirty="0" smtClean="0">
                <a:solidFill>
                  <a:srgbClr val="7030A0"/>
                </a:solidFill>
              </a:rPr>
              <a:t> </a:t>
            </a:r>
            <a:r>
              <a:rPr lang="ru-RU" sz="1800" dirty="0">
                <a:solidFill>
                  <a:srgbClr val="7030A0"/>
                </a:solidFill>
              </a:rPr>
              <a:t>(до 3 </a:t>
            </a:r>
            <a:r>
              <a:rPr lang="ru-RU" sz="1800" dirty="0" err="1">
                <a:solidFill>
                  <a:srgbClr val="7030A0"/>
                </a:solidFill>
              </a:rPr>
              <a:t>років</a:t>
            </a:r>
            <a:r>
              <a:rPr lang="ru-RU" sz="1800" dirty="0">
                <a:solidFill>
                  <a:srgbClr val="7030A0"/>
                </a:solidFill>
              </a:rPr>
              <a:t>), </a:t>
            </a:r>
            <a:r>
              <a:rPr lang="ru-RU" sz="1800" i="1" dirty="0" err="1">
                <a:solidFill>
                  <a:srgbClr val="7030A0"/>
                </a:solidFill>
              </a:rPr>
              <a:t>середньострокові</a:t>
            </a:r>
            <a:r>
              <a:rPr lang="ru-RU" sz="1800" i="1" dirty="0">
                <a:solidFill>
                  <a:srgbClr val="7030A0"/>
                </a:solidFill>
              </a:rPr>
              <a:t> </a:t>
            </a:r>
            <a:r>
              <a:rPr lang="ru-RU" sz="1800" dirty="0">
                <a:solidFill>
                  <a:srgbClr val="7030A0"/>
                </a:solidFill>
              </a:rPr>
              <a:t>(</a:t>
            </a:r>
            <a:r>
              <a:rPr lang="ru-RU" sz="1800" dirty="0" err="1">
                <a:solidFill>
                  <a:srgbClr val="7030A0"/>
                </a:solidFill>
              </a:rPr>
              <a:t>від</a:t>
            </a:r>
            <a:r>
              <a:rPr lang="ru-RU" sz="1800" dirty="0">
                <a:solidFill>
                  <a:srgbClr val="7030A0"/>
                </a:solidFill>
              </a:rPr>
              <a:t> 3 до 5 </a:t>
            </a:r>
            <a:r>
              <a:rPr lang="ru-RU" sz="1800" dirty="0" err="1">
                <a:solidFill>
                  <a:srgbClr val="7030A0"/>
                </a:solidFill>
              </a:rPr>
              <a:t>років</a:t>
            </a:r>
            <a:r>
              <a:rPr lang="ru-RU" sz="1800" dirty="0" smtClean="0">
                <a:solidFill>
                  <a:srgbClr val="7030A0"/>
                </a:solidFill>
              </a:rPr>
              <a:t>), </a:t>
            </a:r>
            <a:r>
              <a:rPr lang="ru-RU" sz="1800" i="1" dirty="0" err="1" smtClean="0">
                <a:solidFill>
                  <a:srgbClr val="7030A0"/>
                </a:solidFill>
              </a:rPr>
              <a:t>довгострокові</a:t>
            </a:r>
            <a:r>
              <a:rPr lang="ru-RU" sz="1800" i="1" dirty="0" smtClean="0">
                <a:solidFill>
                  <a:srgbClr val="7030A0"/>
                </a:solidFill>
              </a:rPr>
              <a:t> </a:t>
            </a:r>
            <a:r>
              <a:rPr lang="ru-RU" sz="1800" dirty="0">
                <a:solidFill>
                  <a:srgbClr val="7030A0"/>
                </a:solidFill>
              </a:rPr>
              <a:t>(</a:t>
            </a:r>
            <a:r>
              <a:rPr lang="ru-RU" sz="1800" dirty="0" err="1">
                <a:solidFill>
                  <a:srgbClr val="7030A0"/>
                </a:solidFill>
              </a:rPr>
              <a:t>понад</a:t>
            </a:r>
            <a:r>
              <a:rPr lang="ru-RU" sz="1800" dirty="0">
                <a:solidFill>
                  <a:srgbClr val="7030A0"/>
                </a:solidFill>
              </a:rPr>
              <a:t> 5 </a:t>
            </a:r>
            <a:r>
              <a:rPr lang="ru-RU" sz="1800" dirty="0" err="1">
                <a:solidFill>
                  <a:srgbClr val="7030A0"/>
                </a:solidFill>
              </a:rPr>
              <a:t>років</a:t>
            </a:r>
            <a:r>
              <a:rPr lang="ru-RU" sz="1800" dirty="0">
                <a:solidFill>
                  <a:srgbClr val="7030A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0189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err="1" smtClean="0">
                <a:solidFill>
                  <a:srgbClr val="7030A0"/>
                </a:solidFill>
              </a:rPr>
              <a:t>Проєкти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можна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також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класифікувати</a:t>
            </a:r>
            <a:r>
              <a:rPr lang="ru-RU" b="1" dirty="0" smtClean="0">
                <a:solidFill>
                  <a:srgbClr val="7030A0"/>
                </a:solidFill>
              </a:rPr>
              <a:t> і за 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за масштабом </a:t>
            </a:r>
            <a:r>
              <a:rPr lang="ru-RU" b="1" dirty="0" err="1" smtClean="0"/>
              <a:t>проєкту</a:t>
            </a:r>
            <a:r>
              <a:rPr lang="ru-RU" b="1" dirty="0" smtClean="0"/>
              <a:t> </a:t>
            </a:r>
            <a:r>
              <a:rPr lang="ru-RU" dirty="0"/>
              <a:t>(</a:t>
            </a:r>
            <a:r>
              <a:rPr lang="ru-RU" dirty="0" err="1"/>
              <a:t>розмірами</a:t>
            </a:r>
            <a:r>
              <a:rPr lang="ru-RU" dirty="0"/>
              <a:t> самого проекту,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) </a:t>
            </a:r>
            <a:r>
              <a:rPr lang="ru-RU" dirty="0" smtClean="0"/>
              <a:t>— </a:t>
            </a:r>
            <a:r>
              <a:rPr lang="ru-RU" i="1" dirty="0" err="1" smtClean="0">
                <a:solidFill>
                  <a:srgbClr val="7030A0"/>
                </a:solidFill>
              </a:rPr>
              <a:t>дрібні</a:t>
            </a:r>
            <a:r>
              <a:rPr lang="ru-RU" i="1" dirty="0">
                <a:solidFill>
                  <a:srgbClr val="7030A0"/>
                </a:solidFill>
              </a:rPr>
              <a:t>, </a:t>
            </a:r>
            <a:r>
              <a:rPr lang="ru-RU" i="1" dirty="0" err="1">
                <a:solidFill>
                  <a:srgbClr val="7030A0"/>
                </a:solidFill>
              </a:rPr>
              <a:t>середні</a:t>
            </a:r>
            <a:r>
              <a:rPr lang="ru-RU" i="1" dirty="0">
                <a:solidFill>
                  <a:srgbClr val="7030A0"/>
                </a:solidFill>
              </a:rPr>
              <a:t>, </a:t>
            </a:r>
            <a:r>
              <a:rPr lang="ru-RU" i="1" dirty="0" err="1">
                <a:solidFill>
                  <a:srgbClr val="7030A0"/>
                </a:solidFill>
              </a:rPr>
              <a:t>великі</a:t>
            </a:r>
            <a:r>
              <a:rPr lang="ru-RU" i="1" dirty="0">
                <a:solidFill>
                  <a:srgbClr val="7030A0"/>
                </a:solidFill>
              </a:rPr>
              <a:t>, </a:t>
            </a:r>
            <a:r>
              <a:rPr lang="ru-RU" i="1" dirty="0" err="1">
                <a:solidFill>
                  <a:srgbClr val="7030A0"/>
                </a:solidFill>
              </a:rPr>
              <a:t>дуже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великі</a:t>
            </a:r>
            <a:r>
              <a:rPr lang="ru-RU" i="1" dirty="0">
                <a:solidFill>
                  <a:srgbClr val="7030A0"/>
                </a:solidFill>
              </a:rPr>
              <a:t>. </a:t>
            </a:r>
            <a:endParaRPr lang="ru-RU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Такий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поділ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проектів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дуже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умовний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Масштаби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проектів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можна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розглядати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і у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більш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конкретній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формі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—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міждержавні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міжнародні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національні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міжрегіональні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та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регіональні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міжгалузеві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та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галузеві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корпоративні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відомчі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проєкти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одного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підприємства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b="1" dirty="0" err="1"/>
              <a:t>складністю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) — </a:t>
            </a:r>
            <a:r>
              <a:rPr lang="ru-RU" i="1" dirty="0" err="1">
                <a:solidFill>
                  <a:srgbClr val="7030A0"/>
                </a:solidFill>
              </a:rPr>
              <a:t>прості</a:t>
            </a:r>
            <a:r>
              <a:rPr lang="ru-RU" i="1" dirty="0">
                <a:solidFill>
                  <a:srgbClr val="7030A0"/>
                </a:solidFill>
              </a:rPr>
              <a:t>, </a:t>
            </a:r>
            <a:r>
              <a:rPr lang="ru-RU" i="1" dirty="0" err="1">
                <a:solidFill>
                  <a:srgbClr val="7030A0"/>
                </a:solidFill>
              </a:rPr>
              <a:t>складні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та </a:t>
            </a:r>
            <a:r>
              <a:rPr lang="ru-RU" i="1" dirty="0" err="1" smtClean="0">
                <a:solidFill>
                  <a:srgbClr val="7030A0"/>
                </a:solidFill>
              </a:rPr>
              <a:t>дуже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складні</a:t>
            </a:r>
            <a:r>
              <a:rPr lang="ru-RU" i="1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Критерії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складності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визначають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характер і новизна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завдань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які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необхідно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вирішити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ступінь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ретельності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підготовки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та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розробки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всіх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аспектів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аналізу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проектів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вимоги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до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рівня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професійності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й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досвіду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управлінської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команди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Зазвичай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мега-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та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мультипроєкти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належать до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складних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чи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дуже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складних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проєктів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196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Лайфха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10" y="934064"/>
            <a:ext cx="10058400" cy="513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18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err="1">
                <a:solidFill>
                  <a:srgbClr val="FF0000"/>
                </a:solidFill>
              </a:rPr>
              <a:t>Оточення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проєкту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Project Environment)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 smtClean="0"/>
              <a:t>проєкту</a:t>
            </a:r>
            <a:r>
              <a:rPr lang="ru-RU" dirty="0" smtClean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оточенні</a:t>
            </a:r>
            <a:r>
              <a:rPr lang="ru-RU" dirty="0" smtClean="0"/>
              <a:t> </a:t>
            </a:r>
            <a:r>
              <a:rPr lang="ru-RU" dirty="0" err="1"/>
              <a:t>динамічних</a:t>
            </a:r>
            <a:r>
              <a:rPr lang="ru-RU" dirty="0"/>
              <a:t> </a:t>
            </a:r>
            <a:r>
              <a:rPr lang="ru-RU" b="1" dirty="0" err="1"/>
              <a:t>середовищ</a:t>
            </a:r>
            <a:r>
              <a:rPr lang="ru-RU" dirty="0"/>
              <a:t>. Для </a:t>
            </a:r>
            <a:r>
              <a:rPr lang="ru-RU" dirty="0" err="1"/>
              <a:t>успішної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 smtClean="0"/>
              <a:t>проєктів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/>
              <a:t>визначити</a:t>
            </a:r>
            <a:r>
              <a:rPr lang="ru-RU" dirty="0"/>
              <a:t> і </a:t>
            </a:r>
            <a:r>
              <a:rPr lang="ru-RU" dirty="0" err="1"/>
              <a:t>врахувати</a:t>
            </a:r>
            <a:r>
              <a:rPr lang="ru-RU" dirty="0"/>
              <a:t> будь-яку </a:t>
            </a:r>
            <a:r>
              <a:rPr lang="ru-RU" dirty="0" err="1"/>
              <a:t>можливу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проекту</a:t>
            </a:r>
            <a:r>
              <a:rPr lang="ru-RU" dirty="0"/>
              <a:t>, яка </a:t>
            </a:r>
            <a:r>
              <a:rPr lang="ru-RU" dirty="0" err="1"/>
              <a:t>надходить</a:t>
            </a:r>
            <a:r>
              <a:rPr lang="ru-RU" dirty="0"/>
              <a:t> з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/>
              <a:t>оточення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Оточення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проєкту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Project Environment) — </a:t>
            </a:r>
            <a:r>
              <a:rPr lang="ru-RU" dirty="0" err="1">
                <a:solidFill>
                  <a:srgbClr val="FF0000"/>
                </a:solidFill>
              </a:rPr>
              <a:t>сукупність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зовнішніх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та </a:t>
            </a:r>
            <a:r>
              <a:rPr lang="ru-RU" b="1" dirty="0" err="1">
                <a:solidFill>
                  <a:srgbClr val="FF0000"/>
                </a:solidFill>
              </a:rPr>
              <a:t>внутрішніх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сил, </a:t>
            </a:r>
            <a:r>
              <a:rPr lang="ru-RU" dirty="0" err="1">
                <a:solidFill>
                  <a:srgbClr val="FF0000"/>
                </a:solidFill>
              </a:rPr>
              <a:t>які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сприяють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заважають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досягненню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цілей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проєкту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659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УПРАВЛІННЯ ПРОЕКТАМИ - презентація з економі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001" y="450491"/>
            <a:ext cx="7334250" cy="54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621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Л2 Управління проектами. Визначення та концеп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865" y="737419"/>
            <a:ext cx="9615948" cy="535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451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362</Words>
  <Application>Microsoft Office PowerPoint</Application>
  <PresentationFormat>Широкоэкранный</PresentationFormat>
  <Paragraphs>32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Тема Office</vt:lpstr>
      <vt:lpstr>Класифікація та оточення проєктів</vt:lpstr>
      <vt:lpstr>Для успішного здійснення проєкту необхідно виділити його основні ознаки, які дозволять менеджерам використати необхідний інструментарій для реалізації проєкту.</vt:lpstr>
      <vt:lpstr>Виділяють декілька основних факторів (класифікаційних ознак), що характеризують конкретний проєкт: </vt:lpstr>
      <vt:lpstr>Різноманітність проектів, які зустрічаються, можна класифікувати за різними критеріями</vt:lpstr>
      <vt:lpstr>Проєкти можна також класифікувати і за :</vt:lpstr>
      <vt:lpstr>Презентация PowerPoint</vt:lpstr>
      <vt:lpstr>Оточення проєкту (Project Environment)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Проєктна тріада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РЕКЛАМНИМИ ТА PR-ПРОЕКТАМИ</dc:title>
  <dc:creator>admin</dc:creator>
  <cp:lastModifiedBy>user</cp:lastModifiedBy>
  <cp:revision>84</cp:revision>
  <dcterms:created xsi:type="dcterms:W3CDTF">2020-10-25T11:10:22Z</dcterms:created>
  <dcterms:modified xsi:type="dcterms:W3CDTF">2022-10-03T13:59:15Z</dcterms:modified>
</cp:coreProperties>
</file>