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6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5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6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3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89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45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0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4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3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60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9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58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26906-1750-4FF1-85A0-8B78E9B2BD76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D5F5-CF85-4CA9-BECD-8437936F3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9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2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18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4" y="1482725"/>
            <a:ext cx="10753725" cy="52895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родовий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галуззю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вони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регулюються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соціально-господарського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комплексу.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97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4" y="1482725"/>
            <a:ext cx="10753725" cy="5289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видовий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родового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ряду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родового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безпосередній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0176" y="4932997"/>
            <a:ext cx="6753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*Для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 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майна у ст. 51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ст. 188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вказується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п. 3 ст. 322 МК.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75" y="56346"/>
            <a:ext cx="1051560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1725" y="1473200"/>
            <a:ext cx="10515600" cy="1231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 складу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-правовою нормою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775" y="2887682"/>
            <a:ext cx="119824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 ОЗНАКИ: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чинного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вчиняється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дрібне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викрадення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чужого майна (ст. 51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продовольчої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мікроорганізмами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біологічними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агентами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(ст. 42</a:t>
            </a:r>
            <a:r>
              <a:rPr lang="ru-RU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псування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(ст. 52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решта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коли особа для того,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допустити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повинна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вчинити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вона з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якихось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вчиняє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неявка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військового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комісаріату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поважних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(ст. 211</a:t>
            </a:r>
            <a:r>
              <a:rPr lang="ru-RU" b="1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обстановці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причинний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протиправним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діянням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шкідливими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наступили</a:t>
            </a:r>
            <a:endParaRPr lang="ru-RU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ФАКУЛЬТАТИВНІ ОЗНАКИ:</a:t>
            </a:r>
          </a:p>
          <a:p>
            <a:pPr algn="just"/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час,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3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17268" y="167759"/>
            <a:ext cx="56017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sz="4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4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393827">
            <a:off x="3103835" y="1002323"/>
            <a:ext cx="371475" cy="463995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9122875">
            <a:off x="7855313" y="1012050"/>
            <a:ext cx="371475" cy="383801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37009" y="1663987"/>
            <a:ext cx="2905125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972300" y="1511639"/>
            <a:ext cx="2905125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57350" y="2857500"/>
            <a:ext cx="3457575" cy="2152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 діяння являє собою єдину однократну (одноактну) дію чи бездіяльність 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72300" y="2647950"/>
            <a:ext cx="3457575" cy="305275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ctr">
              <a:buFontTx/>
              <a:buChar char="-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продовжуваних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57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1819275"/>
            <a:ext cx="11068050" cy="435768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нафтою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нафтопродуктами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комунально-побутовими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викидами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відходами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покидьками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усихання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72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77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і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47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лімітів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91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марнотратне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паливно-енергетичних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98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недійсним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паспортом (ст. 197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неявка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комісаріат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210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ст. 211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у пунктах пропуску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кордон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202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паспорта в заставу (ст. 201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857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325" y="463550"/>
            <a:ext cx="10515600" cy="59944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173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85),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невідведене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174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(ст. 141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дорога (ст. 132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проїзна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автомагістраль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122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залізничні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109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залізничний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переїзд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128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порт, пристань,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контейнерний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 (площадка) (ст. 136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аеродром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111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комісаріат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211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суд (ст. 185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 (ст. 117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трамвай,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тролейбус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автобус,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119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судно (ст. 112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поїзд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гужовий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підніжки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109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поїзд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поїзди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дальнього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метрополітен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283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125" y="1690688"/>
            <a:ext cx="11115675" cy="4486275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Суб'єктами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осудні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момент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шістнадцятирічного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ст. 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неосудністю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не могла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душевної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душевної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слабоумства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хворобливого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нести за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 день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а з нуля годин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днем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7466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суб’єкти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До них належать,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особи;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кораблів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ОВС;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спеціальному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військоматі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призовник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військовозобов'язаний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особа,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273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проступок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допускала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18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69742" y="179821"/>
            <a:ext cx="47885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sz="4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393827">
            <a:off x="3103835" y="1002323"/>
            <a:ext cx="371475" cy="463995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9122875">
            <a:off x="7855313" y="1012050"/>
            <a:ext cx="371475" cy="383801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37009" y="1663987"/>
            <a:ext cx="2905125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972300" y="1511639"/>
            <a:ext cx="2905125" cy="838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57350" y="2857500"/>
            <a:ext cx="3343275" cy="13049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особа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972301" y="2647950"/>
            <a:ext cx="3429000" cy="18383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особа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не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81425" y="5193961"/>
            <a:ext cx="84105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вчиненим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необережності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(ст. 11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коли особа, яка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передбачала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легковажно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розраховувала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самовпевненість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передбачала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могла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передбачити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недбалість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71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(проступку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(проступком)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яку законом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80765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Конструктивною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 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кваліфікуючі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адміністративно-деліктному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проступок. Як і будь-яке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діянь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58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адміністративне право : підручник / [Гриценко І. С., Мельник Р. С.,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Пухтецька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А. та інші] ;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І. С. Гриценка.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Юрінком Інтер, 2015.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568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Коломоєць Т.О. Адміністративне право України. Академічний курс: підручник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К.: Юрінком Інтер, 2011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576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 Р. С. За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Р. С. Мельник, В. М. Бевзенко ;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Р. С. Мельника.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Ваіте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адміністративне право : підручник / [Гриценко І. С., Мельник Р. С.,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Пухтецька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А. та інші] ;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І. С. Гриценка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: Юрінком Інтер, 2015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568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Коломоєць Т.О. Адміністративне право України. Академічний курс: підручник.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Юрінком Інтер, 2011.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576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 Р. С. За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Р. С. Мельник, В. М. Бевзенко ;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Р. С. Мельника.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Ваіте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URL: http:\\www.rada.gov.ua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03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75" y="365125"/>
            <a:ext cx="11772900" cy="1325563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практичного заняття № 2</a:t>
            </a:r>
            <a:b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sz="3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1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" y="1597024"/>
            <a:ext cx="11115675" cy="503237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як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7363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адміністративного правопорушення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960" y="1825624"/>
            <a:ext cx="11038840" cy="4879975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 не думки,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антигромадською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загальнообов'язкові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актом);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винуватість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повинно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03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365125"/>
            <a:ext cx="11150600" cy="1325563"/>
          </a:xfrm>
        </p:spPr>
        <p:txBody>
          <a:bodyPr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 адміністративних правопорушень: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640" y="1564640"/>
            <a:ext cx="11059160" cy="5222239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5);</a:t>
            </a:r>
          </a:p>
          <a:p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посягають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6);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7);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паливно-енергетичних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8);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сільському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(глава 9);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шляхового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10);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житлових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житлово-комунального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благоустрою (глава 11);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12);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13);</a:t>
            </a:r>
          </a:p>
          <a:p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корупційні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13-а);</a:t>
            </a:r>
          </a:p>
          <a:p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посягають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громадський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і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(глава 14);</a:t>
            </a:r>
          </a:p>
          <a:p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посягають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15);</a:t>
            </a:r>
          </a:p>
          <a:p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посягають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волевиявлення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(глава 15-а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5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160" y="0"/>
            <a:ext cx="10515600" cy="1325563"/>
          </a:xfrm>
        </p:spPr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4480"/>
            <a:ext cx="12059920" cy="5638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такого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конструктивних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нормативному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правозастосувачем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85, 86, 108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шкода” (ст. 186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обстановка” (ст. 128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(ст. 184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безгосподарне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(ст. 150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скупченню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птахів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суден” (ст. 111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чіпляння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(ст. 173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стан,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мораль” (ст. 178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непокора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(ст. 185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185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185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поважні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причини” (ст. 210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9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складів адміністративних правопорушень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0698" y="2181997"/>
            <a:ext cx="3850640" cy="1544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810000" y="4104640"/>
            <a:ext cx="3850640" cy="1544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Родові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видові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386320" y="2072640"/>
            <a:ext cx="3850640" cy="1544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одиничні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2557943">
            <a:off x="6043149" y="1978569"/>
            <a:ext cx="1493520" cy="426720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8487404">
            <a:off x="4281706" y="1999253"/>
            <a:ext cx="1493520" cy="426720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5188730" y="2514601"/>
            <a:ext cx="1493520" cy="426720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721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324877"/>
              </p:ext>
            </p:extLst>
          </p:nvPr>
        </p:nvGraphicFramePr>
        <p:xfrm>
          <a:off x="838200" y="1825624"/>
          <a:ext cx="10515600" cy="4100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535728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37255374"/>
                    </a:ext>
                  </a:extLst>
                </a:gridCol>
              </a:tblGrid>
              <a:tr h="683387"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Критерій</a:t>
                      </a:r>
                    </a:p>
                    <a:p>
                      <a:pPr algn="ctr"/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(залежно</a:t>
                      </a:r>
                      <a:r>
                        <a:rPr lang="uk-UA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від..</a:t>
                      </a:r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складів</a:t>
                      </a:r>
                      <a:endParaRPr lang="ru-RU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23251"/>
                  </a:ext>
                </a:extLst>
              </a:tr>
              <a:tr h="683387">
                <a:tc>
                  <a:txBody>
                    <a:bodyPr/>
                    <a:lstStyle/>
                    <a:p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ступеня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суспільної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небезпеки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основні</a:t>
                      </a:r>
                      <a:r>
                        <a:rPr lang="ru-RU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800" b="1" i="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кваліфіковані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96144"/>
                  </a:ext>
                </a:extLst>
              </a:tr>
              <a:tr h="68338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характеру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шкоди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формальні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653007"/>
                  </a:ext>
                </a:extLst>
              </a:tr>
              <a:tr h="68338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суб’єкта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проступку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службові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50625"/>
                  </a:ext>
                </a:extLst>
              </a:tr>
              <a:tr h="683387">
                <a:tc>
                  <a:txBody>
                    <a:bodyPr/>
                    <a:lstStyle/>
                    <a:p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однозначні</a:t>
                      </a:r>
                      <a:r>
                        <a:rPr lang="ru-RU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альтернативні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01211"/>
                  </a:ext>
                </a:extLst>
              </a:tr>
              <a:tr h="683387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i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конструкції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описові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бланкетні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відсильні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56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27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складу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582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Для того,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правовідносини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складу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72050" y="4595336"/>
            <a:ext cx="71437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складом 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передбачену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кваліфікувати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47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складу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035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5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5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5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належать</a:t>
            </a:r>
            <a:r>
              <a:rPr lang="ru-RU" sz="5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5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5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об'єктивна</a:t>
            </a:r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сторона;</a:t>
            </a:r>
          </a:p>
          <a:p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5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5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суб'єктивна</a:t>
            </a:r>
            <a:r>
              <a:rPr lang="ru-RU" sz="5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сторона.</a:t>
            </a:r>
          </a:p>
          <a:p>
            <a:pPr marL="0" indent="0">
              <a:buNone/>
            </a:pP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83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994</Words>
  <Application>Microsoft Office PowerPoint</Application>
  <PresentationFormat>Широкоэкранный</PresentationFormat>
  <Paragraphs>161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Адміністративне правопорушення та його юридичний склад</vt:lpstr>
      <vt:lpstr> Поняття адміністративного правопорушення (проступку)</vt:lpstr>
      <vt:lpstr>Ознаки адміністративного правопорушення</vt:lpstr>
      <vt:lpstr>Групи адміністративних правопорушень:</vt:lpstr>
      <vt:lpstr>Поняття та види складів адміністративного проступку</vt:lpstr>
      <vt:lpstr>Ознаки складів адміністративних правопорушень</vt:lpstr>
      <vt:lpstr>Види складів адміністративного проступку</vt:lpstr>
      <vt:lpstr>Структура складу адміністративного проступку</vt:lpstr>
      <vt:lpstr>Структура складу адміністративного проступку</vt:lpstr>
      <vt:lpstr>Об’єкт</vt:lpstr>
      <vt:lpstr>Об’єкт</vt:lpstr>
      <vt:lpstr>Об'єктивна сторона</vt:lpstr>
      <vt:lpstr>Презентация PowerPoint</vt:lpstr>
      <vt:lpstr>Залежно від наявності шкідливих наслідків виділяють:</vt:lpstr>
      <vt:lpstr>Презентация PowerPoint</vt:lpstr>
      <vt:lpstr>Суб’єкт</vt:lpstr>
      <vt:lpstr>Спеціальні суб’єкти </vt:lpstr>
      <vt:lpstr>Суб’єктивна сторона</vt:lpstr>
      <vt:lpstr>Презентация PowerPoint</vt:lpstr>
      <vt:lpstr>Презентация PowerPoint</vt:lpstr>
      <vt:lpstr>Рекомендована література:</vt:lpstr>
      <vt:lpstr>Тема практичного заняття № 2 Тема 2. Адміністративне правопорушення (делікт) та його склад.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Адміністративне правопорушення та його юридичний склад</dc:title>
  <dc:creator>User</dc:creator>
  <cp:lastModifiedBy>User</cp:lastModifiedBy>
  <cp:revision>8</cp:revision>
  <dcterms:created xsi:type="dcterms:W3CDTF">2022-09-04T17:35:51Z</dcterms:created>
  <dcterms:modified xsi:type="dcterms:W3CDTF">2023-09-13T07:48:26Z</dcterms:modified>
</cp:coreProperties>
</file>