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59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A5177-3905-4311-AE62-7C0726A0BE67}" type="datetimeFigureOut">
              <a:rPr lang="ru-RU" smtClean="0"/>
              <a:t>14.12.2020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A5761-8248-4D31-B726-6891CEAD8B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38858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A5177-3905-4311-AE62-7C0726A0BE67}" type="datetimeFigureOut">
              <a:rPr lang="ru-RU" smtClean="0"/>
              <a:t>14.12.2020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A5761-8248-4D31-B726-6891CEAD8B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57069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A5177-3905-4311-AE62-7C0726A0BE67}" type="datetimeFigureOut">
              <a:rPr lang="ru-RU" smtClean="0"/>
              <a:t>14.12.2020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A5761-8248-4D31-B726-6891CEAD8B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25142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A5177-3905-4311-AE62-7C0726A0BE67}" type="datetimeFigureOut">
              <a:rPr lang="ru-RU" smtClean="0"/>
              <a:t>14.12.2020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A5761-8248-4D31-B726-6891CEAD8B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582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A5177-3905-4311-AE62-7C0726A0BE67}" type="datetimeFigureOut">
              <a:rPr lang="ru-RU" smtClean="0"/>
              <a:t>14.12.2020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A5761-8248-4D31-B726-6891CEAD8B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9491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A5177-3905-4311-AE62-7C0726A0BE67}" type="datetimeFigureOut">
              <a:rPr lang="ru-RU" smtClean="0"/>
              <a:t>14.12.2020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A5761-8248-4D31-B726-6891CEAD8B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42903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A5177-3905-4311-AE62-7C0726A0BE67}" type="datetimeFigureOut">
              <a:rPr lang="ru-RU" smtClean="0"/>
              <a:t>14.12.2020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A5761-8248-4D31-B726-6891CEAD8B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79465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A5177-3905-4311-AE62-7C0726A0BE67}" type="datetimeFigureOut">
              <a:rPr lang="ru-RU" smtClean="0"/>
              <a:t>14.12.2020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A5761-8248-4D31-B726-6891CEAD8B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29330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A5177-3905-4311-AE62-7C0726A0BE67}" type="datetimeFigureOut">
              <a:rPr lang="ru-RU" smtClean="0"/>
              <a:t>14.12.2020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A5761-8248-4D31-B726-6891CEAD8B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29048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A5177-3905-4311-AE62-7C0726A0BE67}" type="datetimeFigureOut">
              <a:rPr lang="ru-RU" smtClean="0"/>
              <a:t>14.12.2020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A5761-8248-4D31-B726-6891CEAD8B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41712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A5177-3905-4311-AE62-7C0726A0BE67}" type="datetimeFigureOut">
              <a:rPr lang="ru-RU" smtClean="0"/>
              <a:t>14.12.2020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A5761-8248-4D31-B726-6891CEAD8B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79851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8488C4"/>
            </a:gs>
            <a:gs pos="55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BA5177-3905-4311-AE62-7C0726A0BE67}" type="datetimeFigureOut">
              <a:rPr lang="ru-RU" smtClean="0"/>
              <a:t>14.12.2020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A5761-8248-4D31-B726-6891CEAD8B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11046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moodle.znu.edu.ua/course/view.php?id=11695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b="1" u="sng" dirty="0">
                <a:hlinkClick r:id="rId2" tooltip="Проектні стратегії інжинірингу"/>
              </a:rPr>
              <a:t>ПРОЕКТНІ СТРАТЕГІЇ ІНЖИНІРИНГУ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b="1" dirty="0" err="1">
                <a:solidFill>
                  <a:schemeClr val="tx1"/>
                </a:solidFill>
              </a:rPr>
              <a:t>Укладач</a:t>
            </a:r>
            <a:r>
              <a:rPr lang="ru-RU" b="1" dirty="0">
                <a:solidFill>
                  <a:schemeClr val="tx1"/>
                </a:solidFill>
              </a:rPr>
              <a:t>: </a:t>
            </a:r>
            <a:r>
              <a:rPr lang="ru-RU" u="sng" dirty="0">
                <a:solidFill>
                  <a:schemeClr val="tx1"/>
                </a:solidFill>
              </a:rPr>
              <a:t>       Арутюнян І.А. , д.т.н., доцент, </a:t>
            </a:r>
            <a:r>
              <a:rPr lang="ru-RU" u="sng" dirty="0" err="1">
                <a:solidFill>
                  <a:schemeClr val="tx1"/>
                </a:solidFill>
              </a:rPr>
              <a:t>завідувач</a:t>
            </a:r>
            <a:r>
              <a:rPr lang="ru-RU" u="sng" dirty="0">
                <a:solidFill>
                  <a:schemeClr val="tx1"/>
                </a:solidFill>
              </a:rPr>
              <a:t> кафедрою 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86045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МЕТА</a:t>
            </a:r>
            <a:endParaRPr lang="ru-RU" b="1" dirty="0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Горизонтальный свиток 3"/>
          <p:cNvSpPr/>
          <p:nvPr/>
        </p:nvSpPr>
        <p:spPr>
          <a:xfrm>
            <a:off x="539552" y="1196752"/>
            <a:ext cx="8424936" cy="5040560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dirty="0"/>
              <a:t>Метою викладання дисципліни є надання студентам необхідні знання з основ управління проектами, допомогти їм оволодіти теоретичними знаннями та джерелами підвищення ефективності управління УП, удосконалення вибору рішень в нових економічних умовах, а також поняття оптимізації рішень, вибору критеріїв оптимальності та діалектики оптимальних задач, порядку та стандартів їх розв’язання.</a:t>
            </a:r>
            <a:endParaRPr lang="ru-RU" sz="2400" dirty="0"/>
          </a:p>
          <a:p>
            <a:pPr algn="ctr"/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7986152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Завдання навчальної дисципліни: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uk-UA" dirty="0" smtClean="0"/>
              <a:t>1</a:t>
            </a:r>
            <a:r>
              <a:rPr lang="uk-UA" dirty="0"/>
              <a:t>. Досягти чіткого розуміння законів, категорій, принципів, механізму управління проектами в нових умовах на його різних стадіях реалізації: від розробки концепції проекту, структури проектного аналізу, управління ризиком, планування проекту, розробки проектно-кошторисної документації до управління реалізацією проекту.</a:t>
            </a:r>
            <a:endParaRPr lang="ru-RU" dirty="0"/>
          </a:p>
          <a:p>
            <a:r>
              <a:rPr lang="uk-UA" dirty="0"/>
              <a:t>2. Формування вміння самостійно застосовувати засвоєні знання в практичної реалізації концепції управління проектами.</a:t>
            </a:r>
            <a:endParaRPr lang="ru-RU" dirty="0"/>
          </a:p>
          <a:p>
            <a:r>
              <a:rPr lang="uk-UA" dirty="0"/>
              <a:t>3. Допомогти студентам набути досвіду в праці вироблення рішень на основі використання сучасних методів і моделей управління в умовах ризику та невизначеності.</a:t>
            </a:r>
            <a:endParaRPr lang="ru-RU" dirty="0"/>
          </a:p>
          <a:p>
            <a:r>
              <a:rPr lang="uk-UA" dirty="0"/>
              <a:t>4. Показати перевагу використання економіко-математичних моделей і методів, обчислювальної техніки у виробленні рішень з управління проектами на його різних стадіях.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905153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В результаті вивчення дисципліни студент повинен: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uk-UA" b="1" dirty="0" smtClean="0"/>
              <a:t>ЗНАТИ</a:t>
            </a:r>
            <a:r>
              <a:rPr lang="uk-UA" b="1" dirty="0"/>
              <a:t>:</a:t>
            </a:r>
            <a:endParaRPr lang="ru-RU" dirty="0"/>
          </a:p>
          <a:p>
            <a:pPr lvl="0"/>
            <a:r>
              <a:rPr lang="uk-UA" dirty="0"/>
              <a:t>загальні вимоги програмно-цільового методу управління;</a:t>
            </a:r>
            <a:endParaRPr lang="ru-RU" dirty="0"/>
          </a:p>
          <a:p>
            <a:pPr lvl="0"/>
            <a:r>
              <a:rPr lang="uk-UA" dirty="0"/>
              <a:t>типи проектів, життєвий цикл проекту, структуризація, оточення, учасників;</a:t>
            </a:r>
            <a:endParaRPr lang="ru-RU" dirty="0"/>
          </a:p>
          <a:p>
            <a:pPr lvl="0"/>
            <a:r>
              <a:rPr lang="uk-UA" dirty="0"/>
              <a:t>розробка концепції проекту, суть проектного аналізу, оцінка ефективності інвестиційного проекту;</a:t>
            </a:r>
            <a:endParaRPr lang="ru-RU" dirty="0"/>
          </a:p>
          <a:p>
            <a:pPr lvl="0"/>
            <a:r>
              <a:rPr lang="uk-UA" dirty="0"/>
              <a:t>техніко-економічне обґрунтування (ТЕО) інвестицій;</a:t>
            </a:r>
            <a:endParaRPr lang="ru-RU" dirty="0"/>
          </a:p>
          <a:p>
            <a:pPr lvl="0"/>
            <a:r>
              <a:rPr lang="uk-UA" dirty="0"/>
              <a:t>управління ризиком, методи аналізу ризику та невизначеності, методи визначення ризику;</a:t>
            </a:r>
            <a:endParaRPr lang="ru-RU" dirty="0"/>
          </a:p>
          <a:p>
            <a:pPr lvl="0"/>
            <a:r>
              <a:rPr lang="uk-UA" dirty="0"/>
              <a:t>планування проекту, сітьові моделі, визначення потреби в ресурсах;</a:t>
            </a:r>
            <a:endParaRPr lang="ru-RU" dirty="0"/>
          </a:p>
          <a:p>
            <a:pPr lvl="0"/>
            <a:r>
              <a:rPr lang="uk-UA" dirty="0"/>
              <a:t>розробку проектно-кошторисної документації (ПКД), матеріально-технічної підготовки виробництва (МТПВ), управління змінами та якість проекту.</a:t>
            </a:r>
            <a:endParaRPr lang="ru-RU" dirty="0"/>
          </a:p>
          <a:p>
            <a:pPr marL="0" indent="0">
              <a:buNone/>
            </a:pPr>
            <a:r>
              <a:rPr lang="uk-UA" b="1" dirty="0"/>
              <a:t>ВМІТИ:</a:t>
            </a:r>
            <a:endParaRPr lang="ru-RU" dirty="0"/>
          </a:p>
          <a:p>
            <a:pPr lvl="0"/>
            <a:r>
              <a:rPr lang="uk-UA" dirty="0"/>
              <a:t>пояснювати, відстоювати свої погляди в сфері управління проектами з приводу обставин, ситуацій, що потребують </a:t>
            </a:r>
            <a:r>
              <a:rPr lang="uk-UA" dirty="0" err="1"/>
              <a:t>розв</a:t>
            </a:r>
            <a:r>
              <a:rPr lang="ru-RU" dirty="0"/>
              <a:t>’</a:t>
            </a:r>
            <a:r>
              <a:rPr lang="uk-UA" dirty="0" err="1"/>
              <a:t>язання</a:t>
            </a:r>
            <a:r>
              <a:rPr lang="uk-UA" dirty="0"/>
              <a:t> на основі вибору оптимальних рішень;</a:t>
            </a:r>
            <a:endParaRPr lang="ru-RU" dirty="0"/>
          </a:p>
          <a:p>
            <a:pPr lvl="0"/>
            <a:r>
              <a:rPr lang="uk-UA" dirty="0"/>
              <a:t>самостійно виявляти, узагальнювати проблемні ситуації, знаходити альтернативні варіанти на основі пошуку рішень з використанням ПЕОМ;</a:t>
            </a:r>
            <a:endParaRPr lang="ru-RU" dirty="0"/>
          </a:p>
          <a:p>
            <a:r>
              <a:rPr lang="uk-UA" dirty="0"/>
              <a:t>засвоювати на практиці елементи теорії управління проектами в повсякденному житті в умовах визначеності, ризику та невизначеності</a:t>
            </a:r>
            <a:endParaRPr lang="ru-RU" dirty="0"/>
          </a:p>
          <a:p>
            <a:pPr marL="0" indent="0">
              <a:buNone/>
            </a:pP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45028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Курс «Проектні стратегії інжинірингу» передбачає: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484784"/>
            <a:ext cx="8229600" cy="1368152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uk-UA" sz="2800" dirty="0"/>
              <a:t>В процесі вивчення курсу передбачається читання лекцій, проведення практичних занять на контроль знань студентів</a:t>
            </a:r>
            <a:endParaRPr lang="ru-RU" sz="2800" dirty="0"/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559522" y="2708920"/>
            <a:ext cx="8229600" cy="21602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uk-UA" sz="2700" dirty="0"/>
              <a:t>Структура курсу потребує системних знань, вміння використовувати знання, отримані на молодших курсах, нові знання поєднати з сучасними моделями управління та оволодіння сучасною розрахунковою технікою.</a:t>
            </a:r>
            <a:endParaRPr lang="ru-RU" sz="2700" dirty="0"/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573394" y="5013176"/>
            <a:ext cx="8229600" cy="1584176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uk-UA" dirty="0" smtClean="0"/>
              <a:t>Освоєння </a:t>
            </a:r>
            <a:r>
              <a:rPr lang="uk-UA" dirty="0"/>
              <a:t>та закріплення знань досягається в процесі самостійного </a:t>
            </a:r>
            <a:r>
              <a:rPr lang="uk-UA" dirty="0" err="1"/>
              <a:t>розв</a:t>
            </a:r>
            <a:r>
              <a:rPr lang="ru-RU" dirty="0"/>
              <a:t>’</a:t>
            </a:r>
            <a:r>
              <a:rPr lang="uk-UA" dirty="0" err="1"/>
              <a:t>язування</a:t>
            </a:r>
            <a:r>
              <a:rPr lang="uk-UA" dirty="0"/>
              <a:t> задач за варіантами фундаментальних розділів та відповідей на запитання за підготовленими картками.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3084234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</TotalTime>
  <Words>409</Words>
  <Application>Microsoft Office PowerPoint</Application>
  <PresentationFormat>Экран (4:3)</PresentationFormat>
  <Paragraphs>26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ПРОЕКТНІ СТРАТЕГІЇ ІНЖИНІРИНГУ</vt:lpstr>
      <vt:lpstr>МЕТА</vt:lpstr>
      <vt:lpstr>Завдання навчальної дисципліни:  </vt:lpstr>
      <vt:lpstr>В результаті вивчення дисципліни студент повинен:</vt:lpstr>
      <vt:lpstr>Курс «Проектні стратегії інжинірингу» передбачає: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ПРОЕКТНІ СТРАТЕГІЇ ІНЖИНІРИНГУ</dc:title>
  <dc:creator>Пользователь</dc:creator>
  <cp:lastModifiedBy>Пользователь</cp:lastModifiedBy>
  <cp:revision>6</cp:revision>
  <dcterms:created xsi:type="dcterms:W3CDTF">2020-12-14T09:32:05Z</dcterms:created>
  <dcterms:modified xsi:type="dcterms:W3CDTF">2020-12-14T11:07:56Z</dcterms:modified>
</cp:coreProperties>
</file>