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5323B-C9DC-4F6C-9FB1-53F8F09AA174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DDC10-95E0-4744-8C18-2A7C03C1B5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iva.pavlenko" TargetMode="External"/><Relationship Id="rId2" Type="http://schemas.openxmlformats.org/officeDocument/2006/relationships/hyperlink" Target="mailto:iva.fsu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СОЦІОЛОГІЯ СІМ’Ї ТА МОЛОДІ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b="1" dirty="0"/>
              <a:t>Викладач:</a:t>
            </a:r>
            <a:r>
              <a:rPr lang="uk-UA" dirty="0"/>
              <a:t> к. філос. н., доц. кафедри соціології Павленко </a:t>
            </a:r>
            <a:r>
              <a:rPr lang="uk-UA" dirty="0" err="1"/>
              <a:t>Іва</a:t>
            </a:r>
            <a:r>
              <a:rPr lang="uk-UA" dirty="0"/>
              <a:t> Олександрівна</a:t>
            </a:r>
            <a:endParaRPr lang="ru-RU" dirty="0"/>
          </a:p>
          <a:p>
            <a:r>
              <a:rPr lang="uk-UA" b="1" dirty="0"/>
              <a:t>Кафедра: </a:t>
            </a:r>
            <a:r>
              <a:rPr lang="uk-UA" dirty="0"/>
              <a:t>соціології, 4й корп. ЗНУ, </a:t>
            </a:r>
            <a:r>
              <a:rPr lang="uk-UA" dirty="0" err="1"/>
              <a:t>ауд</a:t>
            </a:r>
            <a:r>
              <a:rPr lang="uk-UA" dirty="0"/>
              <a:t>. 3</a:t>
            </a:r>
            <a:r>
              <a:rPr lang="ru-RU" dirty="0"/>
              <a:t>0</a:t>
            </a:r>
            <a:r>
              <a:rPr lang="uk-UA" dirty="0"/>
              <a:t>9 (3</a:t>
            </a:r>
            <a:r>
              <a:rPr lang="uk-UA" baseline="30000" dirty="0"/>
              <a:t>й </a:t>
            </a:r>
            <a:r>
              <a:rPr lang="uk-UA" dirty="0"/>
              <a:t>поверх)</a:t>
            </a:r>
            <a:endParaRPr lang="ru-RU" dirty="0"/>
          </a:p>
          <a:p>
            <a:r>
              <a:rPr lang="uk-UA" b="1" dirty="0" err="1"/>
              <a:t>Email</a:t>
            </a:r>
            <a:r>
              <a:rPr lang="uk-UA" b="1" dirty="0"/>
              <a:t>: </a:t>
            </a:r>
            <a:r>
              <a:rPr lang="en-US" u="sng" dirty="0" err="1">
                <a:hlinkClick r:id="rId2"/>
              </a:rPr>
              <a:t>iva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fsu</a:t>
            </a:r>
            <a:r>
              <a:rPr lang="uk-UA" u="sng" dirty="0">
                <a:hlinkClick r:id="rId2"/>
              </a:rPr>
              <a:t>@</a:t>
            </a:r>
            <a:r>
              <a:rPr lang="uk-UA" u="sng" dirty="0" err="1">
                <a:hlinkClick r:id="rId2"/>
              </a:rPr>
              <a:t>gmail.com</a:t>
            </a:r>
            <a:endParaRPr lang="ru-RU" dirty="0"/>
          </a:p>
          <a:p>
            <a:r>
              <a:rPr lang="uk-UA" b="1" dirty="0"/>
              <a:t>Телефон:</a:t>
            </a:r>
            <a:r>
              <a:rPr lang="uk-UA" dirty="0"/>
              <a:t> </a:t>
            </a:r>
            <a:r>
              <a:rPr lang="ru-RU" dirty="0"/>
              <a:t>(061) 289-12-58 </a:t>
            </a:r>
            <a:r>
              <a:rPr lang="uk-UA" dirty="0"/>
              <a:t>(кафедра)</a:t>
            </a:r>
            <a:endParaRPr lang="ru-RU" dirty="0"/>
          </a:p>
          <a:p>
            <a:r>
              <a:rPr lang="en-US" b="1" dirty="0" err="1"/>
              <a:t>Facebook</a:t>
            </a:r>
            <a:r>
              <a:rPr lang="en-US" b="1" dirty="0"/>
              <a:t> Messenger</a:t>
            </a:r>
            <a:r>
              <a:rPr lang="en-US" dirty="0"/>
              <a:t>: </a:t>
            </a:r>
            <a:r>
              <a:rPr lang="en-US" u="sng" dirty="0">
                <a:hlinkClick r:id="rId3"/>
              </a:rPr>
              <a:t>https://www.facebook.com/iva.pavlenko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b="1" dirty="0"/>
              <a:t>Тема 6. Альтернативні життєві стилі.</a:t>
            </a:r>
            <a:endParaRPr lang="ru-RU" dirty="0"/>
          </a:p>
          <a:p>
            <a:r>
              <a:rPr lang="uk-UA" dirty="0"/>
              <a:t>Поняття життєвого стилю. Життєві стилі в сімейно - шлюбних відносинах.</a:t>
            </a:r>
            <a:endParaRPr lang="ru-RU" dirty="0"/>
          </a:p>
          <a:p>
            <a:r>
              <a:rPr lang="uk-UA" dirty="0"/>
              <a:t>Холостяцьке життя. Холостяк. Дві групи холостяків. Незареєстровані пари. Цивільний шлюб. Історія появи "цивільних шлюбів". </a:t>
            </a:r>
            <a:endParaRPr lang="ru-RU" dirty="0"/>
          </a:p>
          <a:p>
            <a:r>
              <a:rPr lang="uk-UA" dirty="0"/>
              <a:t>Гомосексуальні пари. Сім’ї з батьками – одинаками. Жінки - одинаки.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b="1" dirty="0"/>
              <a:t>Тема 7. Гендерні ролі та нерівність жінки в сім’ї та суспільстві.</a:t>
            </a:r>
            <a:endParaRPr lang="ru-RU" dirty="0"/>
          </a:p>
          <a:p>
            <a:r>
              <a:rPr lang="uk-UA" dirty="0"/>
              <a:t>Передісторія появи гендерного підходу до опису соціокультурних явищ. Традиційне розуміння соціокультурних ролей ( Платон, І.Кант, Г.Гегель, О. </a:t>
            </a:r>
            <a:r>
              <a:rPr lang="uk-UA" dirty="0" err="1"/>
              <a:t>Шопенгауер</a:t>
            </a:r>
            <a:r>
              <a:rPr lang="uk-UA" dirty="0"/>
              <a:t>, Ф.Ключевський, З. Фрейд та </a:t>
            </a:r>
            <a:r>
              <a:rPr lang="uk-UA" dirty="0" err="1"/>
              <a:t>ін</a:t>
            </a:r>
            <a:r>
              <a:rPr lang="uk-UA" dirty="0"/>
              <a:t>).</a:t>
            </a:r>
            <a:endParaRPr lang="ru-RU" dirty="0"/>
          </a:p>
          <a:p>
            <a:r>
              <a:rPr lang="uk-UA" dirty="0"/>
              <a:t>Передумови виникнення гендерної теорії. Її застосування в дослідженнях інституту сім’ї, освіти, засобів масової інформації, громадської </a:t>
            </a:r>
            <a:r>
              <a:rPr lang="uk-UA" dirty="0" err="1"/>
              <a:t>джумки</a:t>
            </a:r>
            <a:r>
              <a:rPr lang="uk-UA" dirty="0"/>
              <a:t> та ін. Гендерні ролі та гендерні стереотипи. Історія виникнення феміністського руху: джерела започаткування філософських теорій фемінізму. </a:t>
            </a:r>
            <a:r>
              <a:rPr lang="uk-UA" dirty="0" err="1"/>
              <a:t>Неофемінізм</a:t>
            </a:r>
            <a:r>
              <a:rPr lang="uk-UA" dirty="0"/>
              <a:t>. Особливості ліберального, радикального та соціалістичного фемінізму. Фемінізм та інститут сім’ї.</a:t>
            </a:r>
            <a:endParaRPr lang="ru-RU" dirty="0"/>
          </a:p>
          <a:p>
            <a:r>
              <a:rPr lang="uk-UA" dirty="0"/>
              <a:t>Політика держави щодо жінки та сім’ї на сучасному етапі розвитку суспільства.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ОПИС КУРСУ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Метою </a:t>
            </a:r>
            <a:r>
              <a:rPr lang="uk-UA" dirty="0"/>
              <a:t>дисципліни є знайомство студентів з основами соціологічних знань про інститути сім'ї та шлюбу, про тенденції розвитку шлюбно-сімейних відносин, про цілі та стратегії сімейної політики, методологією та методами соціологічного вивчення сім'ї  та шлюбу, з поняттям сім’ї як соціальної системи, її структурою, функціонуванням та розвитком, з основами сучасної сімейної політики України, а також надати практичні навички в розробці і застосуванні її інструментальних і методичних засобів. </a:t>
            </a:r>
            <a:endParaRPr lang="ru-RU" dirty="0"/>
          </a:p>
          <a:p>
            <a:r>
              <a:rPr lang="uk-UA" dirty="0"/>
              <a:t>Курс дозволяє зрозуміти місце сім’ї в процесі історичних змін, її місце серед соціальних інститутів в системі державного управління, визначити, яким чином можливе здійснення </a:t>
            </a:r>
            <a:r>
              <a:rPr lang="uk-UA" dirty="0" err="1"/>
              <a:t>макросоціальних</a:t>
            </a:r>
            <a:r>
              <a:rPr lang="uk-UA" dirty="0"/>
              <a:t> функцій сім’ї через аналіз власних потреб особистості у сім’ї. Специфіка даної дисципліни </a:t>
            </a:r>
            <a:r>
              <a:rPr lang="uk-UA" dirty="0" err="1"/>
              <a:t>заключається</a:t>
            </a:r>
            <a:r>
              <a:rPr lang="uk-UA" dirty="0"/>
              <a:t> у тому, що її вивчення може служити основою для особистісного росту та зростання власної компетентності в сфері шлюбно-сімейних відносин.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ОЧІКУВАНІ РЕЗУЛЬТАТИ НАВЧАННЯ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 smtClean="0"/>
              <a:t>У </a:t>
            </a:r>
            <a:r>
              <a:rPr lang="uk-UA" b="1" dirty="0"/>
              <a:t>разі успішного завершення курсу студент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  <a:endParaRPr lang="ru-RU" dirty="0"/>
          </a:p>
          <a:p>
            <a:r>
              <a:rPr lang="uk-UA" dirty="0"/>
              <a:t>1. Вільно володіти ключовими поняттями і концепціями дисципліни.</a:t>
            </a:r>
            <a:endParaRPr lang="ru-RU" dirty="0"/>
          </a:p>
          <a:p>
            <a:r>
              <a:rPr lang="uk-UA" dirty="0"/>
              <a:t>2. Самостійно аналізувати, оцінювати та прогнозувати розвиток інституту сім</a:t>
            </a:r>
            <a:r>
              <a:rPr lang="ru-RU" dirty="0"/>
              <a:t>’</a:t>
            </a:r>
            <a:r>
              <a:rPr lang="uk-UA" dirty="0"/>
              <a:t>ї. </a:t>
            </a:r>
            <a:endParaRPr lang="ru-RU" dirty="0"/>
          </a:p>
          <a:p>
            <a:r>
              <a:rPr lang="uk-UA" dirty="0"/>
              <a:t>3. Охарактеризувати сім</a:t>
            </a:r>
            <a:r>
              <a:rPr lang="ru-RU" dirty="0"/>
              <a:t>’</a:t>
            </a:r>
            <a:r>
              <a:rPr lang="uk-UA" dirty="0"/>
              <a:t>ю як соціальний інститут та малу соціальну групу.</a:t>
            </a:r>
            <a:endParaRPr lang="ru-RU" dirty="0"/>
          </a:p>
          <a:p>
            <a:r>
              <a:rPr lang="uk-UA" dirty="0"/>
              <a:t>4. Використовувати набуті знання на практиці.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ОСНОВНІ ДЖЕРЕЛА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uk-UA" b="1" i="1" dirty="0"/>
              <a:t> </a:t>
            </a:r>
            <a:endParaRPr lang="ru-RU" dirty="0"/>
          </a:p>
          <a:p>
            <a:pPr lvl="0"/>
            <a:r>
              <a:rPr lang="uk-UA" dirty="0"/>
              <a:t>Глазунов С. В. Соціологія сім’ї: [</a:t>
            </a:r>
            <a:r>
              <a:rPr lang="uk-UA" dirty="0" err="1"/>
              <a:t>навч</a:t>
            </a:r>
            <a:r>
              <a:rPr lang="uk-UA" dirty="0"/>
              <a:t>. посібник для </a:t>
            </a:r>
            <a:r>
              <a:rPr lang="uk-UA" dirty="0" err="1"/>
              <a:t>вищ</a:t>
            </a:r>
            <a:r>
              <a:rPr lang="uk-UA" dirty="0"/>
              <a:t>. </a:t>
            </a:r>
            <a:r>
              <a:rPr lang="uk-UA" dirty="0" err="1"/>
              <a:t>закл</a:t>
            </a:r>
            <a:r>
              <a:rPr lang="uk-UA" dirty="0"/>
              <a:t>. освіти] / С. В.  Глазунов. –   Д.: РВВДД,  2000. – 140 с.</a:t>
            </a:r>
            <a:endParaRPr lang="ru-RU" dirty="0"/>
          </a:p>
          <a:p>
            <a:pPr lvl="0"/>
            <a:r>
              <a:rPr lang="uk-UA" dirty="0"/>
              <a:t>Голод С. И. </a:t>
            </a:r>
            <a:r>
              <a:rPr lang="uk-UA" dirty="0" err="1"/>
              <a:t>Семья</a:t>
            </a:r>
            <a:r>
              <a:rPr lang="uk-UA" dirty="0"/>
              <a:t> и брак: </a:t>
            </a:r>
            <a:r>
              <a:rPr lang="uk-UA" dirty="0" err="1"/>
              <a:t>историко-социологический</a:t>
            </a:r>
            <a:r>
              <a:rPr lang="uk-UA" dirty="0"/>
              <a:t> аналіз / С. И.  Голод. –  </a:t>
            </a:r>
            <a:r>
              <a:rPr lang="uk-UA" dirty="0" err="1"/>
              <a:t>СПб</a:t>
            </a:r>
            <a:r>
              <a:rPr lang="uk-UA" dirty="0"/>
              <a:t>.: </a:t>
            </a:r>
            <a:r>
              <a:rPr lang="uk-UA" dirty="0" err="1"/>
              <a:t>ТОО</a:t>
            </a:r>
            <a:r>
              <a:rPr lang="uk-UA" dirty="0"/>
              <a:t> ТК «</a:t>
            </a:r>
            <a:r>
              <a:rPr lang="uk-UA" dirty="0" err="1"/>
              <a:t>Петрополис</a:t>
            </a:r>
            <a:r>
              <a:rPr lang="uk-UA" dirty="0"/>
              <a:t>», 1998.</a:t>
            </a:r>
            <a:r>
              <a:rPr lang="ru-RU" dirty="0"/>
              <a:t> – 187с.</a:t>
            </a:r>
          </a:p>
          <a:p>
            <a:pPr lvl="0"/>
            <a:r>
              <a:rPr lang="ru-RU" dirty="0"/>
              <a:t>Гребенников И. В. Основы семейной жизни: [учебное пособие для студентов педагогических институтов]</a:t>
            </a:r>
            <a:r>
              <a:rPr lang="uk-UA" dirty="0"/>
              <a:t> / </a:t>
            </a:r>
            <a:r>
              <a:rPr lang="ru-RU" dirty="0"/>
              <a:t>И. В.  Гребенников</a:t>
            </a:r>
            <a:r>
              <a:rPr lang="uk-UA" dirty="0"/>
              <a:t>. </a:t>
            </a:r>
            <a:r>
              <a:rPr lang="ru-RU" dirty="0"/>
              <a:t>– М.: Просвещение, 1991. – 275 с.</a:t>
            </a:r>
          </a:p>
          <a:p>
            <a:pPr lvl="0"/>
            <a:r>
              <a:rPr lang="ru-RU" dirty="0"/>
              <a:t>Кравченко А. И. Социология: [учебник для вузов]</a:t>
            </a:r>
            <a:r>
              <a:rPr lang="uk-UA" dirty="0"/>
              <a:t> / </a:t>
            </a:r>
            <a:r>
              <a:rPr lang="ru-RU" dirty="0"/>
              <a:t>Кравченко А.</a:t>
            </a:r>
            <a:r>
              <a:rPr lang="uk-UA" dirty="0"/>
              <a:t> </a:t>
            </a:r>
            <a:r>
              <a:rPr lang="ru-RU" dirty="0"/>
              <a:t>И. </a:t>
            </a:r>
            <a:r>
              <a:rPr lang="uk-UA" dirty="0"/>
              <a:t>– </a:t>
            </a:r>
            <a:r>
              <a:rPr lang="ru-RU" dirty="0"/>
              <a:t>М.; Академический Проект, 2001</a:t>
            </a:r>
            <a:r>
              <a:rPr lang="uk-UA" dirty="0"/>
              <a:t>. – </a:t>
            </a:r>
            <a:r>
              <a:rPr lang="ru-RU" dirty="0"/>
              <a:t>508 с.</a:t>
            </a:r>
          </a:p>
          <a:p>
            <a:pPr lvl="0"/>
            <a:r>
              <a:rPr lang="ru-RU" dirty="0"/>
              <a:t>Социология: [</a:t>
            </a:r>
            <a:r>
              <a:rPr lang="uk-UA" dirty="0"/>
              <a:t>у</a:t>
            </a:r>
            <a:r>
              <a:rPr lang="ru-RU" dirty="0" err="1"/>
              <a:t>чебник</a:t>
            </a:r>
            <a:r>
              <a:rPr lang="ru-RU" dirty="0"/>
              <a:t>] / [Волков Ю. Г., </a:t>
            </a:r>
            <a:r>
              <a:rPr lang="ru-RU" dirty="0" err="1"/>
              <a:t>Добреньков</a:t>
            </a:r>
            <a:r>
              <a:rPr lang="ru-RU" dirty="0"/>
              <a:t> В.</a:t>
            </a:r>
            <a:r>
              <a:rPr lang="uk-UA" dirty="0"/>
              <a:t> </a:t>
            </a:r>
            <a:r>
              <a:rPr lang="ru-RU" dirty="0"/>
              <a:t>И., </a:t>
            </a:r>
            <a:r>
              <a:rPr lang="ru-RU" dirty="0" err="1"/>
              <a:t>Нечипуренко</a:t>
            </a:r>
            <a:r>
              <a:rPr lang="ru-RU" dirty="0"/>
              <a:t> В.</a:t>
            </a:r>
            <a:r>
              <a:rPr lang="uk-UA" dirty="0"/>
              <a:t> </a:t>
            </a:r>
            <a:r>
              <a:rPr lang="ru-RU" dirty="0"/>
              <a:t>Н., Попов А.</a:t>
            </a:r>
            <a:r>
              <a:rPr lang="uk-UA" dirty="0"/>
              <a:t> </a:t>
            </a:r>
            <a:r>
              <a:rPr lang="ru-RU" dirty="0"/>
              <a:t>В.]; под ред. проф. Ю. Г. Волкова. – Изд. 2-е, </a:t>
            </a:r>
            <a:r>
              <a:rPr lang="ru-RU" dirty="0" err="1"/>
              <a:t>испр</a:t>
            </a:r>
            <a:r>
              <a:rPr lang="ru-RU" dirty="0"/>
              <a:t>. и доп. – М.: </a:t>
            </a:r>
            <a:r>
              <a:rPr lang="ru-RU" dirty="0" err="1"/>
              <a:t>Гардарики</a:t>
            </a:r>
            <a:r>
              <a:rPr lang="ru-RU" dirty="0"/>
              <a:t>, 2003. – 512 с.</a:t>
            </a:r>
          </a:p>
          <a:p>
            <a:pPr lvl="0"/>
            <a:r>
              <a:rPr lang="ru-RU" dirty="0"/>
              <a:t>Черняк Е. М. Социология семьи: [</a:t>
            </a:r>
            <a:r>
              <a:rPr lang="uk-UA" dirty="0"/>
              <a:t>у</a:t>
            </a:r>
            <a:r>
              <a:rPr lang="ru-RU" dirty="0" err="1"/>
              <a:t>чебное</a:t>
            </a:r>
            <a:r>
              <a:rPr lang="ru-RU" dirty="0"/>
              <a:t> пособие]</a:t>
            </a:r>
            <a:r>
              <a:rPr lang="uk-UA" dirty="0"/>
              <a:t> /</a:t>
            </a:r>
            <a:r>
              <a:rPr lang="ru-RU" dirty="0"/>
              <a:t> Е. М.  Черняк</a:t>
            </a:r>
            <a:r>
              <a:rPr lang="uk-UA" dirty="0"/>
              <a:t>. – </a:t>
            </a:r>
            <a:r>
              <a:rPr lang="ru-RU" dirty="0"/>
              <a:t> М.: Издательско-торговая корпорация «Дашков и К</a:t>
            </a:r>
            <a:r>
              <a:rPr lang="ru-RU" baseline="30000" dirty="0"/>
              <a:t>0</a:t>
            </a:r>
            <a:r>
              <a:rPr lang="ru-RU" dirty="0"/>
              <a:t>», 2004. </a:t>
            </a:r>
            <a:r>
              <a:rPr lang="uk-UA" dirty="0"/>
              <a:t>– </a:t>
            </a:r>
            <a:r>
              <a:rPr lang="ru-RU" dirty="0"/>
              <a:t>238 с.</a:t>
            </a:r>
          </a:p>
          <a:p>
            <a:r>
              <a:rPr lang="uk-UA" b="1" i="1" dirty="0"/>
              <a:t>Додаткові:</a:t>
            </a:r>
            <a:endParaRPr lang="ru-RU" dirty="0"/>
          </a:p>
          <a:p>
            <a:pPr lvl="0"/>
            <a:r>
              <a:rPr lang="ru-RU" i="1" dirty="0"/>
              <a:t>Андреева Т.</a:t>
            </a:r>
            <a:r>
              <a:rPr lang="ru-RU" dirty="0"/>
              <a:t> В. </a:t>
            </a:r>
            <a:r>
              <a:rPr lang="ru-RU" i="1" dirty="0"/>
              <a:t>Семейная психология:</a:t>
            </a:r>
            <a:r>
              <a:rPr lang="ru-RU" dirty="0"/>
              <a:t> [</a:t>
            </a:r>
            <a:r>
              <a:rPr lang="uk-UA" dirty="0"/>
              <a:t>у</a:t>
            </a:r>
            <a:r>
              <a:rPr lang="ru-RU" dirty="0" err="1"/>
              <a:t>чеб</a:t>
            </a:r>
            <a:r>
              <a:rPr lang="uk-UA" dirty="0" err="1"/>
              <a:t>ное</a:t>
            </a:r>
            <a:r>
              <a:rPr lang="ru-RU" dirty="0"/>
              <a:t> пособие] </a:t>
            </a:r>
            <a:r>
              <a:rPr lang="uk-UA" dirty="0"/>
              <a:t> / </a:t>
            </a:r>
            <a:r>
              <a:rPr lang="ru-RU" i="1" dirty="0"/>
              <a:t>Т.</a:t>
            </a:r>
            <a:r>
              <a:rPr lang="ru-RU" dirty="0"/>
              <a:t> В.  </a:t>
            </a:r>
            <a:r>
              <a:rPr lang="en-US" i="1" dirty="0" err="1"/>
              <a:t>Андреева</a:t>
            </a:r>
            <a:r>
              <a:rPr lang="uk-UA" i="1" dirty="0"/>
              <a:t>. </a:t>
            </a:r>
            <a:r>
              <a:rPr lang="uk-UA" dirty="0"/>
              <a:t>– </a:t>
            </a:r>
            <a:r>
              <a:rPr lang="en-US" dirty="0"/>
              <a:t> </a:t>
            </a:r>
            <a:r>
              <a:rPr lang="en-US" dirty="0" err="1"/>
              <a:t>СПб</a:t>
            </a:r>
            <a:r>
              <a:rPr lang="en-US" dirty="0"/>
              <a:t>.: </a:t>
            </a:r>
            <a:r>
              <a:rPr lang="en-US" dirty="0" err="1"/>
              <a:t>Речь</a:t>
            </a:r>
            <a:r>
              <a:rPr lang="en-US" dirty="0"/>
              <a:t>, 2004.</a:t>
            </a:r>
            <a:r>
              <a:rPr lang="en-US" u="sng" dirty="0"/>
              <a:t> </a:t>
            </a:r>
            <a:r>
              <a:rPr lang="uk-UA" dirty="0"/>
              <a:t>– </a:t>
            </a:r>
            <a:r>
              <a:rPr lang="uk-UA" u="sng" dirty="0"/>
              <a:t> </a:t>
            </a:r>
            <a:r>
              <a:rPr lang="en-US" dirty="0"/>
              <a:t>244 с.</a:t>
            </a:r>
            <a:endParaRPr lang="ru-RU" dirty="0"/>
          </a:p>
          <a:p>
            <a:pPr lvl="0"/>
            <a:r>
              <a:rPr lang="uk-UA" dirty="0"/>
              <a:t> </a:t>
            </a:r>
            <a:r>
              <a:rPr lang="uk-UA" dirty="0" err="1"/>
              <a:t>Анурин</a:t>
            </a:r>
            <a:r>
              <a:rPr lang="uk-UA" dirty="0"/>
              <a:t> В. Ф. </a:t>
            </a:r>
            <a:r>
              <a:rPr lang="uk-UA" dirty="0" err="1"/>
              <a:t>Сексуальная</a:t>
            </a:r>
            <a:r>
              <a:rPr lang="uk-UA" dirty="0"/>
              <a:t> </a:t>
            </a:r>
            <a:r>
              <a:rPr lang="uk-UA" dirty="0" err="1"/>
              <a:t>революция</a:t>
            </a:r>
            <a:r>
              <a:rPr lang="uk-UA" dirty="0"/>
              <a:t>: </a:t>
            </a:r>
            <a:r>
              <a:rPr lang="uk-UA" dirty="0" err="1"/>
              <a:t>двойной</a:t>
            </a:r>
            <a:r>
              <a:rPr lang="uk-UA" dirty="0"/>
              <a:t> стандарт / </a:t>
            </a:r>
            <a:r>
              <a:rPr lang="uk-UA" dirty="0" err="1"/>
              <a:t>Анурин</a:t>
            </a:r>
            <a:r>
              <a:rPr lang="uk-UA" dirty="0"/>
              <a:t> В. Ф. // </a:t>
            </a:r>
            <a:r>
              <a:rPr lang="uk-UA" dirty="0" err="1"/>
              <a:t>Социс</a:t>
            </a:r>
            <a:r>
              <a:rPr lang="uk-UA" dirty="0"/>
              <a:t>. – 2000. –  </a:t>
            </a:r>
            <a:r>
              <a:rPr lang="ru-RU" i="1" dirty="0"/>
              <a:t>№ 9. </a:t>
            </a:r>
            <a:r>
              <a:rPr lang="uk-UA" dirty="0"/>
              <a:t>– </a:t>
            </a:r>
            <a:r>
              <a:rPr lang="ru-RU" i="1" dirty="0"/>
              <a:t>С. 88-95.</a:t>
            </a:r>
            <a:r>
              <a:rPr lang="x-none"/>
              <a:t> Основи теорії ґендеру: [навчальний посібник]  / [відповід. редактор: Скорик М. М. ]  – К.: “К.І.С.”, 2004. – 536 с.</a:t>
            </a:r>
            <a:endParaRPr lang="ru-RU" b="1" dirty="0"/>
          </a:p>
          <a:p>
            <a:pPr lvl="0"/>
            <a:r>
              <a:rPr lang="x-none" i="1"/>
              <a:t>Седельников С. С. Позиции супругов и типологические особенности</a:t>
            </a:r>
            <a:r>
              <a:rPr lang="x-none"/>
              <a:t> реакции на развод </a:t>
            </a:r>
            <a:r>
              <a:rPr lang="uk-UA" dirty="0"/>
              <a:t>/ </a:t>
            </a:r>
            <a:r>
              <a:rPr lang="x-none" i="1"/>
              <a:t>Седельников С. С. </a:t>
            </a:r>
            <a:r>
              <a:rPr lang="x-none"/>
              <a:t>// Социологические исследования. </a:t>
            </a:r>
            <a:r>
              <a:rPr lang="uk-UA" dirty="0"/>
              <a:t>– </a:t>
            </a:r>
            <a:r>
              <a:rPr lang="x-none"/>
              <a:t>1992, </a:t>
            </a:r>
            <a:r>
              <a:rPr lang="uk-UA" dirty="0"/>
              <a:t>– </a:t>
            </a:r>
            <a:r>
              <a:rPr lang="x-none"/>
              <a:t>№ 2.</a:t>
            </a:r>
            <a:r>
              <a:rPr lang="uk-UA" dirty="0"/>
              <a:t> – </a:t>
            </a:r>
            <a:r>
              <a:rPr lang="x-none" i="1"/>
              <a:t>С</a:t>
            </a:r>
            <a:r>
              <a:rPr lang="x-none"/>
              <a:t>. 38</a:t>
            </a:r>
            <a:r>
              <a:rPr lang="uk-UA" dirty="0"/>
              <a:t> – </a:t>
            </a:r>
            <a:r>
              <a:rPr lang="x-none"/>
              <a:t>46.</a:t>
            </a:r>
            <a:endParaRPr lang="ru-RU" dirty="0"/>
          </a:p>
          <a:p>
            <a:pPr lvl="0"/>
            <a:r>
              <a:rPr lang="ru-RU" i="1" dirty="0"/>
              <a:t>Социальная статистика.</a:t>
            </a:r>
            <a:r>
              <a:rPr lang="ru-RU" dirty="0"/>
              <a:t> [</a:t>
            </a:r>
            <a:r>
              <a:rPr lang="uk-UA" dirty="0"/>
              <a:t>у</a:t>
            </a:r>
            <a:r>
              <a:rPr lang="ru-RU" dirty="0" err="1"/>
              <a:t>чебник</a:t>
            </a:r>
            <a:r>
              <a:rPr lang="ru-RU" dirty="0"/>
              <a:t> для вузов] / [под редакцией </a:t>
            </a:r>
            <a:r>
              <a:rPr lang="ru-RU" i="1" dirty="0"/>
              <a:t>И. И. Елисеевой</a:t>
            </a:r>
            <a:r>
              <a:rPr lang="ru-RU" dirty="0"/>
              <a:t>]</a:t>
            </a:r>
            <a:r>
              <a:rPr lang="uk-UA" dirty="0"/>
              <a:t>;</a:t>
            </a:r>
            <a:r>
              <a:rPr lang="uk-UA" i="1" dirty="0"/>
              <a:t> </a:t>
            </a:r>
            <a:r>
              <a:rPr lang="ru-RU" dirty="0"/>
              <a:t>4-е изд. </a:t>
            </a:r>
            <a:r>
              <a:rPr lang="ru-RU" dirty="0" err="1"/>
              <a:t>перераб</a:t>
            </a:r>
            <a:r>
              <a:rPr lang="ru-RU" dirty="0"/>
              <a:t> </a:t>
            </a:r>
            <a:r>
              <a:rPr lang="ru-RU" i="1" dirty="0"/>
              <a:t>и</a:t>
            </a:r>
            <a:r>
              <a:rPr lang="ru-RU" dirty="0"/>
              <a:t> доп. </a:t>
            </a:r>
            <a:r>
              <a:rPr lang="uk-UA" dirty="0"/>
              <a:t>– </a:t>
            </a:r>
            <a:r>
              <a:rPr lang="ru-RU" dirty="0"/>
              <a:t>М.: Финансы </a:t>
            </a:r>
            <a:r>
              <a:rPr lang="ru-RU" i="1" dirty="0"/>
              <a:t>и</a:t>
            </a:r>
            <a:r>
              <a:rPr lang="ru-RU" dirty="0"/>
              <a:t> статистика, 2004</a:t>
            </a:r>
            <a:r>
              <a:rPr lang="uk-UA" dirty="0"/>
              <a:t>. – </a:t>
            </a:r>
            <a:r>
              <a:rPr lang="ru-RU" dirty="0"/>
              <a:t>655с.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Модуль 1. Історія шлюбно-сімейної проблематики у вітчизняній та зарубіжній соціології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b="1" dirty="0" smtClean="0"/>
              <a:t>.</a:t>
            </a:r>
            <a:endParaRPr lang="ru-RU" dirty="0"/>
          </a:p>
          <a:p>
            <a:r>
              <a:rPr lang="uk-UA" b="1" dirty="0"/>
              <a:t> </a:t>
            </a:r>
            <a:endParaRPr lang="ru-RU" dirty="0"/>
          </a:p>
          <a:p>
            <a:r>
              <a:rPr lang="uk-UA" b="1" dirty="0"/>
              <a:t>Тема 1.</a:t>
            </a:r>
            <a:r>
              <a:rPr lang="uk-UA" b="1" i="1" dirty="0"/>
              <a:t> </a:t>
            </a:r>
            <a:r>
              <a:rPr lang="uk-UA" b="1" dirty="0"/>
              <a:t>Соціологія сім’ї як наука, її становлення та розвиток.</a:t>
            </a:r>
            <a:endParaRPr lang="ru-RU" dirty="0"/>
          </a:p>
          <a:p>
            <a:r>
              <a:rPr lang="uk-UA" dirty="0"/>
              <a:t>Предмет соціології сім'ї. Об’єкт та предмет дослідження  соціології сім’ї. Місце соціології сім’ї в системі соціологічних знань. Соціологія сім’ї як спеціальна соціологічна теорія, її структура та функції. Система категорій соціологічного дослідження сім’ї. Основні етапи розвитку соціології сім’ї. Зв’язок соціології сім’ї з іншими науками про суспільство і людину: етнографією, психологією, історією, культурологією і т.п.</a:t>
            </a:r>
            <a:endParaRPr lang="ru-RU" dirty="0"/>
          </a:p>
          <a:p>
            <a:r>
              <a:rPr lang="uk-UA" dirty="0"/>
              <a:t>Функції соціології сім'ї. Її місце і роль у науковому пізнанні і соціальній практиці функціонування і трансформації сім'ї.</a:t>
            </a:r>
            <a:endParaRPr lang="ru-RU" dirty="0"/>
          </a:p>
          <a:p>
            <a:r>
              <a:rPr lang="uk-UA" dirty="0"/>
              <a:t>Передумови становлення соціології сім’ї у ХІХ ст. Погляди Л. Моргана на рід і сім’ю. Матеріалістична концепція становлення та розвитку сім’ї Ф. Енгельса. </a:t>
            </a:r>
            <a:endParaRPr lang="ru-RU" dirty="0"/>
          </a:p>
          <a:p>
            <a:r>
              <a:rPr lang="uk-UA" dirty="0"/>
              <a:t>Сім’я як основна одиниця суспільства та модель для формування держави у соціології О. </a:t>
            </a:r>
            <a:r>
              <a:rPr lang="uk-UA" dirty="0" err="1"/>
              <a:t>Конта</a:t>
            </a:r>
            <a:r>
              <a:rPr lang="uk-UA" dirty="0"/>
              <a:t>. Соціологічні дослідження сім’ї у ХІХ ст.: Ф. </a:t>
            </a:r>
            <a:r>
              <a:rPr lang="uk-UA" dirty="0" err="1"/>
              <a:t>Ле</a:t>
            </a:r>
            <a:r>
              <a:rPr lang="uk-UA" dirty="0"/>
              <a:t> </a:t>
            </a:r>
            <a:r>
              <a:rPr lang="uk-UA" dirty="0" err="1"/>
              <a:t>Пле</a:t>
            </a:r>
            <a:r>
              <a:rPr lang="uk-UA" dirty="0"/>
              <a:t>. Антропологічні дослідження сім’ї Б. Малиновського. </a:t>
            </a:r>
            <a:r>
              <a:rPr lang="uk-UA" dirty="0" err="1"/>
              <a:t>Історико-соціологічні</a:t>
            </a:r>
            <a:r>
              <a:rPr lang="uk-UA" dirty="0"/>
              <a:t> погляди на сім’ю М. Ковалевського. П. Сорокін про кризу сім’ї на </a:t>
            </a:r>
            <a:r>
              <a:rPr lang="uk-UA" dirty="0" err="1"/>
              <a:t>почаку</a:t>
            </a:r>
            <a:r>
              <a:rPr lang="uk-UA" dirty="0"/>
              <a:t> ХХ ст. Сучасні напрями дослідження сім’ї: </a:t>
            </a:r>
            <a:r>
              <a:rPr lang="uk-UA" dirty="0" err="1"/>
              <a:t>соціобіологічна</a:t>
            </a:r>
            <a:r>
              <a:rPr lang="uk-UA" dirty="0"/>
              <a:t>, </a:t>
            </a:r>
            <a:r>
              <a:rPr lang="uk-UA" dirty="0" err="1"/>
              <a:t>неомарксистська</a:t>
            </a:r>
            <a:r>
              <a:rPr lang="uk-UA" dirty="0"/>
              <a:t> теорія сім’ї, теорія рольового конфлікту та структурний функціоналізм про сім’ю.</a:t>
            </a:r>
            <a:endParaRPr lang="ru-RU" dirty="0"/>
          </a:p>
          <a:p>
            <a:r>
              <a:rPr lang="uk-UA" dirty="0"/>
              <a:t>Соціальний аналіз сім'ї в системі структурних та динамічних координат. </a:t>
            </a:r>
            <a:r>
              <a:rPr lang="uk-UA" dirty="0" err="1"/>
              <a:t>Загальносоціологічна</a:t>
            </a:r>
            <a:r>
              <a:rPr lang="uk-UA" dirty="0"/>
              <a:t> пізнавальна база соціології сім'ї, її взаємозв'язок з іншими приватними соціологічними дисциплінами.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Тема 2. Інститут сім’ї: розвиток, структура, функції, місце в суспільстві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b="1" dirty="0" smtClean="0"/>
              <a:t>.</a:t>
            </a:r>
            <a:endParaRPr lang="ru-RU" dirty="0"/>
          </a:p>
          <a:p>
            <a:r>
              <a:rPr lang="uk-UA" dirty="0" err="1"/>
              <a:t>Історико-еволюційний</a:t>
            </a:r>
            <a:r>
              <a:rPr lang="uk-UA" dirty="0"/>
              <a:t> підхід у соціології сім'ї. Походження шлюбу і сім'ї, історичні етапи їх розвитку. </a:t>
            </a:r>
            <a:endParaRPr lang="ru-RU" dirty="0"/>
          </a:p>
          <a:p>
            <a:r>
              <a:rPr lang="uk-UA" dirty="0"/>
              <a:t>Шлюбно-сімейні відносини в первісному суспільстві. Кровноспоріднених сім'я, полігамія, моногамія. Концепції </a:t>
            </a:r>
            <a:r>
              <a:rPr lang="uk-UA" dirty="0" err="1"/>
              <a:t>промискуитета</a:t>
            </a:r>
            <a:r>
              <a:rPr lang="uk-UA" dirty="0"/>
              <a:t> і матріархату: </a:t>
            </a:r>
            <a:r>
              <a:rPr lang="uk-UA" dirty="0" err="1"/>
              <a:t>pro</a:t>
            </a:r>
            <a:r>
              <a:rPr lang="uk-UA" dirty="0"/>
              <a:t> </a:t>
            </a:r>
            <a:r>
              <a:rPr lang="uk-UA" dirty="0" err="1"/>
              <a:t>et</a:t>
            </a:r>
            <a:r>
              <a:rPr lang="uk-UA" dirty="0"/>
              <a:t> </a:t>
            </a:r>
            <a:r>
              <a:rPr lang="uk-UA" dirty="0" err="1"/>
              <a:t>contra</a:t>
            </a:r>
            <a:r>
              <a:rPr lang="uk-UA" dirty="0"/>
              <a:t>. Матріархат як найбільш рання соціальна організація родини й суспільства. </a:t>
            </a:r>
            <a:endParaRPr lang="ru-RU" dirty="0"/>
          </a:p>
          <a:p>
            <a:r>
              <a:rPr lang="uk-UA" dirty="0"/>
              <a:t>Сім'я в </a:t>
            </a:r>
            <a:r>
              <a:rPr lang="uk-UA" dirty="0" err="1"/>
              <a:t>доіндустріальному</a:t>
            </a:r>
            <a:r>
              <a:rPr lang="uk-UA" dirty="0"/>
              <a:t> суспільстві. Патріархат як історичний тип соціальної організації родини й суспільства. Його відмінні риси, фактори становлення та функціонування.</a:t>
            </a:r>
            <a:endParaRPr lang="ru-RU" dirty="0"/>
          </a:p>
          <a:p>
            <a:r>
              <a:rPr lang="uk-UA" dirty="0"/>
              <a:t>Соціологічне поняття сім'ї як соціального інституту і малої групи. Розкриття соціальної сутності сім'ї через зв'язані поняття: «сім'я» - «шлюб» - «батьківство» - «спорідненість» - «домогосподарство». </a:t>
            </a:r>
            <a:endParaRPr lang="ru-RU" dirty="0"/>
          </a:p>
          <a:p>
            <a:r>
              <a:rPr lang="uk-UA" dirty="0"/>
              <a:t>Функції сім'ї як соціального інституту. Специфічні та неспецифічні функції сім'ї, їх трансформація в </a:t>
            </a:r>
            <a:r>
              <a:rPr lang="uk-UA" dirty="0" err="1"/>
              <a:t>індустріально-урбаністском</a:t>
            </a:r>
            <a:r>
              <a:rPr lang="uk-UA" dirty="0"/>
              <a:t> суспільстві. </a:t>
            </a:r>
            <a:br>
              <a:rPr lang="uk-UA" dirty="0"/>
            </a:br>
            <a:r>
              <a:rPr lang="uk-UA" dirty="0"/>
              <a:t>Соціологічний аналіз структури сім'ї. </a:t>
            </a:r>
            <a:endParaRPr lang="ru-RU" dirty="0"/>
          </a:p>
          <a:p>
            <a:r>
              <a:rPr lang="uk-UA" dirty="0"/>
              <a:t>Типологія сімейних структур та їх основні різновиди. Розширені і </a:t>
            </a:r>
            <a:r>
              <a:rPr lang="uk-UA" dirty="0" err="1"/>
              <a:t>нуклеарні</a:t>
            </a:r>
            <a:r>
              <a:rPr lang="uk-UA" dirty="0"/>
              <a:t> сім'ї. Повна і неповна сім'я. Типи сімей за критерієм влади і успадкування. Всередині ¬ сімейна рольова структура. </a:t>
            </a:r>
            <a:endParaRPr lang="ru-RU" dirty="0"/>
          </a:p>
          <a:p>
            <a:r>
              <a:rPr lang="uk-UA" dirty="0"/>
              <a:t>Поняття «життєвого циклу сім'ї» та особливості структури і функціонування сім'ї на різних стадіях її існування. Батьківство як головний критерій сімейного циклу. «Молода», «зріла» і «літня» сім'ї, особливості їх структури і способу життя.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Тема 3. Репродуктивна та дошлюбна поведінка в системі сімейно-шлюбних відносин. Спорідненість.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Соціально-психологічні </a:t>
            </a:r>
            <a:r>
              <a:rPr lang="uk-UA" dirty="0"/>
              <a:t>аспекти сімейного життя Сім'я як первинна мала група. Специфіка сім'ї як соціально-психологічної цілісності, єдності подружжя, батьків - дітей, родичів. </a:t>
            </a:r>
            <a:endParaRPr lang="ru-RU" dirty="0"/>
          </a:p>
          <a:p>
            <a:r>
              <a:rPr lang="uk-UA" dirty="0"/>
              <a:t>Сімейні ролі і міжособистісні відносини. Вектори «влади» - «відповідальності» - «емоційної близькості / відчуження» в сімейному соціумі. </a:t>
            </a:r>
            <a:r>
              <a:rPr lang="uk-UA" dirty="0" err="1"/>
              <a:t>Внутрісіміїна</a:t>
            </a:r>
            <a:r>
              <a:rPr lang="uk-UA" dirty="0"/>
              <a:t> рольова структура і ступінь задоволеності сімейним життям.</a:t>
            </a:r>
            <a:endParaRPr lang="ru-RU" dirty="0"/>
          </a:p>
          <a:p>
            <a:r>
              <a:rPr lang="uk-UA" dirty="0"/>
              <a:t>Об'єктивні чинники сімейної стабільності. Типи сімейного поведінки. Мотивація вступу в шлюб і цілі подружжя. Стадії і фактори шлюбного вибору.</a:t>
            </a:r>
            <a:endParaRPr lang="ru-RU" dirty="0"/>
          </a:p>
          <a:p>
            <a:r>
              <a:rPr lang="uk-UA" i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Модуль 2. Соціальний інститут шлюбу.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 smtClean="0"/>
              <a:t>Тема </a:t>
            </a:r>
            <a:r>
              <a:rPr lang="uk-UA" b="1" dirty="0"/>
              <a:t>4. Молода та сучасна сім'я.</a:t>
            </a:r>
            <a:endParaRPr lang="ru-RU" dirty="0"/>
          </a:p>
          <a:p>
            <a:r>
              <a:rPr lang="uk-UA" dirty="0" err="1"/>
              <a:t>Одно-</a:t>
            </a:r>
            <a:r>
              <a:rPr lang="uk-UA" dirty="0"/>
              <a:t> та </a:t>
            </a:r>
            <a:r>
              <a:rPr lang="uk-UA" dirty="0" err="1"/>
              <a:t>дво-</a:t>
            </a:r>
            <a:r>
              <a:rPr lang="uk-UA" dirty="0"/>
              <a:t> кар'єрна сім'я. Розподіл ролей та влади у сім'ї. Проблема лідерства у сім'ї. Соціальна нерівність в системі сімейних відносин. Шлюбний контракт.</a:t>
            </a:r>
            <a:endParaRPr lang="ru-RU" dirty="0"/>
          </a:p>
          <a:p>
            <a:r>
              <a:rPr lang="uk-UA" dirty="0"/>
              <a:t>Молода сім'я як проблема наукового аналізу. Соціально – економічні та житлові проблеми молодої сім’ї. Сімейне консультування та соціально-психологічна та сексуальна допомога як фактор подолання кризи молодої сім’ї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Тема 5. Шлюб як соціальний інститут.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Шлюб </a:t>
            </a:r>
            <a:r>
              <a:rPr lang="uk-UA" dirty="0"/>
              <a:t>як соціальний інститут, види браку. Потреби та цінності сім'ї та шлюбу, їх співвідношення. Соціальна патологія та її види. Причини та специфіка сімейних проблем та </a:t>
            </a:r>
            <a:r>
              <a:rPr lang="uk-UA" dirty="0" err="1"/>
              <a:t>дисфункцій</a:t>
            </a:r>
            <a:r>
              <a:rPr lang="uk-UA" dirty="0"/>
              <a:t>. Алкоголізм, наркоманія та сім’я. Виховання дітей у неблагополучних сім’ях. Насильство у сім’ї: форми, фактори та рівень поширення. Основні види діяльності центрів соціальних служб сім’ї.</a:t>
            </a:r>
            <a:endParaRPr lang="ru-RU" dirty="0"/>
          </a:p>
          <a:p>
            <a:r>
              <a:rPr lang="uk-UA" dirty="0"/>
              <a:t>Розлучення як деструктивне наслідок кризи шлюбу і сім'ї. Негативні </a:t>
            </a:r>
            <a:r>
              <a:rPr lang="uk-UA" dirty="0" err="1"/>
              <a:t>макросоціальних</a:t>
            </a:r>
            <a:r>
              <a:rPr lang="uk-UA" dirty="0"/>
              <a:t> наслідки розлучень. Вимушеність та допустимість розлучень в певних життєвих ситуаціях. </a:t>
            </a:r>
            <a:endParaRPr lang="ru-RU" dirty="0"/>
          </a:p>
          <a:p>
            <a:r>
              <a:rPr lang="uk-UA" dirty="0"/>
              <a:t>Кількісні та якісні характеристики </a:t>
            </a:r>
            <a:r>
              <a:rPr lang="uk-UA" dirty="0" err="1"/>
              <a:t>брачності</a:t>
            </a:r>
            <a:r>
              <a:rPr lang="uk-UA" dirty="0"/>
              <a:t> і </a:t>
            </a:r>
            <a:r>
              <a:rPr lang="uk-UA" dirty="0" err="1"/>
              <a:t>розлучуваності</a:t>
            </a:r>
            <a:r>
              <a:rPr lang="uk-UA" dirty="0"/>
              <a:t>. Повторні шлюби, поширення моделі «послідовної моногамії».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741</Words>
  <Application>Microsoft Office PowerPoint</Application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СОЦІОЛОГІЯ СІМ’Ї ТА МОЛОДІ </vt:lpstr>
      <vt:lpstr>ОПИС КУРСУ  </vt:lpstr>
      <vt:lpstr>ОЧІКУВАНІ РЕЗУЛЬТАТИ НАВЧАННЯ </vt:lpstr>
      <vt:lpstr>ОСНОВНІ ДЖЕРЕЛА  </vt:lpstr>
      <vt:lpstr>Модуль 1. Історія шлюбно-сімейної проблематики у вітчизняній та зарубіжній соціології</vt:lpstr>
      <vt:lpstr>Тема 2. Інститут сім’ї: розвиток, структура, функції, місце в суспільстві</vt:lpstr>
      <vt:lpstr>Тема 3. Репродуктивна та дошлюбна поведінка в системі сімейно-шлюбних відносин. Спорідненість. </vt:lpstr>
      <vt:lpstr>Модуль 2. Соціальний інститут шлюбу.   </vt:lpstr>
      <vt:lpstr>Тема 5. Шлюб як соціальний інститут.  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СІМ’Ї ТА МОЛОДІ </dc:title>
  <dc:creator>Ива</dc:creator>
  <cp:lastModifiedBy>Ива</cp:lastModifiedBy>
  <cp:revision>1</cp:revision>
  <dcterms:created xsi:type="dcterms:W3CDTF">2020-08-29T19:43:42Z</dcterms:created>
  <dcterms:modified xsi:type="dcterms:W3CDTF">2020-08-29T19:48:42Z</dcterms:modified>
</cp:coreProperties>
</file>