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3" r:id="rId3"/>
    <p:sldId id="284" r:id="rId4"/>
    <p:sldId id="285" r:id="rId5"/>
    <p:sldId id="286" r:id="rId6"/>
    <p:sldId id="287" r:id="rId7"/>
    <p:sldId id="290" r:id="rId8"/>
    <p:sldId id="291" r:id="rId9"/>
    <p:sldId id="292" r:id="rId10"/>
    <p:sldId id="294" r:id="rId11"/>
    <p:sldId id="306" r:id="rId12"/>
    <p:sldId id="307" r:id="rId13"/>
    <p:sldId id="308" r:id="rId14"/>
    <p:sldId id="309" r:id="rId15"/>
    <p:sldId id="310" r:id="rId16"/>
    <p:sldId id="320" r:id="rId17"/>
    <p:sldId id="319" r:id="rId18"/>
    <p:sldId id="318" r:id="rId19"/>
    <p:sldId id="317" r:id="rId20"/>
    <p:sldId id="327" r:id="rId21"/>
    <p:sldId id="326" r:id="rId22"/>
    <p:sldId id="325" r:id="rId23"/>
    <p:sldId id="324" r:id="rId24"/>
    <p:sldId id="328" r:id="rId25"/>
    <p:sldId id="329" r:id="rId26"/>
    <p:sldId id="330" r:id="rId27"/>
    <p:sldId id="313" r:id="rId28"/>
    <p:sldId id="314" r:id="rId29"/>
    <p:sldId id="315" r:id="rId30"/>
    <p:sldId id="316" r:id="rId31"/>
    <p:sldId id="311" r:id="rId32"/>
    <p:sldId id="331" r:id="rId33"/>
    <p:sldId id="322" r:id="rId34"/>
    <p:sldId id="321" r:id="rId35"/>
    <p:sldId id="323" r:id="rId36"/>
    <p:sldId id="312" r:id="rId37"/>
    <p:sldId id="305"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1" autoAdjust="0"/>
    <p:restoredTop sz="93554" autoAdjust="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11.02.2023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p14="http://schemas.microsoft.com/office/powerpoint/2010/main" xmlns=""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p14="http://schemas.microsoft.com/office/powerpoint/2010/main" xmlns=""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p14="http://schemas.microsoft.com/office/powerpoint/2010/main" xmlns="" val="32872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p14="http://schemas.microsoft.com/office/powerpoint/2010/main" xmlns="" val="170256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p14="http://schemas.microsoft.com/office/powerpoint/2010/main" xmlns="" val="115515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p14="http://schemas.microsoft.com/office/powerpoint/2010/main" xmlns="" val="49852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p14="http://schemas.microsoft.com/office/powerpoint/2010/main" xmlns="" val="253595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31</a:t>
            </a:fld>
            <a:endParaRPr lang="x-none"/>
          </a:p>
        </p:txBody>
      </p:sp>
    </p:spTree>
    <p:extLst>
      <p:ext uri="{BB962C8B-B14F-4D97-AF65-F5344CB8AC3E}">
        <p14:creationId xmlns:p14="http://schemas.microsoft.com/office/powerpoint/2010/main" xmlns="" val="234342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36</a:t>
            </a:fld>
            <a:endParaRPr lang="x-none"/>
          </a:p>
        </p:txBody>
      </p:sp>
    </p:spTree>
    <p:extLst>
      <p:ext uri="{BB962C8B-B14F-4D97-AF65-F5344CB8AC3E}">
        <p14:creationId xmlns:p14="http://schemas.microsoft.com/office/powerpoint/2010/main" xmlns="" val="322395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37</a:t>
            </a:fld>
            <a:endParaRPr lang="x-none"/>
          </a:p>
        </p:txBody>
      </p:sp>
    </p:spTree>
    <p:extLst>
      <p:ext uri="{BB962C8B-B14F-4D97-AF65-F5344CB8AC3E}">
        <p14:creationId xmlns:p14="http://schemas.microsoft.com/office/powerpoint/2010/main" xmlns=""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p14="http://schemas.microsoft.com/office/powerpoint/2010/main" xmlns=""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p14="http://schemas.microsoft.com/office/powerpoint/2010/main" xmlns=""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p14="http://schemas.microsoft.com/office/powerpoint/2010/main" xmlns=""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p14="http://schemas.microsoft.com/office/powerpoint/2010/main" xmlns=""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p14="http://schemas.microsoft.com/office/powerpoint/2010/main" xmlns="" val="22236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p14="http://schemas.microsoft.com/office/powerpoint/2010/main" xmlns="" val="410476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p14="http://schemas.microsoft.com/office/powerpoint/2010/main" xmlns="" val="147739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p14="http://schemas.microsoft.com/office/powerpoint/2010/main" xmlns="" val="32872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11.02.2023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2"/>
            <a:ext cx="10321422" cy="101287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lnSpc>
                <a:spcPct val="107000"/>
              </a:lnSpc>
              <a:spcAft>
                <a:spcPts val="800"/>
              </a:spcAft>
            </a:pPr>
            <a:r>
              <a:rPr lang="uk-UA" sz="2400" b="1" i="1"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ТЕМА </a:t>
            </a:r>
            <a:r>
              <a:rPr lang="uk-UA" sz="2400" b="1" i="1"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9 </a:t>
            </a:r>
            <a:r>
              <a:rPr lang="uk-UA" sz="2400" b="1" i="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r>
            <a:br>
              <a:rPr lang="uk-UA" sz="2400" b="1" i="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br>
            <a:r>
              <a:rPr lang="uk-UA" sz="2400" b="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a:t>
            </a:r>
            <a:r>
              <a:rPr lang="uk-UA" sz="24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БЕЗПЕКА УКРАЇНИ ТА ЄВРОІНТЕГРАЦІЙНІ ПРОЦЕСИ</a:t>
            </a:r>
            <a:endParaRPr lang="x-non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p14="http://schemas.microsoft.com/office/powerpoint/2010/main" xmlns=""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2018" y="140678"/>
            <a:ext cx="8018585"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solidFill>
                  <a:srgbClr val="FF0000"/>
                </a:solidFill>
                <a:latin typeface="Cambria" panose="02040503050406030204" pitchFamily="18" charset="0"/>
                <a:ea typeface="Cambria" panose="02040503050406030204" pitchFamily="18" charset="0"/>
              </a:rPr>
              <a:t>ВИРОБНИЧА БЕЗПЕКА</a:t>
            </a:r>
          </a:p>
        </p:txBody>
      </p:sp>
      <p:sp>
        <p:nvSpPr>
          <p:cNvPr id="8" name="Объект 4">
            <a:extLst>
              <a:ext uri="{FF2B5EF4-FFF2-40B4-BE49-F238E27FC236}">
                <a16:creationId xmlns:a16="http://schemas.microsoft.com/office/drawing/2014/main" xmlns="" id="{93F9D97F-99F3-410A-80E7-A15934817A05}"/>
              </a:ext>
            </a:extLst>
          </p:cNvPr>
          <p:cNvSpPr>
            <a:spLocks noGrp="1"/>
          </p:cNvSpPr>
          <p:nvPr>
            <p:ph idx="1"/>
          </p:nvPr>
        </p:nvSpPr>
        <p:spPr>
          <a:xfrm>
            <a:off x="405246" y="984737"/>
            <a:ext cx="10736366" cy="57396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стан виробничої сфери країни, за якого забезпечується максимально ефективне використання виробничих потужностей у країні, їх модернізація та розширене відтворення, зростання рівня інноваційності виробництва, та підвищення рівня конкурентоспроможності національної економіки». </a:t>
            </a:r>
          </a:p>
          <a:p>
            <a:pPr marL="0" indent="0" algn="just">
              <a:spcBef>
                <a:spcPts val="0"/>
              </a:spcBef>
              <a:buNone/>
            </a:pPr>
            <a:r>
              <a:rPr lang="uk-UA" sz="2400" i="1" dirty="0">
                <a:latin typeface="Cambria" panose="02040503050406030204" pitchFamily="18" charset="0"/>
                <a:ea typeface="Cambria" panose="02040503050406030204" pitchFamily="18" charset="0"/>
              </a:rPr>
              <a:t>Виробнича сфера країни за станом виробничої безпеки забезпечує виробництво продукції в обсягах достатніх для повного задоволення всіх внутрішніх потреб і потреб експорту.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ТАБЛИЦЯ – слайд 11.</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(ВВП, обсяг промислової продукції за видами, структура між галузями і т.д.)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Індикатором, що характеризує стійкість виробничої складової безпеки є частка збиткових підприємств.</a:t>
            </a:r>
          </a:p>
          <a:p>
            <a:pPr marL="0" indent="0" algn="just">
              <a:spcBef>
                <a:spcPts val="0"/>
              </a:spcBef>
              <a:buNone/>
            </a:pP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1595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a16="http://schemas.microsoft.com/office/drawing/2014/main" xmlns="" id="{053DC6DA-7FDC-4D22-A672-4D01A304D138}"/>
              </a:ext>
            </a:extLst>
          </p:cNvPr>
          <p:cNvGraphicFramePr>
            <a:graphicFrameLocks noGrp="1"/>
          </p:cNvGraphicFramePr>
          <p:nvPr>
            <p:extLst>
              <p:ext uri="{D42A27DB-BD31-4B8C-83A1-F6EECF244321}">
                <p14:modId xmlns:p14="http://schemas.microsoft.com/office/powerpoint/2010/main" xmlns="" val="3759297122"/>
              </p:ext>
            </p:extLst>
          </p:nvPr>
        </p:nvGraphicFramePr>
        <p:xfrm>
          <a:off x="295420" y="950928"/>
          <a:ext cx="11350284" cy="5325736"/>
        </p:xfrm>
        <a:graphic>
          <a:graphicData uri="http://schemas.openxmlformats.org/drawingml/2006/table">
            <a:tbl>
              <a:tblPr firstRow="1" firstCol="1" bandRow="1">
                <a:tableStyleId>{5C22544A-7EE6-4342-B048-85BDC9FD1C3A}</a:tableStyleId>
              </a:tblPr>
              <a:tblGrid>
                <a:gridCol w="5128624">
                  <a:extLst>
                    <a:ext uri="{9D8B030D-6E8A-4147-A177-3AD203B41FA5}">
                      <a16:colId xmlns:a16="http://schemas.microsoft.com/office/drawing/2014/main" xmlns="" val="3533618621"/>
                    </a:ext>
                  </a:extLst>
                </a:gridCol>
                <a:gridCol w="622166">
                  <a:extLst>
                    <a:ext uri="{9D8B030D-6E8A-4147-A177-3AD203B41FA5}">
                      <a16:colId xmlns:a16="http://schemas.microsoft.com/office/drawing/2014/main" xmlns="" val="607779898"/>
                    </a:ext>
                  </a:extLst>
                </a:gridCol>
                <a:gridCol w="622166">
                  <a:extLst>
                    <a:ext uri="{9D8B030D-6E8A-4147-A177-3AD203B41FA5}">
                      <a16:colId xmlns:a16="http://schemas.microsoft.com/office/drawing/2014/main" xmlns="" val="812301355"/>
                    </a:ext>
                  </a:extLst>
                </a:gridCol>
                <a:gridCol w="622166">
                  <a:extLst>
                    <a:ext uri="{9D8B030D-6E8A-4147-A177-3AD203B41FA5}">
                      <a16:colId xmlns:a16="http://schemas.microsoft.com/office/drawing/2014/main" xmlns="" val="884699482"/>
                    </a:ext>
                  </a:extLst>
                </a:gridCol>
                <a:gridCol w="622166">
                  <a:extLst>
                    <a:ext uri="{9D8B030D-6E8A-4147-A177-3AD203B41FA5}">
                      <a16:colId xmlns:a16="http://schemas.microsoft.com/office/drawing/2014/main" xmlns="" val="1978254239"/>
                    </a:ext>
                  </a:extLst>
                </a:gridCol>
                <a:gridCol w="622166">
                  <a:extLst>
                    <a:ext uri="{9D8B030D-6E8A-4147-A177-3AD203B41FA5}">
                      <a16:colId xmlns:a16="http://schemas.microsoft.com/office/drawing/2014/main" xmlns="" val="1356163934"/>
                    </a:ext>
                  </a:extLst>
                </a:gridCol>
                <a:gridCol w="622166">
                  <a:extLst>
                    <a:ext uri="{9D8B030D-6E8A-4147-A177-3AD203B41FA5}">
                      <a16:colId xmlns:a16="http://schemas.microsoft.com/office/drawing/2014/main" xmlns="" val="1226619733"/>
                    </a:ext>
                  </a:extLst>
                </a:gridCol>
                <a:gridCol w="622166">
                  <a:extLst>
                    <a:ext uri="{9D8B030D-6E8A-4147-A177-3AD203B41FA5}">
                      <a16:colId xmlns:a16="http://schemas.microsoft.com/office/drawing/2014/main" xmlns="" val="307578390"/>
                    </a:ext>
                  </a:extLst>
                </a:gridCol>
                <a:gridCol w="622166">
                  <a:extLst>
                    <a:ext uri="{9D8B030D-6E8A-4147-A177-3AD203B41FA5}">
                      <a16:colId xmlns:a16="http://schemas.microsoft.com/office/drawing/2014/main" xmlns="" val="1949579604"/>
                    </a:ext>
                  </a:extLst>
                </a:gridCol>
                <a:gridCol w="622166">
                  <a:extLst>
                    <a:ext uri="{9D8B030D-6E8A-4147-A177-3AD203B41FA5}">
                      <a16:colId xmlns:a16="http://schemas.microsoft.com/office/drawing/2014/main" xmlns="" val="1587706651"/>
                    </a:ext>
                  </a:extLst>
                </a:gridCol>
                <a:gridCol w="622166">
                  <a:extLst>
                    <a:ext uri="{9D8B030D-6E8A-4147-A177-3AD203B41FA5}">
                      <a16:colId xmlns:a16="http://schemas.microsoft.com/office/drawing/2014/main" xmlns=""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a16="http://schemas.microsoft.com/office/drawing/2014/main" xmlns=""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48,8</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59,1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xmlns="" val="2175157800"/>
                  </a:ext>
                </a:extLst>
              </a:tr>
            </a:tbl>
          </a:graphicData>
        </a:graphic>
      </p:graphicFrame>
    </p:spTree>
    <p:extLst>
      <p:ext uri="{BB962C8B-B14F-4D97-AF65-F5344CB8AC3E}">
        <p14:creationId xmlns:p14="http://schemas.microsoft.com/office/powerpoint/2010/main" xmlns="" val="371729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Достатня наявність </a:t>
            </a:r>
            <a:r>
              <a:rPr lang="uk-UA" sz="2400" i="1" dirty="0">
                <a:latin typeface="Cambria" panose="02040503050406030204" pitchFamily="18" charset="0"/>
                <a:ea typeface="Cambria" panose="02040503050406030204" pitchFamily="18" charset="0"/>
              </a:rPr>
              <a:t>основних засобів, їх своєчасне оновлення, модернізація і розширення прямо характеризують стан виробничої безпеки підприємств.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засоби виробництва справедливо вважають однією із складових національного багатства країни.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виробничі засоби обліковуються і функціонують в </a:t>
            </a:r>
            <a:r>
              <a:rPr lang="uk-UA" sz="2400" i="1" dirty="0">
                <a:solidFill>
                  <a:srgbClr val="FF0000"/>
                </a:solidFill>
                <a:latin typeface="Cambria" panose="02040503050406030204" pitchFamily="18" charset="0"/>
                <a:ea typeface="Cambria" panose="02040503050406030204" pitchFamily="18" charset="0"/>
              </a:rPr>
              <a:t>натуральній </a:t>
            </a:r>
            <a:r>
              <a:rPr lang="uk-UA" sz="2400" i="1" dirty="0">
                <a:latin typeface="Cambria" panose="02040503050406030204" pitchFamily="18" charset="0"/>
                <a:ea typeface="Cambria" panose="02040503050406030204" pitchFamily="18" charset="0"/>
              </a:rPr>
              <a:t>і </a:t>
            </a:r>
            <a:r>
              <a:rPr lang="uk-UA" sz="2400" i="1" dirty="0">
                <a:solidFill>
                  <a:srgbClr val="FF0000"/>
                </a:solidFill>
                <a:latin typeface="Cambria" panose="02040503050406030204" pitchFamily="18" charset="0"/>
                <a:ea typeface="Cambria" panose="02040503050406030204" pitchFamily="18" charset="0"/>
              </a:rPr>
              <a:t>вартісній</a:t>
            </a:r>
            <a:r>
              <a:rPr lang="uk-UA" sz="2400" i="1" dirty="0">
                <a:latin typeface="Cambria" panose="02040503050406030204" pitchFamily="18" charset="0"/>
                <a:ea typeface="Cambria" panose="02040503050406030204" pitchFamily="18" charset="0"/>
              </a:rPr>
              <a:t> формах.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Впродовж періоду функціонування основні засоби зазнають </a:t>
            </a:r>
            <a:r>
              <a:rPr lang="uk-UA" sz="2400" i="1" dirty="0">
                <a:solidFill>
                  <a:srgbClr val="FF0000"/>
                </a:solidFill>
                <a:latin typeface="Cambria" panose="02040503050406030204" pitchFamily="18" charset="0"/>
                <a:ea typeface="Cambria" panose="02040503050406030204" pitchFamily="18" charset="0"/>
              </a:rPr>
              <a:t>фізичного і економічного (вартісного) спрацювання</a:t>
            </a:r>
            <a:r>
              <a:rPr lang="uk-UA" sz="2400" i="1" dirty="0">
                <a:latin typeface="Cambria" panose="02040503050406030204" pitchFamily="18" charset="0"/>
                <a:ea typeface="Cambria" panose="02040503050406030204" pitchFamily="18" charset="0"/>
              </a:rPr>
              <a:t>, а також техніко-економічного старіння.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Під фізичним спрацюванням </a:t>
            </a:r>
            <a:r>
              <a:rPr lang="uk-UA" sz="2400" i="1" dirty="0">
                <a:latin typeface="Cambria" panose="02040503050406030204" pitchFamily="18" charset="0"/>
                <a:ea typeface="Cambria" panose="02040503050406030204" pitchFamily="18" charset="0"/>
              </a:rPr>
              <a:t>основних засобів розуміють явище поступової втрати ними своїх первісних техніко-експлуатаційних якостей, тобто споживчої вартості, що призводить до зменшення їхньої реальної вартості, економічного спрацювання. </a:t>
            </a: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i="1" dirty="0">
                <a:solidFill>
                  <a:srgbClr val="FF0000"/>
                </a:solidFill>
                <a:latin typeface="Cambria" panose="02040503050406030204" pitchFamily="18" charset="0"/>
                <a:ea typeface="Cambria" panose="02040503050406030204" pitchFamily="18" charset="0"/>
              </a:rPr>
              <a:t>Відносну величину економічного спрацювання </a:t>
            </a:r>
            <a:r>
              <a:rPr lang="uk-UA" sz="2400" i="1" dirty="0">
                <a:latin typeface="Cambria" panose="02040503050406030204" pitchFamily="18" charset="0"/>
                <a:ea typeface="Cambria" panose="02040503050406030204" pitchFamily="18" charset="0"/>
              </a:rPr>
              <a:t>окремої фізичної одиниці або певної сукупності основних фондів визначають як відношення накопиченої суми спрацювання, тобто їхньої вартості вже перенесеної на вартість продукції, до загальної, тобто первісної вартості»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5664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1003652"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ctr">
              <a:spcBef>
                <a:spcPts val="0"/>
              </a:spcBef>
              <a:buNone/>
            </a:pPr>
            <a:r>
              <a:rPr lang="uk-UA" sz="2400" i="1" dirty="0">
                <a:latin typeface="Cambria" panose="02040503050406030204" pitchFamily="18" charset="0"/>
                <a:ea typeface="Cambria" panose="02040503050406030204" pitchFamily="18" charset="0"/>
              </a:rPr>
              <a:t>Кзносу=(сума зносу основних засобів)/(сума первісної вартості основних засобів)</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Великою непереборною перепоною (перешкодою) на сьогодні у здійсненні системи заходів по забезпеченню </a:t>
            </a:r>
            <a:r>
              <a:rPr lang="uk-UA" sz="2400"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та економічного зростання в країні є критична зношеність основних засобів виробництва. </a:t>
            </a:r>
          </a:p>
          <a:p>
            <a:pPr marL="0" indent="0" algn="just">
              <a:spcBef>
                <a:spcPts val="0"/>
              </a:spcBef>
              <a:buNone/>
            </a:pPr>
            <a:r>
              <a:rPr lang="uk-UA" sz="2400" i="1" dirty="0">
                <a:latin typeface="Cambria" panose="02040503050406030204" pitchFamily="18" charset="0"/>
                <a:ea typeface="Cambria" panose="02040503050406030204" pitchFamily="18" charset="0"/>
              </a:rPr>
              <a:t>          У 2000 р., за даними Державного комітету статистики України, ступінь зносу основних засобів у всіх сферах і галузях економічної діяльності становила </a:t>
            </a:r>
            <a:r>
              <a:rPr lang="uk-UA" sz="2400" i="1" dirty="0">
                <a:solidFill>
                  <a:srgbClr val="FF0000"/>
                </a:solidFill>
                <a:latin typeface="Cambria" panose="02040503050406030204" pitchFamily="18" charset="0"/>
                <a:ea typeface="Cambria" panose="02040503050406030204" pitchFamily="18" charset="0"/>
              </a:rPr>
              <a:t>43,7%</a:t>
            </a:r>
            <a:r>
              <a:rPr lang="uk-UA" sz="2400" i="1" dirty="0">
                <a:latin typeface="Cambria" panose="02040503050406030204" pitchFamily="18" charset="0"/>
                <a:ea typeface="Cambria" panose="02040503050406030204" pitchFamily="18" charset="0"/>
              </a:rPr>
              <a:t>, у тому числі у промисловості – </a:t>
            </a:r>
            <a:r>
              <a:rPr lang="uk-UA" sz="2400" i="1" dirty="0">
                <a:solidFill>
                  <a:srgbClr val="FF0000"/>
                </a:solidFill>
                <a:latin typeface="Cambria" panose="02040503050406030204" pitchFamily="18" charset="0"/>
                <a:ea typeface="Cambria" panose="02040503050406030204" pitchFamily="18" charset="0"/>
              </a:rPr>
              <a:t>48,8%</a:t>
            </a:r>
            <a:r>
              <a:rPr lang="uk-UA" sz="2400" i="1" dirty="0">
                <a:latin typeface="Cambria" panose="02040503050406030204" pitchFamily="18" charset="0"/>
                <a:ea typeface="Cambria" panose="02040503050406030204" pitchFamily="18" charset="0"/>
              </a:rPr>
              <a:t>.</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600" b="1" i="1" dirty="0">
                <a:solidFill>
                  <a:srgbClr val="FF0000"/>
                </a:solidFill>
                <a:latin typeface="Cambria" panose="02040503050406030204" pitchFamily="18" charset="0"/>
                <a:ea typeface="Cambria" panose="02040503050406030204" pitchFamily="18" charset="0"/>
              </a:rPr>
              <a:t>Впродовж 15 років </a:t>
            </a:r>
            <a:r>
              <a:rPr lang="uk-UA" sz="2600" i="1" dirty="0">
                <a:latin typeface="Cambria" panose="02040503050406030204" pitchFamily="18" charset="0"/>
                <a:ea typeface="Cambria" panose="02040503050406030204" pitchFamily="18" charset="0"/>
              </a:rPr>
              <a:t>через відсутність достатньої кількості власних фінансових ресурсів у підприємств внаслідок постійного інфляційного знецінення коштів амортизаційного фонду, низького рівня рентабельності виробництва, несприятливих умов банківського кредитування реального сектора економіки, мізерного державного кредитування на технічне переоснащення, розширення виробництва, відбувалося щорічне значне фізичне спрацювання (старіння) основних засобів. </a:t>
            </a:r>
          </a:p>
          <a:p>
            <a:pPr marL="0" indent="0" algn="just">
              <a:spcBef>
                <a:spcPts val="0"/>
              </a:spcBef>
              <a:buNone/>
            </a:pPr>
            <a:endParaRPr lang="uk-UA" sz="2600" i="1" dirty="0">
              <a:latin typeface="Cambria" panose="02040503050406030204" pitchFamily="18" charset="0"/>
              <a:ea typeface="Cambria" panose="02040503050406030204" pitchFamily="18" charset="0"/>
            </a:endParaRPr>
          </a:p>
          <a:p>
            <a:pPr marL="0" indent="0" algn="just">
              <a:spcBef>
                <a:spcPts val="0"/>
              </a:spcBef>
              <a:buNone/>
            </a:pPr>
            <a:r>
              <a:rPr lang="uk-UA" sz="2600" b="1" i="1" dirty="0">
                <a:latin typeface="Cambria" panose="02040503050406030204" pitchFamily="18" charset="0"/>
                <a:ea typeface="Cambria" panose="02040503050406030204" pitchFamily="18" charset="0"/>
              </a:rPr>
              <a:t>Вже в 2014 р. </a:t>
            </a:r>
            <a:r>
              <a:rPr lang="uk-UA" sz="2600" i="1" dirty="0">
                <a:latin typeface="Cambria" panose="02040503050406030204" pitchFamily="18" charset="0"/>
                <a:ea typeface="Cambria" panose="02040503050406030204" pitchFamily="18" charset="0"/>
              </a:rPr>
              <a:t>ступінь зносу основних засобів на підприємствах і в організаціях усіх видів економічної діяльності сягала загрозливих для здійснення самого ведення економічної діяльності </a:t>
            </a:r>
            <a:r>
              <a:rPr lang="uk-UA" sz="2600" b="1" i="1" dirty="0">
                <a:solidFill>
                  <a:srgbClr val="FF0000"/>
                </a:solidFill>
                <a:latin typeface="Cambria" panose="02040503050406030204" pitchFamily="18" charset="0"/>
                <a:ea typeface="Cambria" panose="02040503050406030204" pitchFamily="18" charset="0"/>
              </a:rPr>
              <a:t>83,5%.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8421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r>
              <a:rPr lang="uk-UA" sz="2400" i="1" dirty="0">
                <a:latin typeface="Cambria" panose="02040503050406030204" pitchFamily="18" charset="0"/>
                <a:ea typeface="Cambria" panose="02040503050406030204" pitchFamily="18" charset="0"/>
              </a:rPr>
              <a:t>           Не менш загрозливим для </a:t>
            </a:r>
            <a:r>
              <a:rPr lang="uk-UA" sz="2400" b="1"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стало спрацювання основних засобів у промисловості.</a:t>
            </a:r>
          </a:p>
          <a:p>
            <a:pPr marL="0" indent="0" algn="just">
              <a:spcBef>
                <a:spcPts val="0"/>
              </a:spcBef>
              <a:buNone/>
            </a:pPr>
            <a:r>
              <a:rPr lang="uk-UA" sz="2400" i="1" dirty="0">
                <a:latin typeface="Cambria" panose="02040503050406030204" pitchFamily="18" charset="0"/>
                <a:ea typeface="Cambria" panose="02040503050406030204" pitchFamily="18" charset="0"/>
              </a:rPr>
              <a:t>           За нормальних умов </a:t>
            </a:r>
            <a:r>
              <a:rPr lang="uk-UA" sz="2400" b="1" i="1" dirty="0">
                <a:solidFill>
                  <a:srgbClr val="FF0000"/>
                </a:solidFill>
                <a:latin typeface="Cambria" panose="02040503050406030204" pitchFamily="18" charset="0"/>
                <a:ea typeface="Cambria" panose="02040503050406030204" pitchFamily="18" charset="0"/>
              </a:rPr>
              <a:t>простого відтворення </a:t>
            </a:r>
            <a:r>
              <a:rPr lang="uk-UA" sz="2400" i="1" dirty="0">
                <a:latin typeface="Cambria" panose="02040503050406030204" pitchFamily="18" charset="0"/>
                <a:ea typeface="Cambria" panose="02040503050406030204" pitchFamily="18" charset="0"/>
              </a:rPr>
              <a:t>виробництва на давно діючих підприємствах ступінь зносу основних засобів має бути не вище 50%. Певна частина повністю спрацьованих основних засобів вибуває, а іншу таку за величиною частину починають використовувати. </a:t>
            </a:r>
          </a:p>
          <a:p>
            <a:pPr marL="0" indent="0" algn="just">
              <a:spcBef>
                <a:spcPts val="0"/>
              </a:spcBef>
              <a:buNone/>
            </a:pPr>
            <a:r>
              <a:rPr lang="uk-UA" sz="2400" i="1" dirty="0">
                <a:latin typeface="Cambria" panose="02040503050406030204" pitchFamily="18" charset="0"/>
                <a:ea typeface="Cambria" panose="02040503050406030204" pitchFamily="18" charset="0"/>
              </a:rPr>
              <a:t>          При </a:t>
            </a:r>
            <a:r>
              <a:rPr lang="uk-UA" sz="2400" b="1" i="1" dirty="0">
                <a:solidFill>
                  <a:srgbClr val="FF0000"/>
                </a:solidFill>
                <a:latin typeface="Cambria" panose="02040503050406030204" pitchFamily="18" charset="0"/>
                <a:ea typeface="Cambria" panose="02040503050406030204" pitchFamily="18" charset="0"/>
              </a:rPr>
              <a:t>розширенні виробництва </a:t>
            </a:r>
            <a:r>
              <a:rPr lang="uk-UA" sz="2400" i="1" dirty="0">
                <a:latin typeface="Cambria" panose="02040503050406030204" pitchFamily="18" charset="0"/>
                <a:ea typeface="Cambria" panose="02040503050406030204" pitchFamily="18" charset="0"/>
              </a:rPr>
              <a:t>показник зносу основних засобів знижується суттєво – нижче 50%. В експлуатацію додатково включають більше нових машин, устаткування та інших основних засобів взамін меншої кількості спрацьованих.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Форми відтворення основних засобів </a:t>
            </a:r>
            <a:r>
              <a:rPr lang="uk-UA" sz="2400" i="1" dirty="0">
                <a:latin typeface="Cambria" panose="02040503050406030204" pitchFamily="18" charset="0"/>
                <a:ea typeface="Cambria" panose="02040503050406030204" pitchFamily="18" charset="0"/>
              </a:rPr>
              <a:t>класифікуються за розміром фінансування та ефективністю його проведення: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звужене відтворення означає зменшення первісної вартості основних засобів;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просте відтворення – збереження первісної вартості основних засобів (відновлюється виробнича потужність),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розширене відтворення – зростання первісної вартості основних засобів та їх загальної кількості, що призведе до зростання продуктивності обладнання.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i="1" dirty="0">
                <a:latin typeface="Cambria" panose="02040503050406030204" pitchFamily="18" charset="0"/>
                <a:ea typeface="Cambria" panose="02040503050406030204" pitchFamily="18" charset="0"/>
              </a:rPr>
              <a:t> </a:t>
            </a:r>
          </a:p>
          <a:p>
            <a:pPr marL="0" indent="0" algn="ctr">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6279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192430"/>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Джерелом фінансових ресурсів для оновлення, інноваційного переоснащення і розширення основних засобів підприємств, крім амортизаційних відрахувань і прибутку, можуть бути також кредити державного та комерційних банків, інших фінансових установ. </a:t>
            </a:r>
          </a:p>
          <a:p>
            <a:pPr marL="0" indent="0" algn="just">
              <a:spcBef>
                <a:spcPts val="0"/>
              </a:spcBef>
              <a:buNone/>
            </a:pPr>
            <a:r>
              <a:rPr lang="uk-UA" sz="2400" i="1" dirty="0">
                <a:latin typeface="Cambria" panose="02040503050406030204" pitchFamily="18" charset="0"/>
                <a:ea typeface="Cambria" panose="02040503050406030204" pitchFamily="18" charset="0"/>
              </a:rPr>
              <a:t>          Однак, якщо відсоткові ставки банків за кредитами перевищують показники економічної ефективності виробництва, то існує практично повна ймовірність виникнення неспроможності підприємства повернути кредити.</a:t>
            </a:r>
          </a:p>
        </p:txBody>
      </p:sp>
      <p:graphicFrame>
        <p:nvGraphicFramePr>
          <p:cNvPr id="2" name="Таблица 1">
            <a:extLst>
              <a:ext uri="{FF2B5EF4-FFF2-40B4-BE49-F238E27FC236}">
                <a16:creationId xmlns:a16="http://schemas.microsoft.com/office/drawing/2014/main" xmlns="" id="{4742930B-0A13-478D-AF2B-D69F582FB421}"/>
              </a:ext>
            </a:extLst>
          </p:cNvPr>
          <p:cNvGraphicFramePr>
            <a:graphicFrameLocks noGrp="1"/>
          </p:cNvGraphicFramePr>
          <p:nvPr>
            <p:extLst>
              <p:ext uri="{D42A27DB-BD31-4B8C-83A1-F6EECF244321}">
                <p14:modId xmlns:p14="http://schemas.microsoft.com/office/powerpoint/2010/main" xmlns="" val="1568883252"/>
              </p:ext>
            </p:extLst>
          </p:nvPr>
        </p:nvGraphicFramePr>
        <p:xfrm>
          <a:off x="703386" y="500210"/>
          <a:ext cx="10086535" cy="3622520"/>
        </p:xfrm>
        <a:graphic>
          <a:graphicData uri="http://schemas.openxmlformats.org/drawingml/2006/table">
            <a:tbl>
              <a:tblPr firstRow="1" firstCol="1" bandRow="1" bandCol="1">
                <a:tableStyleId>{5C22544A-7EE6-4342-B048-85BDC9FD1C3A}</a:tableStyleId>
              </a:tblPr>
              <a:tblGrid>
                <a:gridCol w="2288178">
                  <a:extLst>
                    <a:ext uri="{9D8B030D-6E8A-4147-A177-3AD203B41FA5}">
                      <a16:colId xmlns:a16="http://schemas.microsoft.com/office/drawing/2014/main" xmlns="" val="571672371"/>
                    </a:ext>
                  </a:extLst>
                </a:gridCol>
                <a:gridCol w="1070764">
                  <a:extLst>
                    <a:ext uri="{9D8B030D-6E8A-4147-A177-3AD203B41FA5}">
                      <a16:colId xmlns:a16="http://schemas.microsoft.com/office/drawing/2014/main" xmlns="" val="792211657"/>
                    </a:ext>
                  </a:extLst>
                </a:gridCol>
                <a:gridCol w="1069687">
                  <a:extLst>
                    <a:ext uri="{9D8B030D-6E8A-4147-A177-3AD203B41FA5}">
                      <a16:colId xmlns:a16="http://schemas.microsoft.com/office/drawing/2014/main" xmlns="" val="1094183447"/>
                    </a:ext>
                  </a:extLst>
                </a:gridCol>
                <a:gridCol w="1127915">
                  <a:extLst>
                    <a:ext uri="{9D8B030D-6E8A-4147-A177-3AD203B41FA5}">
                      <a16:colId xmlns:a16="http://schemas.microsoft.com/office/drawing/2014/main" xmlns="" val="1123017272"/>
                    </a:ext>
                  </a:extLst>
                </a:gridCol>
                <a:gridCol w="1229276">
                  <a:extLst>
                    <a:ext uri="{9D8B030D-6E8A-4147-A177-3AD203B41FA5}">
                      <a16:colId xmlns:a16="http://schemas.microsoft.com/office/drawing/2014/main" xmlns="" val="3487271914"/>
                    </a:ext>
                  </a:extLst>
                </a:gridCol>
                <a:gridCol w="1229276">
                  <a:extLst>
                    <a:ext uri="{9D8B030D-6E8A-4147-A177-3AD203B41FA5}">
                      <a16:colId xmlns:a16="http://schemas.microsoft.com/office/drawing/2014/main" xmlns="" val="2784757426"/>
                    </a:ext>
                  </a:extLst>
                </a:gridCol>
                <a:gridCol w="1011458">
                  <a:extLst>
                    <a:ext uri="{9D8B030D-6E8A-4147-A177-3AD203B41FA5}">
                      <a16:colId xmlns:a16="http://schemas.microsoft.com/office/drawing/2014/main" xmlns="" val="3425391212"/>
                    </a:ext>
                  </a:extLst>
                </a:gridCol>
                <a:gridCol w="1059981">
                  <a:extLst>
                    <a:ext uri="{9D8B030D-6E8A-4147-A177-3AD203B41FA5}">
                      <a16:colId xmlns:a16="http://schemas.microsoft.com/office/drawing/2014/main" xmlns="" val="1137392595"/>
                    </a:ext>
                  </a:extLst>
                </a:gridCol>
              </a:tblGrid>
              <a:tr h="380601">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Показники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2011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2012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2013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2014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2015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2016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2017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75994221"/>
                  </a:ext>
                </a:extLst>
              </a:tr>
              <a:tr h="1068032">
                <a:tc>
                  <a:txBody>
                    <a:bodyPr/>
                    <a:lstStyle/>
                    <a:p>
                      <a:pPr>
                        <a:lnSpc>
                          <a:spcPct val="107000"/>
                        </a:lnSpc>
                        <a:spcAft>
                          <a:spcPts val="800"/>
                        </a:spcAft>
                      </a:pPr>
                      <a:r>
                        <a:rPr lang="uk-UA" sz="1800" dirty="0">
                          <a:effectLst/>
                          <a:latin typeface="Cambria" panose="02040503050406030204" pitchFamily="18" charset="0"/>
                          <a:ea typeface="Cambria" panose="02040503050406030204" pitchFamily="18" charset="0"/>
                        </a:rPr>
                        <a:t>Основні засоби, млрд. грн. (факт. ціни на кінець року)</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7397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9148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10401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13752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7641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8177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7734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49049048"/>
                  </a:ext>
                </a:extLst>
              </a:tr>
              <a:tr h="893943">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 Ступінь зносу основних засобів,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75,9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76,7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77,3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83,5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60,1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58,1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55,1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66357770"/>
                  </a:ext>
                </a:extLst>
              </a:tr>
              <a:tr h="1068032">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Капітальні інвестиції, млрд. грн. (у фактичних цінах)</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241,3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273,3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249,4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219,4</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273,1</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359,2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448,5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52329073"/>
                  </a:ext>
                </a:extLst>
              </a:tr>
            </a:tbl>
          </a:graphicData>
        </a:graphic>
      </p:graphicFrame>
    </p:spTree>
    <p:extLst>
      <p:ext uri="{BB962C8B-B14F-4D97-AF65-F5344CB8AC3E}">
        <p14:creationId xmlns:p14="http://schemas.microsoft.com/office/powerpoint/2010/main" xmlns="" val="69372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410568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353776" y="1097281"/>
            <a:ext cx="10000045" cy="53316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Фінансова безпека </a:t>
            </a:r>
            <a:r>
              <a:rPr lang="az-Cyrl-AZ" sz="2400" dirty="0">
                <a:latin typeface="Cambria" panose="02040503050406030204" pitchFamily="18" charset="0"/>
                <a:ea typeface="Cambria" panose="02040503050406030204" pitchFamily="18" charset="0"/>
              </a:rPr>
              <a:t>є однією з найважливіших складових економічної безпеки. Це своєрідний індикатор і критерій ефективності діяльності фінансової системи держави. Без забезпечення фінансової безпеки практично неможливо вирішити жодне із завдань, що стоять перед Україною. Проте на сьогодні в Україні не створено достатніх умов для нормального функціонування системи фінансової безпеки.</a:t>
            </a:r>
          </a:p>
          <a:p>
            <a:pPr marL="0" indent="0" algn="just">
              <a:buNone/>
            </a:pPr>
            <a:r>
              <a:rPr lang="az-Cyrl-AZ" sz="2400" dirty="0">
                <a:latin typeface="Cambria" panose="02040503050406030204" pitchFamily="18" charset="0"/>
                <a:ea typeface="Cambria" panose="02040503050406030204" pitchFamily="18" charset="0"/>
              </a:rPr>
              <a:t>             Стан будь-якої складової безпеки України характеризується певними </a:t>
            </a:r>
            <a:r>
              <a:rPr lang="az-Cyrl-AZ" sz="2400" b="1" i="1" dirty="0">
                <a:solidFill>
                  <a:srgbClr val="FF0000"/>
                </a:solidFill>
                <a:latin typeface="Cambria" panose="02040503050406030204" pitchFamily="18" charset="0"/>
                <a:ea typeface="Cambria" panose="02040503050406030204" pitchFamily="18" charset="0"/>
              </a:rPr>
              <a:t>індикаторами.</a:t>
            </a:r>
            <a:r>
              <a:rPr lang="az-Cyrl-AZ" sz="2400" dirty="0">
                <a:latin typeface="Cambria" panose="02040503050406030204" pitchFamily="18" charset="0"/>
                <a:ea typeface="Cambria" panose="02040503050406030204" pitchFamily="18" charset="0"/>
              </a:rPr>
              <a:t> Кожен з індикаторів має своє граничне (найменше чи найбільше) значення, яке встановлено залежно від рівня економічного розвитку країни. Відхилення фактичного значення свідчать про необхідність профілактики або усунення причин, що їх зумовлюють.</a:t>
            </a:r>
          </a:p>
        </p:txBody>
      </p:sp>
    </p:spTree>
    <p:extLst>
      <p:ext uri="{BB962C8B-B14F-4D97-AF65-F5344CB8AC3E}">
        <p14:creationId xmlns:p14="http://schemas.microsoft.com/office/powerpoint/2010/main" xmlns="" val="90957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327649"/>
            <a:ext cx="4021274" cy="5867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dirty="0">
                <a:solidFill>
                  <a:schemeClr val="tx1"/>
                </a:solidFill>
                <a:latin typeface="Cambria" panose="02040503050406030204" pitchFamily="18" charset="0"/>
                <a:ea typeface="Cambria" panose="02040503050406030204" pitchFamily="18" charset="0"/>
              </a:rPr>
              <a:t>ФІНАНСОВА БЕЗПЕКА</a:t>
            </a:r>
            <a:endParaRPr lang="x-none" sz="2400" b="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55303" y="1169409"/>
            <a:ext cx="9441152" cy="55408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У системі показників </a:t>
            </a:r>
            <a:r>
              <a:rPr lang="az-Cyrl-AZ" sz="2400" b="1" i="1" dirty="0">
                <a:solidFill>
                  <a:srgbClr val="FF0000"/>
                </a:solidFill>
                <a:latin typeface="Cambria" panose="02040503050406030204" pitchFamily="18" charset="0"/>
                <a:ea typeface="Cambria" panose="02040503050406030204" pitchFamily="18" charset="0"/>
              </a:rPr>
              <a:t>економічної безпеки </a:t>
            </a:r>
            <a:r>
              <a:rPr lang="az-Cyrl-AZ" sz="2400" dirty="0">
                <a:solidFill>
                  <a:schemeClr val="tx1"/>
                </a:solidFill>
                <a:latin typeface="Cambria" panose="02040503050406030204" pitchFamily="18" charset="0"/>
                <a:ea typeface="Cambria" panose="02040503050406030204" pitchFamily="18" charset="0"/>
              </a:rPr>
              <a:t>виокремлюють такі основні індикатори: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1) рівень і якість життя;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2) темпи інфляції;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3) норма безробіття;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4) економічне зростання;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5) дефіцит бюджету;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6) величина державного боргу;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7) стан золотовалютних резервів;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8) діяльність тіньової економіки;</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9) стан екології.</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             </a:t>
            </a:r>
            <a:r>
              <a:rPr lang="az-Cyrl-AZ" sz="2400" b="1" i="1" dirty="0">
                <a:solidFill>
                  <a:srgbClr val="FF0000"/>
                </a:solidFill>
                <a:latin typeface="Cambria" panose="02040503050406030204" pitchFamily="18" charset="0"/>
                <a:ea typeface="Cambria" panose="02040503050406030204" pitchFamily="18" charset="0"/>
              </a:rPr>
              <a:t>Індикатори фінансової безпеки </a:t>
            </a:r>
            <a:r>
              <a:rPr lang="az-Cyrl-AZ" sz="2400" dirty="0">
                <a:solidFill>
                  <a:schemeClr val="tx1"/>
                </a:solidFill>
                <a:latin typeface="Cambria" panose="02040503050406030204" pitchFamily="18" charset="0"/>
                <a:ea typeface="Cambria" panose="02040503050406030204" pitchFamily="18" charset="0"/>
              </a:rPr>
              <a:t>відображають специфіку певного рівня управління (громадян, домашніх господарств, підприємств, організацій і установ, галузі господарського комплексу, регіонів, банківської системи, фондового ринку, держави) або таких її складових, як безпека грошового обігу, інфляційна, валютна, бюджетна, боргова й інвестиційна безпека.</a:t>
            </a:r>
          </a:p>
          <a:p>
            <a:pPr marL="0" indent="0">
              <a:buNone/>
            </a:pPr>
            <a:endParaRPr lang="x-none" dirty="0"/>
          </a:p>
        </p:txBody>
      </p:sp>
    </p:spTree>
    <p:extLst>
      <p:ext uri="{BB962C8B-B14F-4D97-AF65-F5344CB8AC3E}">
        <p14:creationId xmlns:p14="http://schemas.microsoft.com/office/powerpoint/2010/main" xmlns="" val="387730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423229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353776" y="1181687"/>
            <a:ext cx="9901571" cy="55426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dirty="0">
                <a:latin typeface="Cambria" panose="02040503050406030204" pitchFamily="18" charset="0"/>
                <a:ea typeface="Cambria" panose="02040503050406030204" pitchFamily="18" charset="0"/>
              </a:rPr>
              <a:t>          У Європейському Союзі існує система фінансових критеріїв (відповідно до Маастрихських угод), яким повинні відповідати країни учасниці та кандидати на вступ до ЄС.</a:t>
            </a:r>
          </a:p>
          <a:p>
            <a:pPr marL="0" indent="0" algn="just">
              <a:buNone/>
            </a:pPr>
            <a:r>
              <a:rPr lang="az-Cyrl-AZ" sz="2400" dirty="0">
                <a:latin typeface="Cambria" panose="02040503050406030204" pitchFamily="18" charset="0"/>
                <a:ea typeface="Cambria" panose="02040503050406030204" pitchFamily="18" charset="0"/>
              </a:rPr>
              <a:t>          Більшість показників фінансової безпеки у ЄС та України мають </a:t>
            </a:r>
            <a:r>
              <a:rPr lang="az-Cyrl-AZ" sz="2400" b="1" i="1" dirty="0">
                <a:solidFill>
                  <a:srgbClr val="FF0000"/>
                </a:solidFill>
                <a:latin typeface="Cambria" panose="02040503050406030204" pitchFamily="18" charset="0"/>
                <a:ea typeface="Cambria" panose="02040503050406030204" pitchFamily="18" charset="0"/>
              </a:rPr>
              <a:t>ідентичні критичні значення</a:t>
            </a:r>
            <a:r>
              <a:rPr lang="az-Cyrl-AZ" sz="2400" dirty="0">
                <a:latin typeface="Cambria" panose="02040503050406030204" pitchFamily="18" charset="0"/>
                <a:ea typeface="Cambria" panose="02040503050406030204" pitchFamily="18" charset="0"/>
              </a:rPr>
              <a:t>, що, з одного боку, </a:t>
            </a:r>
            <a:r>
              <a:rPr lang="az-Cyrl-AZ" sz="2400" b="1" i="1" dirty="0">
                <a:solidFill>
                  <a:srgbClr val="FF0000"/>
                </a:solidFill>
                <a:latin typeface="Cambria" panose="02040503050406030204" pitchFamily="18" charset="0"/>
                <a:ea typeface="Cambria" panose="02040503050406030204" pitchFamily="18" charset="0"/>
              </a:rPr>
              <a:t>сприяє</a:t>
            </a:r>
            <a:r>
              <a:rPr lang="az-Cyrl-AZ" sz="2400" dirty="0">
                <a:latin typeface="Cambria" panose="02040503050406030204" pitchFamily="18" charset="0"/>
                <a:ea typeface="Cambria" panose="02040503050406030204" pitchFamily="18" charset="0"/>
              </a:rPr>
              <a:t> можливій інтеграції України у європейське співтовариство, а з іншого, </a:t>
            </a:r>
            <a:r>
              <a:rPr lang="az-Cyrl-AZ" sz="2400" b="1" i="1" dirty="0">
                <a:solidFill>
                  <a:srgbClr val="FF0000"/>
                </a:solidFill>
                <a:latin typeface="Cambria" panose="02040503050406030204" pitchFamily="18" charset="0"/>
                <a:ea typeface="Cambria" panose="02040503050406030204" pitchFamily="18" charset="0"/>
              </a:rPr>
              <a:t>не враховує особливості</a:t>
            </a:r>
            <a:r>
              <a:rPr lang="az-Cyrl-AZ" sz="2400" dirty="0">
                <a:latin typeface="Cambria" panose="02040503050406030204" pitchFamily="18" charset="0"/>
                <a:ea typeface="Cambria" panose="02040503050406030204" pitchFamily="18" charset="0"/>
              </a:rPr>
              <a:t> вітчизняної економіки як перехідної та такої, що розвивається.</a:t>
            </a:r>
          </a:p>
          <a:p>
            <a:pPr marL="0" indent="0" algn="just">
              <a:buNone/>
            </a:pPr>
            <a:r>
              <a:rPr lang="az-Cyrl-AZ" sz="2400" dirty="0">
                <a:latin typeface="Cambria" panose="02040503050406030204" pitchFamily="18" charset="0"/>
                <a:ea typeface="Cambria" panose="02040503050406030204" pitchFamily="18" charset="0"/>
              </a:rPr>
              <a:t>          На основі багаторічного досвіду міжнародні інститути, зокрема МВФ, розробили систему показників, за допомогою яких оцінюють стан фінансової безпеки країни та прогнозують майбутній розвиток. Окрім загальноприйнятих, МВФ розраховує показник ВВП на душу населення, індекс покриття експорту імпортом, індекс відкритості економіки та ін. показники фінансової безпеки.</a:t>
            </a:r>
          </a:p>
          <a:p>
            <a:pPr marL="0" indent="0">
              <a:buNone/>
            </a:pPr>
            <a:endParaRPr lang="x-none" dirty="0"/>
          </a:p>
        </p:txBody>
      </p:sp>
    </p:spTree>
    <p:extLst>
      <p:ext uri="{BB962C8B-B14F-4D97-AF65-F5344CB8AC3E}">
        <p14:creationId xmlns:p14="http://schemas.microsoft.com/office/powerpoint/2010/main" xmlns="" val="215169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27168" y="1378634"/>
            <a:ext cx="9441152" cy="28557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buNone/>
            </a:pPr>
            <a:r>
              <a:rPr lang="uk-UA" sz="2800" dirty="0">
                <a:latin typeface="Cambria" panose="02040503050406030204" pitchFamily="18" charset="0"/>
                <a:ea typeface="Cambria" panose="02040503050406030204" pitchFamily="18" charset="0"/>
              </a:rPr>
              <a:t>              Наприклад, до індикаторів фінансової безпеки за складовою «безпека банківського сектору» віднесено:</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 частка іноземного банківського капіталу в загальному обсязі банківського капіталу, %;</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обсяг кредитування банками реального сектору економіки, % до ВВП.</a:t>
            </a:r>
          </a:p>
          <a:p>
            <a:pPr marL="0" indent="0" algn="just">
              <a:buNone/>
            </a:pPr>
            <a:endParaRPr lang="uk-UA"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5788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1674101" cy="888066"/>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lvl="0" algn="ctr">
              <a:lnSpc>
                <a:spcPct val="107000"/>
              </a:lnSpc>
              <a:spcAft>
                <a:spcPts val="800"/>
              </a:spcAft>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безпека як критерій ефективності економічної стратегії держави. Основні компоненти економічної безпеки.</a:t>
            </a:r>
            <a:r>
              <a:rPr lang="x-none"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x-none"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13099" y="1308295"/>
            <a:ext cx="11420883" cy="5370836"/>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indent="0" algn="just">
              <a:lnSpc>
                <a:spcPct val="120000"/>
              </a:lnSpc>
              <a:spcBef>
                <a:spcPts val="0"/>
              </a:spcBef>
              <a:buNone/>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Загалом геополітична обстановка у світі характеризується такими тенденціями:</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поглибленням взаємозалежності держав в умовах глобалізації світової економіки;</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постійно зростаючим економічним розривом, який набуває незворотного характеру, між країнами з високорозвиненою економікою та більшістю інших країн світу;</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реструктуризацією та оптимізацією оновленої архітектури міжнародних відносин, що здійснюються під впливом процесів глобалізації;</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зростанням ролі міжнародних організацій і наднаціональних інститутів;</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завершенням основних інтеграційних процесів країн Західної та Східної Європи з перспективою розширення Європейського союзу;</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активним намаганням Китаю зайняти провідні позиції на міжнародній арені, насамперед в азійсько-тихоокеанському регіоні;</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Росії відновити власні економічний, технологічний, соціокультурний і воєнно-політичний потенціали, щоб закріпити своє положення як геополітичного центру Євразії;</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США зберегти світове лідерство в економічній, науково-технологічній та воєнно-політичній сферах.</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7647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8203550"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pic>
        <p:nvPicPr>
          <p:cNvPr id="4" name="Объект 3">
            <a:extLst>
              <a:ext uri="{FF2B5EF4-FFF2-40B4-BE49-F238E27FC236}">
                <a16:creationId xmlns:a16="http://schemas.microsoft.com/office/drawing/2014/main" xmlns="" id="{3D4D818F-857D-405C-A617-029877575F44}"/>
              </a:ext>
            </a:extLst>
          </p:cNvPr>
          <p:cNvPicPr>
            <a:picLocks noGrp="1" noChangeAspect="1"/>
          </p:cNvPicPr>
          <p:nvPr>
            <p:ph idx="1"/>
          </p:nvPr>
        </p:nvPicPr>
        <p:blipFill>
          <a:blip r:embed="rId2"/>
          <a:stretch>
            <a:fillRect/>
          </a:stretch>
        </p:blipFill>
        <p:spPr>
          <a:xfrm>
            <a:off x="353778" y="548640"/>
            <a:ext cx="9155982" cy="6037385"/>
          </a:xfrm>
          <a:prstGeom prst="rect">
            <a:avLst/>
          </a:prstGeom>
        </p:spPr>
      </p:pic>
    </p:spTree>
    <p:extLst>
      <p:ext uri="{BB962C8B-B14F-4D97-AF65-F5344CB8AC3E}">
        <p14:creationId xmlns:p14="http://schemas.microsoft.com/office/powerpoint/2010/main" xmlns="" val="17197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227167" y="133643"/>
            <a:ext cx="3683650" cy="52988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27167" y="801859"/>
            <a:ext cx="11533423" cy="59224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Бюджетна безпека </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це стан забезпечення платоспроможності та фінансової стійкості державних фінансів, за якого уповноважені державні органи влади можуть максимально ефективно виконувати покладені на них функції. Вона визначає спроможність бюджетної системи забезпечити фінансово-економічну самостійність держави за рахунок достатності фінансових ресурсів, які мобілізуються до бюджетів різних рівнів внаслідок акумулювання податкових та інших надходжень, та передбачає здійснення ефективного використання бюджетних коштів в процесі виконання функціональних обов’язків, тобто забезпечення соціального захисту, державного управління, фінансування охорони здоров’я, науки, освіти, культури, спорту, забезпечення безпеки й оборони і т. д. Бюджетна безпека характеризується ступенем збалансованості бюджету, тобто розміром його дефіциту або ж бездефіцитності (профіциту), величиною бюджету та обсягом його виконання, процесом бюджетотворення, рівнем бюджетно-податкової дисципліни, масштабами бюджетного фінансування.</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003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199032" y="1223889"/>
            <a:ext cx="11420881" cy="39248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Боргова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характеризується відповідним рівнем внутрішньої та зовнішньої заборгованості з урахуванням вартості її обслуговування та ефективності використання внутрішніх і зовнішніх запозичень й оптимального співвідношення між ними, достатнім для задоволення визначених соціально-економічних потреб, що не провокує виникненню надмірного боргового навантаження, не загрожує втраті суверенітету держави та стабільності її фінансовій системі загалом. При цьому має зберігатися економічна можливість держави вчасно виконувати зобов’язання з погашення основних сум боргів та відсотків за ними, тобто підтримання належного рівня платоспроможності та кредитного рейтингу.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xmlns="" id="{EBAA6702-4285-4ECC-942E-F0516068CBE2}"/>
              </a:ext>
            </a:extLst>
          </p:cNvPr>
          <p:cNvGraphicFramePr>
            <a:graphicFrameLocks noGrp="1"/>
          </p:cNvGraphicFramePr>
          <p:nvPr>
            <p:extLst>
              <p:ext uri="{D42A27DB-BD31-4B8C-83A1-F6EECF244321}">
                <p14:modId xmlns:p14="http://schemas.microsoft.com/office/powerpoint/2010/main" xmlns="" val="1986365877"/>
              </p:ext>
            </p:extLst>
          </p:nvPr>
        </p:nvGraphicFramePr>
        <p:xfrm>
          <a:off x="353777" y="5439735"/>
          <a:ext cx="11420882" cy="1146290"/>
        </p:xfrm>
        <a:graphic>
          <a:graphicData uri="http://schemas.openxmlformats.org/drawingml/2006/table">
            <a:tbl>
              <a:tblPr firstRow="1" firstCol="1" bandRow="1">
                <a:tableStyleId>{5C22544A-7EE6-4342-B048-85BDC9FD1C3A}</a:tableStyleId>
              </a:tblPr>
              <a:tblGrid>
                <a:gridCol w="1638305">
                  <a:extLst>
                    <a:ext uri="{9D8B030D-6E8A-4147-A177-3AD203B41FA5}">
                      <a16:colId xmlns:a16="http://schemas.microsoft.com/office/drawing/2014/main" xmlns="" val="172008083"/>
                    </a:ext>
                  </a:extLst>
                </a:gridCol>
                <a:gridCol w="698754">
                  <a:extLst>
                    <a:ext uri="{9D8B030D-6E8A-4147-A177-3AD203B41FA5}">
                      <a16:colId xmlns:a16="http://schemas.microsoft.com/office/drawing/2014/main" xmlns="" val="3247198883"/>
                    </a:ext>
                  </a:extLst>
                </a:gridCol>
                <a:gridCol w="637994">
                  <a:extLst>
                    <a:ext uri="{9D8B030D-6E8A-4147-A177-3AD203B41FA5}">
                      <a16:colId xmlns:a16="http://schemas.microsoft.com/office/drawing/2014/main" xmlns="" val="153391481"/>
                    </a:ext>
                  </a:extLst>
                </a:gridCol>
                <a:gridCol w="622803">
                  <a:extLst>
                    <a:ext uri="{9D8B030D-6E8A-4147-A177-3AD203B41FA5}">
                      <a16:colId xmlns:a16="http://schemas.microsoft.com/office/drawing/2014/main" xmlns="" val="2718002930"/>
                    </a:ext>
                  </a:extLst>
                </a:gridCol>
                <a:gridCol w="683566">
                  <a:extLst>
                    <a:ext uri="{9D8B030D-6E8A-4147-A177-3AD203B41FA5}">
                      <a16:colId xmlns:a16="http://schemas.microsoft.com/office/drawing/2014/main" xmlns="" val="2016698963"/>
                    </a:ext>
                  </a:extLst>
                </a:gridCol>
                <a:gridCol w="653184">
                  <a:extLst>
                    <a:ext uri="{9D8B030D-6E8A-4147-A177-3AD203B41FA5}">
                      <a16:colId xmlns:a16="http://schemas.microsoft.com/office/drawing/2014/main" xmlns="" val="2643815629"/>
                    </a:ext>
                  </a:extLst>
                </a:gridCol>
                <a:gridCol w="653185">
                  <a:extLst>
                    <a:ext uri="{9D8B030D-6E8A-4147-A177-3AD203B41FA5}">
                      <a16:colId xmlns:a16="http://schemas.microsoft.com/office/drawing/2014/main" xmlns="" val="3628476262"/>
                    </a:ext>
                  </a:extLst>
                </a:gridCol>
                <a:gridCol w="698756">
                  <a:extLst>
                    <a:ext uri="{9D8B030D-6E8A-4147-A177-3AD203B41FA5}">
                      <a16:colId xmlns:a16="http://schemas.microsoft.com/office/drawing/2014/main" xmlns="" val="888905555"/>
                    </a:ext>
                  </a:extLst>
                </a:gridCol>
                <a:gridCol w="637994">
                  <a:extLst>
                    <a:ext uri="{9D8B030D-6E8A-4147-A177-3AD203B41FA5}">
                      <a16:colId xmlns:a16="http://schemas.microsoft.com/office/drawing/2014/main" xmlns="" val="1299423349"/>
                    </a:ext>
                  </a:extLst>
                </a:gridCol>
                <a:gridCol w="607614">
                  <a:extLst>
                    <a:ext uri="{9D8B030D-6E8A-4147-A177-3AD203B41FA5}">
                      <a16:colId xmlns:a16="http://schemas.microsoft.com/office/drawing/2014/main" xmlns="" val="4147243114"/>
                    </a:ext>
                  </a:extLst>
                </a:gridCol>
                <a:gridCol w="592423">
                  <a:extLst>
                    <a:ext uri="{9D8B030D-6E8A-4147-A177-3AD203B41FA5}">
                      <a16:colId xmlns:a16="http://schemas.microsoft.com/office/drawing/2014/main" xmlns="" val="332982962"/>
                    </a:ext>
                  </a:extLst>
                </a:gridCol>
                <a:gridCol w="607613">
                  <a:extLst>
                    <a:ext uri="{9D8B030D-6E8A-4147-A177-3AD203B41FA5}">
                      <a16:colId xmlns:a16="http://schemas.microsoft.com/office/drawing/2014/main" xmlns="" val="2387945964"/>
                    </a:ext>
                  </a:extLst>
                </a:gridCol>
                <a:gridCol w="653185">
                  <a:extLst>
                    <a:ext uri="{9D8B030D-6E8A-4147-A177-3AD203B41FA5}">
                      <a16:colId xmlns:a16="http://schemas.microsoft.com/office/drawing/2014/main" xmlns="" val="3310155456"/>
                    </a:ext>
                  </a:extLst>
                </a:gridCol>
                <a:gridCol w="622804">
                  <a:extLst>
                    <a:ext uri="{9D8B030D-6E8A-4147-A177-3AD203B41FA5}">
                      <a16:colId xmlns:a16="http://schemas.microsoft.com/office/drawing/2014/main" xmlns="" val="2934050637"/>
                    </a:ext>
                  </a:extLst>
                </a:gridCol>
                <a:gridCol w="622803">
                  <a:extLst>
                    <a:ext uri="{9D8B030D-6E8A-4147-A177-3AD203B41FA5}">
                      <a16:colId xmlns:a16="http://schemas.microsoft.com/office/drawing/2014/main" xmlns="" val="89154230"/>
                    </a:ext>
                  </a:extLst>
                </a:gridCol>
                <a:gridCol w="789899">
                  <a:extLst>
                    <a:ext uri="{9D8B030D-6E8A-4147-A177-3AD203B41FA5}">
                      <a16:colId xmlns:a16="http://schemas.microsoft.com/office/drawing/2014/main" xmlns="" val="2104282910"/>
                    </a:ext>
                  </a:extLst>
                </a:gridCol>
              </a:tblGrid>
              <a:tr h="573145">
                <a:tc>
                  <a:txBody>
                    <a:bodyPr/>
                    <a:lstStyle/>
                    <a:p>
                      <a:pPr algn="ctr">
                        <a:lnSpc>
                          <a:spcPct val="107000"/>
                        </a:lnSpc>
                        <a:spcAft>
                          <a:spcPts val="800"/>
                        </a:spcAft>
                      </a:pPr>
                      <a:r>
                        <a:rPr lang="uk-UA" sz="1100" dirty="0">
                          <a:effectLst/>
                        </a:rPr>
                        <a:t> </a:t>
                      </a:r>
                      <a:endParaRPr lang="x-non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a16="http://schemas.microsoft.com/office/drawing/2014/main" xmlns="" val="4099070236"/>
                  </a:ext>
                </a:extLst>
              </a:tr>
              <a:tr h="573145">
                <a:tc>
                  <a:txBody>
                    <a:bodyPr/>
                    <a:lstStyle/>
                    <a:p>
                      <a:pPr algn="l">
                        <a:lnSpc>
                          <a:spcPct val="107000"/>
                        </a:lnSpc>
                        <a:spcAft>
                          <a:spcPts val="800"/>
                        </a:spcAft>
                      </a:pPr>
                      <a:r>
                        <a:rPr lang="uk-UA" sz="1400" dirty="0">
                          <a:effectLst/>
                          <a:latin typeface="Cambria" panose="02040503050406030204" pitchFamily="18" charset="0"/>
                          <a:ea typeface="Cambria" panose="02040503050406030204" pitchFamily="18" charset="0"/>
                        </a:rPr>
                        <a:t>Державний борг (у % до ВВП)</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24,7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12,3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34,7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39,9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79,4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81,0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82,9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84,6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a16="http://schemas.microsoft.com/office/drawing/2014/main" xmlns="" val="3721375340"/>
                  </a:ext>
                </a:extLst>
              </a:tr>
            </a:tbl>
          </a:graphicData>
        </a:graphic>
      </p:graphicFrame>
    </p:spTree>
    <p:extLst>
      <p:ext uri="{BB962C8B-B14F-4D97-AF65-F5344CB8AC3E}">
        <p14:creationId xmlns:p14="http://schemas.microsoft.com/office/powerpoint/2010/main" xmlns="" val="330387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27168" y="1378633"/>
            <a:ext cx="10675294" cy="52073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Грошово-кредитна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 це 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Забезпечення грошово-кредитної безпеки можливе за умови існування досконалої грошової системи, що передбачає досягнення стабільності національної грошової одиниці, вчасне виконання основних параметрів засад грошово-кредитної політики на певний рік, реалізацію ефективного управління грошовими потоками на державному рівні, організацію захисту фінансових інтересів суб’єктів грошово-кредитного ринку, проведення вірних антиінфляційних заходів.</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4649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Забезпечення валютної безпеки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на прийнятному рівні можливе за такого стану курсоутворення, який характеризується високою довірою суспільства до національної грошової одиниці, її стійкістю, створює відповідні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і максимально захищає від потрясінь на міжнародних валютних ринках.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При цьому має бути такий ступінь забезпеченості держави валютними коштами, який є достатнім для додержання позитивного сальдо платіжного балансу, виконання міжнародних зобов’язань, накопичення належного обсягу і складу валютних резервів, підтримання стабільності національної грошової одиниці. Також досягнення валютної безпеки на належному рівні можливе за наявності нормального валютного паритету, умов конвертованості, продуманої та виваженої валютної політики, дієвого валютного контролю.</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4956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Під інвестиційною безпекою</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слід розуміти досягнення рівня інвестицій, що дозволяє оптимально задовольняти поточні потреби національної економіки в капітальних вкладеннях за обсягом і структурою з урахуванням ефективного застосування і повернення інвестованих коштів, оптимального співвідношення між розмірами іноземних інвестицій у країну і вітчизняних за рубіж, підтримання позитивного національного платіжного балансу.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Забезпечення інвестиційної безпеки передбачає </a:t>
            </a: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скорочення експорту українського капіталу за межі країни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відсутність широкомасштабних обсягів вільного іноземного капіталу, значної конкуренції між сферами його спрямування і країнами, що залучають іноземні інвестиції. Варто зауважити, що досягненню інвестиційної безпеки сприятимуть такі заходи, які варто реалізувати на державному рівні: забезпечити скорочення дефіциту бюджету, максимізувати ефективність політики державних запозичень, запровадити дієву антиінфляційну політику. </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5748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39151" y="984739"/>
            <a:ext cx="11043139" cy="52613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Банківська безпека</a:t>
            </a:r>
            <a:r>
              <a:rPr lang="uk-UA" sz="2400" dirty="0">
                <a:effectLst/>
                <a:latin typeface="Cambria" panose="02040503050406030204" pitchFamily="18" charset="0"/>
                <a:ea typeface="Cambria" panose="02040503050406030204" pitchFamily="18" charset="0"/>
                <a:cs typeface="Times New Roman" panose="02020603050405020304" pitchFamily="18" charset="0"/>
              </a:rPr>
              <a:t> – це 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і наявних чи потенційних загроз. Рівень банківської безпеки зростатиме за умови  стабільності банківської системи, збільшення прибутку та оптимального використання її ресурсів для соціально-економічного розвитку країни. </a:t>
            </a:r>
          </a:p>
          <a:p>
            <a:pPr marL="0" indent="0" algn="just">
              <a:lnSpc>
                <a:spcPct val="107000"/>
              </a:lnSpc>
              <a:spcAft>
                <a:spcPts val="800"/>
              </a:spcAft>
              <a:buNone/>
            </a:pPr>
            <a:r>
              <a:rPr lang="uk-UA" sz="2400" dirty="0">
                <a:effectLst/>
                <a:latin typeface="Cambria" panose="02040503050406030204" pitchFamily="18" charset="0"/>
                <a:ea typeface="Cambria" panose="02040503050406030204" pitchFamily="18" charset="0"/>
                <a:cs typeface="Times New Roman" panose="02020603050405020304" pitchFamily="18" charset="0"/>
              </a:rPr>
              <a:t>Забезпеченню та дотриманню </a:t>
            </a: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фінансової безпеки банківської системи </a:t>
            </a:r>
            <a:r>
              <a:rPr lang="uk-UA" sz="2400" dirty="0">
                <a:effectLst/>
                <a:latin typeface="Cambria" panose="02040503050406030204" pitchFamily="18" charset="0"/>
                <a:ea typeface="Cambria" panose="02040503050406030204" pitchFamily="18" charset="0"/>
                <a:cs typeface="Times New Roman" panose="02020603050405020304" pitchFamily="18" charset="0"/>
              </a:rPr>
              <a:t>сприятиме досягнення: стабільності кредитування реального сектору економіки, доступності й ефективності використання кредитних ресурсів банківських установ, низької залежність капіталу національних банків від учасників-нерезидентів.</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6961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353777" y="1354677"/>
            <a:ext cx="9441152" cy="45191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Безпека банківської системи </a:t>
            </a:r>
            <a:r>
              <a:rPr lang="az-Cyrl-AZ" sz="2400" dirty="0">
                <a:latin typeface="Cambria" panose="02040503050406030204" pitchFamily="18" charset="0"/>
                <a:ea typeface="Cambria" panose="02040503050406030204" pitchFamily="18" charset="0"/>
              </a:rPr>
              <a:t>є насамперед складовою фінансової безпеки держави, яка визначається більшістю вчених як такий стан фінансової, грошово-кредитної, валютної, банківської, бюджетної, податкової систем, що характеризується збалансованістю, стійкістю до негативних впливів, спроможністю забезпечити ефективне функціонування національної економічної системи та її зростання.</a:t>
            </a:r>
          </a:p>
          <a:p>
            <a:pPr marL="0" indent="0" algn="just">
              <a:buNone/>
            </a:pPr>
            <a:r>
              <a:rPr lang="az-Cyrl-AZ" sz="2400" dirty="0">
                <a:solidFill>
                  <a:srgbClr val="FF0000"/>
                </a:solidFill>
                <a:latin typeface="Cambria" panose="02040503050406030204" pitchFamily="18" charset="0"/>
                <a:ea typeface="Cambria" panose="02040503050406030204" pitchFamily="18" charset="0"/>
              </a:rPr>
              <a:t>Національний банк</a:t>
            </a:r>
            <a:r>
              <a:rPr lang="az-Cyrl-AZ" sz="2400" dirty="0">
                <a:latin typeface="Cambria" panose="02040503050406030204" pitchFamily="18" charset="0"/>
                <a:ea typeface="Cambria" panose="02040503050406030204" pitchFamily="18" charset="0"/>
              </a:rPr>
              <a:t> встановлює </a:t>
            </a:r>
            <a:r>
              <a:rPr lang="az-Cyrl-AZ" sz="2400" b="1" dirty="0">
                <a:solidFill>
                  <a:srgbClr val="FF0000"/>
                </a:solidFill>
                <a:latin typeface="Cambria" panose="02040503050406030204" pitchFamily="18" charset="0"/>
                <a:ea typeface="Cambria" panose="02040503050406030204" pitchFamily="18" charset="0"/>
              </a:rPr>
              <a:t>облікову ставку </a:t>
            </a:r>
            <a:r>
              <a:rPr lang="az-Cyrl-AZ" sz="2400" dirty="0">
                <a:latin typeface="Cambria" panose="02040503050406030204" pitchFamily="18" charset="0"/>
                <a:ea typeface="Cambria" panose="02040503050406030204" pitchFamily="18" charset="0"/>
              </a:rPr>
              <a:t>для досягнення цілей щодо інфляції. Змінюючи облікову ставку, НБУ впливає на короткострокові процентні ставки за операціями на міжбанківському ринку.</a:t>
            </a:r>
          </a:p>
          <a:p>
            <a:pPr marL="0" indent="0">
              <a:buNone/>
            </a:pPr>
            <a:endParaRPr lang="x-none" dirty="0"/>
          </a:p>
        </p:txBody>
      </p:sp>
    </p:spTree>
    <p:extLst>
      <p:ext uri="{BB962C8B-B14F-4D97-AF65-F5344CB8AC3E}">
        <p14:creationId xmlns:p14="http://schemas.microsoft.com/office/powerpoint/2010/main" xmlns="" val="173736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353777" y="1354678"/>
            <a:ext cx="9224176" cy="50306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Це позначається на зміні процентних ставок за кредитами та депозитами, які банки пропонують для підприємств та населення. Водночас це впливає на споживання та інвестиції громадян і підприємств, а отже – і на інфляцію. Такий зв’язок між обліковою ставкою та інфляцією називається </a:t>
            </a:r>
            <a:r>
              <a:rPr lang="az-Cyrl-AZ" sz="2800" i="1" dirty="0">
                <a:solidFill>
                  <a:srgbClr val="FF0000"/>
                </a:solidFill>
                <a:latin typeface="Cambria" panose="02040503050406030204" pitchFamily="18" charset="0"/>
                <a:ea typeface="Cambria" panose="02040503050406030204" pitchFamily="18" charset="0"/>
              </a:rPr>
              <a:t>трансмісійним механізмом</a:t>
            </a:r>
            <a:r>
              <a:rPr lang="az-Cyrl-AZ" sz="2800" dirty="0">
                <a:latin typeface="Cambria" panose="02040503050406030204" pitchFamily="18" charset="0"/>
                <a:ea typeface="Cambria" panose="02040503050406030204" pitchFamily="18" charset="0"/>
              </a:rPr>
              <a:t>.</a:t>
            </a:r>
          </a:p>
          <a:p>
            <a:pPr marL="0" indent="0" algn="just">
              <a:buNone/>
            </a:pPr>
            <a:r>
              <a:rPr lang="az-Cyrl-AZ" sz="2800" dirty="0">
                <a:latin typeface="Cambria" panose="02040503050406030204" pitchFamily="18" charset="0"/>
                <a:ea typeface="Cambria" panose="02040503050406030204" pitchFamily="18" charset="0"/>
              </a:rPr>
              <a:t>Заходи монетарної політики вимагають часу, щоб позначитися на економіці та вплинути на інфляцію. Через це монетарна політика завжди спрямована на перспективу.</a:t>
            </a:r>
          </a:p>
        </p:txBody>
      </p:sp>
    </p:spTree>
    <p:extLst>
      <p:ext uri="{BB962C8B-B14F-4D97-AF65-F5344CB8AC3E}">
        <p14:creationId xmlns:p14="http://schemas.microsoft.com/office/powerpoint/2010/main" xmlns="" val="1484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353777" y="1354677"/>
            <a:ext cx="10572528"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          Пріоритетом монетарної політики є досягнення та забезпечення </a:t>
            </a:r>
            <a:r>
              <a:rPr lang="az-Cyrl-AZ" sz="2800" b="1" dirty="0">
                <a:solidFill>
                  <a:srgbClr val="FF0000"/>
                </a:solidFill>
                <a:latin typeface="Cambria" panose="02040503050406030204" pitchFamily="18" charset="0"/>
                <a:ea typeface="Cambria" panose="02040503050406030204" pitchFamily="18" charset="0"/>
              </a:rPr>
              <a:t>цінової стабільності</a:t>
            </a:r>
            <a:r>
              <a:rPr lang="az-Cyrl-AZ" sz="2800" dirty="0">
                <a:latin typeface="Cambria" panose="02040503050406030204" pitchFamily="18" charset="0"/>
                <a:ea typeface="Cambria" panose="02040503050406030204" pitchFamily="18" charset="0"/>
              </a:rPr>
              <a:t>. Цінова стабільність передбачає незначне зростання цін, а не їх незмінність. За низької та стабільної інфляції доходи та заощадження українців захищені від знецінення, підприємці можуть здійснювати довгострокові інвестиції у вітчизняну економіку, що сприяє створенню робочих місць. </a:t>
            </a:r>
          </a:p>
          <a:p>
            <a:pPr marL="0" indent="0" algn="just">
              <a:buNone/>
            </a:pPr>
            <a:r>
              <a:rPr lang="az-Cyrl-AZ" sz="2800" dirty="0">
                <a:latin typeface="Cambria" panose="02040503050406030204" pitchFamily="18" charset="0"/>
                <a:ea typeface="Cambria" panose="02040503050406030204" pitchFamily="18" charset="0"/>
              </a:rPr>
              <a:t>          Національний банк забезпечує цінову стабільність, використовуючи інфляційне таргетування та плаваючий обмінний курс гривні. Основним інструментом монетарної політики є облікова ставка.</a:t>
            </a:r>
          </a:p>
        </p:txBody>
      </p:sp>
    </p:spTree>
    <p:extLst>
      <p:ext uri="{BB962C8B-B14F-4D97-AF65-F5344CB8AC3E}">
        <p14:creationId xmlns:p14="http://schemas.microsoft.com/office/powerpoint/2010/main" xmlns="" val="130075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10860261" cy="192973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Aft>
                <a:spcPts val="800"/>
              </a:spcAft>
            </a:pPr>
            <a:r>
              <a:rPr lang="uk-UA" sz="2800" i="1" dirty="0">
                <a:solidFill>
                  <a:srgbClr val="333333"/>
                </a:solidFill>
                <a:effectLst/>
                <a:latin typeface="Cambria" panose="02040503050406030204" pitchFamily="18" charset="0"/>
                <a:ea typeface="Calibri" panose="020F0502020204030204" pitchFamily="34" charset="0"/>
                <a:cs typeface="Helvetica" panose="020B0604020202020204" pitchFamily="34" charset="0"/>
              </a:rPr>
              <a:t>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a:t>
            </a:r>
            <a:r>
              <a:rPr lang="x-none" sz="2000" i="1" dirty="0">
                <a:effectLst/>
                <a:latin typeface="Calibri" panose="020F0502020204030204" pitchFamily="34" charset="0"/>
                <a:ea typeface="Calibri" panose="020F0502020204030204" pitchFamily="34" charset="0"/>
                <a:cs typeface="Times New Roman" panose="02020603050405020304" pitchFamily="18" charset="0"/>
              </a:rPr>
              <a:t/>
            </a:r>
            <a:br>
              <a:rPr lang="x-none" sz="2000" i="1" dirty="0">
                <a:effectLst/>
                <a:latin typeface="Calibri" panose="020F0502020204030204" pitchFamily="34" charset="0"/>
                <a:ea typeface="Calibri" panose="020F0502020204030204" pitchFamily="34"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2" y="2314138"/>
            <a:ext cx="10860261" cy="248294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0" algn="just">
              <a:lnSpc>
                <a:spcPct val="107000"/>
              </a:lnSpc>
              <a:spcAft>
                <a:spcPts val="800"/>
              </a:spcAft>
              <a:buNone/>
            </a:pPr>
            <a:r>
              <a:rPr lang="uk-UA" sz="2800" i="1" dirty="0">
                <a:effectLst/>
                <a:latin typeface="Cambria" panose="02040503050406030204" pitchFamily="18" charset="0"/>
                <a:ea typeface="Times New Roman" panose="02020603050405020304" pitchFamily="18" charset="0"/>
                <a:cs typeface="Times New Roman" panose="02020603050405020304" pitchFamily="18" charset="0"/>
              </a:rPr>
              <a:t>Методичні рекомендації щодо розрахунку рівня економічної безпеки України (№ 60 від 02.03.2007 р.) базуються на визначенні й аналізі значень окремих індикаторів за кожною складовою економічної безпеки з метою виявлення потенційних загроз економічній безпеці України. </a:t>
            </a:r>
            <a:endParaRPr lang="x-none"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
        <p:nvSpPr>
          <p:cNvPr id="4" name="Заголовок 1">
            <a:extLst>
              <a:ext uri="{FF2B5EF4-FFF2-40B4-BE49-F238E27FC236}">
                <a16:creationId xmlns:a16="http://schemas.microsoft.com/office/drawing/2014/main" xmlns="" id="{89121D4E-879C-4D3A-9942-AB6758CB88DB}"/>
              </a:ext>
            </a:extLst>
          </p:cNvPr>
          <p:cNvSpPr txBox="1">
            <a:spLocks/>
          </p:cNvSpPr>
          <p:nvPr/>
        </p:nvSpPr>
        <p:spPr>
          <a:xfrm>
            <a:off x="267281" y="5029206"/>
            <a:ext cx="11479241" cy="1676506"/>
          </a:xfrm>
          <a:prstGeom prst="rect">
            <a:avLst/>
          </a:prstGeo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49580" algn="just">
              <a:lnSpc>
                <a:spcPct val="107000"/>
              </a:lnSpc>
              <a:spcAft>
                <a:spcPts val="800"/>
              </a:spcAft>
            </a:pPr>
            <a:r>
              <a:rPr lang="uk-UA" sz="2800" b="1" i="1" dirty="0">
                <a:effectLst/>
                <a:latin typeface="Cambria" panose="02040503050406030204" pitchFamily="18" charset="0"/>
                <a:ea typeface="Times New Roman" panose="02020603050405020304" pitchFamily="18" charset="0"/>
                <a:cs typeface="Times New Roman" panose="02020603050405020304" pitchFamily="18" charset="0"/>
              </a:rPr>
              <a:t>Постійний аналіз і контроль порогових значень індикаторів економічної безпеки має забезпечувати своєчасне прийняття управлінських рішень щодо запобігання та попередження реальних і потенційних загроз економічним інтересам у відповідній сфері.</a:t>
            </a:r>
            <a:endParaRPr lang="x-none"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3844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621063" y="1218690"/>
            <a:ext cx="7627850"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Облікова ставка НБУ:</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2020 р. – 11% – 6%;</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2019 р. – 18% – 13,5%;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2018 р. – 14,5% – 18,0%;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2017 р. – 13,0% – 14,5%;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2016 р. – 22%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2015 р. – 14% – 22% (досягала  навіть 30%);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2014 р. – 6,5%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2013 р. – 7,5% – 6,5%.</a:t>
            </a:r>
          </a:p>
          <a:p>
            <a:pPr marL="0" indent="0" algn="just">
              <a:buNone/>
            </a:pPr>
            <a:endParaRPr lang="az-Cyrl-AZ"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3188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           Відсоткові ставки банків за кредитами (у національній валюті) впродовж всього періоду реформування економіки держави в декілька разів перевищували показники рівня рентабельності операційної діяльності підприємств. Так, наприклад, у 2000 р. відсоткові ставки комерційних банків за кредитами у національній валюті сягали рекордних 40,3%, у 2001 р. – відповідно 31,9%, у 2003 р. – 24,8%. </a:t>
            </a:r>
          </a:p>
          <a:p>
            <a:pPr marL="0" indent="0" algn="just">
              <a:spcBef>
                <a:spcPts val="0"/>
              </a:spcBef>
              <a:buNone/>
            </a:pPr>
            <a:r>
              <a:rPr lang="uk-UA" sz="2400" i="1" dirty="0">
                <a:latin typeface="Cambria" panose="02040503050406030204" pitchFamily="18" charset="0"/>
                <a:ea typeface="Cambria" panose="02040503050406030204" pitchFamily="18" charset="0"/>
              </a:rPr>
              <a:t>           Такі високі відсоткові ставки за кредитами на порядок перевищували середні показники рентабельності операційної діяльності підприємств. В подальших періодах відсоткові ставки комерційних банків за кредитами становили від 13,9% до 17,7%, що також значно вище за рівень рентабельності.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          Станом на 4 березня 2015 р. облікова ставка НБУ становила 30%, поступово знизившись до 16,5% на 24 червня 2016 р. Зрозуміло, що такі коливання облікової ставки не надають можливості реальному сектору економіки розглядати кредит як надійне джерело фінансування програм оновлення, переоснащення та розширення основних засобів.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0878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2" y="1218691"/>
                <a:ext cx="9551962" cy="498516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ctr">
                  <a:buNone/>
                </a:pPr>
                <a:r>
                  <a:rPr lang="az-Cyrl-AZ" sz="2400" dirty="0">
                    <a:latin typeface="Cambria" panose="02040503050406030204" pitchFamily="18" charset="0"/>
                    <a:ea typeface="Cambria" panose="02040503050406030204" pitchFamily="18" charset="0"/>
                  </a:rPr>
                  <a:t/>
                </a:r>
                <a:r>
                  <a:rPr lang="az-Cyrl-AZ" sz="2400" b="1" dirty="0">
                    <a:solidFill>
                      <a:srgbClr val="FF0000"/>
                    </a:solidFill>
                    <a:latin typeface="Cambria" panose="02040503050406030204" pitchFamily="18" charset="0"/>
                    <a:ea typeface="Cambria" panose="02040503050406030204" pitchFamily="18" charset="0"/>
                  </a:rPr>
                  <a:t>ЕФЕКТ ФІНАНСОВОГО ВАЖЕЛЯ</a:t>
                </a:r>
              </a:p>
              <a:p>
                <a:pPr marL="0" indent="0" algn="ctr">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ctr">
                  <a:buNone/>
                </a:pPr>
                <a:r>
                  <a:rPr lang="az-Cyrl-AZ" sz="2800" b="1" dirty="0">
                    <a:solidFill>
                      <a:schemeClr val="tx1"/>
                    </a:solidFill>
                    <a:latin typeface="Cambria" panose="02040503050406030204" pitchFamily="18" charset="0"/>
                    <a:ea typeface="Cambria" panose="02040503050406030204" pitchFamily="18" charset="0"/>
                  </a:rPr>
                  <a:t>ЕФВ</a:t>
                </a:r>
                <a:r>
                  <a:rPr lang="az-Cyrl-AZ" sz="2800" dirty="0">
                    <a:solidFill>
                      <a:schemeClr val="tx1"/>
                    </a:solidFill>
                    <a:latin typeface="Cambria" panose="02040503050406030204" pitchFamily="18" charset="0"/>
                    <a:ea typeface="Cambria" panose="02040503050406030204" pitchFamily="18" charset="0"/>
                  </a:rPr>
                  <a:t> = </a:t>
                </a:r>
                <a14:m>
                  <m:oMath xmlns:m="http://schemas.openxmlformats.org/officeDocument/2006/math">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1 −СПП</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ЕР−СРСВ</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f>
                          <m:fPr>
                            <m:ctrlPr>
                              <a:rPr lang="uk-UA" sz="2800" i="1" smtClean="0">
                                <a:solidFill>
                                  <a:schemeClr val="tx1"/>
                                </a:solidFill>
                                <a:latin typeface="Cambria Math" panose="02040503050406030204" pitchFamily="18" charset="0"/>
                                <a:ea typeface="Cambria" panose="02040503050406030204" pitchFamily="18" charset="0"/>
                              </a:rPr>
                            </m:ctrlPr>
                          </m:fPr>
                          <m:num>
                            <m:r>
                              <a:rPr lang="uk-UA" sz="2800" b="0" i="1" smtClean="0">
                                <a:solidFill>
                                  <a:schemeClr val="tx1"/>
                                </a:solidFill>
                                <a:latin typeface="Cambria Math" panose="02040503050406030204" pitchFamily="18" charset="0"/>
                                <a:ea typeface="Cambria" panose="02040503050406030204" pitchFamily="18" charset="0"/>
                              </a:rPr>
                              <m:t>ЗАЛУЧЕНІ КОШТИ</m:t>
                            </m:r>
                          </m:num>
                          <m:den>
                            <m:r>
                              <a:rPr lang="uk-UA" sz="2800" b="0" i="1" smtClean="0">
                                <a:solidFill>
                                  <a:schemeClr val="tx1"/>
                                </a:solidFill>
                                <a:latin typeface="Cambria Math" panose="02040503050406030204" pitchFamily="18" charset="0"/>
                                <a:ea typeface="Cambria" panose="02040503050406030204" pitchFamily="18" charset="0"/>
                              </a:rPr>
                              <m:t>ВЛАСНІ КОШТИ</m:t>
                            </m:r>
                          </m:den>
                        </m:f>
                      </m:e>
                    </m:d>
                    <m:r>
                      <a:rPr lang="uk-UA" sz="2800" b="0" i="1" smtClean="0">
                        <a:solidFill>
                          <a:schemeClr val="tx1"/>
                        </a:solidFill>
                        <a:latin typeface="Cambria Math" panose="02040503050406030204" pitchFamily="18" charset="0"/>
                        <a:ea typeface="Cambria" panose="02040503050406030204" pitchFamily="18" charset="0"/>
                      </a:rPr>
                      <m:t>х100%</m:t>
                    </m:r>
                  </m:oMath>
                </a14:m>
                <a:endParaRPr lang="az-Cyrl-AZ" sz="2800" dirty="0">
                  <a:solidFill>
                    <a:schemeClr val="tx1"/>
                  </a:solidFill>
                  <a:latin typeface="Cambria" panose="02040503050406030204" pitchFamily="18" charset="0"/>
                  <a:ea typeface="Cambria" panose="02040503050406030204" pitchFamily="18" charset="0"/>
                </a:endParaRPr>
              </a:p>
              <a:p>
                <a:pPr marL="0" indent="0" algn="just">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just">
                  <a:buNone/>
                </a:pPr>
                <a:r>
                  <a:rPr lang="az-Cyrl-AZ" sz="2400" b="1" dirty="0">
                    <a:solidFill>
                      <a:srgbClr val="FF0000"/>
                    </a:solidFill>
                    <a:latin typeface="Cambria" panose="02040503050406030204" pitchFamily="18" charset="0"/>
                    <a:ea typeface="Cambria" panose="02040503050406030204" pitchFamily="18" charset="0"/>
                  </a:rPr>
                  <a:t>(1 – СПП) – </a:t>
                </a:r>
                <a:r>
                  <a:rPr lang="az-Cyrl-AZ" sz="2400" i="1" dirty="0">
                    <a:solidFill>
                      <a:schemeClr val="tx1"/>
                    </a:solidFill>
                    <a:latin typeface="Cambria" panose="02040503050406030204" pitchFamily="18" charset="0"/>
                    <a:ea typeface="Cambria" panose="02040503050406030204" pitchFamily="18" charset="0"/>
                  </a:rPr>
                  <a:t>ПОДАТКОВИЙ КОРЕКТОР</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(ЕКОНОМІЧНА РЕНТАБЕЛЬНІСТЬ – СЕРЕДНЯ РОЗРАХУНКОВА СТАВКА ВІДСОТКА) – </a:t>
                </a:r>
                <a:r>
                  <a:rPr lang="az-Cyrl-AZ" sz="2400" i="1" dirty="0">
                    <a:solidFill>
                      <a:schemeClr val="tx1"/>
                    </a:solidFill>
                    <a:latin typeface="Cambria" panose="02040503050406030204" pitchFamily="18" charset="0"/>
                    <a:ea typeface="Cambria" panose="02040503050406030204" pitchFamily="18" charset="0"/>
                  </a:rPr>
                  <a:t>ДИФЕРЕНЦІАЛ ФІНАНСОВОГО ВАЖЕЛЯ</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(ЗАЛУЧЕНІ КОШТИ / ВЛАСНІ КОШТИ) – </a:t>
                </a:r>
                <a:r>
                  <a:rPr lang="az-Cyrl-AZ" sz="2400" i="1" dirty="0">
                    <a:solidFill>
                      <a:schemeClr val="tx1"/>
                    </a:solidFill>
                    <a:latin typeface="Cambria" panose="02040503050406030204" pitchFamily="18" charset="0"/>
                    <a:ea typeface="Cambria" panose="02040503050406030204" pitchFamily="18" charset="0"/>
                  </a:rPr>
                  <a:t>ПЛЕЧЕ ФІНАНСОВОГО ВАЖЕЛЯ</a:t>
                </a:r>
              </a:p>
            </p:txBody>
          </p:sp>
        </mc:Choice>
        <mc:Fallback>
          <p:sp>
            <p:nvSpPr>
              <p:cNvPr id="3" name="Объект 2">
                <a:extLst>
                  <a:ext uri="{FF2B5EF4-FFF2-40B4-BE49-F238E27FC236}">
                    <a16:creationId xmlns:a16="http://schemas.microsoft.com/office/drawing/2014/main" xmlns="" xmlns:a14="http://schemas.microsoft.com/office/drawing/2010/main" id="{FB348867-1213-4191-8164-B8572BCFF8B9}"/>
                  </a:ext>
                </a:extLst>
              </p:cNvPr>
              <p:cNvSpPr>
                <a:spLocks noGrp="1" noRot="1" noChangeAspect="1" noMove="1" noResize="1" noEditPoints="1" noAdjustHandles="1" noChangeArrowheads="1" noChangeShapeType="1" noTextEdit="1"/>
              </p:cNvSpPr>
              <p:nvPr>
                <p:ph idx="1"/>
              </p:nvPr>
            </p:nvSpPr>
            <p:spPr>
              <a:xfrm>
                <a:off x="239152" y="1218691"/>
                <a:ext cx="9551962" cy="4985161"/>
              </a:xfrm>
              <a:blipFill>
                <a:blip r:embed="rId2"/>
                <a:stretch>
                  <a:fillRect l="-957" t="-978" r="-1021"/>
                </a:stretch>
              </a:blipFill>
            </p:spPr>
            <p:txBody>
              <a:bodyPr/>
              <a:lstStyle/>
              <a:p>
                <a:r>
                  <a:rPr lang="x-none">
                    <a:noFill/>
                  </a:rPr>
                  <a:t> </a:t>
                </a:r>
              </a:p>
            </p:txBody>
          </p:sp>
        </mc:Fallback>
      </mc:AlternateContent>
    </p:spTree>
    <p:extLst>
      <p:ext uri="{BB962C8B-B14F-4D97-AF65-F5344CB8AC3E}">
        <p14:creationId xmlns:p14="http://schemas.microsoft.com/office/powerpoint/2010/main" xmlns="" val="262224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39152" y="1218691"/>
            <a:ext cx="9551962" cy="443652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dirty="0">
                <a:latin typeface="Cambria" panose="02040503050406030204" pitchFamily="18" charset="0"/>
                <a:ea typeface="Cambria" panose="02040503050406030204" pitchFamily="18" charset="0"/>
              </a:rPr>
              <a:t>          </a:t>
            </a:r>
            <a:r>
              <a:rPr lang="az-Cyrl-AZ" sz="2400" b="1" dirty="0">
                <a:solidFill>
                  <a:srgbClr val="FF0000"/>
                </a:solidFill>
                <a:latin typeface="Cambria" panose="02040503050406030204" pitchFamily="18" charset="0"/>
                <a:ea typeface="Cambria" panose="02040503050406030204" pitchFamily="18" charset="0"/>
              </a:rPr>
              <a:t>Рівень інфляції </a:t>
            </a:r>
            <a:r>
              <a:rPr lang="az-Cyrl-AZ" sz="2400" dirty="0">
                <a:latin typeface="Cambria" panose="02040503050406030204" pitchFamily="18" charset="0"/>
                <a:ea typeface="Cambria" panose="02040503050406030204" pitchFamily="18" charset="0"/>
              </a:rPr>
              <a:t>– виявляється у зростанні цін, що призводить до знецінення коштів населення і суб’єктів підприємницької діяльності та порушення справедливого розподілу благ у суспільстві. При зменшенні споживчого попиту на товари інфляція в розмірі до 4% може сприяти зростанню виробництва і стати стимулом до економічного зростання. Коли темпи інфляції переходять межу 5%, темпи економічного зростання починають зменшуватися, а коли інфляція сягає 25–45%, економічне зростання припиняється, на зміну йому приходить стагнація й спад виробництва, який поступово поглиблюється. При стагнації понад 5 років держава втрачає фінансову незалежність.</a:t>
            </a:r>
          </a:p>
        </p:txBody>
      </p:sp>
    </p:spTree>
    <p:extLst>
      <p:ext uri="{BB962C8B-B14F-4D97-AF65-F5344CB8AC3E}">
        <p14:creationId xmlns:p14="http://schemas.microsoft.com/office/powerpoint/2010/main" xmlns="" val="408496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7" y="271976"/>
            <a:ext cx="3965005"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   </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27167" y="1092080"/>
            <a:ext cx="9654313" cy="22103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uk-UA" sz="2400" dirty="0">
                <a:latin typeface="Cambria" panose="02040503050406030204" pitchFamily="18" charset="0"/>
                <a:ea typeface="Cambria" panose="02040503050406030204" pitchFamily="18" charset="0"/>
              </a:rPr>
              <a:t>             Єдиної думки щодо порогового значення рівня інфляції немає. Так, деякі дослідники визначають 5%; згідно із критеріями вступу до ЄС цей показник становить 3,1%. Середній же показник для України за період (112,22%) далекий від цих меж, що негативно позначається на рівні фінансової безпеки.</a:t>
            </a:r>
          </a:p>
          <a:p>
            <a:pPr marL="0" indent="0" algn="just">
              <a:buNone/>
            </a:pPr>
            <a:endParaRPr lang="uk-UA" sz="2400" dirty="0">
              <a:latin typeface="Cambria" panose="02040503050406030204" pitchFamily="18" charset="0"/>
              <a:ea typeface="Cambria" panose="02040503050406030204" pitchFamily="18" charset="0"/>
            </a:endParaRPr>
          </a:p>
          <a:p>
            <a:pPr marL="0" indent="0" algn="just">
              <a:buNone/>
            </a:pPr>
            <a:endParaRPr lang="az-Cyrl-AZ" sz="2000" dirty="0">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a16="http://schemas.microsoft.com/office/drawing/2014/main" xmlns="" id="{9280C000-E363-4EB8-A3A5-1EA9C184E953}"/>
              </a:ext>
            </a:extLst>
          </p:cNvPr>
          <p:cNvPicPr>
            <a:picLocks noChangeAspect="1"/>
          </p:cNvPicPr>
          <p:nvPr/>
        </p:nvPicPr>
        <p:blipFill>
          <a:blip r:embed="rId2"/>
          <a:stretch>
            <a:fillRect/>
          </a:stretch>
        </p:blipFill>
        <p:spPr>
          <a:xfrm>
            <a:off x="353778" y="3429000"/>
            <a:ext cx="9015305" cy="3308004"/>
          </a:xfrm>
          <a:prstGeom prst="rect">
            <a:avLst/>
          </a:prstGeom>
        </p:spPr>
      </p:pic>
    </p:spTree>
    <p:extLst>
      <p:ext uri="{BB962C8B-B14F-4D97-AF65-F5344CB8AC3E}">
        <p14:creationId xmlns:p14="http://schemas.microsoft.com/office/powerpoint/2010/main" xmlns="" val="2083314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FB348867-1213-4191-8164-B8572BCFF8B9}"/>
              </a:ext>
            </a:extLst>
          </p:cNvPr>
          <p:cNvSpPr>
            <a:spLocks noGrp="1"/>
          </p:cNvSpPr>
          <p:nvPr>
            <p:ph idx="1"/>
          </p:nvPr>
        </p:nvSpPr>
        <p:spPr>
          <a:xfrm>
            <a:off x="239152" y="1218691"/>
            <a:ext cx="9720774" cy="49570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Рівень боргової безпеки України </a:t>
            </a:r>
            <a:r>
              <a:rPr lang="az-Cyrl-AZ" sz="2400" dirty="0">
                <a:latin typeface="Cambria" panose="02040503050406030204" pitchFamily="18" charset="0"/>
                <a:ea typeface="Cambria" panose="02040503050406030204" pitchFamily="18" charset="0"/>
              </a:rPr>
              <a:t>визначається зіставленням, відповідно, внутрішнього або зовнішнього боргу України з обсягами річного ВВП. </a:t>
            </a:r>
          </a:p>
          <a:p>
            <a:pPr marL="0" indent="0" algn="just">
              <a:buNone/>
            </a:pPr>
            <a:r>
              <a:rPr lang="az-Cyrl-AZ" sz="2400" dirty="0">
                <a:latin typeface="Cambria" panose="02040503050406030204" pitchFamily="18" charset="0"/>
                <a:ea typeface="Cambria" panose="02040503050406030204" pitchFamily="18" charset="0"/>
              </a:rPr>
              <a:t>Інформацію про </a:t>
            </a:r>
            <a:r>
              <a:rPr lang="az-Cyrl-AZ" sz="2400" b="1" dirty="0">
                <a:solidFill>
                  <a:srgbClr val="FF0000"/>
                </a:solidFill>
                <a:latin typeface="Cambria" panose="02040503050406030204" pitchFamily="18" charset="0"/>
                <a:ea typeface="Cambria" panose="02040503050406030204" pitchFamily="18" charset="0"/>
              </a:rPr>
              <a:t>обсяг боргів та витрат державного бюджету </a:t>
            </a:r>
            <a:r>
              <a:rPr lang="az-Cyrl-AZ" sz="2400" dirty="0">
                <a:latin typeface="Cambria" panose="02040503050406030204" pitchFamily="18" charset="0"/>
                <a:ea typeface="Cambria" panose="02040503050406030204" pitchFamily="18" charset="0"/>
              </a:rPr>
              <a:t>на їх погашення та обслуговування надає Міністерство фінансів України. Затяжна економічна криза, яка охопила українську економіку ще на початку 1990-х, нестабільність фінансової системи, криза неплатежів, падіння ВВП призвели до виникнення </a:t>
            </a:r>
            <a:r>
              <a:rPr lang="az-Cyrl-AZ" sz="2400" b="1" dirty="0">
                <a:solidFill>
                  <a:srgbClr val="FF0000"/>
                </a:solidFill>
                <a:latin typeface="Cambria" panose="02040503050406030204" pitchFamily="18" charset="0"/>
                <a:ea typeface="Cambria" panose="02040503050406030204" pitchFamily="18" charset="0"/>
              </a:rPr>
              <a:t>значного</a:t>
            </a:r>
            <a:r>
              <a:rPr lang="az-Cyrl-AZ" sz="2400" dirty="0">
                <a:latin typeface="Cambria" panose="02040503050406030204" pitchFamily="18" charset="0"/>
                <a:ea typeface="Cambria" panose="02040503050406030204" pitchFamily="18" charset="0"/>
              </a:rPr>
              <a:t> внутрішнього та зовнішнього боргів України. </a:t>
            </a:r>
          </a:p>
          <a:p>
            <a:pPr marL="0" indent="0" algn="just">
              <a:buNone/>
            </a:pPr>
            <a:r>
              <a:rPr lang="az-Cyrl-AZ" sz="2400" dirty="0">
                <a:latin typeface="Cambria" panose="02040503050406030204" pitchFamily="18" charset="0"/>
                <a:ea typeface="Cambria" panose="02040503050406030204" pitchFamily="18" charset="0"/>
              </a:rPr>
              <a:t>Збільшення обсягів боргу спричинено переважно необхідністю покриття дефіциту державного бюджету, проте запозичені кошти часто використовували </a:t>
            </a:r>
            <a:r>
              <a:rPr lang="az-Cyrl-AZ" sz="2400" b="1" dirty="0">
                <a:solidFill>
                  <a:srgbClr val="FF0000"/>
                </a:solidFill>
                <a:latin typeface="Cambria" panose="02040503050406030204" pitchFamily="18" charset="0"/>
                <a:ea typeface="Cambria" panose="02040503050406030204" pitchFamily="18" charset="0"/>
              </a:rPr>
              <a:t>не за цільовим призначенням</a:t>
            </a:r>
            <a:r>
              <a:rPr lang="az-Cyrl-AZ" sz="2400" dirty="0">
                <a:latin typeface="Cambria" panose="02040503050406030204" pitchFamily="18" charset="0"/>
                <a:ea typeface="Cambria" panose="02040503050406030204" pitchFamily="18" charset="0"/>
              </a:rPr>
              <a:t>.</a:t>
            </a:r>
          </a:p>
          <a:p>
            <a:pPr marL="0" indent="0" algn="just">
              <a:buNone/>
            </a:pPr>
            <a:endParaRPr lang="az-Cyrl-AZ" sz="2400" dirty="0">
              <a:latin typeface="Cambria" panose="02040503050406030204" pitchFamily="18" charset="0"/>
              <a:ea typeface="Cambria" panose="02040503050406030204" pitchFamily="18" charset="0"/>
            </a:endParaRPr>
          </a:p>
          <a:p>
            <a:pPr marL="0" indent="0" algn="just">
              <a:buNone/>
            </a:pPr>
            <a:endParaRPr lang="az-Cyrl-AZ"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5396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80185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Витрати на проведення наукових досліджень і розробок та їх ефективність в окремих країнах світу</a:t>
            </a:r>
            <a:endParaRPr lang="uk-UA" sz="2700" b="1" i="1" dirty="0">
              <a:solidFill>
                <a:srgbClr val="FF0000"/>
              </a:solidFill>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a16="http://schemas.microsoft.com/office/drawing/2014/main" xmlns="" id="{5DDB5EB3-E1D7-4B33-8DDF-8F3FBA0F85AA}"/>
              </a:ext>
            </a:extLst>
          </p:cNvPr>
          <p:cNvGraphicFramePr>
            <a:graphicFrameLocks noGrp="1"/>
          </p:cNvGraphicFramePr>
          <p:nvPr>
            <p:extLst>
              <p:ext uri="{D42A27DB-BD31-4B8C-83A1-F6EECF244321}">
                <p14:modId xmlns:p14="http://schemas.microsoft.com/office/powerpoint/2010/main" xmlns="" val="4185296164"/>
              </p:ext>
            </p:extLst>
          </p:nvPr>
        </p:nvGraphicFramePr>
        <p:xfrm>
          <a:off x="440202" y="1041009"/>
          <a:ext cx="10945836" cy="6060993"/>
        </p:xfrm>
        <a:graphic>
          <a:graphicData uri="http://schemas.openxmlformats.org/drawingml/2006/table">
            <a:tbl>
              <a:tblPr firstRow="1" firstCol="1" bandRow="1">
                <a:tableStyleId>{5C22544A-7EE6-4342-B048-85BDC9FD1C3A}</a:tableStyleId>
              </a:tblPr>
              <a:tblGrid>
                <a:gridCol w="1356832">
                  <a:extLst>
                    <a:ext uri="{9D8B030D-6E8A-4147-A177-3AD203B41FA5}">
                      <a16:colId xmlns:a16="http://schemas.microsoft.com/office/drawing/2014/main" xmlns="" val="3056897667"/>
                    </a:ext>
                  </a:extLst>
                </a:gridCol>
                <a:gridCol w="1458791">
                  <a:extLst>
                    <a:ext uri="{9D8B030D-6E8A-4147-A177-3AD203B41FA5}">
                      <a16:colId xmlns:a16="http://schemas.microsoft.com/office/drawing/2014/main" xmlns="" val="1997955479"/>
                    </a:ext>
                  </a:extLst>
                </a:gridCol>
                <a:gridCol w="1458791">
                  <a:extLst>
                    <a:ext uri="{9D8B030D-6E8A-4147-A177-3AD203B41FA5}">
                      <a16:colId xmlns:a16="http://schemas.microsoft.com/office/drawing/2014/main" xmlns="" val="1225845757"/>
                    </a:ext>
                  </a:extLst>
                </a:gridCol>
                <a:gridCol w="918607">
                  <a:extLst>
                    <a:ext uri="{9D8B030D-6E8A-4147-A177-3AD203B41FA5}">
                      <a16:colId xmlns:a16="http://schemas.microsoft.com/office/drawing/2014/main" xmlns="" val="316539749"/>
                    </a:ext>
                  </a:extLst>
                </a:gridCol>
                <a:gridCol w="1469983">
                  <a:extLst>
                    <a:ext uri="{9D8B030D-6E8A-4147-A177-3AD203B41FA5}">
                      <a16:colId xmlns:a16="http://schemas.microsoft.com/office/drawing/2014/main" xmlns="" val="2343400378"/>
                    </a:ext>
                  </a:extLst>
                </a:gridCol>
                <a:gridCol w="2481089">
                  <a:extLst>
                    <a:ext uri="{9D8B030D-6E8A-4147-A177-3AD203B41FA5}">
                      <a16:colId xmlns:a16="http://schemas.microsoft.com/office/drawing/2014/main" xmlns="" val="2108322973"/>
                    </a:ext>
                  </a:extLst>
                </a:gridCol>
                <a:gridCol w="1801743">
                  <a:extLst>
                    <a:ext uri="{9D8B030D-6E8A-4147-A177-3AD203B41FA5}">
                      <a16:colId xmlns:a16="http://schemas.microsoft.com/office/drawing/2014/main" xmlns="" val="2456362097"/>
                    </a:ext>
                  </a:extLst>
                </a:gridCol>
              </a:tblGrid>
              <a:tr h="278458">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Країна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Роки</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млрд.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gridSpan="3">
                  <a:txBody>
                    <a:bodyPr/>
                    <a:lstStyle/>
                    <a:p>
                      <a:pPr algn="ctr">
                        <a:lnSpc>
                          <a:spcPct val="107000"/>
                        </a:lnSpc>
                        <a:spcAft>
                          <a:spcPts val="800"/>
                        </a:spcAft>
                      </a:pPr>
                      <a:r>
                        <a:rPr lang="uk-UA" sz="1200">
                          <a:effectLst/>
                        </a:rPr>
                        <a:t>Витрати на проведення наукових досліджень і розробок</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0868" marR="40868" marT="0" marB="0" anchor="ctr"/>
                </a:tc>
                <a:tc hMerge="1">
                  <a:txBody>
                    <a:bodyPr/>
                    <a:lstStyle/>
                    <a:p>
                      <a:endParaRPr lang="x-none"/>
                    </a:p>
                  </a:txBody>
                  <a:tcPr/>
                </a:tc>
                <a:tc hMerge="1">
                  <a:txBody>
                    <a:bodyPr/>
                    <a:lstStyle/>
                    <a:p>
                      <a:endParaRPr lang="x-none"/>
                    </a:p>
                  </a:txBody>
                  <a:tcP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на одну особу населення,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167395096"/>
                  </a:ext>
                </a:extLst>
              </a:tr>
              <a:tr h="564095">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від ВВП</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млрд.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розрахунку на одну особу населення,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vMerge="1">
                  <a:txBody>
                    <a:bodyPr/>
                    <a:lstStyle/>
                    <a:p>
                      <a:endParaRPr lang="x-none"/>
                    </a:p>
                  </a:txBody>
                  <a:tcPr/>
                </a:tc>
                <a:extLst>
                  <a:ext uri="{0D108BD9-81ED-4DB2-BD59-A6C34878D82A}">
                    <a16:rowId xmlns:a16="http://schemas.microsoft.com/office/drawing/2014/main" xmlns="" val="93039110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Україна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2013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183,3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4030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002255106"/>
                  </a:ext>
                </a:extLst>
              </a:tr>
              <a:tr h="144986">
                <a:tc vMerge="1">
                  <a:txBody>
                    <a:bodyPr/>
                    <a:lstStyle/>
                    <a:p>
                      <a:endParaRPr lang="x-none"/>
                    </a:p>
                  </a:txBody>
                  <a:tcP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133,5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3105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454661357"/>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91,0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0,62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716777456"/>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279039385"/>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Німеччина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3753,0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2,82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105,8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46531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680968574"/>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3890,6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114,5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1379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48043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41618017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3375,6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98,6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1207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41324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242273362"/>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3477,8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102,2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1242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42233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022335322"/>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США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16691,5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455,7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1441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52722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989047473"/>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17042,8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1493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54697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3010103012"/>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18120,7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496,5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56444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719107458"/>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18625,0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1581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57689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629967983"/>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Японія</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5155,7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1343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40454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657947823"/>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4850,4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1296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38109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4257570960"/>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4395,0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144,2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1134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34568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307671703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4949,3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38972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54567971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Китай</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9607,0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7078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110470223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10482,4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7684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695114186"/>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11064,7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8069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48129"/>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11101,0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8117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xmlns="" val="2352913922"/>
                  </a:ext>
                </a:extLst>
              </a:tr>
            </a:tbl>
          </a:graphicData>
        </a:graphic>
      </p:graphicFrame>
    </p:spTree>
    <p:extLst>
      <p:ext uri="{BB962C8B-B14F-4D97-AF65-F5344CB8AC3E}">
        <p14:creationId xmlns:p14="http://schemas.microsoft.com/office/powerpoint/2010/main" xmlns="" val="244790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x-none"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5276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5901" y="152288"/>
            <a:ext cx="3027946" cy="60736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ТЕРМІНОЛОГІЯ</a:t>
            </a:r>
            <a:r>
              <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11014" y="886265"/>
            <a:ext cx="10902463" cy="581944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1)	</a:t>
            </a:r>
            <a:r>
              <a:rPr lang="uk-UA" sz="2400" b="1" i="1" dirty="0">
                <a:solidFill>
                  <a:srgbClr val="FF0000"/>
                </a:solidFill>
                <a:latin typeface="Cambria" panose="02040503050406030204" pitchFamily="18" charset="0"/>
                <a:ea typeface="Cambria" panose="02040503050406030204" pitchFamily="18" charset="0"/>
              </a:rPr>
              <a:t>економічна безпека </a:t>
            </a:r>
            <a:r>
              <a:rPr lang="uk-UA" sz="2400" i="1" dirty="0">
                <a:solidFill>
                  <a:schemeClr val="tx1"/>
                </a:solidFill>
                <a:latin typeface="Cambria" panose="02040503050406030204" pitchFamily="18" charset="0"/>
                <a:ea typeface="Cambria" panose="02040503050406030204" pitchFamily="18" charset="0"/>
              </a:rPr>
              <a:t>– це  такий стан національної економіки,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який дає змогу зберігати  стійкість  до  внутрішніх  та  зовнішніх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загроз і здатний задовольняти потреби особи, сім'ї, суспільства та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держави;</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2)	</a:t>
            </a:r>
            <a:r>
              <a:rPr lang="uk-UA" sz="2400" b="1" i="1" dirty="0">
                <a:solidFill>
                  <a:srgbClr val="FF0000"/>
                </a:solidFill>
                <a:latin typeface="Cambria" panose="02040503050406030204" pitchFamily="18" charset="0"/>
                <a:ea typeface="Cambria" panose="02040503050406030204" pitchFamily="18" charset="0"/>
              </a:rPr>
              <a:t>загрози економічній  безпеці  України </a:t>
            </a:r>
            <a:r>
              <a:rPr lang="uk-UA" sz="2400" i="1" dirty="0">
                <a:solidFill>
                  <a:schemeClr val="tx1"/>
                </a:solidFill>
                <a:latin typeface="Cambria" panose="02040503050406030204" pitchFamily="18" charset="0"/>
                <a:ea typeface="Cambria" panose="02040503050406030204" pitchFamily="18" charset="0"/>
              </a:rPr>
              <a:t>– це сукупність наявних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та потенційно можливих явищ і чинників, що створюють небезпеку для реалізації національних інтересів у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3)	</a:t>
            </a:r>
            <a:r>
              <a:rPr lang="uk-UA" sz="2400" b="1" i="1" dirty="0">
                <a:solidFill>
                  <a:srgbClr val="FF0000"/>
                </a:solidFill>
                <a:latin typeface="Cambria" panose="02040503050406030204" pitchFamily="18" charset="0"/>
                <a:ea typeface="Cambria" panose="02040503050406030204" pitchFamily="18" charset="0"/>
              </a:rPr>
              <a:t>критерії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за  якими здійснюється оцінка стану економіки країни з точки зору забезпечення її сталого розвитку;</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4)	</a:t>
            </a:r>
            <a:r>
              <a:rPr lang="uk-UA" sz="2400" b="1" i="1" dirty="0">
                <a:solidFill>
                  <a:srgbClr val="FF0000"/>
                </a:solidFill>
                <a:latin typeface="Cambria" panose="02040503050406030204" pitchFamily="18" charset="0"/>
                <a:ea typeface="Cambria" panose="02040503050406030204" pitchFamily="18" charset="0"/>
              </a:rPr>
              <a:t>індикатори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розвитку   економіки   країни,   які   найбільш   повно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характеризують явища і тенденції в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5)	</a:t>
            </a:r>
            <a:r>
              <a:rPr lang="uk-UA" sz="2400" b="1" i="1" dirty="0">
                <a:solidFill>
                  <a:srgbClr val="FF0000"/>
                </a:solidFill>
                <a:latin typeface="Cambria" panose="02040503050406030204" pitchFamily="18" charset="0"/>
                <a:ea typeface="Cambria" panose="02040503050406030204" pitchFamily="18" charset="0"/>
              </a:rPr>
              <a:t>оптимальні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інтервал  величин,  у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межах яких створюються найбільш сприятливі умови для відтворюваних процесів в економіці;</a:t>
            </a:r>
          </a:p>
        </p:txBody>
      </p:sp>
    </p:spTree>
    <p:extLst>
      <p:ext uri="{BB962C8B-B14F-4D97-AF65-F5344CB8AC3E}">
        <p14:creationId xmlns:p14="http://schemas.microsoft.com/office/powerpoint/2010/main" xmlns=""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6382" y="208559"/>
            <a:ext cx="3284803" cy="59329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450215" algn="ctr">
              <a:lnSpc>
                <a:spcPct val="107000"/>
              </a:lnSpc>
              <a:spcBef>
                <a:spcPts val="600"/>
              </a:spcBef>
              <a:spcAft>
                <a:spcPts val="600"/>
              </a:spcAft>
            </a:pPr>
            <a:r>
              <a:rPr lang="uk-UA" sz="2400" b="1" i="1" dirty="0">
                <a:solidFill>
                  <a:srgbClr val="FF0000"/>
                </a:solidFill>
                <a:latin typeface="Cambria" panose="02040503050406030204" pitchFamily="18" charset="0"/>
              </a:rPr>
              <a:t>ПРОДОВЖЕННЯ</a:t>
            </a:r>
          </a:p>
        </p:txBody>
      </p:sp>
      <p:sp>
        <p:nvSpPr>
          <p:cNvPr id="4" name="Объект 4">
            <a:extLst>
              <a:ext uri="{FF2B5EF4-FFF2-40B4-BE49-F238E27FC236}">
                <a16:creationId xmlns:a16="http://schemas.microsoft.com/office/drawing/2014/main" xmlns="" id="{02D4FB17-183A-4010-BD6B-621D260983AE}"/>
              </a:ext>
            </a:extLst>
          </p:cNvPr>
          <p:cNvSpPr>
            <a:spLocks noGrp="1"/>
          </p:cNvSpPr>
          <p:nvPr>
            <p:ph idx="1"/>
          </p:nvPr>
        </p:nvSpPr>
        <p:spPr>
          <a:xfrm>
            <a:off x="211014" y="970671"/>
            <a:ext cx="11380764" cy="5735041"/>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6)	</a:t>
            </a:r>
            <a:r>
              <a:rPr lang="uk-UA" sz="2400" b="1" i="1" dirty="0">
                <a:solidFill>
                  <a:srgbClr val="FF0000"/>
                </a:solidFill>
                <a:latin typeface="Cambria" panose="02040503050406030204" pitchFamily="18" charset="0"/>
                <a:ea typeface="Cambria" panose="02040503050406030204" pitchFamily="18" charset="0"/>
              </a:rPr>
              <a:t>порогові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несприятливі тенденції в економіці;</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7)	</a:t>
            </a:r>
            <a:r>
              <a:rPr lang="uk-UA" sz="2400" b="1" i="1" dirty="0">
                <a:solidFill>
                  <a:srgbClr val="FF0000"/>
                </a:solidFill>
                <a:latin typeface="Cambria" panose="02040503050406030204" pitchFamily="18" charset="0"/>
                <a:ea typeface="Cambria" panose="02040503050406030204" pitchFamily="18" charset="0"/>
              </a:rPr>
              <a:t>граничні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загрозливі процеси в економіці.</a:t>
            </a: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Складовими економічної безпеки є:</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макроекономічна,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фінансова,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зовнішньоекономічна,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інвестиційна,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науково-технологічна, </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енергетична,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виробнича,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демографічна,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соціальна,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продовольча безпека.</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5" y="196948"/>
            <a:ext cx="11226023" cy="642893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Макроекономічна безпека </a:t>
            </a:r>
            <a:r>
              <a:rPr lang="uk-UA" sz="2400" i="1" dirty="0">
                <a:latin typeface="Cambria" panose="02040503050406030204" pitchFamily="18" charset="0"/>
                <a:ea typeface="Cambria" panose="02040503050406030204" pitchFamily="18" charset="0"/>
              </a:rPr>
              <a:t>– це стан економіки,  при  якому досягається   збалансованість   макроекономічних   відтворювальних пропорцій.</a:t>
            </a: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Фінансова безпека </a:t>
            </a:r>
            <a:r>
              <a:rPr lang="uk-UA" sz="2400" i="1" dirty="0">
                <a:latin typeface="Cambria" panose="02040503050406030204" pitchFamily="18" charset="0"/>
                <a:ea typeface="Cambria" panose="02040503050406030204" pitchFamily="18" charset="0"/>
              </a:rPr>
              <a:t>– це такий стан бюджетної, грошово-кредитної,  банківської,  валютної  системи  та  фінансових ринків, який  характеризується   збалансованістю,   стійкістю   до внутрішніх  і  зовнішніх негативних загроз,  здатністю забезпечити ефективне  функціонування  національної  економічної  системи   та економічне зростання.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ru-RU" sz="2400" i="1" dirty="0">
                <a:latin typeface="Cambria" panose="02040503050406030204" pitchFamily="18" charset="0"/>
                <a:ea typeface="Cambria" panose="02040503050406030204" pitchFamily="18" charset="0"/>
              </a:rPr>
              <a:t> </a:t>
            </a:r>
            <a:r>
              <a:rPr lang="uk-UA" sz="2800" b="1" i="1" dirty="0">
                <a:solidFill>
                  <a:srgbClr val="FF0000"/>
                </a:solidFill>
                <a:latin typeface="Cambria" panose="02040503050406030204" pitchFamily="18" charset="0"/>
                <a:ea typeface="Cambria" panose="02040503050406030204" pitchFamily="18" charset="0"/>
              </a:rPr>
              <a:t>Фінансова безпека</a:t>
            </a:r>
            <a:r>
              <a:rPr lang="uk-UA" sz="2400" i="1" dirty="0">
                <a:latin typeface="Cambria" panose="02040503050406030204" pitchFamily="18" charset="0"/>
                <a:ea typeface="Cambria" panose="02040503050406030204" pitchFamily="18" charset="0"/>
              </a:rPr>
              <a:t>, у свою чергу, містить такі складові: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1)	</a:t>
            </a:r>
            <a:r>
              <a:rPr lang="uk-UA" sz="2400" i="1" dirty="0">
                <a:solidFill>
                  <a:srgbClr val="FF0000"/>
                </a:solidFill>
                <a:latin typeface="Cambria" panose="02040503050406030204" pitchFamily="18" charset="0"/>
                <a:ea typeface="Cambria" panose="02040503050406030204" pitchFamily="18" charset="0"/>
              </a:rPr>
              <a:t>бюджетна безпека </a:t>
            </a:r>
            <a:r>
              <a:rPr lang="uk-UA" sz="2400" i="1" dirty="0">
                <a:latin typeface="Cambria" panose="02040503050406030204" pitchFamily="18" charset="0"/>
                <a:ea typeface="Cambria" panose="02040503050406030204" pitchFamily="18" charset="0"/>
              </a:rPr>
              <a:t>– це  стан  забезпечення платоспроможності держави з урахуванням балансу  доходів  і  видатків  державного  й місцевих бюджетів та ефективності використання бюджетних коштів;</a:t>
            </a:r>
          </a:p>
          <a:p>
            <a:pPr marL="0" indent="0" algn="just">
              <a:spcBef>
                <a:spcPts val="0"/>
              </a:spcBef>
              <a:buNone/>
            </a:pPr>
            <a:r>
              <a:rPr lang="uk-UA" sz="2400" i="1" dirty="0">
                <a:latin typeface="Cambria" panose="02040503050406030204" pitchFamily="18" charset="0"/>
                <a:ea typeface="Cambria" panose="02040503050406030204" pitchFamily="18" charset="0"/>
              </a:rPr>
              <a:t>2)	</a:t>
            </a:r>
            <a:r>
              <a:rPr lang="uk-UA" sz="2400" i="1" dirty="0">
                <a:solidFill>
                  <a:srgbClr val="FF0000"/>
                </a:solidFill>
                <a:latin typeface="Cambria" panose="02040503050406030204" pitchFamily="18" charset="0"/>
                <a:ea typeface="Cambria" panose="02040503050406030204" pitchFamily="18" charset="0"/>
              </a:rPr>
              <a:t>валютна безпека </a:t>
            </a:r>
            <a:r>
              <a:rPr lang="uk-UA" sz="2400" i="1" dirty="0">
                <a:latin typeface="Cambria" panose="02040503050406030204" pitchFamily="18" charset="0"/>
                <a:ea typeface="Cambria" panose="02040503050406030204" pitchFamily="18" charset="0"/>
              </a:rPr>
              <a:t>– це такий стан курсоутворення,  який створює  оптимальні умови для поступального розвитку вітчизняного експорту, безперешкодного припливу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246" y="928468"/>
            <a:ext cx="11535508" cy="579588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000" i="1" dirty="0">
                <a:solidFill>
                  <a:schemeClr val="tx1"/>
                </a:solidFill>
                <a:latin typeface="Cambria" panose="02040503050406030204" pitchFamily="18" charset="0"/>
                <a:ea typeface="Cambria" panose="02040503050406030204" pitchFamily="18" charset="0"/>
              </a:rPr>
              <a:t>3)	</a:t>
            </a:r>
            <a:r>
              <a:rPr lang="uk-UA" sz="2000" b="1" i="1" dirty="0">
                <a:solidFill>
                  <a:srgbClr val="FF0000"/>
                </a:solidFill>
                <a:latin typeface="Cambria" panose="02040503050406030204" pitchFamily="18" charset="0"/>
                <a:ea typeface="Cambria" panose="02040503050406030204" pitchFamily="18" charset="0"/>
              </a:rPr>
              <a:t>грошово-кредитна безпека </a:t>
            </a:r>
            <a:r>
              <a:rPr lang="uk-UA" sz="2000" i="1" dirty="0">
                <a:solidFill>
                  <a:schemeClr val="tx1"/>
                </a:solidFill>
                <a:latin typeface="Cambria" panose="02040503050406030204" pitchFamily="18" charset="0"/>
                <a:ea typeface="Cambria" panose="02040503050406030204" pitchFamily="18" charset="0"/>
              </a:rPr>
              <a:t>–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4)	</a:t>
            </a:r>
            <a:r>
              <a:rPr lang="uk-UA" sz="2000" b="1" i="1" dirty="0">
                <a:solidFill>
                  <a:srgbClr val="FF0000"/>
                </a:solidFill>
                <a:latin typeface="Cambria" panose="02040503050406030204" pitchFamily="18" charset="0"/>
                <a:ea typeface="Cambria" panose="02040503050406030204" pitchFamily="18" charset="0"/>
              </a:rPr>
              <a:t>боргова безпека </a:t>
            </a:r>
            <a:r>
              <a:rPr lang="uk-UA" sz="2000" i="1" dirty="0">
                <a:solidFill>
                  <a:schemeClr val="tx1"/>
                </a:solidFill>
                <a:latin typeface="Cambria" panose="02040503050406030204" pitchFamily="18" charset="0"/>
                <a:ea typeface="Cambria" panose="02040503050406030204" pitchFamily="18" charset="0"/>
              </a:rPr>
              <a:t>–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5)	</a:t>
            </a:r>
            <a:r>
              <a:rPr lang="uk-UA" sz="2000" b="1" i="1" dirty="0">
                <a:solidFill>
                  <a:srgbClr val="FF0000"/>
                </a:solidFill>
                <a:latin typeface="Cambria" panose="02040503050406030204" pitchFamily="18" charset="0"/>
                <a:ea typeface="Cambria" panose="02040503050406030204" pitchFamily="18" charset="0"/>
              </a:rPr>
              <a:t>безпека страхового ринку </a:t>
            </a:r>
            <a:r>
              <a:rPr lang="uk-UA" sz="2000" i="1" dirty="0">
                <a:solidFill>
                  <a:schemeClr val="tx1"/>
                </a:solidFill>
                <a:latin typeface="Cambria" panose="02040503050406030204" pitchFamily="18" charset="0"/>
                <a:ea typeface="Cambria" panose="02040503050406030204" pitchFamily="18" charset="0"/>
              </a:rPr>
              <a:t>–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6)	</a:t>
            </a:r>
            <a:r>
              <a:rPr lang="uk-UA" sz="2000" b="1" i="1" dirty="0">
                <a:solidFill>
                  <a:srgbClr val="FF0000"/>
                </a:solidFill>
                <a:latin typeface="Cambria" panose="02040503050406030204" pitchFamily="18" charset="0"/>
                <a:ea typeface="Cambria" panose="02040503050406030204" pitchFamily="18" charset="0"/>
              </a:rPr>
              <a:t>безпека фондового ринку </a:t>
            </a:r>
            <a:r>
              <a:rPr lang="uk-UA" sz="2000" i="1" dirty="0">
                <a:solidFill>
                  <a:schemeClr val="tx1"/>
                </a:solidFill>
                <a:latin typeface="Cambria" panose="02040503050406030204" pitchFamily="18" charset="0"/>
                <a:ea typeface="Cambria" panose="02040503050406030204" pitchFamily="18" charset="0"/>
              </a:rPr>
              <a:t>–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a:t>
            </a:r>
            <a:r>
              <a:rPr lang="uk-UA" sz="2400" b="1" i="1" dirty="0">
                <a:solidFill>
                  <a:srgbClr val="FF0000"/>
                </a:solidFill>
                <a:latin typeface="Cambria" panose="02040503050406030204" pitchFamily="18" charset="0"/>
                <a:ea typeface="Cambria" panose="02040503050406030204" pitchFamily="18" charset="0"/>
              </a:rPr>
              <a:t/>
            </a:r>
            <a:br>
              <a:rPr lang="uk-UA" sz="2400" b="1" i="1" dirty="0">
                <a:solidFill>
                  <a:srgbClr val="FF0000"/>
                </a:solidFill>
                <a:latin typeface="Cambria" panose="02040503050406030204" pitchFamily="18" charset="0"/>
                <a:ea typeface="Cambria" panose="020405030504060302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a16="http://schemas.microsoft.com/office/drawing/2014/main" xmlns="" id="{6F9D25D4-103D-4C47-8F70-04FDCA07DA75}"/>
              </a:ext>
            </a:extLst>
          </p:cNvPr>
          <p:cNvPicPr>
            <a:picLocks noChangeAspect="1"/>
          </p:cNvPicPr>
          <p:nvPr/>
        </p:nvPicPr>
        <p:blipFill>
          <a:blip r:embed="rId3"/>
          <a:stretch>
            <a:fillRect/>
          </a:stretch>
        </p:blipFill>
        <p:spPr>
          <a:xfrm>
            <a:off x="8223127" y="133643"/>
            <a:ext cx="3286029" cy="652329"/>
          </a:xfrm>
          <a:prstGeom prst="rect">
            <a:avLst/>
          </a:prstGeom>
        </p:spPr>
      </p:pic>
    </p:spTree>
    <p:extLst>
      <p:ext uri="{BB962C8B-B14F-4D97-AF65-F5344CB8AC3E}">
        <p14:creationId xmlns:p14="http://schemas.microsoft.com/office/powerpoint/2010/main" xmlns="" val="10336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a16="http://schemas.microsoft.com/office/drawing/2014/main" xmlns="" id="{1CF34462-884B-4127-9005-03FD826E1855}"/>
              </a:ext>
            </a:extLst>
          </p:cNvPr>
          <p:cNvSpPr>
            <a:spLocks noGrp="1"/>
          </p:cNvSpPr>
          <p:nvPr>
            <p:ph idx="1"/>
          </p:nvPr>
        </p:nvSpPr>
        <p:spPr>
          <a:xfrm>
            <a:off x="267281" y="393895"/>
            <a:ext cx="9594171" cy="617571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Зовнішньоекономічна безпека </a:t>
            </a:r>
            <a:r>
              <a:rPr lang="uk-UA" sz="2400" i="1" dirty="0">
                <a:latin typeface="Cambria" panose="02040503050406030204" pitchFamily="18" charset="0"/>
                <a:ea typeface="Cambria" panose="02040503050406030204" pitchFamily="18" charset="0"/>
              </a:rPr>
              <a:t>– це  такий  стан відповідності зовнішньоекономічної    діяльності    національним     економічним інтересам,  що  забезпечує  мінімізацію  збитків  держави  від дії негативних зовнішніх економічних чинників та створення сприятливих умов  розвитку  економіки  завдяки  її активної участі у світовому  розподілі праці.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Інвестиційна безпека </a:t>
            </a:r>
            <a:r>
              <a:rPr lang="uk-UA" sz="2400" i="1" dirty="0">
                <a:latin typeface="Cambria" panose="02040503050406030204" pitchFamily="18" charset="0"/>
                <a:ea typeface="Cambria" panose="02040503050406030204" pitchFamily="18" charset="0"/>
              </a:rPr>
              <a:t>– це  такий  рівень  національних  та іноземних інвестицій (за умови  оптимального  їх  співвідношення), який   здатен   забезпечити   довгострокову  позитивну  економічну динаміку при належному рівні фінансування науково-технічної сфери, створення  інноваційної  інфраструктури та адекватних інноваційних механізмів.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Науково-технологічна безпека </a:t>
            </a:r>
            <a:r>
              <a:rPr lang="uk-UA" sz="2400" i="1" dirty="0">
                <a:latin typeface="Cambria" panose="02040503050406030204" pitchFamily="18" charset="0"/>
                <a:ea typeface="Cambria" panose="02040503050406030204" pitchFamily="18" charset="0"/>
              </a:rPr>
              <a:t>– це такий стан науково-технологічного та виробничого потенціалу держави, який дає змогу забезпечити  належне  функціонування національної економіки, достатнє  для   досягнення   та   підтримки   конкурентоздатності вітчизняної продукції, а також гарантування державної незалежності за рахунок власних інтелектуальних і технологічних ресурсів.</a:t>
            </a:r>
          </a:p>
        </p:txBody>
      </p:sp>
    </p:spTree>
    <p:extLst>
      <p:ext uri="{BB962C8B-B14F-4D97-AF65-F5344CB8AC3E}">
        <p14:creationId xmlns:p14="http://schemas.microsoft.com/office/powerpoint/2010/main" xmlns="" val="754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Енергетична безпека </a:t>
            </a:r>
            <a:r>
              <a:rPr lang="uk-UA" sz="2400" i="1" dirty="0">
                <a:latin typeface="Cambria" panose="02040503050406030204" pitchFamily="18" charset="0"/>
                <a:ea typeface="Cambria" panose="02040503050406030204" pitchFamily="18" charset="0"/>
              </a:rPr>
              <a:t>– це такий стан економіки,  який забезпечує захищеність національних інтересів у енергетичній сфері від  наявних  і  потенційних  загроз  внутрішнього  та зовнішнього характеру,   дає   змогу   задовольняти    реальні    потреби    в паливно-енергетичних   ресурсах  для  забезпечення  життєдіяльності населення та надійного  функціонування  національної  економіки  в режимах звичайного, надзвичайного та воєнного стану.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Соціальна безпека </a:t>
            </a:r>
            <a:r>
              <a:rPr lang="uk-UA" sz="2400" i="1" dirty="0">
                <a:latin typeface="Cambria" panose="02040503050406030204" pitchFamily="18" charset="0"/>
                <a:ea typeface="Cambria" panose="02040503050406030204" pitchFamily="18" charset="0"/>
              </a:rPr>
              <a:t>– це такий стан розвитку держави, при якому держава здатна забезпечити гідний і якісний рівень життя населення незалежно від впливу внутрішніх та зовнішніх загроз.</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Демографічна безпека </a:t>
            </a:r>
            <a:r>
              <a:rPr lang="uk-UA" sz="2400" i="1" dirty="0">
                <a:latin typeface="Cambria" panose="02040503050406030204" pitchFamily="18" charset="0"/>
                <a:ea typeface="Cambria" panose="02040503050406030204" pitchFamily="18" charset="0"/>
              </a:rPr>
              <a:t>– це  такий  стан захищеності держави, суспільства та ринку праці від  демографічних  загроз,  при  якому забезпечується   розвиток   України   з   урахуванням   сукупності збалансованих  демографічних  інтересів  держави,  суспільства   й особистості відповідно до конституційних прав громадян України.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Продовольча безпека </a:t>
            </a:r>
            <a:r>
              <a:rPr lang="uk-UA" sz="2400" i="1" dirty="0">
                <a:latin typeface="Cambria" panose="02040503050406030204" pitchFamily="18" charset="0"/>
                <a:ea typeface="Cambria" panose="02040503050406030204" pitchFamily="18" charset="0"/>
              </a:rPr>
              <a:t>– це такий   рівень   продовольчого забезпечення  населення,  який  гарантує  соціально-економічну  та політичну стабільність у суспільстві,  стійкий та якісний розвиток нації, сім'ї, особи, а також сталий економічний розвиток держави.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такий  рівень  розвитку  промислового комплексу  країни,  що  здатний забезпечити зростання економіки та розширене її відтворення.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50900154"/>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3541</TotalTime>
  <Words>3483</Words>
  <Application>Microsoft Office PowerPoint</Application>
  <PresentationFormat>Произвольный</PresentationFormat>
  <Paragraphs>545</Paragraphs>
  <Slides>37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Аспект</vt:lpstr>
      <vt:lpstr>ТЕМА 9  ЕКОНОМІЧНА БЕЗПЕКА УКРАЇНИ ТА ЄВРОІНТЕГРАЦІЙНІ ПРОЦЕСИ</vt:lpstr>
      <vt:lpstr>Економічна безпека як критерій ефективності економічної стратегії держави. Основні компоненти економічної безпеки.  </vt:lpstr>
      <vt:lpstr>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 </vt:lpstr>
      <vt:lpstr>ТЕРМІНОЛОГІЯ </vt:lpstr>
      <vt:lpstr>ПРОДОВЖЕННЯ</vt:lpstr>
      <vt:lpstr>Слайд 6</vt:lpstr>
      <vt:lpstr>3) грошово-кредитна безпека –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        4) боргова безпека –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        5) безпека страхового ринку –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        6) безпека фондового ринку –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 </vt:lpstr>
      <vt:lpstr>Слайд 8</vt:lpstr>
      <vt:lpstr>Слайд 9</vt:lpstr>
      <vt:lpstr>ВИРОБНИЧА БЕЗПЕКА</vt:lpstr>
      <vt:lpstr>Основні показники розвитку промисловості України </vt:lpstr>
      <vt:lpstr>Слайд 12</vt:lpstr>
      <vt:lpstr>Слайд 13</vt:lpstr>
      <vt:lpstr>Слайд 14</vt:lpstr>
      <vt:lpstr>Слайд 15</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Слайд 31</vt:lpstr>
      <vt:lpstr>ФІНАНСОВА БЕЗПЕКА</vt:lpstr>
      <vt:lpstr>ФІНАНСОВА БЕЗПЕКА</vt:lpstr>
      <vt:lpstr>ФІНАНСОВА БЕЗПЕКА   </vt:lpstr>
      <vt:lpstr>ФІНАНСОВА БЕЗПЕКА</vt:lpstr>
      <vt:lpstr>Витрати на проведення наукових досліджень і розробок та їх ефективність в окремих країнах світу</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Асус</cp:lastModifiedBy>
  <cp:revision>203</cp:revision>
  <dcterms:created xsi:type="dcterms:W3CDTF">2019-11-02T14:16:53Z</dcterms:created>
  <dcterms:modified xsi:type="dcterms:W3CDTF">2023-02-11T13:51:42Z</dcterms:modified>
</cp:coreProperties>
</file>