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95" r:id="rId15"/>
    <p:sldId id="282" r:id="rId16"/>
    <p:sldId id="283" r:id="rId17"/>
    <p:sldId id="284" r:id="rId18"/>
    <p:sldId id="285" r:id="rId19"/>
    <p:sldId id="286" r:id="rId20"/>
    <p:sldId id="287" r:id="rId21"/>
    <p:sldId id="296" r:id="rId22"/>
    <p:sldId id="288" r:id="rId23"/>
    <p:sldId id="289" r:id="rId24"/>
    <p:sldId id="290" r:id="rId25"/>
    <p:sldId id="297" r:id="rId26"/>
    <p:sldId id="291" r:id="rId27"/>
    <p:sldId id="292" r:id="rId28"/>
    <p:sldId id="293" r:id="rId29"/>
    <p:sldId id="29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10363200" cy="2285999"/>
          </a:xfrm>
        </p:spPr>
        <p:txBody>
          <a:bodyPr>
            <a:normAutofit fontScale="90000"/>
          </a:bodyPr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</a:t>
            </a: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Методична частина програми соціологічного дослідження (Ч.2. </a:t>
            </a: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Обґрунтування </a:t>
            </a: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методів збору соціологічної інформації)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048000"/>
            <a:ext cx="10058400" cy="3200400"/>
          </a:xfrm>
        </p:spPr>
        <p:txBody>
          <a:bodyPr>
            <a:normAutofit fontScale="92500" lnSpcReduction="20000"/>
          </a:bodyPr>
          <a:lstStyle/>
          <a:p>
            <a:endPara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Загальна характеристика методів збору соціологічної інформації.</a:t>
            </a:r>
            <a:endPara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Спостереження.</a:t>
            </a:r>
            <a:endPara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Аналіз документів.</a:t>
            </a:r>
            <a:endPara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Опитування.</a:t>
            </a:r>
            <a:endPara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Експеримент.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Спостереження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11353800" cy="548640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Також спостереження можна класифікувати за позицією спостерігача:</a:t>
            </a:r>
            <a:endParaRPr lang="ru-RU" sz="2400" dirty="0" smtClean="0"/>
          </a:p>
          <a:p>
            <a:r>
              <a:rPr lang="uk-UA" sz="2400" dirty="0" smtClean="0"/>
              <a:t>•</a:t>
            </a:r>
            <a:r>
              <a:rPr lang="uk-UA" sz="2400" b="1" dirty="0" smtClean="0"/>
              <a:t> Спостерігач не включається в діяльність групи за якою спостерігає, а сама група </a:t>
            </a:r>
            <a:r>
              <a:rPr lang="uk-UA" sz="2400" b="1" u="sng" dirty="0" smtClean="0"/>
              <a:t>знає</a:t>
            </a:r>
            <a:r>
              <a:rPr lang="uk-UA" sz="2400" b="1" dirty="0" smtClean="0"/>
              <a:t>, що ведеться спостереження (не включене, відкрите).</a:t>
            </a:r>
            <a:endParaRPr lang="ru-RU" sz="2400" dirty="0" smtClean="0"/>
          </a:p>
          <a:p>
            <a:r>
              <a:rPr lang="uk-UA" sz="2400" dirty="0" smtClean="0"/>
              <a:t>• </a:t>
            </a:r>
            <a:r>
              <a:rPr lang="uk-UA" sz="2400" b="1" dirty="0" smtClean="0"/>
              <a:t>Спостерігач не включається в діяльність групи за якою спостерігає, а сама група </a:t>
            </a:r>
            <a:r>
              <a:rPr lang="uk-UA" sz="2400" b="1" u="sng" dirty="0" smtClean="0"/>
              <a:t>не знає</a:t>
            </a:r>
            <a:r>
              <a:rPr lang="uk-UA" sz="2400" b="1" dirty="0" smtClean="0"/>
              <a:t>, що ведеться спостереження (не включене, приховане).</a:t>
            </a:r>
            <a:endParaRPr lang="ru-RU" sz="2400" dirty="0" smtClean="0"/>
          </a:p>
          <a:p>
            <a:r>
              <a:rPr lang="uk-UA" sz="2400" dirty="0" smtClean="0"/>
              <a:t>•</a:t>
            </a:r>
            <a:r>
              <a:rPr lang="uk-UA" sz="2400" b="1" dirty="0" smtClean="0"/>
              <a:t> Спостерігач включається в діяльність групи за якою спостерігає, а сама група </a:t>
            </a:r>
            <a:r>
              <a:rPr lang="uk-UA" sz="2400" b="1" u="sng" dirty="0" smtClean="0"/>
              <a:t>знає</a:t>
            </a:r>
            <a:r>
              <a:rPr lang="uk-UA" sz="2400" b="1" dirty="0" smtClean="0"/>
              <a:t>, що ведеться спостереження (включене, відкрите).</a:t>
            </a:r>
            <a:endParaRPr lang="ru-RU" sz="2400" dirty="0" smtClean="0"/>
          </a:p>
          <a:p>
            <a:r>
              <a:rPr lang="uk-UA" sz="2400" dirty="0" smtClean="0"/>
              <a:t>•</a:t>
            </a:r>
            <a:r>
              <a:rPr lang="uk-UA" sz="2400" b="1" dirty="0" smtClean="0"/>
              <a:t> Спостерігач включається в діяльність групи за якою спостерігає, а сама група </a:t>
            </a:r>
            <a:r>
              <a:rPr lang="uk-UA" sz="2400" b="1" u="sng" dirty="0" smtClean="0"/>
              <a:t>не знає</a:t>
            </a:r>
            <a:r>
              <a:rPr lang="uk-UA" sz="2400" b="1" dirty="0" smtClean="0"/>
              <a:t>, що ведеться спостереження (включене, приховане).</a:t>
            </a:r>
            <a:endParaRPr lang="ru-RU" sz="2400" dirty="0" smtClean="0"/>
          </a:p>
          <a:p>
            <a:r>
              <a:rPr lang="uk-UA" sz="2400" b="1" dirty="0" smtClean="0"/>
              <a:t>• Спостерігач реєструє факти своїх власних дій, станів (самоспостереження).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Спостереження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11353800" cy="5486400"/>
          </a:xfrm>
        </p:spPr>
        <p:txBody>
          <a:bodyPr>
            <a:noAutofit/>
          </a:bodyPr>
          <a:lstStyle/>
          <a:p>
            <a:pPr algn="just"/>
            <a:r>
              <a:rPr lang="uk-UA" sz="2400" b="1" i="1" dirty="0" smtClean="0"/>
              <a:t>Процедура спостереження.</a:t>
            </a:r>
            <a:r>
              <a:rPr lang="uk-UA" sz="2400" dirty="0" smtClean="0"/>
              <a:t> Процес дослідження соціального явища методом спостереження умовно можна представити у вигляді такої послідовності кроків: </a:t>
            </a:r>
          </a:p>
          <a:p>
            <a:pPr algn="just"/>
            <a:r>
              <a:rPr lang="uk-UA" sz="2400" dirty="0" smtClean="0"/>
              <a:t>формулювання проблеми, опис об'єкта спостереження, визначення завдань;</a:t>
            </a:r>
          </a:p>
          <a:p>
            <a:pPr algn="just"/>
            <a:r>
              <a:rPr lang="uk-UA" sz="2400" dirty="0" smtClean="0"/>
              <a:t> визначення одиниць спостереження та індикаторів досліджуваних аспектів поведінки; </a:t>
            </a:r>
          </a:p>
          <a:p>
            <a:pPr algn="just"/>
            <a:r>
              <a:rPr lang="uk-UA" sz="2400" dirty="0" smtClean="0"/>
              <a:t>розробка мови та системи понять, у термінах яких будуть описуватися результати спостереження; </a:t>
            </a:r>
          </a:p>
          <a:p>
            <a:pPr algn="just"/>
            <a:r>
              <a:rPr lang="uk-UA" sz="2400" dirty="0" smtClean="0"/>
              <a:t>визначення вибіркових процедур в ситуаціях, коли є можливість зробити відбір з безлічі спостережень; </a:t>
            </a:r>
          </a:p>
          <a:p>
            <a:pPr algn="just"/>
            <a:r>
              <a:rPr lang="uk-UA" sz="2400" dirty="0" smtClean="0"/>
              <a:t>підготовка технічних документів для фіксації спостережуваного явища (картки, бланки спостережень, протоколів і т. п.); </a:t>
            </a:r>
          </a:p>
          <a:p>
            <a:pPr algn="just"/>
            <a:r>
              <a:rPr lang="uk-UA" sz="2400" dirty="0" smtClean="0"/>
              <a:t>запис результатів спостережень; </a:t>
            </a:r>
          </a:p>
          <a:p>
            <a:pPr algn="just"/>
            <a:r>
              <a:rPr lang="uk-UA" sz="2400" dirty="0" smtClean="0"/>
              <a:t>аналіз і інтерпретація даних.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Спостереження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11353800" cy="5486400"/>
          </a:xfrm>
        </p:spPr>
        <p:txBody>
          <a:bodyPr>
            <a:noAutofit/>
          </a:bodyPr>
          <a:lstStyle/>
          <a:p>
            <a:pPr algn="just"/>
            <a:r>
              <a:rPr lang="uk-UA" sz="2400" b="1" i="1" dirty="0" smtClean="0"/>
              <a:t>Основні переваги і недоліки методу спостереження.</a:t>
            </a:r>
            <a:r>
              <a:rPr lang="uk-UA" sz="2400" dirty="0" smtClean="0"/>
              <a:t> Головна перевага цього методу полягає в тому, що він дає можливість вловити приховані деталі досліджуваного явища, його багатогранність. Гнучкість методу - ще одна якість, що має важливе значення при вивченні соціальних явищ. І, нарешті, відносна дешевизна.</a:t>
            </a:r>
            <a:endParaRPr lang="ru-RU" sz="2400" dirty="0" smtClean="0"/>
          </a:p>
          <a:p>
            <a:pPr algn="just"/>
            <a:r>
              <a:rPr lang="uk-UA" sz="2400" dirty="0" smtClean="0"/>
              <a:t>Серед недоліків, перш за все, слід відзначити якісний, а нене кількісний характер висновків, які, в основному, можна отримати в результаті спостереження. Метод рідко може бути застосований до спостереження великих сукупностей. Однак найбільш великий недолік, очевидно, пов'язаний з можливістю привнесення певної частки суб'єктивності і меншими, ніж в інших випадках, можливостями широкого узагальнення результатів дослідження. Також недоліком є локальність, обмеженість явищ, що спостерігаються, неможливість їх повторення. Спостерігаються тільки ті події, що відбуваються в період проведення дослідження. 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документів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4572000" cy="5486400"/>
          </a:xfrm>
        </p:spPr>
        <p:txBody>
          <a:bodyPr>
            <a:noAutofit/>
          </a:bodyPr>
          <a:lstStyle/>
          <a:p>
            <a:r>
              <a:rPr lang="uk-UA" sz="2800" dirty="0" smtClean="0"/>
              <a:t>Метод аналізу документів - один з основних методів отримання інформації про соціальну реальність, зафіксовану в різних документах. </a:t>
            </a:r>
            <a:endParaRPr lang="ru-RU" sz="2800" dirty="0" smtClean="0"/>
          </a:p>
        </p:txBody>
      </p:sp>
      <p:pic>
        <p:nvPicPr>
          <p:cNvPr id="1026" name="Picture 2" descr="E:\КАФЕДРА\НМКД\НМКЛ 2015-16\ПСД\Лекції укр\Лекція 8\jur-analis-ug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143000"/>
            <a:ext cx="6248399" cy="5029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документів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11353800" cy="5486400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/>
              <a:t>Метод аналізу документів - один з основних методів отримання інформації про соціальну реальність, зафіксовану в різних документах. </a:t>
            </a:r>
            <a:endParaRPr lang="ru-RU" sz="2800" dirty="0" smtClean="0"/>
          </a:p>
          <a:p>
            <a:pPr algn="just"/>
            <a:r>
              <a:rPr lang="uk-UA" sz="2800" dirty="0" smtClean="0"/>
              <a:t>Документальні джерела несуть унікальну і різноманітну інформацію про соціальні явища і процеси. Важливо знайти методи, які дозволили б отримати якусь інформацію з достатньою надійністю. Ці методи включають все різноманіття розумових операцій, спрямованих на інтерпретацію змісту документів відповідно до мети дослідження.</a:t>
            </a:r>
            <a:endParaRPr lang="ru-RU" sz="2800" dirty="0" smtClean="0"/>
          </a:p>
          <a:p>
            <a:pPr algn="just"/>
            <a:r>
              <a:rPr lang="uk-UA" sz="2800" b="1" dirty="0" smtClean="0"/>
              <a:t>Аналіз документів - це сукупність методичних прийомів, що застосовуються для вилучення із документальних джерел соціологічної інформації, необхідної для вирішення дослідницьких завдань.</a:t>
            </a:r>
            <a:endParaRPr lang="ru-RU" sz="2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документів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11353800" cy="5486400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/>
              <a:t>У соціології документом називається спеціально створений людиною предмет, призначений для передачі і зберігання інформації. </a:t>
            </a:r>
            <a:endParaRPr lang="ru-RU" sz="2400" dirty="0" smtClean="0"/>
          </a:p>
          <a:p>
            <a:pPr algn="just"/>
            <a:r>
              <a:rPr lang="uk-UA" sz="2400" i="1" dirty="0" smtClean="0"/>
              <a:t>За способом фіксації інформації</a:t>
            </a:r>
            <a:r>
              <a:rPr lang="uk-UA" sz="2400" dirty="0" smtClean="0"/>
              <a:t> розрізняють рукописні і друковані документи, записи на кіно і фото, відеоматеріали, тощо. </a:t>
            </a:r>
            <a:endParaRPr lang="ru-RU" sz="2400" dirty="0" smtClean="0"/>
          </a:p>
          <a:p>
            <a:pPr algn="just"/>
            <a:r>
              <a:rPr lang="uk-UA" sz="2400" i="1" dirty="0" smtClean="0"/>
              <a:t>Залежно від статусу джерела</a:t>
            </a:r>
            <a:r>
              <a:rPr lang="uk-UA" sz="2400" dirty="0" smtClean="0"/>
              <a:t> виділяють офіційні і неофіційні документи.</a:t>
            </a:r>
            <a:endParaRPr lang="ru-RU" sz="2400" dirty="0" smtClean="0"/>
          </a:p>
          <a:p>
            <a:pPr algn="just"/>
            <a:r>
              <a:rPr lang="uk-UA" sz="2400" dirty="0" smtClean="0"/>
              <a:t>Офіційні документи: накази, постанови, заяви, комюніке, стенограми офіційних засідань, дані державної та відомчої статистики, архіви і поточні документи різних установ і організацій, ділова кореспонденція, протоколи судових органів і прокуратури, фінансова звітність тощо.</a:t>
            </a:r>
            <a:endParaRPr lang="ru-RU" sz="2400" dirty="0" smtClean="0"/>
          </a:p>
          <a:p>
            <a:pPr algn="just"/>
            <a:r>
              <a:rPr lang="uk-UA" sz="2400" dirty="0" smtClean="0"/>
              <a:t>Неофіційні документи: особисті матеріали, а також залишені приватними особами безособові повідомлення. Особистими документами є: картки індивідуального обліку (особисті справи, анкети, бланки); характеристики, видані конкретній особі; листи, щоденники, мемуари. 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документів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11353800" cy="5486400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/>
              <a:t>Аналіз документів забезпечує отримання надійної соціальної інформації, часто виступає додатковим методом збору первинної соціологічної інформації з метою уточнення, збагачення чи порівняння результатів спостереження або опитування, їх перевірки.</a:t>
            </a:r>
            <a:endParaRPr lang="ru-RU" sz="2400" dirty="0" smtClean="0"/>
          </a:p>
          <a:p>
            <a:pPr algn="just"/>
            <a:r>
              <a:rPr lang="uk-UA" sz="2400" b="1" dirty="0" smtClean="0"/>
              <a:t>Важливою умовою використання методу є оцінка якості документального джерела. </a:t>
            </a:r>
          </a:p>
          <a:p>
            <a:pPr algn="just"/>
            <a:r>
              <a:rPr lang="uk-UA" sz="2400" dirty="0" smtClean="0"/>
              <a:t>Виділяються наступні етапи оцінки якості документального джерела (критика джерела): з'ясування умов, цілей і причин створення документа, встановлення його авторства. Тобто визначення факторів, які могли вплинути на достовірність відображення в документі дійсного стану справ. Інакше кажучи, з'ясовуються фактори достовірності документального джерела відповідно до цілей дослідження. </a:t>
            </a:r>
          </a:p>
          <a:p>
            <a:pPr algn="just"/>
            <a:r>
              <a:rPr lang="uk-UA" sz="2400" dirty="0" smtClean="0"/>
              <a:t>Встановлення повноти і достовірності джерела щодо цілей дослідження - головні параметри його оцінки до початку дослідження.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документів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11353800" cy="5486400"/>
          </a:xfrm>
        </p:spPr>
        <p:txBody>
          <a:bodyPr>
            <a:noAutofit/>
          </a:bodyPr>
          <a:lstStyle/>
          <a:p>
            <a:pPr algn="just"/>
            <a:r>
              <a:rPr lang="uk-UA" sz="2400" b="1" i="1" u="sng" dirty="0" smtClean="0"/>
              <a:t>Виділяють кількісний і якісний аналіз документів. </a:t>
            </a:r>
            <a:endParaRPr lang="ru-RU" sz="2400" dirty="0" smtClean="0"/>
          </a:p>
          <a:p>
            <a:pPr algn="just"/>
            <a:r>
              <a:rPr lang="uk-UA" sz="2400" b="1" dirty="0" smtClean="0"/>
              <a:t>Кількісний аналіз</a:t>
            </a:r>
            <a:r>
              <a:rPr lang="uk-UA" sz="2400" dirty="0" smtClean="0"/>
              <a:t> документів (контент-аналіз). Це  різновид формалізованого аналізу, який засновані на статистичному розрахунку різних об'єктивних характеристик тексту. Наприклад, частота публікацій у ЗМІ матеріалів по певній темі, число рядків, що відводяться редакцією окремим темам, рубриками, авторам, частота згадувань проблем, термінів, імен, географічних назв і т.п.</a:t>
            </a:r>
            <a:endParaRPr lang="ru-RU" sz="2400" dirty="0" smtClean="0"/>
          </a:p>
          <a:p>
            <a:pPr algn="just"/>
            <a:r>
              <a:rPr lang="uk-UA" sz="2400" dirty="0" smtClean="0"/>
              <a:t>Потенційними об'єктами дослідження в контент-аналізі можуть бути будь-які документальні джерела, що містять текст, - книги, газети, пісні, промови, виступи, листи, щоденники, відповіді на відкриті запитання анкет. При цьому звичайно мається на увазі, що характеристика, яка вивчається існує і розподілена в деякій сукупності документів. </a:t>
            </a:r>
          </a:p>
          <a:p>
            <a:pPr algn="just"/>
            <a:r>
              <a:rPr lang="uk-UA" sz="2400" dirty="0" smtClean="0"/>
              <a:t>Завдання дослідження, які вирішуються методом контент-аналізу, укладаються в досить просту і очевидну схему: "Хто сказав, що, кому, як, з якою метою і з яким результатом?"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документів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11353800" cy="5486400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/>
              <a:t>Суть методу контент-аналізу зводиться до того, щоб знайти і використовувати для підрахунку такі ознаки документа (наприклад, згадки назв партій), які відображали б певні суттєві сторони його змісту. Зазвичай контент-аналіз, як і методи масового опитування, використовує вибірковий метод вивчення і лише одиниці аналізу і одиниці відбору в них різні. У контент-аналізі одиниці відбору - слова, фрази, смислові одиниці, окремі статті, в опитуваннях – люди, респонденти.</a:t>
            </a:r>
            <a:endParaRPr lang="ru-RU" sz="2400" dirty="0" smtClean="0"/>
          </a:p>
          <a:p>
            <a:pPr algn="just"/>
            <a:r>
              <a:rPr lang="uk-UA" sz="2400" dirty="0" smtClean="0"/>
              <a:t>Контент-аналіз доцільно використовувати при наявності великих текстових масивів з чіткою структурою, яка визначається комунікативними намірами авторів тексту. Цей метод широко використовується при вивченні повідомлень, трансльованих на масову аудиторію ЗМІ.</a:t>
            </a: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документів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11353800" cy="5486400"/>
          </a:xfrm>
        </p:spPr>
        <p:txBody>
          <a:bodyPr>
            <a:noAutofit/>
          </a:bodyPr>
          <a:lstStyle/>
          <a:p>
            <a:pPr algn="just"/>
            <a:r>
              <a:rPr lang="uk-UA" sz="2300" b="1" dirty="0" smtClean="0"/>
              <a:t>У якісному аналізі</a:t>
            </a:r>
            <a:r>
              <a:rPr lang="uk-UA" sz="2300" dirty="0" smtClean="0"/>
              <a:t> розрізняють зовнішній і внутрішній аналіз.</a:t>
            </a:r>
            <a:endParaRPr lang="ru-RU" sz="2300" dirty="0" smtClean="0"/>
          </a:p>
          <a:p>
            <a:pPr algn="just"/>
            <a:r>
              <a:rPr lang="uk-UA" sz="2300" i="1" dirty="0" smtClean="0"/>
              <a:t>Зовнішній аналіз</a:t>
            </a:r>
            <a:r>
              <a:rPr lang="uk-UA" sz="2300" dirty="0" smtClean="0"/>
              <a:t> - це аналіз "історичного контексту" документа, тобто аналіз документа у власному розумінні цього слова і всіх тих обставин, які супроводжували його появу. Мета зовнішнього аналізу - встановити вид документа, його форму, час і місце появи, хто був його автором і ініціатором, які цілі переслідувалися при його створенні, наскільки він надійний і достовірний, який його контекст. </a:t>
            </a:r>
            <a:endParaRPr lang="ru-RU" sz="2300" dirty="0" smtClean="0"/>
          </a:p>
          <a:p>
            <a:pPr algn="just"/>
            <a:r>
              <a:rPr lang="uk-UA" sz="2300" i="1" dirty="0" smtClean="0"/>
              <a:t>Внутрішній аналіз</a:t>
            </a:r>
            <a:r>
              <a:rPr lang="uk-UA" sz="2300" dirty="0" smtClean="0"/>
              <a:t> - це дослідження змісту документа. По суті, вся робота соціолога спрямована на проведення внутрішнього аналізу документа, що включає виявлення відмінності між фактичним і літературним змістом, встановлення рівня компетенції автора документа в справах, про які він висловлюється, з'ясування його особистого ставлення до написаного. Ставлення автора найчастіше виступає джерелом спотворень.</a:t>
            </a:r>
            <a:endParaRPr lang="ru-RU" sz="2300" dirty="0" smtClean="0"/>
          </a:p>
          <a:p>
            <a:pPr algn="just"/>
            <a:r>
              <a:rPr lang="uk-UA" sz="2300" b="1" dirty="0" smtClean="0"/>
              <a:t>Недоліки методу пов'язані з можливістю викривлення інформації та пасивним характером самого дослідження.</a:t>
            </a:r>
            <a:endParaRPr lang="ru-RU" sz="23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762000"/>
          </a:xfrm>
        </p:spPr>
        <p:txBody>
          <a:bodyPr>
            <a:noAutofit/>
          </a:bodyPr>
          <a:lstStyle/>
          <a:p>
            <a:pPr lvl="0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Методична частина програми соціологічного дослідження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524000"/>
            <a:ext cx="10744200" cy="4572000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/>
              <a:t>Побудовою вихідних гіпотез дослідження завершується розробка методологічної частини програми і наступним кроком є перехід до формулювання методичних складових, а саме: </a:t>
            </a:r>
            <a:endParaRPr lang="ru-RU" sz="2400" dirty="0" smtClean="0"/>
          </a:p>
          <a:p>
            <a:pPr lvl="0" algn="just"/>
            <a:r>
              <a:rPr lang="uk-UA" sz="2400" dirty="0" smtClean="0"/>
              <a:t>Уточнення об’єкту дослідження, шляхом визначення генеральної та вибіркової сукупності.</a:t>
            </a:r>
            <a:endParaRPr lang="ru-RU" sz="2400" dirty="0" smtClean="0"/>
          </a:p>
          <a:p>
            <a:pPr lvl="0" algn="just"/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 методу (методів) збору соціологічної інформації.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/>
            <a:r>
              <a:rPr lang="uk-UA" sz="2400" dirty="0" smtClean="0"/>
              <a:t>Побудова логічних схем інструментарію (відповідно до обраного методу).</a:t>
            </a:r>
            <a:endParaRPr lang="ru-RU" sz="2400" dirty="0" smtClean="0"/>
          </a:p>
          <a:p>
            <a:pPr lvl="0" algn="just"/>
            <a:r>
              <a:rPr lang="uk-UA" sz="2400" dirty="0" smtClean="0"/>
              <a:t>Побудова логічних схем обробки інформації.</a:t>
            </a: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Опитування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4953000" cy="5486400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>Метод опитування - отримання відомостей про досліджуваний об'єкт шляхом ведення діалогу (комунікації) між дослідником та респондентом за допомогою формалізованих запитань та відповідей на них.</a:t>
            </a:r>
            <a:r>
              <a:rPr lang="uk-UA" sz="2800" dirty="0" smtClean="0"/>
              <a:t> </a:t>
            </a:r>
            <a:endParaRPr lang="ru-RU" sz="2800" dirty="0"/>
          </a:p>
        </p:txBody>
      </p:sp>
      <p:pic>
        <p:nvPicPr>
          <p:cNvPr id="2050" name="Picture 2" descr="E:\КАФЕДРА\НМКД\НМКЛ 2015-16\ПСД\Лекції укр\Лекція 8\14008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066800"/>
            <a:ext cx="54864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Опитування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11353800" cy="5486400"/>
          </a:xfrm>
        </p:spPr>
        <p:txBody>
          <a:bodyPr>
            <a:noAutofit/>
          </a:bodyPr>
          <a:lstStyle/>
          <a:p>
            <a:pPr algn="just"/>
            <a:r>
              <a:rPr lang="uk-UA" sz="2100" b="1" dirty="0" smtClean="0"/>
              <a:t>Метод опитування - отримання відомостей про досліджуваний об'єкт шляхом ведення діалогу (комунікації) між дослідником та респондентом за допомогою формалізованих запитань та відповідей на них.</a:t>
            </a:r>
            <a:r>
              <a:rPr lang="uk-UA" sz="2100" dirty="0" smtClean="0"/>
              <a:t> При  опитуванні  соціолог отримує інформацію в процесі спілкування з особами, які приймають участь в процесах, що досліджуються. Ця інформація відбиває реальність в тому вигляді, як вона "переломлюється" в свідомості респондентів. Це найбільш універсальний метод. Він дає можливість отримання різноманітної інформації про об'єктивні та суб'єктивні характеристики респондентів в минулому, теперішньому та майбутньому, про різні сфери діяльності, в які включений респондент. </a:t>
            </a:r>
            <a:endParaRPr lang="ru-RU" sz="2100" dirty="0" smtClean="0"/>
          </a:p>
          <a:p>
            <a:pPr algn="just"/>
            <a:r>
              <a:rPr lang="uk-UA" sz="2100" b="1" dirty="0" smtClean="0"/>
              <a:t>Залежно від джерела (носія) первинної соціологічної інформації розрізняють опитування масові й спеціалізовані (експертні).</a:t>
            </a:r>
            <a:r>
              <a:rPr lang="uk-UA" sz="2100" dirty="0" smtClean="0"/>
              <a:t> </a:t>
            </a:r>
            <a:endParaRPr lang="ru-RU" sz="2100" dirty="0" smtClean="0"/>
          </a:p>
          <a:p>
            <a:pPr algn="just"/>
            <a:r>
              <a:rPr lang="uk-UA" sz="2100" dirty="0" smtClean="0"/>
              <a:t>У масовому опитуванні основним джерелом інформації виступають представники різних категорій </a:t>
            </a:r>
            <a:r>
              <a:rPr lang="uk-UA" sz="2100" dirty="0" smtClean="0"/>
              <a:t>населення, </a:t>
            </a:r>
            <a:r>
              <a:rPr lang="uk-UA" sz="2100" dirty="0" smtClean="0"/>
              <a:t>діяльність, яких безпосередньо не пов'язана з предметом аналізу. </a:t>
            </a:r>
            <a:endParaRPr lang="ru-RU" sz="2100" dirty="0" smtClean="0"/>
          </a:p>
          <a:p>
            <a:pPr algn="just"/>
            <a:r>
              <a:rPr lang="uk-UA" sz="2100" dirty="0" smtClean="0"/>
              <a:t>У спеціалізованих опитуваннях головне джерело інформації - компетентні особи, чия професійна діяльність тісно пов'язана з предметом вивчення і чиї теоретичні знання, життєвий досвід дозволяють робити авторитетні висновки, тобто учасниками таких опитувань є експерти, здатні дати всебічно виважену оцінку по тій чи іншій проблемі.</a:t>
            </a:r>
            <a:endParaRPr lang="ru-RU" sz="21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Опитування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11353800" cy="5486400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/>
              <a:t>Розрізняють так само дві основні форми соціологічного опитування: анкетування і інтерв'ювання.</a:t>
            </a:r>
            <a:endParaRPr lang="ru-RU" sz="2400" dirty="0" smtClean="0"/>
          </a:p>
          <a:p>
            <a:pPr algn="just"/>
            <a:r>
              <a:rPr lang="uk-UA" sz="2400" dirty="0" smtClean="0"/>
              <a:t>Вибір виду опитування визначається цілями дослідження, його організаційно-економічними можливостями, а також вимогами до достовірності і надійності інформації. </a:t>
            </a:r>
            <a:endParaRPr lang="ru-RU" sz="2400" dirty="0" smtClean="0"/>
          </a:p>
          <a:p>
            <a:pPr algn="just"/>
            <a:r>
              <a:rPr lang="uk-UA" sz="2400" b="1" dirty="0" smtClean="0"/>
              <a:t>При анкетуванні опитуваний самостійно сприймає текст опитувальника і сам його заповнює. </a:t>
            </a:r>
            <a:endParaRPr lang="ru-RU" sz="2400" dirty="0" smtClean="0"/>
          </a:p>
          <a:p>
            <a:pPr algn="just"/>
            <a:r>
              <a:rPr lang="uk-UA" sz="2400" b="1" dirty="0" smtClean="0"/>
              <a:t>У разі інтерв'ювання в ролі посередника між текстом опитувальника і респондентом виступає інтерв'юер, який представляє авторів дослідження і реалізує мети дослідження в ситуації опитування.</a:t>
            </a:r>
            <a:r>
              <a:rPr lang="uk-UA" sz="2400" dirty="0" smtClean="0"/>
              <a:t> Інтерв'юер ставить питання, вислуховує відповіді респондента і фіксує їх зміст відповідно до процедури, передбаченої інструкціями.</a:t>
            </a:r>
            <a:endParaRPr lang="ru-RU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Опитування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990600"/>
            <a:ext cx="10134600" cy="5486400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/>
              <a:t>В соціологічній практиці існує багато різновидів цих двох форм опитування, які соціолог може обирати відповідно до цілей і завдань дослідження.</a:t>
            </a:r>
            <a:endParaRPr lang="ru-RU" sz="2800" dirty="0" smtClean="0"/>
          </a:p>
          <a:p>
            <a:pPr algn="just"/>
            <a:r>
              <a:rPr lang="uk-UA" sz="2800" dirty="0" smtClean="0"/>
              <a:t>Головним недоліком методу є труднощі з оцінкою об'єктивності змісту інформації, її достовірності, надійності.</a:t>
            </a:r>
            <a:endParaRPr lang="ru-RU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Експеримент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5715000" cy="5486400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/>
              <a:t>Особливе місце серед кількісних методів збору інформації займають  експериментальні методики. </a:t>
            </a:r>
            <a:r>
              <a:rPr lang="uk-UA" sz="2400" b="1" dirty="0" smtClean="0"/>
              <a:t>Експеримент - це метод збору та аналізу емпіричних даних, спрямований на перевірку гіпотез щодо причинних зв'язків між явищами. Зазвичай ця перевірка проводиться шляхом втручання експериментатора в природний хід подій</a:t>
            </a:r>
            <a:r>
              <a:rPr lang="uk-UA" sz="2400" b="1" dirty="0" smtClean="0"/>
              <a:t>.</a:t>
            </a:r>
            <a:endParaRPr lang="ru-RU" sz="2400" b="1" dirty="0" smtClean="0"/>
          </a:p>
        </p:txBody>
      </p:sp>
      <p:pic>
        <p:nvPicPr>
          <p:cNvPr id="3075" name="Picture 3" descr="E:\КАФЕДРА\НМКД\НМКЛ 2015-16\ПСД\Лекції укр\Лекція 8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1143000"/>
            <a:ext cx="54102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Експеримент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11353800" cy="5486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400" b="1" dirty="0" smtClean="0"/>
              <a:t>Соціальний </a:t>
            </a:r>
            <a:r>
              <a:rPr lang="uk-UA" sz="2400" b="1" dirty="0" smtClean="0"/>
              <a:t>експеримент виконує дві основні функції:</a:t>
            </a:r>
            <a:endParaRPr lang="ru-RU" sz="2400" b="1" dirty="0" smtClean="0"/>
          </a:p>
          <a:p>
            <a:pPr algn="just"/>
            <a:r>
              <a:rPr lang="uk-UA" sz="2400" dirty="0" smtClean="0"/>
              <a:t>• досягнення ефекту в практично-перетворювальної діяльності та</a:t>
            </a:r>
            <a:endParaRPr lang="ru-RU" sz="2400" dirty="0" smtClean="0"/>
          </a:p>
          <a:p>
            <a:pPr algn="just"/>
            <a:r>
              <a:rPr lang="uk-UA" sz="2400" dirty="0" smtClean="0"/>
              <a:t>• перевірка наукової гіпотези.</a:t>
            </a:r>
            <a:endParaRPr lang="ru-RU" sz="2400" dirty="0" smtClean="0"/>
          </a:p>
          <a:p>
            <a:pPr algn="just"/>
            <a:r>
              <a:rPr lang="uk-UA" sz="2400" dirty="0" smtClean="0"/>
              <a:t>В останньому випадку процедура експериментування цілком зосереджена на пізнавальному результаті. Експеримент виступає як найбільш сильний спосіб перевірки гіпотези. </a:t>
            </a:r>
          </a:p>
          <a:p>
            <a:pPr algn="just"/>
            <a:r>
              <a:rPr lang="uk-UA" sz="2400" dirty="0" smtClean="0"/>
              <a:t>У першому ж випадку експеримент націлений на отримання практичного ефекту управління деякими процесами. Пізнавальні результати представляють тут побічний продукт управлінського ефекту.</a:t>
            </a:r>
            <a:endParaRPr lang="ru-RU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Експеримент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11353800" cy="5486400"/>
          </a:xfrm>
        </p:spPr>
        <p:txBody>
          <a:bodyPr>
            <a:noAutofit/>
          </a:bodyPr>
          <a:lstStyle/>
          <a:p>
            <a:pPr algn="just"/>
            <a:r>
              <a:rPr lang="uk-UA" sz="2200" b="1" dirty="0" smtClean="0"/>
              <a:t>Експерименти розрізняються як за характером експериментальної ситуації, так і за логічною структурою доказу гіпотез.</a:t>
            </a:r>
            <a:r>
              <a:rPr lang="uk-UA" sz="2200" dirty="0" smtClean="0"/>
              <a:t> </a:t>
            </a:r>
            <a:endParaRPr lang="ru-RU" sz="2200" dirty="0" smtClean="0"/>
          </a:p>
          <a:p>
            <a:pPr algn="just"/>
            <a:r>
              <a:rPr lang="uk-UA" sz="2200" b="1" dirty="0" smtClean="0"/>
              <a:t>За характером експериментальної ситуації експерименти діляться на </a:t>
            </a:r>
            <a:r>
              <a:rPr lang="uk-UA" sz="2200" b="1" u="sng" dirty="0" smtClean="0"/>
              <a:t>польові та лабораторні.</a:t>
            </a:r>
            <a:endParaRPr lang="ru-RU" sz="2200" dirty="0" smtClean="0"/>
          </a:p>
          <a:p>
            <a:pPr algn="just"/>
            <a:r>
              <a:rPr lang="uk-UA" sz="2200" i="1" dirty="0" smtClean="0"/>
              <a:t>У польовому експерименті</a:t>
            </a:r>
            <a:r>
              <a:rPr lang="uk-UA" sz="2200" dirty="0" smtClean="0"/>
              <a:t> об'єкт (група) знаходиться в природних умовах свого функціонування (наприклад, студентська група). При цьому члени групи можуть бути інформовані або не інформовані про те, що вони беруть участь в експерименті. Відповідне рішення в кожному конкретному випадку залежить від того, наскільки обізнаність може вплинути на хід експерименту.</a:t>
            </a:r>
            <a:endParaRPr lang="ru-RU" sz="2200" dirty="0" smtClean="0"/>
          </a:p>
          <a:p>
            <a:pPr algn="just"/>
            <a:r>
              <a:rPr lang="uk-UA" sz="2200" i="1" dirty="0" smtClean="0"/>
              <a:t>У лабораторному експерименті</a:t>
            </a:r>
            <a:r>
              <a:rPr lang="uk-UA" sz="2200" dirty="0" smtClean="0"/>
              <a:t> ситуація, а часто і самі групи формуються штучно. Тому члени групи зазвичай обізнані про експеримент.</a:t>
            </a:r>
            <a:endParaRPr lang="ru-RU" sz="2200" dirty="0" smtClean="0"/>
          </a:p>
          <a:p>
            <a:pPr algn="just"/>
            <a:r>
              <a:rPr lang="uk-UA" sz="2200" dirty="0" smtClean="0"/>
              <a:t>Як в польовому, так і в лабораторному експерименті в якості додаткових методів збору інформації з успіхом можуть бути використані опитування і спостереження. Їх результати дають підставу досліднику вирішувати питання про те, чи втручатися в хід експерименту або спостерігати за ним до повного закінчення без втручання.</a:t>
            </a:r>
            <a:endParaRPr lang="ru-RU" sz="2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Експеримент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11353800" cy="5486400"/>
          </a:xfrm>
        </p:spPr>
        <p:txBody>
          <a:bodyPr>
            <a:noAutofit/>
          </a:bodyPr>
          <a:lstStyle/>
          <a:p>
            <a:pPr algn="just"/>
            <a:r>
              <a:rPr lang="uk-UA" sz="2100" b="1" dirty="0" smtClean="0"/>
              <a:t>За логікою доказу гіпотез розрізняють </a:t>
            </a:r>
            <a:r>
              <a:rPr lang="uk-UA" sz="2100" b="1" u="sng" dirty="0" smtClean="0"/>
              <a:t>лінійний експеримент і паралельний.</a:t>
            </a:r>
            <a:endParaRPr lang="ru-RU" sz="2100" dirty="0" smtClean="0"/>
          </a:p>
          <a:p>
            <a:pPr algn="just"/>
            <a:r>
              <a:rPr lang="uk-UA" sz="2100" i="1" dirty="0" smtClean="0"/>
              <a:t>У лінійному експерименті</a:t>
            </a:r>
            <a:r>
              <a:rPr lang="uk-UA" sz="2100" dirty="0" smtClean="0"/>
              <a:t> аналізу піддається одна і та ж група, що є і контрольною (її первісний стан), і експериментальною (її стан після зміни однієї або декількох характеристик). Тут ще до початку експерименту чітко фіксуються всі контрольні, факторні і нейтральні характеристики об'єкта. Після цього змінюються факторні характеристики групи (або умови її функціонування) і після закінчення певного, заздалегідь заданого часу знову вимірюється стан об'єкта по його контрольним характеристикам.</a:t>
            </a:r>
            <a:endParaRPr lang="ru-RU" sz="2100" dirty="0" smtClean="0"/>
          </a:p>
          <a:p>
            <a:pPr algn="just"/>
            <a:r>
              <a:rPr lang="uk-UA" sz="2100" dirty="0" smtClean="0"/>
              <a:t>Дуже важливо, щоб в процесі лінійного експерименту було виключено вплив чинників, що заважають на об'єкт аналізу.</a:t>
            </a:r>
            <a:endParaRPr lang="ru-RU" sz="2100" dirty="0" smtClean="0"/>
          </a:p>
          <a:p>
            <a:pPr algn="just"/>
            <a:r>
              <a:rPr lang="uk-UA" sz="2100" i="1" dirty="0" smtClean="0"/>
              <a:t>У паралельному експерименті</a:t>
            </a:r>
            <a:r>
              <a:rPr lang="uk-UA" sz="2100" dirty="0" smtClean="0"/>
              <a:t> одночасно беруть участь дві групи - контрольна і експериментальна. Їх склад повинен бути ідентичний по всім контрольним характеристикам, а також по тим нейтральним, які можуть вплинути на результат експерименту (в першу чергу це соціально-демографічні ознаки). Характеристики контрольної групи залишаються постійними протягом всього періоду експерименту, а характеристики експериментальної - змінюються. За підсумками експерименту контрольні показники двох груп порівнюються і робиться висновок про причини і масштаби змін, що відбулися.</a:t>
            </a:r>
            <a:endParaRPr lang="ru-RU" sz="21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Експеримент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11353800" cy="5486400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/>
              <a:t>Експериментальний метод дозволяє отримувати достовірні результати, які можна успішно застосовувати в практичній діяльності, наприклад для підвищення ефективності функціонування соціальних груп, організацій, інститутів. </a:t>
            </a:r>
          </a:p>
          <a:p>
            <a:pPr algn="just"/>
            <a:r>
              <a:rPr lang="uk-UA" sz="2400" dirty="0" smtClean="0"/>
              <a:t>Однак в процесі застосування експериментального методу важливо враховувати не тільки достовірність даних, а й моральні і правові норми, а також інтереси і прагнення людей, що беруть участь в дослідженні. </a:t>
            </a:r>
          </a:p>
          <a:p>
            <a:pPr algn="just"/>
            <a:r>
              <a:rPr lang="uk-UA" sz="2400" dirty="0" smtClean="0"/>
              <a:t>Недоліками цього методу є його висока затратність та складність в організації, а також ризик виникнення етичних проблем.</a:t>
            </a:r>
            <a:endParaRPr lang="ru-RU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 методу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990600"/>
            <a:ext cx="5791200" cy="5486400"/>
          </a:xfrm>
        </p:spPr>
        <p:txBody>
          <a:bodyPr>
            <a:noAutofit/>
          </a:bodyPr>
          <a:lstStyle/>
          <a:p>
            <a:r>
              <a:rPr lang="uk-UA" sz="2400" dirty="0" smtClean="0"/>
              <a:t>Кожен з розглянутих методів збору соціологічної інформації має певну специфіку застосування, багато різновидів, свої переваги і недоліки. </a:t>
            </a:r>
          </a:p>
          <a:p>
            <a:r>
              <a:rPr lang="uk-UA" sz="2400" dirty="0" smtClean="0"/>
              <a:t>Тому одним з важливих завдань соціолога </a:t>
            </a:r>
            <a:r>
              <a:rPr lang="uk-UA" sz="2400" b="1" dirty="0" smtClean="0"/>
              <a:t>при програмуванні дослідження є визначення такого методу збору інформації, який би відповідав поставленим цілям і завданням дослідження та </a:t>
            </a:r>
            <a:r>
              <a:rPr lang="uk-UA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давав змогу зібрати необхідну емпіричну інформацію з найбільшою ефективністю.</a:t>
            </a:r>
            <a:endParaRPr lang="ru-RU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E:\КАФЕДРА\НМКД\НМКЛ 2015-16\ПСД\Лекції укр\Лекція 8\for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219200"/>
            <a:ext cx="63246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pPr lvl="0"/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Загальна характеристика методів збору соціологічної інформації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724400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/>
              <a:t>Головною особливістю будь-якого соціологічного дослідження є використання специфічних методів збору інформації, що дозволяють знаходити емпіричні дані для аналізу досліджуваних соціальних проблем. Існує чотири основні методи емпіричного соціологічного дослідження: </a:t>
            </a:r>
            <a:r>
              <a:rPr lang="uk-UA" sz="2800" b="1" dirty="0" smtClean="0"/>
              <a:t>аналіз документів, спостереження, опитування і експеримент.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pPr lvl="0"/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Загальна характеристика методів збору соціологічної інформації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724400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/>
              <a:t>Слово «метод» походить від грецького - шлях до чогось. </a:t>
            </a:r>
          </a:p>
          <a:p>
            <a:pPr algn="just"/>
            <a:r>
              <a:rPr lang="uk-UA" sz="2400" b="1" dirty="0" smtClean="0"/>
              <a:t>У соціології </a:t>
            </a:r>
            <a:r>
              <a:rPr lang="uk-UA" sz="2400" b="1" i="1" dirty="0" smtClean="0"/>
              <a:t>метод - це </a:t>
            </a:r>
            <a:r>
              <a:rPr lang="uk-UA" sz="2400" b="1" u="sng" dirty="0" smtClean="0"/>
              <a:t>спосіб одержання найбільш правдоподібних соціологічних знань, сукупність використовуваних процедур, прийомів, операцій</a:t>
            </a:r>
            <a:r>
              <a:rPr lang="uk-UA" sz="2400" b="1" dirty="0" smtClean="0"/>
              <a:t> для емпіричного і теоретичного пізнання соціальної реальності. </a:t>
            </a:r>
          </a:p>
          <a:p>
            <a:pPr algn="just"/>
            <a:r>
              <a:rPr lang="uk-UA" sz="2400" dirty="0" smtClean="0"/>
              <a:t>При виборі методу дослідження необхідно врахувати наступні моменти:</a:t>
            </a:r>
            <a:endParaRPr lang="ru-RU" sz="2400" dirty="0" smtClean="0"/>
          </a:p>
          <a:p>
            <a:pPr algn="just"/>
            <a:r>
              <a:rPr lang="uk-UA" sz="2400" dirty="0" smtClean="0"/>
              <a:t>- жоден з методів не є універсальним, методи можуть бути адекватними чи неадекватними поставленим цілям і завданням;</a:t>
            </a:r>
            <a:endParaRPr lang="ru-RU" sz="2400" dirty="0" smtClean="0"/>
          </a:p>
          <a:p>
            <a:pPr algn="just"/>
            <a:r>
              <a:rPr lang="uk-UA" sz="2400" dirty="0" smtClean="0"/>
              <a:t>- оперативність і економічність дослідження не повинні досягатися за рахунок зниження якості даних;</a:t>
            </a:r>
            <a:endParaRPr lang="ru-RU" sz="2400" dirty="0" smtClean="0"/>
          </a:p>
          <a:p>
            <a:pPr algn="just"/>
            <a:r>
              <a:rPr lang="uk-UA" sz="2400" dirty="0" smtClean="0"/>
              <a:t>- надійність методу забезпечується як обґрунтованістю його застосування, так і правильним використанням.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pPr lvl="0"/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Загальна характеристика методів збору соціологічної інформації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105400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/>
              <a:t>У соціологічних дослідженнях можуть використовуватися дві стратегії використання методів збору інформації, що відрізняються специфічними особливостями: кількісна та якісна.</a:t>
            </a:r>
            <a:r>
              <a:rPr lang="uk-UA" sz="2400" dirty="0" smtClean="0"/>
              <a:t> </a:t>
            </a:r>
          </a:p>
          <a:p>
            <a:pPr algn="just"/>
            <a:r>
              <a:rPr lang="uk-UA" sz="2400" dirty="0" smtClean="0"/>
              <a:t>Питання про використання та можливості цих двох груп методів пов'язане з розумінням самого предмету соціології: або це наука, що спрямована на дослідження надіндивідуальних структур, що складають суспільство (об’єктивізм), або вона вивчає повсякденне життя людей та ті смисли, які люди надають своїм діям (суб’єктивізм). </a:t>
            </a:r>
          </a:p>
          <a:p>
            <a:pPr algn="just"/>
            <a:r>
              <a:rPr lang="uk-UA" sz="2400" dirty="0" smtClean="0"/>
              <a:t>В першому випадку адекватним є використання кількісних методів збору інформації, в другому - якісних. </a:t>
            </a:r>
          </a:p>
          <a:p>
            <a:pPr algn="just"/>
            <a:r>
              <a:rPr lang="uk-UA" sz="2400" dirty="0" smtClean="0"/>
              <a:t>Це з точки зору методології, на практиці ж сьогодні в межах одного дослідницького проекту дуже часто застосовують обидва класи методів збору, що взаємодоповнюють один одного.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Спостереження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5638800" cy="548640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Спостереження</a:t>
            </a:r>
            <a:r>
              <a:rPr lang="uk-UA" sz="2400" dirty="0" smtClean="0"/>
              <a:t> - це метод збору первинних емпіричних даних, який полягає в </a:t>
            </a:r>
            <a:r>
              <a:rPr lang="uk-UA" sz="2400" b="1" dirty="0" smtClean="0"/>
              <a:t>спрямованому, систематичному сприйнятті і реєстрації значущих, з точки зору цілей і завдань дослідження, соціальних процесів, явищ, ситуацій, фактів</a:t>
            </a:r>
            <a:r>
              <a:rPr lang="uk-UA" sz="2400" dirty="0" smtClean="0"/>
              <a:t>, що піддаються контролю і перевірці.</a:t>
            </a:r>
            <a:endParaRPr lang="ru-RU" sz="2400" dirty="0"/>
          </a:p>
        </p:txBody>
      </p:sp>
      <p:pic>
        <p:nvPicPr>
          <p:cNvPr id="1026" name="Picture 2" descr="E:\КАФЕДРА\НМКД\НМКЛ 2015-16\ПСД\Лекції укр\Лекція 8\vidi-sposterezhennya-vidi-ta-formi-statistichnogo-sposterezhennya_83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143000"/>
            <a:ext cx="4995835" cy="5010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Спостереження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990600"/>
            <a:ext cx="10210800" cy="5486400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/>
              <a:t>Залежно від ступеня стандартизації техніки спостереження можна </a:t>
            </a:r>
            <a:r>
              <a:rPr lang="uk-UA" sz="2400" b="1" dirty="0" smtClean="0"/>
              <a:t>виділити два основні різновиди цього методу.</a:t>
            </a:r>
            <a:endParaRPr lang="ru-RU" sz="2400" dirty="0" smtClean="0"/>
          </a:p>
          <a:p>
            <a:pPr lvl="0" algn="just"/>
            <a:r>
              <a:rPr lang="uk-UA" sz="2400" b="1" u="sng" dirty="0" smtClean="0"/>
              <a:t>Стандартизована техніка спостереження передбачає:</a:t>
            </a:r>
            <a:endParaRPr lang="ru-RU" sz="2400" dirty="0" smtClean="0"/>
          </a:p>
          <a:p>
            <a:pPr algn="just"/>
            <a:r>
              <a:rPr lang="uk-UA" sz="2400" dirty="0" smtClean="0"/>
              <a:t>• наявність попередньо детально розробленого списку подій, ознак, які доведеться спостерігати;</a:t>
            </a:r>
            <a:endParaRPr lang="ru-RU" sz="2400" dirty="0" smtClean="0"/>
          </a:p>
          <a:p>
            <a:pPr algn="just"/>
            <a:r>
              <a:rPr lang="uk-UA" sz="2400" dirty="0" smtClean="0"/>
              <a:t>• визначення умов і ситуацій спостереження; наявність інструкції для спостерігачів;</a:t>
            </a:r>
            <a:endParaRPr lang="ru-RU" sz="2400" dirty="0" smtClean="0"/>
          </a:p>
          <a:p>
            <a:pPr algn="just"/>
            <a:r>
              <a:rPr lang="uk-UA" sz="2400" dirty="0" smtClean="0"/>
              <a:t>• однакові кодифікатори для реєстрації спостережуваних явищ.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Спостереження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11353800" cy="5486400"/>
          </a:xfrm>
        </p:spPr>
        <p:txBody>
          <a:bodyPr>
            <a:noAutofit/>
          </a:bodyPr>
          <a:lstStyle/>
          <a:p>
            <a:pPr algn="just"/>
            <a:r>
              <a:rPr lang="uk-UA" sz="2300" b="1" dirty="0" smtClean="0"/>
              <a:t>2. Другий різновид методики спостереження - неструктуроване, чи не стандартизоване спостереження.</a:t>
            </a:r>
            <a:r>
              <a:rPr lang="uk-UA" sz="2300" dirty="0" smtClean="0"/>
              <a:t> У цьому випадку дослідник визначає лише загальні напрямки спостереження, згідно з якими результати фіксуються у вільній формі безпосередньо в процесі спостереження або пізніше по пам'яті.</a:t>
            </a:r>
            <a:endParaRPr lang="ru-RU" sz="2300" dirty="0" smtClean="0"/>
          </a:p>
          <a:p>
            <a:pPr algn="just"/>
            <a:r>
              <a:rPr lang="uk-UA" sz="2300" dirty="0" smtClean="0"/>
              <a:t>Збір даних в неструктурованому спостереженні не виключає при їх обробці систематизацію за допомогою формалізованих методів, які передбачають отримання деяких кількісних характеристик. Часто результатом неструктурованого спостереження стає розробка стандартних, формалізованих процедур спостереження.</a:t>
            </a:r>
            <a:endParaRPr lang="ru-RU" sz="2300" dirty="0" smtClean="0"/>
          </a:p>
          <a:p>
            <a:pPr algn="just"/>
            <a:r>
              <a:rPr lang="uk-UA" sz="2300" dirty="0" smtClean="0"/>
              <a:t>Соціологічні школи, орієнтовані на якісні методи вивчення суспільства, використовують метод спостереження як один з центральних самостійних методів. Одним з класичних, прикладів є вивчення методом включеного спостереження життя волоцюг Чикаго М. Андерсеном. Одним з недавніх прикладів подібного підходу служить дослідження професора соціології університету Каліфорнії в </a:t>
            </a:r>
            <a:r>
              <a:rPr lang="uk-UA" sz="2300" dirty="0" err="1" smtClean="0"/>
              <a:t>Берклі</a:t>
            </a:r>
            <a:r>
              <a:rPr lang="uk-UA" sz="2300" dirty="0" smtClean="0"/>
              <a:t> М.Борового, який протягом декількох років працював в різних країнах робочим на різних заводах.</a:t>
            </a:r>
            <a:endParaRPr lang="ru-RU" sz="23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Спостереження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11353800" cy="5486400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/>
              <a:t>Самостійну роль метод спостереження грає при вивченні унікальних і швидкоплинних явищ суспільного життя і при дослідженні окремих локальних об'єктів. У деяких ситуаціях, таких як катастрофи, сильне нагнітання соціальної напруги в суспільстві (наприклад, міжнаціональні конфлікти), спостереження стає мало не єдино можливим підходом до вивчення соціальної реальності.</a:t>
            </a:r>
            <a:endParaRPr lang="ru-RU" sz="2400" dirty="0" smtClean="0"/>
          </a:p>
          <a:p>
            <a:pPr algn="just"/>
            <a:r>
              <a:rPr lang="uk-UA" sz="2400" dirty="0" smtClean="0"/>
              <a:t>Схематично можна виділити кілька типів соціальних явищ, що можуть стати об'єктами спостереження: окремі дії індивідів і груп, діяльність в цілому, значення дій, учасники, взаємодії між індивідами і групами, оточення (обстановка).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</TotalTime>
  <Words>2772</Words>
  <Application>Microsoft Office PowerPoint</Application>
  <PresentationFormat>Произвольный</PresentationFormat>
  <Paragraphs>132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Тема: Методична частина програми соціологічного дослідження (Ч.2. Обґрунтування методів збору соціологічної інформації)</vt:lpstr>
      <vt:lpstr>Методична частина програми соціологічного дослідження</vt:lpstr>
      <vt:lpstr>Загальна характеристика методів збору соціологічної інформації</vt:lpstr>
      <vt:lpstr>Загальна характеристика методів збору соціологічної інформації</vt:lpstr>
      <vt:lpstr>Загальна характеристика методів збору соціологічної інформації</vt:lpstr>
      <vt:lpstr>Спостереження</vt:lpstr>
      <vt:lpstr>Спостереження</vt:lpstr>
      <vt:lpstr>Спостереження</vt:lpstr>
      <vt:lpstr>Спостереження</vt:lpstr>
      <vt:lpstr>Спостереження</vt:lpstr>
      <vt:lpstr>Спостереження</vt:lpstr>
      <vt:lpstr>Спостереження</vt:lpstr>
      <vt:lpstr>Аналіз документів</vt:lpstr>
      <vt:lpstr>Аналіз документів</vt:lpstr>
      <vt:lpstr>Аналіз документів</vt:lpstr>
      <vt:lpstr>Аналіз документів</vt:lpstr>
      <vt:lpstr>Аналіз документів</vt:lpstr>
      <vt:lpstr>Аналіз документів</vt:lpstr>
      <vt:lpstr>Аналіз документів</vt:lpstr>
      <vt:lpstr>Опитування</vt:lpstr>
      <vt:lpstr>Опитування</vt:lpstr>
      <vt:lpstr>Опитування</vt:lpstr>
      <vt:lpstr>Опитування</vt:lpstr>
      <vt:lpstr>Експеримент</vt:lpstr>
      <vt:lpstr>Експеримент</vt:lpstr>
      <vt:lpstr>Експеримент</vt:lpstr>
      <vt:lpstr>Експеримент</vt:lpstr>
      <vt:lpstr>Експеримент</vt:lpstr>
      <vt:lpstr>Вибір методу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«Особливості методів в кількісній і якісній стратегїї дослідження»</dc:title>
  <dc:creator>Гойда Анна</dc:creator>
  <cp:lastModifiedBy> </cp:lastModifiedBy>
  <cp:revision>20</cp:revision>
  <dcterms:created xsi:type="dcterms:W3CDTF">2020-10-05T19:12:53Z</dcterms:created>
  <dcterms:modified xsi:type="dcterms:W3CDTF">2021-04-13T06:33:39Z</dcterms:modified>
</cp:coreProperties>
</file>