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5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9BEFBC-0363-406C-8CF9-2276A3CE7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8A1E660-6BE7-4485-B45E-18B61DB92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2B23842-7ECF-4E18-AC32-9D17F5162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BAF534-8EC0-4BF9-94EE-738054496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19BE34-4621-45AA-8A74-ABAABC44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3391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105285-8B8D-4D9D-8CBF-4002798F9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2D8826-7105-4508-9A51-1B0FF86E51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38DB0C-340E-478B-961A-52CA4DE76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2883E4-AC23-4A6A-B121-89B8A6FAD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F32BC8-D983-49A2-9D46-A605F706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7564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63C814A-0799-4848-9B35-C2A49C2F2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1E3B44-A891-461A-8A91-23CE573F4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2B12FA-F30F-4B3E-BC88-28E0021F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6C1382-35BF-4DD9-A98B-5D387D07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A4145A-8E3C-4D89-81D9-BC37AC43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1267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7CA2B-E561-4B16-B32D-DE5959416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7602E6-A63B-43AA-B661-5ED288C30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1AC2AFB-13B1-4240-854E-35F39583F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81CC0C-2382-4B2B-A01D-42BAED19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83A2E8-786D-4371-BD55-5326A89A0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440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37D58E-DB09-465E-A238-A494D22C3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09B4F13-418B-4351-8FFC-158209B56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3B5FBA-9219-4504-A851-857F89313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C3697D-1608-48E3-AE17-64D2B8EA9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7798BAD-7F61-480A-A407-466C91E99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412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F6A40C-7CA0-4A3C-BB3B-F9F57468A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A6A32-DE29-4429-AE78-12A30C7B68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3582E5-3B1A-4E05-AA62-BD4CD72D4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C63204-221D-4EA9-8603-DFC9BBE9D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8B1ABA3-B487-4B50-968A-4C4B4DEB3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DF261D-FFA7-41E9-8E53-A7FDEDC76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600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BA3F62-C61A-4823-86EE-F56B10A80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D5283E-F6AC-43E8-B747-1F5B5EC89A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02CA41-4526-40D1-8EAE-0301D7805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B5E8111-B03C-401A-8269-5C32A25FE4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6AD3B8-7F45-4253-B6AD-1C862EA90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FE82769-56A4-4396-8579-D8EE4ADB1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6C885B1-37E6-467F-9E6A-394185A1A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E4A58CA-B771-40BF-AEA7-856278AF7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706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F8884B-EAB8-4845-8D6A-5DE49CD4B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ED96F91-7F10-4FBB-AFBA-3DAA26C36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A69A36-653A-454E-9F7C-C1B7214DD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40A4B9A-3ECA-441C-9F46-1C826EDF2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209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FC5B1A1-1FA1-4A92-96D6-0C85F5EE9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90886C4-D76B-4500-A06B-836AF552F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8345E6E-CDD8-4F5F-A294-F6A193318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8064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64CF4A-E180-416B-A39D-B82E8F39D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587BEB-AE74-4447-8C14-1835F0E7D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799E42-E50B-41F9-9CD5-04D1E1517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A0A4C8B-6B37-4E3F-8C6D-DBCF2023B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568C04-84F3-4D75-970B-CEEABFCB1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7F5397-3D2E-4E5B-BC5A-E015C064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759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B1017D-8160-4937-BC67-AB16750ED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921613-0F95-49CD-B047-555B901DCE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307AAF-3141-4F76-A59B-9884A5AD7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989C89-6E0D-485C-BE51-8B225B59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320095B-B665-4907-A510-D8C4A6334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FD4AA0-3717-4744-928B-BC2BFE1FC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396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1CD282-E070-4A6E-A6B8-78EF42CAE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095679-9F9B-4535-AFC3-00A7C9DDDA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4B28F59-A8AB-47C6-9F71-0760A27B8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845D3-7A41-4FF9-A34B-2761EBA84F68}" type="datetimeFigureOut">
              <a:rPr lang="uk-UA" smtClean="0"/>
              <a:t>19.12.2021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0EC8B2-200C-4D70-8F65-FC05301113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835ED5-BDDE-4557-890C-AD6ACABE9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34FFC-0EC6-41F3-BB4F-C597CA77CE9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1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F53974C-297D-4313-A376-41520FCFD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281"/>
            <a:ext cx="10515600" cy="28469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Метою </a:t>
            </a:r>
            <a:r>
              <a:rPr lang="ru-RU" dirty="0" err="1"/>
              <a:t>дисципліни</a:t>
            </a:r>
            <a:r>
              <a:rPr lang="ru-RU" dirty="0"/>
              <a:t> є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та </a:t>
            </a:r>
            <a:r>
              <a:rPr lang="ru-RU" dirty="0" err="1"/>
              <a:t>практичних</a:t>
            </a:r>
            <a:r>
              <a:rPr lang="ru-RU" dirty="0"/>
              <a:t> </a:t>
            </a:r>
            <a:r>
              <a:rPr lang="ru-RU" dirty="0" err="1"/>
              <a:t>навичок</a:t>
            </a:r>
            <a:r>
              <a:rPr lang="ru-RU" dirty="0"/>
              <a:t>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систем і </a:t>
            </a:r>
            <a:r>
              <a:rPr lang="ru-RU" dirty="0" err="1"/>
              <a:t>комп’ютерних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та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при </a:t>
            </a:r>
            <a:r>
              <a:rPr lang="ru-RU" dirty="0" err="1"/>
              <a:t>управлінні</a:t>
            </a:r>
            <a:r>
              <a:rPr lang="ru-RU" dirty="0"/>
              <a:t> </a:t>
            </a:r>
            <a:r>
              <a:rPr lang="ru-RU" dirty="0" err="1"/>
              <a:t>підприємством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Предмет </a:t>
            </a:r>
            <a:r>
              <a:rPr lang="ru-RU" dirty="0" err="1"/>
              <a:t>дисципліни</a:t>
            </a:r>
            <a:r>
              <a:rPr lang="ru-RU" dirty="0"/>
              <a:t> –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корпоративної</a:t>
            </a:r>
            <a:r>
              <a:rPr lang="ru-RU" dirty="0"/>
              <a:t> </a:t>
            </a:r>
            <a:r>
              <a:rPr lang="ru-RU" dirty="0" err="1"/>
              <a:t>інформаційної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uk-UA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F704B89-1C64-4FDA-ADAB-DC2E4C654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415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</a:rPr>
              <a:t>Тренінг-курс «Інформаційні системи автоматизації діяльності на підприємстві»</a:t>
            </a:r>
            <a:endParaRPr lang="uk-UA" b="1" dirty="0"/>
          </a:p>
        </p:txBody>
      </p:sp>
      <p:pic>
        <p:nvPicPr>
          <p:cNvPr id="3076" name="Picture 4" descr="126 «Інформаційні системи та технології» | Приймальна комісія НАУ">
            <a:extLst>
              <a:ext uri="{FF2B5EF4-FFF2-40B4-BE49-F238E27FC236}">
                <a16:creationId xmlns:a16="http://schemas.microsoft.com/office/drawing/2014/main" id="{B472D6FB-BFE6-48E8-8938-7435AD16D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432" y="3946536"/>
            <a:ext cx="6041136" cy="269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13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63DD09-CB71-4759-A872-10106D846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0" i="0" dirty="0" err="1">
                <a:solidFill>
                  <a:srgbClr val="000000"/>
                </a:solidFill>
                <a:effectLst/>
                <a:latin typeface="Roboto Condensed" panose="020B0604020202020204" pitchFamily="2" charset="0"/>
              </a:rPr>
              <a:t>Автоматизацiя</a:t>
            </a:r>
            <a:r>
              <a:rPr lang="ru-RU" b="0" i="0" dirty="0">
                <a:solidFill>
                  <a:srgbClr val="000000"/>
                </a:solidFill>
                <a:effectLst/>
                <a:latin typeface="Roboto Condensed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 Condensed" panose="020B0604020202020204" pitchFamily="2" charset="0"/>
              </a:rPr>
              <a:t>бiзнесу</a:t>
            </a:r>
            <a:r>
              <a:rPr lang="ru-RU" b="0" i="0" dirty="0">
                <a:solidFill>
                  <a:srgbClr val="000000"/>
                </a:solidFill>
                <a:effectLst/>
                <a:latin typeface="Roboto Condensed" panose="020B0604020202020204" pitchFamily="2" charset="0"/>
              </a:rPr>
              <a:t>. Для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 Condensed" panose="020B0604020202020204" pitchFamily="2" charset="0"/>
              </a:rPr>
              <a:t>чого</a:t>
            </a:r>
            <a:r>
              <a:rPr lang="ru-RU" b="0" i="0" dirty="0">
                <a:solidFill>
                  <a:srgbClr val="000000"/>
                </a:solidFill>
                <a:effectLst/>
                <a:latin typeface="Roboto Condensed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 Condensed" panose="020B0604020202020204" pitchFamily="2" charset="0"/>
              </a:rPr>
              <a:t>автоматизують</a:t>
            </a:r>
            <a:r>
              <a:rPr lang="ru-RU" b="0" i="0" dirty="0">
                <a:solidFill>
                  <a:srgbClr val="000000"/>
                </a:solidFill>
                <a:effectLst/>
                <a:latin typeface="Roboto Condensed" panose="020B0604020202020204" pitchFamily="2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Roboto Condensed" panose="020B0604020202020204" pitchFamily="2" charset="0"/>
              </a:rPr>
              <a:t>підприємства</a:t>
            </a:r>
            <a:r>
              <a:rPr lang="ru-RU" b="0" i="0" dirty="0">
                <a:solidFill>
                  <a:srgbClr val="000000"/>
                </a:solidFill>
                <a:effectLst/>
                <a:latin typeface="Roboto Condensed" panose="020B0604020202020204" pitchFamily="2" charset="0"/>
              </a:rPr>
              <a:t>?</a:t>
            </a:r>
            <a:endParaRPr lang="uk-UA" dirty="0"/>
          </a:p>
        </p:txBody>
      </p:sp>
      <p:pic>
        <p:nvPicPr>
          <p:cNvPr id="1028" name="Picture 4" descr="Автоматизация бизнеса. Для чего автоматизируют предприятия">
            <a:extLst>
              <a:ext uri="{FF2B5EF4-FFF2-40B4-BE49-F238E27FC236}">
                <a16:creationId xmlns:a16="http://schemas.microsoft.com/office/drawing/2014/main" id="{3E704F30-19B8-4842-8E55-55CC7FAD2B2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66" y="152098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4323E9-FF26-432C-AFD1-5A33A7F6C819}"/>
              </a:ext>
            </a:extLst>
          </p:cNvPr>
          <p:cNvSpPr txBox="1"/>
          <p:nvPr/>
        </p:nvSpPr>
        <p:spPr>
          <a:xfrm>
            <a:off x="3080766" y="1690688"/>
            <a:ext cx="881253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Чого прагне кожен керівник? Звичайно ж, процвітання своєї справи. З досягненням певного масштабу діяльності, не завжди можна все проконтролювати, а також якісно виконати левову частку операцій вручну. Безліч процесів вимагають витрат, як тимчасових, так і грошових.</a:t>
            </a:r>
          </a:p>
          <a:p>
            <a:endParaRPr lang="uk-UA" dirty="0"/>
          </a:p>
          <a:p>
            <a:r>
              <a:rPr lang="uk-UA" dirty="0"/>
              <a:t>Тому, підприємці зупиняють свій вибір на автоматизації бізнесу. Опція дозволяє зменшити витрати і підвищити ефективність підприємства. Програма виконує багато процесів замість співробітників, що знижує кількість помилок, а як наслідок мінімізує збитки. Також є можливість детально контролювати бізнес та приймати оптимальні управлінські рішення.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76A037-5E8F-4F76-994C-FB8F696E7146}"/>
              </a:ext>
            </a:extLst>
          </p:cNvPr>
          <p:cNvSpPr txBox="1"/>
          <p:nvPr/>
        </p:nvSpPr>
        <p:spPr>
          <a:xfrm>
            <a:off x="502920" y="4678244"/>
            <a:ext cx="108508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Впровадження систем комплексної автоматизації бізнесу – необхідність для конкурентоспроможності компанії.</a:t>
            </a:r>
          </a:p>
        </p:txBody>
      </p:sp>
    </p:spTree>
    <p:extLst>
      <p:ext uri="{BB962C8B-B14F-4D97-AF65-F5344CB8AC3E}">
        <p14:creationId xmlns:p14="http://schemas.microsoft.com/office/powerpoint/2010/main" val="704523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EA1F37-2BE3-4BEB-ADE9-A7F69F7F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84992" cy="1325563"/>
          </a:xfrm>
        </p:spPr>
        <p:txBody>
          <a:bodyPr>
            <a:normAutofit/>
          </a:bodyPr>
          <a:lstStyle/>
          <a:p>
            <a:pPr algn="ctr"/>
            <a:r>
              <a:rPr lang="ru-RU" b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Системи</a:t>
            </a:r>
            <a:r>
              <a:rPr lang="ru-RU" b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комплексної</a:t>
            </a:r>
            <a:r>
              <a:rPr lang="ru-RU" b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автоматизації</a:t>
            </a:r>
            <a:r>
              <a:rPr lang="ru-RU" b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ru-RU" b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бізнесу</a:t>
            </a: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46C23B-00AF-4C39-AF50-FAD2903ED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Бухгалтерія</a:t>
            </a:r>
            <a:endParaRPr lang="ru-RU" sz="3200" i="0" dirty="0">
              <a:solidFill>
                <a:srgbClr val="000000"/>
              </a:solidFill>
              <a:effectLst/>
              <a:latin typeface="Roboto Condensed" panose="02000000000000000000" pitchFamily="2" charset="0"/>
            </a:endParaRPr>
          </a:p>
          <a:p>
            <a:r>
              <a:rPr lang="ru-RU" sz="3200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Зарплата та </a:t>
            </a:r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управління</a:t>
            </a:r>
            <a:r>
              <a:rPr lang="ru-RU" sz="3200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персоналом</a:t>
            </a:r>
            <a:endParaRPr lang="ru-RU" sz="3200" dirty="0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Управління</a:t>
            </a:r>
            <a:r>
              <a:rPr lang="ru-RU" sz="3200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торговим</a:t>
            </a:r>
            <a:r>
              <a:rPr lang="ru-RU" sz="3200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підприємством</a:t>
            </a:r>
            <a:endParaRPr lang="ru-RU" sz="3200" i="0" dirty="0">
              <a:solidFill>
                <a:srgbClr val="000000"/>
              </a:solidFill>
              <a:effectLst/>
              <a:latin typeface="Roboto Condensed" panose="02000000000000000000" pitchFamily="2" charset="0"/>
            </a:endParaRPr>
          </a:p>
          <a:p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Управління</a:t>
            </a:r>
            <a:r>
              <a:rPr lang="ru-RU" sz="3200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виробничим</a:t>
            </a:r>
            <a:r>
              <a:rPr lang="ru-RU" sz="3200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підприємством</a:t>
            </a:r>
            <a:endParaRPr lang="ru-RU" sz="3200" dirty="0">
              <a:solidFill>
                <a:srgbClr val="000000"/>
              </a:solidFill>
              <a:latin typeface="Roboto Condensed" panose="02000000000000000000" pitchFamily="2" charset="0"/>
            </a:endParaRPr>
          </a:p>
          <a:p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Управління</a:t>
            </a:r>
            <a:r>
              <a:rPr lang="ru-RU" sz="3200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невеликою </a:t>
            </a:r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фірмою</a:t>
            </a:r>
            <a:endParaRPr lang="ru-RU" sz="3200" i="0" dirty="0">
              <a:solidFill>
                <a:srgbClr val="000000"/>
              </a:solidFill>
              <a:effectLst/>
              <a:latin typeface="Roboto Condensed" panose="02000000000000000000" pitchFamily="2" charset="0"/>
            </a:endParaRPr>
          </a:p>
          <a:p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Комплексне</a:t>
            </a:r>
            <a:r>
              <a:rPr lang="ru-RU" sz="3200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управління</a:t>
            </a:r>
            <a:r>
              <a:rPr lang="ru-RU" sz="3200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ru-RU" sz="3200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підприємством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99780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411969-4BED-4787-AE76-068244714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Програми для віддаленого управління бізнесом</a:t>
            </a:r>
            <a:endParaRPr lang="uk-UA" sz="36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DEAB45-9D8D-4259-AC72-A380105CD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888" y="1569593"/>
            <a:ext cx="10515600" cy="1237615"/>
          </a:xfrm>
        </p:spPr>
        <p:txBody>
          <a:bodyPr>
            <a:normAutofit lnSpcReduction="10000"/>
          </a:bodyPr>
          <a:lstStyle/>
          <a:p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Сучасні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інформаційні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системи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автоматизують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різні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аспекти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бізнесу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і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дають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можливість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власнику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контролювати</a:t>
            </a:r>
            <a:r>
              <a:rPr lang="ru-RU" b="1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роботу </a:t>
            </a:r>
            <a:r>
              <a:rPr lang="ru-RU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свого</a:t>
            </a:r>
            <a:r>
              <a:rPr lang="ru-RU" b="1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підприємства</a:t>
            </a:r>
            <a:r>
              <a:rPr lang="ru-RU" b="1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1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віддалено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. </a:t>
            </a:r>
            <a:endParaRPr lang="uk-UA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0197D4B-C16E-4889-B5D0-20529D6A4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" y="3119720"/>
            <a:ext cx="10789920" cy="178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009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D2D23-8DDC-4EDF-82FF-86E78B3F2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5891"/>
          </a:xfrm>
        </p:spPr>
        <p:txBody>
          <a:bodyPr>
            <a:normAutofit/>
          </a:bodyPr>
          <a:lstStyle/>
          <a:p>
            <a:pPr algn="ctr"/>
            <a:r>
              <a:rPr lang="uk-UA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Програми лінійки "1С:Підприємство"</a:t>
            </a:r>
            <a:endParaRPr lang="uk-UA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698A53-545A-4BFF-B030-F39A7E96C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1016"/>
            <a:ext cx="10515600" cy="4905947"/>
          </a:xfrm>
        </p:spPr>
        <p:txBody>
          <a:bodyPr>
            <a:normAutofit fontScale="92500" lnSpcReduction="20000"/>
          </a:bodyPr>
          <a:lstStyle/>
          <a:p>
            <a:pPr algn="l" fontAlgn="base"/>
            <a:r>
              <a:rPr lang="ru-RU" b="1" i="0" dirty="0" err="1">
                <a:solidFill>
                  <a:srgbClr val="1F1F1F"/>
                </a:solidFill>
                <a:effectLst/>
                <a:latin typeface="inherit"/>
              </a:rPr>
              <a:t>Типові</a:t>
            </a:r>
            <a:r>
              <a:rPr lang="ru-RU" b="1" i="0" dirty="0">
                <a:solidFill>
                  <a:srgbClr val="1F1F1F"/>
                </a:solidFill>
                <a:effectLst/>
                <a:latin typeface="inherit"/>
              </a:rPr>
              <a:t> та </a:t>
            </a:r>
            <a:r>
              <a:rPr lang="ru-RU" b="1" i="0" dirty="0" err="1">
                <a:solidFill>
                  <a:srgbClr val="1F1F1F"/>
                </a:solidFill>
                <a:effectLst/>
                <a:latin typeface="inherit"/>
              </a:rPr>
              <a:t>галузеві</a:t>
            </a:r>
            <a:r>
              <a:rPr lang="ru-RU" b="1" i="0" dirty="0"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lang="ru-RU" b="1" i="0" dirty="0" err="1">
                <a:solidFill>
                  <a:srgbClr val="1F1F1F"/>
                </a:solidFill>
                <a:effectLst/>
                <a:latin typeface="inherit"/>
              </a:rPr>
              <a:t>рішення</a:t>
            </a:r>
            <a:r>
              <a:rPr lang="ru-RU" b="1" i="0" dirty="0">
                <a:solidFill>
                  <a:srgbClr val="1F1F1F"/>
                </a:solidFill>
                <a:effectLst/>
                <a:latin typeface="inherit"/>
              </a:rPr>
              <a:t> для </a:t>
            </a:r>
            <a:r>
              <a:rPr lang="ru-RU" b="1" i="0" dirty="0" err="1">
                <a:solidFill>
                  <a:srgbClr val="1F1F1F"/>
                </a:solidFill>
                <a:effectLst/>
                <a:latin typeface="inherit"/>
              </a:rPr>
              <a:t>побудови</a:t>
            </a:r>
            <a:r>
              <a:rPr lang="ru-RU" b="1" i="0" dirty="0"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lang="ru-RU" b="1" i="0" dirty="0" err="1">
                <a:solidFill>
                  <a:srgbClr val="1F1F1F"/>
                </a:solidFill>
                <a:effectLst/>
                <a:latin typeface="inherit"/>
              </a:rPr>
              <a:t>єдиної</a:t>
            </a:r>
            <a:r>
              <a:rPr lang="ru-RU" b="1" i="0" dirty="0"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lang="ru-RU" b="1" i="0" dirty="0" err="1">
                <a:solidFill>
                  <a:srgbClr val="1F1F1F"/>
                </a:solidFill>
                <a:effectLst/>
                <a:latin typeface="inherit"/>
              </a:rPr>
              <a:t>інформаційної</a:t>
            </a:r>
            <a:r>
              <a:rPr lang="ru-RU" b="1" i="0" dirty="0"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lang="ru-RU" b="1" i="0" dirty="0" err="1">
                <a:solidFill>
                  <a:srgbClr val="1F1F1F"/>
                </a:solidFill>
                <a:effectLst/>
                <a:latin typeface="inherit"/>
              </a:rPr>
              <a:t>системи</a:t>
            </a:r>
            <a:r>
              <a:rPr lang="ru-RU" b="1" i="0" dirty="0">
                <a:solidFill>
                  <a:srgbClr val="1F1F1F"/>
                </a:solidFill>
                <a:effectLst/>
                <a:latin typeface="inherit"/>
              </a:rPr>
              <a:t> </a:t>
            </a:r>
            <a:r>
              <a:rPr lang="ru-RU" b="1" i="0" dirty="0" err="1">
                <a:solidFill>
                  <a:srgbClr val="1F1F1F"/>
                </a:solidFill>
                <a:effectLst/>
                <a:latin typeface="inherit"/>
              </a:rPr>
              <a:t>підприємства</a:t>
            </a:r>
            <a:r>
              <a:rPr lang="ru-RU" b="1" i="0" dirty="0">
                <a:solidFill>
                  <a:srgbClr val="1F1F1F"/>
                </a:solidFill>
                <a:effectLst/>
                <a:latin typeface="inherit"/>
              </a:rPr>
              <a:t>: </a:t>
            </a:r>
            <a:endParaRPr lang="ru-RU" b="0" i="0" dirty="0">
              <a:solidFill>
                <a:srgbClr val="1F1F1F"/>
              </a:solidFill>
              <a:effectLst/>
              <a:latin typeface="Arial" panose="020B0604020202020204" pitchFamily="34" charset="0"/>
            </a:endParaRPr>
          </a:p>
          <a:p>
            <a:pPr algn="l" fontAlgn="base"/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Управління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продажами, маркетингом;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Управління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запасами, складом;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Управління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виробництвом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Бюджетування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планування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Бухгалтерський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та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податковий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облік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Розрахунок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заробітної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плати та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управління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персоналом;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Управлінський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облік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прийняття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зважених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рішень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Звітність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для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керівника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;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Віддалене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підключення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до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програм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із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будь-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якої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точки </a:t>
            </a:r>
            <a:r>
              <a:rPr lang="ru-RU" b="0" i="0" dirty="0" err="1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світу</a:t>
            </a:r>
            <a:r>
              <a:rPr lang="ru-RU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04335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D0B3B6-84AE-4C4D-A3B3-9FBBF30B4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61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Сервіс</a:t>
            </a:r>
            <a:r>
              <a:rPr lang="ru-RU" sz="4000" b="1" dirty="0">
                <a:solidFill>
                  <a:srgbClr val="000000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"Бітрікс24"</a:t>
            </a:r>
            <a:endParaRPr lang="uk-UA" sz="4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9F3EBD-1394-40D0-8071-4201A8696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1288"/>
            <a:ext cx="10515600" cy="5015675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r>
              <a:rPr lang="ru-RU" sz="2200" b="1" dirty="0" err="1">
                <a:solidFill>
                  <a:srgbClr val="1F1F1F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Корпоративний</a:t>
            </a:r>
            <a:r>
              <a:rPr lang="ru-RU" sz="2200" b="1" dirty="0">
                <a:solidFill>
                  <a:srgbClr val="1F1F1F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портал для </a:t>
            </a:r>
            <a:r>
              <a:rPr lang="ru-RU" sz="2200" b="1" dirty="0" err="1">
                <a:solidFill>
                  <a:srgbClr val="1F1F1F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комунікації</a:t>
            </a:r>
            <a:r>
              <a:rPr lang="ru-RU" sz="2200" b="1" dirty="0">
                <a:solidFill>
                  <a:srgbClr val="1F1F1F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 та </a:t>
            </a:r>
            <a:r>
              <a:rPr lang="ru-RU" sz="2200" b="1" dirty="0" err="1">
                <a:solidFill>
                  <a:srgbClr val="1F1F1F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спільної</a:t>
            </a:r>
            <a:r>
              <a:rPr lang="ru-RU" sz="2200" b="1" dirty="0">
                <a:solidFill>
                  <a:srgbClr val="1F1F1F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200" b="1" dirty="0" err="1">
                <a:solidFill>
                  <a:srgbClr val="1F1F1F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роботи</a:t>
            </a:r>
            <a:r>
              <a:rPr lang="ru-RU" sz="2200" b="1" dirty="0">
                <a:solidFill>
                  <a:srgbClr val="1F1F1F"/>
                </a:solidFill>
                <a:effectLst/>
                <a:latin typeface="inherit"/>
                <a:ea typeface="Times New Roman" panose="02020603050405020304" pitchFamily="18" charset="0"/>
                <a:cs typeface="Arial" panose="020B0604020202020204" pitchFamily="34" charset="0"/>
              </a:rPr>
              <a:t> над проектами:</a:t>
            </a:r>
          </a:p>
          <a:p>
            <a:pPr marL="0" indent="0" algn="ctr" fontAlgn="base">
              <a:buNone/>
            </a:pPr>
            <a:endParaRPr lang="ru-RU" sz="2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ts val="1575"/>
              </a:lnSpc>
              <a:spcAft>
                <a:spcPts val="2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Управління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завданнями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та проектами;</a:t>
            </a:r>
            <a:endParaRPr lang="ru-RU" sz="22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ts val="1575"/>
              </a:lnSpc>
              <a:spcAft>
                <a:spcPts val="2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Інструменти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для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комунікації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чати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дзвінки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жива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стрічка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endParaRPr lang="ru-RU" sz="22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ts val="1575"/>
              </a:lnSpc>
              <a:spcAft>
                <a:spcPts val="2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Календарі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endParaRPr lang="ru-RU" sz="22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ts val="1575"/>
              </a:lnSpc>
              <a:spcAft>
                <a:spcPts val="2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Автоматизація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бізнес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процесів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документообіг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узгодження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документів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endParaRPr lang="ru-RU" sz="22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ts val="1575"/>
              </a:lnSpc>
              <a:spcAft>
                <a:spcPts val="2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Сумісна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робота з документами;</a:t>
            </a:r>
            <a:endParaRPr lang="ru-RU" sz="22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ts val="1575"/>
              </a:lnSpc>
              <a:spcAft>
                <a:spcPts val="2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Облік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робочого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часу,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облік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часу на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виконання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завдань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endParaRPr lang="ru-RU" sz="22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ts val="1575"/>
              </a:lnSpc>
              <a:spcAft>
                <a:spcPts val="2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CRM-система: база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клієнтів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історія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взаємодії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з ними,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планування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активностей по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роботі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з 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клієнтами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endParaRPr lang="ru-RU" sz="22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ts val="1575"/>
              </a:lnSpc>
              <a:spcAft>
                <a:spcPts val="2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Мобільний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додаток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Бітрікс24,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щоб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бути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завжди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на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зв'язку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та у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курсі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подій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sz="22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fontAlgn="base">
              <a:lnSpc>
                <a:spcPts val="1575"/>
              </a:lnSpc>
              <a:spcAft>
                <a:spcPts val="22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Інтеграція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з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програмами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"1С:Підприємство" -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отримуйте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необхідні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звіти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з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вашої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облікової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системи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в Бітрікс24;</a:t>
            </a:r>
            <a:endParaRPr lang="ru-RU" sz="22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Хмарний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сервіс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Бітрікс24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доступний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із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будь-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якої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точки </a:t>
            </a:r>
            <a:r>
              <a:rPr lang="ru-RU" sz="2200" dirty="0" err="1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світу</a:t>
            </a:r>
            <a:r>
              <a:rPr lang="ru-RU" sz="2200" dirty="0">
                <a:solidFill>
                  <a:srgbClr val="1F1F1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  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14666483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389</Words>
  <Application>Microsoft Office PowerPoint</Application>
  <PresentationFormat>Широкоэкранный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inherit</vt:lpstr>
      <vt:lpstr>Roboto Condensed</vt:lpstr>
      <vt:lpstr>Symbol</vt:lpstr>
      <vt:lpstr>Times New Roman</vt:lpstr>
      <vt:lpstr>Тема Office</vt:lpstr>
      <vt:lpstr>Тренінг-курс «Інформаційні системи автоматизації діяльності на підприємстві»</vt:lpstr>
      <vt:lpstr>Автоматизацiя бiзнесу. Для чого автоматизують підприємства?</vt:lpstr>
      <vt:lpstr>Системи комплексної автоматизації бізнесу</vt:lpstr>
      <vt:lpstr>Програми для віддаленого управління бізнесом</vt:lpstr>
      <vt:lpstr>Програми лінійки "1С:Підприємство"</vt:lpstr>
      <vt:lpstr>Сервіс "Бітрікс24"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</dc:creator>
  <cp:lastModifiedBy>P</cp:lastModifiedBy>
  <cp:revision>10</cp:revision>
  <dcterms:created xsi:type="dcterms:W3CDTF">2021-12-01T19:05:10Z</dcterms:created>
  <dcterms:modified xsi:type="dcterms:W3CDTF">2021-12-19T18:35:53Z</dcterms:modified>
</cp:coreProperties>
</file>