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7AC1A-01DA-4C7C-8D2F-921A0D0E72B1}" type="datetimeFigureOut">
              <a:rPr lang="uk-UA" smtClean="0"/>
              <a:t>29.01.2024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7EB3EE6-6052-4DC7-8A29-863149AE63C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22237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7AC1A-01DA-4C7C-8D2F-921A0D0E72B1}" type="datetimeFigureOut">
              <a:rPr lang="uk-UA" smtClean="0"/>
              <a:t>29.01.2024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7EB3EE6-6052-4DC7-8A29-863149AE63C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19737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7AC1A-01DA-4C7C-8D2F-921A0D0E72B1}" type="datetimeFigureOut">
              <a:rPr lang="uk-UA" smtClean="0"/>
              <a:t>29.01.2024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7EB3EE6-6052-4DC7-8A29-863149AE63CB}" type="slidenum">
              <a:rPr lang="uk-UA" smtClean="0"/>
              <a:t>‹№›</a:t>
            </a:fld>
            <a:endParaRPr lang="uk-UA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04671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7AC1A-01DA-4C7C-8D2F-921A0D0E72B1}" type="datetimeFigureOut">
              <a:rPr lang="uk-UA" smtClean="0"/>
              <a:t>29.01.2024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7EB3EE6-6052-4DC7-8A29-863149AE63C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199859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7AC1A-01DA-4C7C-8D2F-921A0D0E72B1}" type="datetimeFigureOut">
              <a:rPr lang="uk-UA" smtClean="0"/>
              <a:t>29.01.2024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7EB3EE6-6052-4DC7-8A29-863149AE63CB}" type="slidenum">
              <a:rPr lang="uk-UA" smtClean="0"/>
              <a:t>‹№›</a:t>
            </a:fld>
            <a:endParaRPr lang="uk-UA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496019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7AC1A-01DA-4C7C-8D2F-921A0D0E72B1}" type="datetimeFigureOut">
              <a:rPr lang="uk-UA" smtClean="0"/>
              <a:t>29.01.2024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7EB3EE6-6052-4DC7-8A29-863149AE63C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749499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7AC1A-01DA-4C7C-8D2F-921A0D0E72B1}" type="datetimeFigureOut">
              <a:rPr lang="uk-UA" smtClean="0"/>
              <a:t>29.01.2024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B3EE6-6052-4DC7-8A29-863149AE63C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203932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7AC1A-01DA-4C7C-8D2F-921A0D0E72B1}" type="datetimeFigureOut">
              <a:rPr lang="uk-UA" smtClean="0"/>
              <a:t>29.01.2024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B3EE6-6052-4DC7-8A29-863149AE63C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59838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7AC1A-01DA-4C7C-8D2F-921A0D0E72B1}" type="datetimeFigureOut">
              <a:rPr lang="uk-UA" smtClean="0"/>
              <a:t>29.01.2024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B3EE6-6052-4DC7-8A29-863149AE63C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8672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7AC1A-01DA-4C7C-8D2F-921A0D0E72B1}" type="datetimeFigureOut">
              <a:rPr lang="uk-UA" smtClean="0"/>
              <a:t>29.01.2024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7EB3EE6-6052-4DC7-8A29-863149AE63C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00955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7AC1A-01DA-4C7C-8D2F-921A0D0E72B1}" type="datetimeFigureOut">
              <a:rPr lang="uk-UA" smtClean="0"/>
              <a:t>29.01.2024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7EB3EE6-6052-4DC7-8A29-863149AE63C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0198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7AC1A-01DA-4C7C-8D2F-921A0D0E72B1}" type="datetimeFigureOut">
              <a:rPr lang="uk-UA" smtClean="0"/>
              <a:t>29.01.2024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7EB3EE6-6052-4DC7-8A29-863149AE63C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34296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7AC1A-01DA-4C7C-8D2F-921A0D0E72B1}" type="datetimeFigureOut">
              <a:rPr lang="uk-UA" smtClean="0"/>
              <a:t>29.01.2024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B3EE6-6052-4DC7-8A29-863149AE63C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90078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7AC1A-01DA-4C7C-8D2F-921A0D0E72B1}" type="datetimeFigureOut">
              <a:rPr lang="uk-UA" smtClean="0"/>
              <a:t>29.01.2024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B3EE6-6052-4DC7-8A29-863149AE63C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87588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7AC1A-01DA-4C7C-8D2F-921A0D0E72B1}" type="datetimeFigureOut">
              <a:rPr lang="uk-UA" smtClean="0"/>
              <a:t>29.01.2024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B3EE6-6052-4DC7-8A29-863149AE63C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76522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7AC1A-01DA-4C7C-8D2F-921A0D0E72B1}" type="datetimeFigureOut">
              <a:rPr lang="uk-UA" smtClean="0"/>
              <a:t>29.01.2024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7EB3EE6-6052-4DC7-8A29-863149AE63C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86673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60000"/>
                <a:lumOff val="4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A7AC1A-01DA-4C7C-8D2F-921A0D0E72B1}" type="datetimeFigureOut">
              <a:rPr lang="uk-UA" smtClean="0"/>
              <a:t>29.01.2024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7EB3EE6-6052-4DC7-8A29-863149AE63C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72533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zara.com/ua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president.gov.ua/" TargetMode="External"/><Relationship Id="rId13" Type="http://schemas.openxmlformats.org/officeDocument/2006/relationships/hyperlink" Target="https://www.sinsay.com/" TargetMode="External"/><Relationship Id="rId3" Type="http://schemas.openxmlformats.org/officeDocument/2006/relationships/hyperlink" Target="https://jysk.ua/" TargetMode="External"/><Relationship Id="rId7" Type="http://schemas.openxmlformats.org/officeDocument/2006/relationships/hyperlink" Target="https://www.atbmarket.com/" TargetMode="External"/><Relationship Id="rId12" Type="http://schemas.openxmlformats.org/officeDocument/2006/relationships/hyperlink" Target="https://eva.ua/" TargetMode="External"/><Relationship Id="rId2" Type="http://schemas.openxmlformats.org/officeDocument/2006/relationships/hyperlink" Target="https://www.pravda.com.ua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tsn.ua/" TargetMode="External"/><Relationship Id="rId11" Type="http://schemas.openxmlformats.org/officeDocument/2006/relationships/hyperlink" Target="https://vidbudova.zp.ua/" TargetMode="External"/><Relationship Id="rId5" Type="http://schemas.openxmlformats.org/officeDocument/2006/relationships/hyperlink" Target="https://www.unian.net/" TargetMode="External"/><Relationship Id="rId10" Type="http://schemas.openxmlformats.org/officeDocument/2006/relationships/hyperlink" Target="https://comfy.ua/" TargetMode="External"/><Relationship Id="rId4" Type="http://schemas.openxmlformats.org/officeDocument/2006/relationships/hyperlink" Target="https://www.znu.edu.ua/" TargetMode="External"/><Relationship Id="rId9" Type="http://schemas.openxmlformats.org/officeDocument/2006/relationships/hyperlink" Target="https://www.dcz.gov.ua/" TargetMode="External"/><Relationship Id="rId14" Type="http://schemas.openxmlformats.org/officeDocument/2006/relationships/hyperlink" Target="https://babel.ua/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711D68-9FF4-4933-9680-52BFC8D7FF0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uk-UA" sz="4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Базові форми та жанри візуального контенту</a:t>
            </a:r>
            <a:endParaRPr lang="uk-UA" sz="4800" dirty="0"/>
          </a:p>
        </p:txBody>
      </p:sp>
    </p:spTree>
    <p:extLst>
      <p:ext uri="{BB962C8B-B14F-4D97-AF65-F5344CB8AC3E}">
        <p14:creationId xmlns:p14="http://schemas.microsoft.com/office/powerpoint/2010/main" val="34411916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366FA5-5121-42DF-92C9-6B5362DC57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09240" y="732129"/>
            <a:ext cx="10515600" cy="1325563"/>
          </a:xfrm>
        </p:spPr>
        <p:txBody>
          <a:bodyPr/>
          <a:lstStyle/>
          <a:p>
            <a:r>
              <a:rPr lang="uk-UA" b="1" i="0" dirty="0">
                <a:solidFill>
                  <a:srgbClr val="313131"/>
                </a:solidFill>
                <a:effectLst/>
                <a:latin typeface="Fira Sans" panose="020B0503050000020004" pitchFamily="34" charset="0"/>
              </a:rPr>
              <a:t>2. Колірне оформлення</a:t>
            </a:r>
            <a:br>
              <a:rPr lang="uk-UA" b="1" i="0" dirty="0">
                <a:solidFill>
                  <a:srgbClr val="313131"/>
                </a:solidFill>
                <a:effectLst/>
                <a:latin typeface="Fira Sans" panose="020B0503050000020004" pitchFamily="34" charset="0"/>
              </a:rPr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92BF2B2-FB46-4587-848D-3A06EFD378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uk-UA" b="1" i="0" dirty="0">
                <a:solidFill>
                  <a:srgbClr val="313131"/>
                </a:solidFill>
                <a:effectLst/>
                <a:latin typeface="Lora" pitchFamily="2" charset="-52"/>
              </a:rPr>
              <a:t>жовтий</a:t>
            </a:r>
            <a:r>
              <a:rPr lang="uk-UA" b="0" i="0" dirty="0">
                <a:solidFill>
                  <a:srgbClr val="313131"/>
                </a:solidFill>
                <a:effectLst/>
                <a:latin typeface="Lora" pitchFamily="2" charset="-52"/>
              </a:rPr>
              <a:t> – асоціюється з теплом та сонцем, підвищує настрій та зігріває. Його та його відтінки актуально використовувати для оформлення сайту </a:t>
            </a:r>
            <a:r>
              <a:rPr lang="uk-UA" b="0" i="0" dirty="0" err="1">
                <a:solidFill>
                  <a:srgbClr val="313131"/>
                </a:solidFill>
                <a:effectLst/>
                <a:latin typeface="Lora" pitchFamily="2" charset="-52"/>
              </a:rPr>
              <a:t>турагентства</a:t>
            </a:r>
            <a:r>
              <a:rPr lang="uk-UA" b="0" i="0" dirty="0">
                <a:solidFill>
                  <a:srgbClr val="313131"/>
                </a:solidFill>
                <a:effectLst/>
                <a:latin typeface="Lora" pitchFamily="2" charset="-52"/>
              </a:rPr>
              <a:t>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uk-UA" b="1" i="0" dirty="0">
                <a:solidFill>
                  <a:srgbClr val="313131"/>
                </a:solidFill>
                <a:effectLst/>
                <a:latin typeface="Lora" pitchFamily="2" charset="-52"/>
              </a:rPr>
              <a:t>червоний</a:t>
            </a:r>
            <a:r>
              <a:rPr lang="uk-UA" b="0" i="0" dirty="0">
                <a:solidFill>
                  <a:srgbClr val="313131"/>
                </a:solidFill>
                <a:effectLst/>
                <a:latin typeface="Lora" pitchFamily="2" charset="-52"/>
              </a:rPr>
              <a:t> - колір лідерства та високої енергетики. Добре підходить для оформлення сайтів тренерів особистісного зростання та медійних осіб, фітнес-додатків;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uk-UA" b="1" i="0" dirty="0">
                <a:solidFill>
                  <a:srgbClr val="313131"/>
                </a:solidFill>
                <a:effectLst/>
                <a:latin typeface="Lora" pitchFamily="2" charset="-52"/>
              </a:rPr>
              <a:t>зелений</a:t>
            </a:r>
            <a:r>
              <a:rPr lang="uk-UA" b="0" i="0" dirty="0">
                <a:solidFill>
                  <a:srgbClr val="313131"/>
                </a:solidFill>
                <a:effectLst/>
                <a:latin typeface="Lora" pitchFamily="2" charset="-52"/>
              </a:rPr>
              <a:t> - колір захищеності та заспокоєння. Його можна використовувати для оформлення сайту студії масажу та медичного центру.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728564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3E4182-3D93-49E1-B39C-4270D906AB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3. </a:t>
            </a:r>
            <a:r>
              <a:rPr lang="uk-UA" b="1" i="0" dirty="0">
                <a:solidFill>
                  <a:srgbClr val="313131"/>
                </a:solidFill>
                <a:effectLst/>
                <a:latin typeface="Fira Sans" panose="020B0503050000020004" pitchFamily="34" charset="0"/>
              </a:rPr>
              <a:t>Ієрархія елементів</a:t>
            </a:r>
            <a:br>
              <a:rPr lang="uk-UA" b="1" i="0" dirty="0">
                <a:solidFill>
                  <a:srgbClr val="313131"/>
                </a:solidFill>
                <a:effectLst/>
                <a:latin typeface="Fira Sans" panose="020B0503050000020004" pitchFamily="34" charset="0"/>
              </a:rPr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D819D87-BB14-40B7-A6FC-945D7EF05A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b="0" i="0" dirty="0">
                <a:solidFill>
                  <a:srgbClr val="313131"/>
                </a:solidFill>
                <a:effectLst/>
                <a:latin typeface="Lora" pitchFamily="2" charset="-52"/>
              </a:rPr>
              <a:t>Щоб сформувати правильне сприйняття, потрібно шикувати ієрархію елементів. Регулювати рівні сприйняття можна рахунок розмірів візуальних елементів і колірного виділення.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5118901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20D504-46C3-4759-8352-35C5467E6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4. </a:t>
            </a:r>
            <a:r>
              <a:rPr lang="uk-UA" b="1" i="0" dirty="0">
                <a:solidFill>
                  <a:srgbClr val="313131"/>
                </a:solidFill>
                <a:effectLst/>
                <a:latin typeface="Fira Sans" panose="020B0503050000020004" pitchFamily="34" charset="0"/>
              </a:rPr>
              <a:t>Вільний простір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6363AD0-811C-4719-8999-8038B10DCD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uk-UA" b="0" i="0" dirty="0">
                <a:solidFill>
                  <a:srgbClr val="313131"/>
                </a:solidFill>
                <a:effectLst/>
                <a:latin typeface="Lora" pitchFamily="2" charset="-52"/>
              </a:rPr>
              <a:t>Є таке поняття - "повітряний" або "легкий" дизайн, а дизайнери іноді кажуть - "не вистачає повітря".</a:t>
            </a:r>
          </a:p>
          <a:p>
            <a:pPr algn="just"/>
            <a:r>
              <a:rPr lang="uk-UA" b="0" i="0" dirty="0">
                <a:solidFill>
                  <a:srgbClr val="313131"/>
                </a:solidFill>
                <a:effectLst/>
                <a:latin typeface="Lora" pitchFamily="2" charset="-52"/>
              </a:rPr>
              <a:t>Нестача повітря у веб-дизайні – це перевантаження елементами. Гарний дизайн - це не про безліч кнопок та елементів, а про грамотне використання площі сайту.</a:t>
            </a:r>
          </a:p>
          <a:p>
            <a:pPr algn="l"/>
            <a:r>
              <a:rPr lang="uk-UA" b="0" i="0" dirty="0">
                <a:solidFill>
                  <a:srgbClr val="313131"/>
                </a:solidFill>
                <a:effectLst/>
                <a:latin typeface="Lora" pitchFamily="2" charset="-52"/>
              </a:rPr>
              <a:t>Якщо всі елементи розташовані </a:t>
            </a:r>
            <a:r>
              <a:rPr lang="uk-UA" b="0" i="0" dirty="0" err="1">
                <a:solidFill>
                  <a:srgbClr val="313131"/>
                </a:solidFill>
                <a:effectLst/>
                <a:latin typeface="Lora" pitchFamily="2" charset="-52"/>
              </a:rPr>
              <a:t>грамотно</a:t>
            </a:r>
            <a:r>
              <a:rPr lang="uk-UA" b="0" i="0" dirty="0">
                <a:solidFill>
                  <a:srgbClr val="313131"/>
                </a:solidFill>
                <a:effectLst/>
                <a:latin typeface="Lora" pitchFamily="2" charset="-52"/>
              </a:rPr>
              <a:t>, між ними витримані відстані та акценти розставлені правильно, сайт буде корисним, навіть якщо на ньому лише дві кнопки та одна картинка.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015131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2DBB8F-CA5D-4BAD-9801-F77F50388B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5. </a:t>
            </a:r>
            <a:r>
              <a:rPr lang="uk-UA" b="1" i="0" dirty="0">
                <a:solidFill>
                  <a:srgbClr val="313131"/>
                </a:solidFill>
                <a:effectLst/>
                <a:latin typeface="Fira Sans" panose="020B0503050000020004" pitchFamily="34" charset="0"/>
              </a:rPr>
              <a:t>Акценти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2228C1F-1828-48ED-992B-823AD594B5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b="0" i="0" dirty="0">
                <a:solidFill>
                  <a:srgbClr val="313131"/>
                </a:solidFill>
                <a:effectLst/>
                <a:latin typeface="Lora" pitchFamily="2" charset="-52"/>
              </a:rPr>
              <a:t>Гарний дизайн передбачає використання якорів. Це головні елементи, які є найбільш цінними для користувача. Сформуйте правильне сприйняття, </a:t>
            </a:r>
            <a:r>
              <a:rPr lang="uk-UA" b="0" i="0" dirty="0" err="1">
                <a:solidFill>
                  <a:srgbClr val="313131"/>
                </a:solidFill>
                <a:effectLst/>
                <a:latin typeface="Lora" pitchFamily="2" charset="-52"/>
              </a:rPr>
              <a:t>розмістіть</a:t>
            </a:r>
            <a:r>
              <a:rPr lang="uk-UA" b="0" i="0" dirty="0">
                <a:solidFill>
                  <a:srgbClr val="313131"/>
                </a:solidFill>
                <a:effectLst/>
                <a:latin typeface="Lora" pitchFamily="2" charset="-52"/>
              </a:rPr>
              <a:t> основні елементи у потрібних місцях.</a:t>
            </a:r>
          </a:p>
          <a:p>
            <a:pPr algn="just"/>
            <a:r>
              <a:rPr lang="uk-UA" dirty="0">
                <a:solidFill>
                  <a:srgbClr val="313131"/>
                </a:solidFill>
                <a:latin typeface="Lora" pitchFamily="2" charset="-52"/>
              </a:rPr>
              <a:t>Максимум 3 акценти на сторінці</a:t>
            </a:r>
            <a:endParaRPr lang="uk-UA" b="0" i="0" dirty="0">
              <a:solidFill>
                <a:srgbClr val="313131"/>
              </a:solidFill>
              <a:effectLst/>
              <a:latin typeface="Lora" pitchFamily="2" charset="-52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579372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15E919-47B1-4127-9E43-46B833AFF5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Групова робота</a:t>
            </a:r>
            <a:br>
              <a:rPr lang="uk-UA" dirty="0"/>
            </a:br>
            <a:r>
              <a:rPr lang="uk-UA" dirty="0"/>
              <a:t>Оцініть використання представлених елементів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A6A6D41-93FF-45B5-BF58-97C009B10B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7932" y="2346960"/>
            <a:ext cx="8915400" cy="3777622"/>
          </a:xfrm>
        </p:spPr>
        <p:txBody>
          <a:bodyPr/>
          <a:lstStyle/>
          <a:p>
            <a:r>
              <a:rPr lang="en-US" dirty="0">
                <a:hlinkClick r:id="rId2"/>
              </a:rPr>
              <a:t>https://www.zara.com/ua/</a:t>
            </a:r>
            <a:endParaRPr lang="uk-UA" dirty="0"/>
          </a:p>
          <a:p>
            <a:r>
              <a:rPr lang="en-US" dirty="0"/>
              <a:t>https://rozetka.com.ua/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829062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CDB5CB-28A4-4343-8B2A-03B9FE118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Меми як окремий жанр візуального контенту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85BB941-3DEF-4DEB-B88D-A437EEA787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8171" y="2133599"/>
            <a:ext cx="9806441" cy="4584441"/>
          </a:xfrm>
        </p:spPr>
        <p:txBody>
          <a:bodyPr>
            <a:normAutofit fontScale="92500" lnSpcReduction="10000"/>
          </a:bodyPr>
          <a:lstStyle/>
          <a:p>
            <a:r>
              <a:rPr lang="ru-RU" dirty="0" err="1"/>
              <a:t>Явище</a:t>
            </a:r>
            <a:r>
              <a:rPr lang="ru-RU" dirty="0"/>
              <a:t> спонтанного </a:t>
            </a:r>
            <a:r>
              <a:rPr lang="ru-RU" dirty="0" err="1"/>
              <a:t>розповсюдження</a:t>
            </a:r>
            <a:r>
              <a:rPr lang="ru-RU" dirty="0"/>
              <a:t> </a:t>
            </a:r>
            <a:r>
              <a:rPr lang="ru-RU" dirty="0" err="1"/>
              <a:t>певної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</a:t>
            </a:r>
            <a:r>
              <a:rPr lang="ru-RU" dirty="0" err="1"/>
              <a:t>інтернетом</a:t>
            </a:r>
            <a:r>
              <a:rPr lang="ru-RU" dirty="0"/>
              <a:t> </a:t>
            </a:r>
            <a:r>
              <a:rPr lang="ru-RU" dirty="0" err="1"/>
              <a:t>усіма</a:t>
            </a:r>
            <a:r>
              <a:rPr lang="ru-RU" dirty="0"/>
              <a:t> </a:t>
            </a:r>
            <a:r>
              <a:rPr lang="ru-RU" dirty="0" err="1"/>
              <a:t>можливими</a:t>
            </a:r>
            <a:r>
              <a:rPr lang="ru-RU" dirty="0"/>
              <a:t> способами (</a:t>
            </a:r>
            <a:r>
              <a:rPr lang="ru-RU" dirty="0" err="1"/>
              <a:t>електронною</a:t>
            </a:r>
            <a:r>
              <a:rPr lang="ru-RU" dirty="0"/>
              <a:t> </a:t>
            </a:r>
            <a:r>
              <a:rPr lang="ru-RU" dirty="0" err="1"/>
              <a:t>поштою</a:t>
            </a:r>
            <a:r>
              <a:rPr lang="ru-RU" dirty="0"/>
              <a:t>, в </a:t>
            </a:r>
            <a:r>
              <a:rPr lang="ru-RU" dirty="0" err="1"/>
              <a:t>месенджерах</a:t>
            </a:r>
            <a:r>
              <a:rPr lang="ru-RU" dirty="0"/>
              <a:t>, форумах, блогах </a:t>
            </a:r>
            <a:r>
              <a:rPr lang="ru-RU" dirty="0" err="1"/>
              <a:t>тощо</a:t>
            </a:r>
            <a:r>
              <a:rPr lang="ru-RU" dirty="0"/>
              <a:t>). </a:t>
            </a:r>
            <a:r>
              <a:rPr lang="ru-RU" dirty="0" err="1"/>
              <a:t>Воно</a:t>
            </a:r>
            <a:r>
              <a:rPr lang="ru-RU" dirty="0"/>
              <a:t> почало </a:t>
            </a:r>
            <a:r>
              <a:rPr lang="ru-RU" dirty="0" err="1"/>
              <a:t>використовуватись</a:t>
            </a:r>
            <a:r>
              <a:rPr lang="ru-RU" dirty="0"/>
              <a:t> у </a:t>
            </a:r>
            <a:r>
              <a:rPr lang="ru-RU" dirty="0" err="1"/>
              <a:t>середині</a:t>
            </a:r>
            <a:r>
              <a:rPr lang="ru-RU" dirty="0"/>
              <a:t> </a:t>
            </a:r>
            <a:r>
              <a:rPr lang="ru-RU" dirty="0" err="1"/>
              <a:t>першого</a:t>
            </a:r>
            <a:r>
              <a:rPr lang="ru-RU" dirty="0"/>
              <a:t> </a:t>
            </a:r>
            <a:r>
              <a:rPr lang="ru-RU" dirty="0" err="1"/>
              <a:t>десятиліття</a:t>
            </a:r>
            <a:r>
              <a:rPr lang="ru-RU" dirty="0"/>
              <a:t> XXI </a:t>
            </a:r>
            <a:r>
              <a:rPr lang="ru-RU" dirty="0" err="1"/>
              <a:t>століття</a:t>
            </a:r>
            <a:r>
              <a:rPr lang="ru-RU" dirty="0"/>
              <a:t>.</a:t>
            </a:r>
          </a:p>
          <a:p>
            <a:r>
              <a:rPr lang="ru-RU" dirty="0"/>
              <a:t>Для </a:t>
            </a:r>
            <a:r>
              <a:rPr lang="ru-RU" dirty="0" err="1"/>
              <a:t>нього</a:t>
            </a:r>
            <a:r>
              <a:rPr lang="ru-RU" dirty="0"/>
              <a:t> </a:t>
            </a:r>
            <a:r>
              <a:rPr lang="ru-RU" dirty="0" err="1"/>
              <a:t>характерні</a:t>
            </a:r>
            <a:r>
              <a:rPr lang="ru-RU" dirty="0"/>
              <a:t>:</a:t>
            </a:r>
          </a:p>
          <a:p>
            <a:pPr marL="0" indent="0">
              <a:buNone/>
            </a:pPr>
            <a:r>
              <a:rPr lang="uk-UA" dirty="0"/>
              <a:t>Простота</a:t>
            </a:r>
          </a:p>
          <a:p>
            <a:pPr marL="0" indent="0">
              <a:buNone/>
            </a:pPr>
            <a:r>
              <a:rPr lang="uk-UA" dirty="0"/>
              <a:t>Лаконічність</a:t>
            </a:r>
          </a:p>
          <a:p>
            <a:pPr marL="0" indent="0">
              <a:buNone/>
            </a:pPr>
            <a:r>
              <a:rPr lang="uk-UA" dirty="0"/>
              <a:t>Чітке сприйняття змісту</a:t>
            </a:r>
          </a:p>
          <a:p>
            <a:pPr marL="0" indent="0">
              <a:buNone/>
            </a:pPr>
            <a:r>
              <a:rPr lang="uk-UA" dirty="0"/>
              <a:t>Швидке поширення</a:t>
            </a:r>
          </a:p>
          <a:p>
            <a:pPr marL="0" indent="0">
              <a:buNone/>
            </a:pPr>
            <a:r>
              <a:rPr lang="uk-UA" dirty="0"/>
              <a:t>Гумор, інколи іронія, сарказм</a:t>
            </a:r>
          </a:p>
          <a:p>
            <a:pPr marL="0" indent="0">
              <a:buNone/>
            </a:pPr>
            <a:r>
              <a:rPr lang="uk-UA" b="1" dirty="0"/>
              <a:t>Групова робота: </a:t>
            </a:r>
          </a:p>
          <a:p>
            <a:pPr marL="0" indent="0">
              <a:buNone/>
            </a:pPr>
            <a:r>
              <a:rPr lang="uk-UA" dirty="0"/>
              <a:t>Плюси і мінуси та знайдіть по 3-5 прикладів мемів та продемонструйте групі</a:t>
            </a:r>
          </a:p>
          <a:p>
            <a:pPr marL="0" indent="0">
              <a:buNone/>
            </a:pPr>
            <a:r>
              <a:rPr lang="en-US" dirty="0"/>
              <a:t>https://jamboard.google.com/d/1nJniKbO_k6ixtvv2kZFpo7hVGA9lKOoVmfEbC7iCPQ8/viewer?f=1</a:t>
            </a:r>
            <a:endParaRPr lang="uk-UA" dirty="0"/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1094668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Освітній тренд: використання інтернет-мемів на уроках — Журнал «На Урок»">
            <a:extLst>
              <a:ext uri="{FF2B5EF4-FFF2-40B4-BE49-F238E27FC236}">
                <a16:creationId xmlns:a16="http://schemas.microsoft.com/office/drawing/2014/main" id="{B7887345-BB34-42FD-A14A-FB42A43564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232" y="85531"/>
            <a:ext cx="5290457" cy="34917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F566B45A-5228-42B1-9443-1FA3120503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9575" y="169021"/>
            <a:ext cx="4267200" cy="3552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Найпопулярніші меми в інтернеті — Цікaвинки">
            <a:extLst>
              <a:ext uri="{FF2B5EF4-FFF2-40B4-BE49-F238E27FC236}">
                <a16:creationId xmlns:a16="http://schemas.microsoft.com/office/drawing/2014/main" id="{A4651CE4-2C1E-4FF1-95B1-17C5D97AFD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2780" y="3724466"/>
            <a:ext cx="3133533" cy="31335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813672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41D7FF-0E0B-4F97-8090-9F59AC3F01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Де існує візуальний контент?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7F8AB98-9C1F-4D7A-AEBB-2AE5F2DDE5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Сторінки в соціальних мережах</a:t>
            </a:r>
          </a:p>
          <a:p>
            <a:r>
              <a:rPr lang="uk-UA" dirty="0"/>
              <a:t>Сайти</a:t>
            </a:r>
          </a:p>
          <a:p>
            <a:r>
              <a:rPr lang="uk-UA" dirty="0"/>
              <a:t>Електронна розсилка</a:t>
            </a:r>
          </a:p>
          <a:p>
            <a:endParaRPr lang="uk-UA" dirty="0"/>
          </a:p>
          <a:p>
            <a:endParaRPr lang="uk-UA" dirty="0"/>
          </a:p>
          <a:p>
            <a:r>
              <a:rPr lang="uk-UA" dirty="0"/>
              <a:t>Друкована продукція (паперові ЗМІ)</a:t>
            </a:r>
          </a:p>
          <a:p>
            <a:r>
              <a:rPr lang="uk-UA" dirty="0"/>
              <a:t>Зовнішня реклама</a:t>
            </a:r>
          </a:p>
          <a:p>
            <a:r>
              <a:rPr lang="uk-UA" dirty="0"/>
              <a:t>Реклама на ТБ</a:t>
            </a:r>
          </a:p>
        </p:txBody>
      </p:sp>
    </p:spTree>
    <p:extLst>
      <p:ext uri="{BB962C8B-B14F-4D97-AF65-F5344CB8AC3E}">
        <p14:creationId xmlns:p14="http://schemas.microsoft.com/office/powerpoint/2010/main" val="34022489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1DB982-0FCD-4E38-8214-A5451E60BF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Що входить у візуальний контент?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FD3B4EC-10F5-4A9B-A9B2-EE8F6F00E9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Фон</a:t>
            </a:r>
          </a:p>
          <a:p>
            <a:r>
              <a:rPr lang="uk-UA" dirty="0"/>
              <a:t>Зображення</a:t>
            </a:r>
          </a:p>
          <a:p>
            <a:r>
              <a:rPr lang="uk-UA" dirty="0"/>
              <a:t>Обкладинка відео</a:t>
            </a:r>
          </a:p>
          <a:p>
            <a:r>
              <a:rPr lang="uk-UA" dirty="0"/>
              <a:t>Графіки / схеми / діаграми / таблиці</a:t>
            </a:r>
          </a:p>
          <a:p>
            <a:r>
              <a:rPr lang="uk-UA" dirty="0"/>
              <a:t>Текст та його архітектоніка</a:t>
            </a:r>
          </a:p>
          <a:p>
            <a:r>
              <a:rPr lang="uk-UA" dirty="0" err="1"/>
              <a:t>Смайли</a:t>
            </a:r>
            <a:r>
              <a:rPr lang="uk-UA" dirty="0"/>
              <a:t> / </a:t>
            </a:r>
            <a:r>
              <a:rPr lang="uk-UA" dirty="0" err="1"/>
              <a:t>емодзі</a:t>
            </a:r>
            <a:endParaRPr lang="uk-UA" dirty="0"/>
          </a:p>
          <a:p>
            <a:r>
              <a:rPr lang="uk-UA" dirty="0"/>
              <a:t>Інтерактивні форми</a:t>
            </a:r>
          </a:p>
        </p:txBody>
      </p:sp>
    </p:spTree>
    <p:extLst>
      <p:ext uri="{BB962C8B-B14F-4D97-AF65-F5344CB8AC3E}">
        <p14:creationId xmlns:p14="http://schemas.microsoft.com/office/powerpoint/2010/main" val="21112967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F151BC-E580-40F8-9D4A-BD7C43D554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Що дає гарний дизайн?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6E3B981-ACB7-4574-8517-010593373E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lang="uk-UA" b="1" i="0" dirty="0">
                <a:solidFill>
                  <a:srgbClr val="313131"/>
                </a:solidFill>
                <a:effectLst/>
                <a:latin typeface="Lora" pitchFamily="2" charset="-52"/>
              </a:rPr>
              <a:t>Підвищує </a:t>
            </a:r>
            <a:r>
              <a:rPr lang="uk-UA" b="1" i="0" dirty="0" err="1">
                <a:solidFill>
                  <a:srgbClr val="313131"/>
                </a:solidFill>
                <a:effectLst/>
                <a:latin typeface="Lora" pitchFamily="2" charset="-52"/>
              </a:rPr>
              <a:t>впізнаваність</a:t>
            </a:r>
            <a:r>
              <a:rPr lang="uk-UA" b="0" i="0" dirty="0">
                <a:solidFill>
                  <a:srgbClr val="313131"/>
                </a:solidFill>
                <a:effectLst/>
                <a:latin typeface="Lora" pitchFamily="2" charset="-52"/>
              </a:rPr>
              <a:t> - якщо сайт зроблений у фірмових кольорах, користувач несвідомо співвідносить його з компанією.</a:t>
            </a:r>
          </a:p>
          <a:p>
            <a:pPr algn="just"/>
            <a:r>
              <a:rPr lang="uk-UA" b="1" i="0" dirty="0">
                <a:solidFill>
                  <a:srgbClr val="313131"/>
                </a:solidFill>
                <a:effectLst/>
                <a:latin typeface="Lora" pitchFamily="2" charset="-52"/>
              </a:rPr>
              <a:t>Утримує увагу</a:t>
            </a:r>
            <a:r>
              <a:rPr lang="uk-UA" b="0" i="0" dirty="0">
                <a:solidFill>
                  <a:srgbClr val="313131"/>
                </a:solidFill>
                <a:effectLst/>
                <a:latin typeface="Lora" pitchFamily="2" charset="-52"/>
              </a:rPr>
              <a:t> – якісний дизайн виділяє сайт на тлі конкурентів. Користувач при виборі переглядає багато сторінок, гарний дизайн утримає увагу та змусить повернутися.</a:t>
            </a:r>
          </a:p>
          <a:p>
            <a:pPr algn="l"/>
            <a:r>
              <a:rPr lang="uk-UA" b="1" i="0" dirty="0">
                <a:solidFill>
                  <a:srgbClr val="313131"/>
                </a:solidFill>
                <a:effectLst/>
                <a:latin typeface="Lora" pitchFamily="2" charset="-52"/>
              </a:rPr>
              <a:t>Допомагає продавати</a:t>
            </a:r>
            <a:r>
              <a:rPr lang="uk-UA" b="0" i="0" dirty="0">
                <a:solidFill>
                  <a:srgbClr val="313131"/>
                </a:solidFill>
                <a:effectLst/>
                <a:latin typeface="Lora" pitchFamily="2" charset="-52"/>
              </a:rPr>
              <a:t> - зрозумілий інтерфейс, можливість замовлення в пару </a:t>
            </a:r>
            <a:r>
              <a:rPr lang="uk-UA" b="0" i="0" dirty="0" err="1">
                <a:solidFill>
                  <a:srgbClr val="313131"/>
                </a:solidFill>
                <a:effectLst/>
                <a:latin typeface="Lora" pitchFamily="2" charset="-52"/>
              </a:rPr>
              <a:t>кліків</a:t>
            </a:r>
            <a:r>
              <a:rPr lang="uk-UA" b="0" i="0" dirty="0">
                <a:solidFill>
                  <a:srgbClr val="313131"/>
                </a:solidFill>
                <a:effectLst/>
                <a:latin typeface="Lora" pitchFamily="2" charset="-52"/>
              </a:rPr>
              <a:t>, зручний каталог, проста логічна структура - все це про дизайн і все це збільшує можливість оформлення замовлення.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826105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740C2E1-BBE2-4E92-A4F0-F5DEDB5A2A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uk-UA" sz="3600" b="0" i="0" dirty="0">
                <a:solidFill>
                  <a:srgbClr val="313131"/>
                </a:solidFill>
                <a:effectLst/>
                <a:latin typeface="Lora" pitchFamily="2" charset="-52"/>
              </a:rPr>
              <a:t>Веб-дизайн - це весь </a:t>
            </a:r>
            <a:r>
              <a:rPr lang="uk-UA" sz="3600" b="0" i="0" dirty="0" err="1">
                <a:solidFill>
                  <a:srgbClr val="313131"/>
                </a:solidFill>
                <a:effectLst/>
                <a:latin typeface="Lora" pitchFamily="2" charset="-52"/>
              </a:rPr>
              <a:t>візуал</a:t>
            </a:r>
            <a:r>
              <a:rPr lang="uk-UA" sz="3600" b="0" i="0" dirty="0">
                <a:solidFill>
                  <a:srgbClr val="313131"/>
                </a:solidFill>
                <a:effectLst/>
                <a:latin typeface="Lora" pitchFamily="2" charset="-52"/>
              </a:rPr>
              <a:t> сайту (сторінки в </a:t>
            </a:r>
            <a:r>
              <a:rPr lang="uk-UA" sz="3600" b="0" i="0" dirty="0" err="1">
                <a:solidFill>
                  <a:srgbClr val="313131"/>
                </a:solidFill>
                <a:effectLst/>
                <a:latin typeface="Lora" pitchFamily="2" charset="-52"/>
              </a:rPr>
              <a:t>соц</a:t>
            </a:r>
            <a:r>
              <a:rPr lang="uk-UA" sz="3600" b="0" i="0" dirty="0">
                <a:solidFill>
                  <a:srgbClr val="313131"/>
                </a:solidFill>
                <a:effectLst/>
                <a:latin typeface="Lora" pitchFamily="2" charset="-52"/>
              </a:rPr>
              <a:t>. мережі) або програми, що підкріплений функціональною частиною. Взаємодія та оформлення цих елементів будується на двох парах букв – </a:t>
            </a:r>
            <a:r>
              <a:rPr lang="en-US" sz="3600" b="0" i="0" dirty="0">
                <a:solidFill>
                  <a:srgbClr val="313131"/>
                </a:solidFill>
                <a:effectLst/>
                <a:latin typeface="Lora" pitchFamily="2" charset="-52"/>
              </a:rPr>
              <a:t>UX </a:t>
            </a:r>
            <a:r>
              <a:rPr lang="uk-UA" sz="3600" b="0" i="0" dirty="0">
                <a:solidFill>
                  <a:srgbClr val="313131"/>
                </a:solidFill>
                <a:effectLst/>
                <a:latin typeface="Lora" pitchFamily="2" charset="-52"/>
              </a:rPr>
              <a:t>та </a:t>
            </a:r>
            <a:r>
              <a:rPr lang="en-US" sz="3600" b="0" i="0" dirty="0">
                <a:solidFill>
                  <a:srgbClr val="313131"/>
                </a:solidFill>
                <a:effectLst/>
                <a:latin typeface="Lora" pitchFamily="2" charset="-52"/>
              </a:rPr>
              <a:t>UI.</a:t>
            </a:r>
            <a:endParaRPr lang="uk-UA" sz="3600" dirty="0"/>
          </a:p>
        </p:txBody>
      </p:sp>
    </p:spTree>
    <p:extLst>
      <p:ext uri="{BB962C8B-B14F-4D97-AF65-F5344CB8AC3E}">
        <p14:creationId xmlns:p14="http://schemas.microsoft.com/office/powerpoint/2010/main" val="39306756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AAB8B049-77C8-4F40-8E4D-9A033733F3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037350"/>
            <a:ext cx="5157787" cy="823912"/>
          </a:xfrm>
        </p:spPr>
        <p:txBody>
          <a:bodyPr>
            <a:normAutofit/>
          </a:bodyPr>
          <a:lstStyle/>
          <a:p>
            <a:r>
              <a:rPr lang="en-US" b="1" i="0" dirty="0">
                <a:solidFill>
                  <a:srgbClr val="313131"/>
                </a:solidFill>
                <a:effectLst/>
                <a:latin typeface="Lora" pitchFamily="2" charset="-52"/>
              </a:rPr>
              <a:t>UX-</a:t>
            </a:r>
            <a:r>
              <a:rPr lang="uk-UA" b="1" i="0" dirty="0">
                <a:solidFill>
                  <a:srgbClr val="313131"/>
                </a:solidFill>
                <a:effectLst/>
                <a:latin typeface="Lora" pitchFamily="2" charset="-52"/>
              </a:rPr>
              <a:t>дизайн</a:t>
            </a:r>
            <a:r>
              <a:rPr lang="uk-UA" b="0" i="0" dirty="0">
                <a:solidFill>
                  <a:srgbClr val="313131"/>
                </a:solidFill>
                <a:effectLst/>
                <a:latin typeface="Lora" pitchFamily="2" charset="-52"/>
              </a:rPr>
              <a:t> </a:t>
            </a:r>
            <a:endParaRPr lang="uk-UA" dirty="0"/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4F29068C-D599-4789-82A0-DE71F65DF9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9159" y="1861262"/>
            <a:ext cx="5157787" cy="3684588"/>
          </a:xfrm>
        </p:spPr>
        <p:txBody>
          <a:bodyPr>
            <a:normAutofit/>
          </a:bodyPr>
          <a:lstStyle/>
          <a:p>
            <a:r>
              <a:rPr lang="en-US" b="0" i="0" dirty="0">
                <a:solidFill>
                  <a:srgbClr val="313131"/>
                </a:solidFill>
                <a:effectLst/>
                <a:latin typeface="Lora" pitchFamily="2" charset="-52"/>
              </a:rPr>
              <a:t>UX </a:t>
            </a:r>
            <a:r>
              <a:rPr lang="uk-UA" b="0" i="0" dirty="0">
                <a:solidFill>
                  <a:srgbClr val="313131"/>
                </a:solidFill>
                <a:effectLst/>
                <a:latin typeface="Lora" pitchFamily="2" charset="-52"/>
              </a:rPr>
              <a:t>або </a:t>
            </a:r>
            <a:r>
              <a:rPr lang="en-US" b="0" i="0" dirty="0">
                <a:solidFill>
                  <a:srgbClr val="313131"/>
                </a:solidFill>
                <a:effectLst/>
                <a:latin typeface="Lora" pitchFamily="2" charset="-52"/>
              </a:rPr>
              <a:t>user experience </a:t>
            </a:r>
            <a:r>
              <a:rPr lang="uk-UA" b="0" i="0" dirty="0">
                <a:solidFill>
                  <a:srgbClr val="313131"/>
                </a:solidFill>
                <a:effectLst/>
                <a:latin typeface="Lora" pitchFamily="2" charset="-52"/>
              </a:rPr>
              <a:t>перекладається як досвід користувача.</a:t>
            </a:r>
          </a:p>
          <a:p>
            <a:endParaRPr lang="uk-UA" dirty="0">
              <a:solidFill>
                <a:srgbClr val="313131"/>
              </a:solidFill>
              <a:latin typeface="Lora" pitchFamily="2" charset="-52"/>
            </a:endParaRPr>
          </a:p>
          <a:p>
            <a:pPr marL="0" indent="0">
              <a:buNone/>
            </a:pPr>
            <a:endParaRPr lang="uk-UA" b="0" i="0" dirty="0">
              <a:solidFill>
                <a:srgbClr val="313131"/>
              </a:solidFill>
              <a:effectLst/>
              <a:latin typeface="Lora" pitchFamily="2" charset="-52"/>
            </a:endParaRPr>
          </a:p>
          <a:p>
            <a:pPr algn="just"/>
            <a:r>
              <a:rPr lang="uk-UA" b="0" i="0" dirty="0">
                <a:solidFill>
                  <a:srgbClr val="313131"/>
                </a:solidFill>
                <a:effectLst/>
                <a:latin typeface="Lora" pitchFamily="2" charset="-52"/>
              </a:rPr>
              <a:t>Щоб створити позитивне враження від роботи з інтерфейсом, </a:t>
            </a:r>
            <a:r>
              <a:rPr lang="en-US" b="0" i="0" dirty="0">
                <a:solidFill>
                  <a:srgbClr val="313131"/>
                </a:solidFill>
                <a:effectLst/>
                <a:latin typeface="Lora" pitchFamily="2" charset="-52"/>
              </a:rPr>
              <a:t>UX-</a:t>
            </a:r>
            <a:r>
              <a:rPr lang="uk-UA" b="0" i="0" dirty="0">
                <a:solidFill>
                  <a:srgbClr val="313131"/>
                </a:solidFill>
                <a:effectLst/>
                <a:latin typeface="Lora" pitchFamily="2" charset="-52"/>
              </a:rPr>
              <a:t>дизайнер аналізує поведінку користувачів та підлаштовує архітектуру сайту та графічні елементи під нього.</a:t>
            </a:r>
            <a:endParaRPr lang="uk-UA" dirty="0"/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F9641A31-B6F1-4B96-B895-732E7FE8CA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69024" y="781713"/>
            <a:ext cx="5183188" cy="823912"/>
          </a:xfrm>
        </p:spPr>
        <p:txBody>
          <a:bodyPr>
            <a:normAutofit/>
          </a:bodyPr>
          <a:lstStyle/>
          <a:p>
            <a:r>
              <a:rPr lang="en-US" b="1" i="0" dirty="0">
                <a:solidFill>
                  <a:srgbClr val="313131"/>
                </a:solidFill>
                <a:effectLst/>
                <a:latin typeface="Lora" pitchFamily="2" charset="-52"/>
              </a:rPr>
              <a:t>UI-</a:t>
            </a:r>
            <a:r>
              <a:rPr lang="uk-UA" b="1" i="0" dirty="0">
                <a:solidFill>
                  <a:srgbClr val="313131"/>
                </a:solidFill>
                <a:effectLst/>
                <a:latin typeface="Lora" pitchFamily="2" charset="-52"/>
              </a:rPr>
              <a:t>дизайн</a:t>
            </a:r>
            <a:endParaRPr lang="uk-UA" dirty="0"/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29FCB581-A813-43D2-985D-D435CAEA9E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69024" y="1861262"/>
            <a:ext cx="5183188" cy="3916445"/>
          </a:xfrm>
        </p:spPr>
        <p:txBody>
          <a:bodyPr>
            <a:normAutofit/>
          </a:bodyPr>
          <a:lstStyle/>
          <a:p>
            <a:r>
              <a:rPr lang="en-US" b="0" i="0" dirty="0">
                <a:solidFill>
                  <a:srgbClr val="313131"/>
                </a:solidFill>
                <a:effectLst/>
                <a:latin typeface="Lora" pitchFamily="2" charset="-52"/>
              </a:rPr>
              <a:t>UI </a:t>
            </a:r>
            <a:r>
              <a:rPr lang="uk-UA" b="0" i="0" dirty="0">
                <a:solidFill>
                  <a:srgbClr val="313131"/>
                </a:solidFill>
                <a:effectLst/>
                <a:latin typeface="Lora" pitchFamily="2" charset="-52"/>
              </a:rPr>
              <a:t>або </a:t>
            </a:r>
            <a:r>
              <a:rPr lang="en-US" b="0" i="0" dirty="0">
                <a:solidFill>
                  <a:srgbClr val="313131"/>
                </a:solidFill>
                <a:effectLst/>
                <a:latin typeface="Lora" pitchFamily="2" charset="-52"/>
              </a:rPr>
              <a:t>user interface </a:t>
            </a:r>
            <a:r>
              <a:rPr lang="uk-UA" b="0" i="0" dirty="0">
                <a:solidFill>
                  <a:srgbClr val="313131"/>
                </a:solidFill>
                <a:effectLst/>
                <a:latin typeface="Lora" pitchFamily="2" charset="-52"/>
              </a:rPr>
              <a:t>перекладається як «інтерфейс користувача» інтерфейс користувача.</a:t>
            </a:r>
          </a:p>
          <a:p>
            <a:endParaRPr lang="uk-UA" dirty="0">
              <a:solidFill>
                <a:srgbClr val="313131"/>
              </a:solidFill>
              <a:latin typeface="Lora" pitchFamily="2" charset="-52"/>
            </a:endParaRPr>
          </a:p>
          <a:p>
            <a:pPr marL="0" indent="0">
              <a:buNone/>
            </a:pPr>
            <a:endParaRPr lang="uk-UA" b="0" i="0" dirty="0">
              <a:solidFill>
                <a:srgbClr val="313131"/>
              </a:solidFill>
              <a:effectLst/>
              <a:latin typeface="Lora" pitchFamily="2" charset="-52"/>
            </a:endParaRPr>
          </a:p>
          <a:p>
            <a:pPr algn="just"/>
            <a:r>
              <a:rPr lang="uk-UA" b="0" i="0" dirty="0">
                <a:solidFill>
                  <a:srgbClr val="313131"/>
                </a:solidFill>
                <a:effectLst/>
                <a:latin typeface="Lora" pitchFamily="2" charset="-52"/>
              </a:rPr>
              <a:t>Щоб сформувати позитивне враження від користування сайтом, </a:t>
            </a:r>
            <a:r>
              <a:rPr lang="en-US" b="0" i="0" dirty="0">
                <a:solidFill>
                  <a:srgbClr val="313131"/>
                </a:solidFill>
                <a:effectLst/>
                <a:latin typeface="Lora" pitchFamily="2" charset="-52"/>
              </a:rPr>
              <a:t>UI-</a:t>
            </a:r>
            <a:r>
              <a:rPr lang="uk-UA" b="0" i="0" dirty="0">
                <a:solidFill>
                  <a:srgbClr val="313131"/>
                </a:solidFill>
                <a:effectLst/>
                <a:latin typeface="Lora" pitchFamily="2" charset="-52"/>
              </a:rPr>
              <a:t>дизайнер підбирає відповідну палітру кольорів і працює над розташуванням елементів інтерфейсу.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40428144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Взято із сайту компанії SEILWERWEB">
            <a:extLst>
              <a:ext uri="{FF2B5EF4-FFF2-40B4-BE49-F238E27FC236}">
                <a16:creationId xmlns:a16="http://schemas.microsoft.com/office/drawing/2014/main" id="{E98F3B40-24B3-4F6A-ABEB-EE84E1F36FD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4032" y="904240"/>
            <a:ext cx="8290767" cy="52727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27830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FF5773-3FE5-48B8-AF9B-BCA641910C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Групова робота</a:t>
            </a:r>
            <a:br>
              <a:rPr lang="uk-UA" dirty="0"/>
            </a:br>
            <a:r>
              <a:rPr lang="uk-UA" dirty="0"/>
              <a:t>Який тип дизайну використовується на сайтах?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DF4EF33-5CFC-4F5C-9628-C0589E4F5C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92960"/>
            <a:ext cx="10619792" cy="4158550"/>
          </a:xfrm>
        </p:spPr>
        <p:txBody>
          <a:bodyPr numCol="1">
            <a:normAutofit fontScale="77500" lnSpcReduction="20000"/>
          </a:bodyPr>
          <a:lstStyle/>
          <a:p>
            <a:pPr marL="342900" lvl="0" indent="-342900">
              <a:buFont typeface="+mj-lt"/>
              <a:buAutoNum type="arabicPeriod"/>
              <a:tabLst>
                <a:tab pos="457200" algn="l"/>
              </a:tabLst>
            </a:pPr>
            <a:r>
              <a:rPr lang="en-US" sz="1800" u="sng" dirty="0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</a:t>
            </a:r>
            <a:r>
              <a:rPr lang="uk-UA" sz="1800" u="sng" dirty="0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://</a:t>
            </a:r>
            <a:r>
              <a:rPr lang="en-US" sz="1800" u="sng" dirty="0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</a:t>
            </a:r>
            <a:r>
              <a:rPr lang="uk-UA" sz="1800" u="sng" dirty="0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.</a:t>
            </a:r>
            <a:r>
              <a:rPr lang="en-US" sz="1800" u="sng" dirty="0" err="1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pravda</a:t>
            </a:r>
            <a:r>
              <a:rPr lang="uk-UA" sz="1800" u="sng" dirty="0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.</a:t>
            </a:r>
            <a:r>
              <a:rPr lang="en-US" sz="1800" u="sng" dirty="0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com</a:t>
            </a:r>
            <a:r>
              <a:rPr lang="uk-UA" sz="1800" u="sng" dirty="0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.</a:t>
            </a:r>
            <a:r>
              <a:rPr lang="en-US" sz="1800" u="sng" dirty="0" err="1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ua</a:t>
            </a:r>
            <a:r>
              <a:rPr lang="uk-UA" sz="1800" u="sng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</a:t>
            </a:r>
            <a:endParaRPr lang="uk-UA" sz="1800" dirty="0">
              <a:solidFill>
                <a:srgbClr val="7030A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>
              <a:buFont typeface="+mj-lt"/>
              <a:buAutoNum type="arabicPeriod"/>
              <a:tabLst>
                <a:tab pos="457200" algn="l"/>
              </a:tabLst>
            </a:pPr>
            <a:r>
              <a:rPr lang="en-US" sz="1800" u="sng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https://jysk.ua/</a:t>
            </a:r>
            <a:endParaRPr lang="uk-UA" sz="1800" dirty="0">
              <a:solidFill>
                <a:srgbClr val="7030A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>
              <a:buFont typeface="+mj-lt"/>
              <a:buAutoNum type="arabicPeriod"/>
              <a:tabLst>
                <a:tab pos="457200" algn="l"/>
              </a:tabLst>
            </a:pPr>
            <a:r>
              <a:rPr lang="en-US" sz="1800" u="sng" dirty="0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</a:t>
            </a:r>
            <a:r>
              <a:rPr lang="uk-UA" sz="1800" u="sng" dirty="0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://</a:t>
            </a:r>
            <a:r>
              <a:rPr lang="en-US" sz="1800" u="sng" dirty="0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</a:t>
            </a:r>
            <a:r>
              <a:rPr lang="uk-UA" sz="1800" u="sng" dirty="0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.</a:t>
            </a:r>
            <a:r>
              <a:rPr lang="en-US" sz="1800" u="sng" dirty="0" err="1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znu</a:t>
            </a:r>
            <a:r>
              <a:rPr lang="uk-UA" sz="1800" u="sng" dirty="0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.</a:t>
            </a:r>
            <a:r>
              <a:rPr lang="en-US" sz="1800" u="sng" dirty="0" err="1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edu</a:t>
            </a:r>
            <a:r>
              <a:rPr lang="uk-UA" sz="1800" u="sng" dirty="0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.</a:t>
            </a:r>
            <a:r>
              <a:rPr lang="en-US" sz="1800" u="sng" dirty="0" err="1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ua</a:t>
            </a:r>
            <a:r>
              <a:rPr lang="uk-UA" sz="1800" u="sng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</a:t>
            </a:r>
            <a:endParaRPr lang="uk-UA" sz="1800" dirty="0">
              <a:solidFill>
                <a:srgbClr val="7030A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>
              <a:buFont typeface="+mj-lt"/>
              <a:buAutoNum type="arabicPeriod"/>
              <a:tabLst>
                <a:tab pos="457200" algn="l"/>
              </a:tabLst>
            </a:pPr>
            <a:r>
              <a:rPr lang="en-US" sz="180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https://comfortcity.zp.ua/</a:t>
            </a:r>
            <a:endParaRPr lang="uk-UA" sz="1800" dirty="0">
              <a:solidFill>
                <a:srgbClr val="7030A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>
              <a:buFont typeface="+mj-lt"/>
              <a:buAutoNum type="arabicPeriod"/>
              <a:tabLst>
                <a:tab pos="457200" algn="l"/>
              </a:tabLst>
            </a:pPr>
            <a:r>
              <a:rPr lang="en-US" sz="1800" u="sng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https://www.unian.net/</a:t>
            </a:r>
            <a:endParaRPr lang="uk-UA" sz="1800" dirty="0">
              <a:solidFill>
                <a:srgbClr val="7030A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>
              <a:buFont typeface="+mj-lt"/>
              <a:buAutoNum type="arabicPeriod"/>
              <a:tabLst>
                <a:tab pos="457200" algn="l"/>
              </a:tabLst>
            </a:pPr>
            <a:r>
              <a:rPr lang="en-US" sz="1800" u="sng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https://tsn.ua/</a:t>
            </a:r>
            <a:endParaRPr lang="uk-UA" sz="1800" dirty="0">
              <a:solidFill>
                <a:srgbClr val="7030A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>
              <a:buFont typeface="+mj-lt"/>
              <a:buAutoNum type="arabicPeriod"/>
              <a:tabLst>
                <a:tab pos="457200" algn="l"/>
              </a:tabLst>
            </a:pPr>
            <a:r>
              <a:rPr lang="en-US" sz="1800" u="sng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https://www.atbmarket.com/</a:t>
            </a:r>
            <a:endParaRPr lang="uk-UA" sz="1800" u="sng" dirty="0">
              <a:solidFill>
                <a:srgbClr val="7030A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>
              <a:buFont typeface="+mj-lt"/>
              <a:buAutoNum type="arabicPeriod"/>
              <a:tabLst>
                <a:tab pos="457200" algn="l"/>
              </a:tabLst>
            </a:pPr>
            <a:r>
              <a:rPr lang="en-US" sz="1800" u="sng" dirty="0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</a:t>
            </a:r>
            <a:r>
              <a:rPr lang="uk-UA" sz="1800" u="sng" dirty="0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://</a:t>
            </a:r>
            <a:r>
              <a:rPr lang="en-US" sz="1800" u="sng" dirty="0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</a:t>
            </a:r>
            <a:r>
              <a:rPr lang="uk-UA" sz="1800" u="sng" dirty="0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.</a:t>
            </a:r>
            <a:r>
              <a:rPr lang="en-US" sz="1800" u="sng" dirty="0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president</a:t>
            </a:r>
            <a:r>
              <a:rPr lang="uk-UA" sz="1800" u="sng" dirty="0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.</a:t>
            </a:r>
            <a:r>
              <a:rPr lang="en-US" sz="1800" u="sng" dirty="0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gov</a:t>
            </a:r>
            <a:r>
              <a:rPr lang="uk-UA" sz="1800" u="sng" dirty="0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.</a:t>
            </a:r>
            <a:r>
              <a:rPr lang="en-US" sz="1800" u="sng" dirty="0" err="1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ua</a:t>
            </a:r>
            <a:r>
              <a:rPr lang="uk-UA" sz="1800" u="sng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</a:t>
            </a:r>
            <a:endParaRPr lang="uk-UA" sz="1800" dirty="0">
              <a:solidFill>
                <a:srgbClr val="00B05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>
              <a:buFont typeface="+mj-lt"/>
              <a:buAutoNum type="arabicPeriod"/>
              <a:tabLst>
                <a:tab pos="457200" algn="l"/>
              </a:tabLst>
            </a:pPr>
            <a:r>
              <a:rPr lang="en-US" sz="1800" u="sng" dirty="0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</a:t>
            </a:r>
            <a:r>
              <a:rPr lang="uk-UA" sz="1800" u="sng" dirty="0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://</a:t>
            </a:r>
            <a:r>
              <a:rPr lang="en-US" sz="1800" u="sng" dirty="0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</a:t>
            </a:r>
            <a:r>
              <a:rPr lang="uk-UA" sz="1800" u="sng" dirty="0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.</a:t>
            </a:r>
            <a:r>
              <a:rPr lang="en-US" sz="1800" u="sng" dirty="0" err="1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dcz</a:t>
            </a:r>
            <a:r>
              <a:rPr lang="uk-UA" sz="1800" u="sng" dirty="0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.</a:t>
            </a:r>
            <a:r>
              <a:rPr lang="en-US" sz="1800" u="sng" dirty="0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gov</a:t>
            </a:r>
            <a:r>
              <a:rPr lang="uk-UA" sz="1800" u="sng" dirty="0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.</a:t>
            </a:r>
            <a:r>
              <a:rPr lang="en-US" sz="1800" u="sng" dirty="0" err="1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ua</a:t>
            </a:r>
            <a:r>
              <a:rPr lang="uk-UA" sz="1800" u="sng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</a:t>
            </a:r>
            <a:endParaRPr lang="uk-UA" sz="1800" dirty="0">
              <a:solidFill>
                <a:srgbClr val="00B05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>
              <a:buFont typeface="+mj-lt"/>
              <a:buAutoNum type="arabicPeriod"/>
              <a:tabLst>
                <a:tab pos="457200" algn="l"/>
              </a:tabLst>
            </a:pPr>
            <a:r>
              <a:rPr lang="en-US" sz="1800" u="sng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https://comfy.ua/</a:t>
            </a:r>
            <a:endParaRPr lang="uk-UA" sz="1800" dirty="0">
              <a:solidFill>
                <a:srgbClr val="00B05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>
              <a:buFont typeface="+mj-lt"/>
              <a:buAutoNum type="arabicPeriod"/>
              <a:tabLst>
                <a:tab pos="457200" algn="l"/>
              </a:tabLst>
            </a:pPr>
            <a:r>
              <a:rPr lang="en-US" sz="1800" u="sng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https://vidbudova.zp.ua/</a:t>
            </a:r>
            <a:endParaRPr lang="uk-UA" sz="1800" dirty="0">
              <a:solidFill>
                <a:srgbClr val="00B05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>
              <a:buFont typeface="+mj-lt"/>
              <a:buAutoNum type="arabicPeriod"/>
              <a:tabLst>
                <a:tab pos="457200" algn="l"/>
              </a:tabLst>
            </a:pPr>
            <a:r>
              <a:rPr lang="en-US" sz="1800" u="sng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https://eva.ua/</a:t>
            </a:r>
            <a:endParaRPr lang="uk-UA" sz="1800" dirty="0">
              <a:solidFill>
                <a:srgbClr val="00B05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>
              <a:buFont typeface="+mj-lt"/>
              <a:buAutoNum type="arabicPeriod"/>
              <a:tabLst>
                <a:tab pos="457200" algn="l"/>
              </a:tabLst>
            </a:pPr>
            <a:r>
              <a:rPr lang="en-US" sz="1800" u="sng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hlinkClick r:id="rId1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https://www.sinsay.com/</a:t>
            </a:r>
            <a:endParaRPr lang="uk-UA" sz="1800" dirty="0">
              <a:solidFill>
                <a:srgbClr val="00B05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>
              <a:buFont typeface="+mj-lt"/>
              <a:buAutoNum type="arabicPeriod"/>
              <a:tabLst>
                <a:tab pos="457200" algn="l"/>
              </a:tabLst>
            </a:pPr>
            <a:r>
              <a:rPr lang="en-US" sz="1800" u="sng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hlinkClick r:id="rId1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https://babel.ua/</a:t>
            </a:r>
            <a:endParaRPr lang="uk-UA" sz="1800" dirty="0">
              <a:solidFill>
                <a:srgbClr val="00B05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uk-UA" dirty="0"/>
          </a:p>
          <a:p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143020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5FA276-90DF-403A-A5AF-7C93395DF0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i="0" dirty="0">
                <a:solidFill>
                  <a:srgbClr val="313131"/>
                </a:solidFill>
                <a:effectLst/>
                <a:latin typeface="Fira Sans" panose="020B0503050000020004" pitchFamily="34" charset="0"/>
              </a:rPr>
              <a:t>5 ознак гарного дизайну</a:t>
            </a:r>
            <a:br>
              <a:rPr lang="uk-UA" b="1" i="0" dirty="0">
                <a:solidFill>
                  <a:srgbClr val="313131"/>
                </a:solidFill>
                <a:effectLst/>
                <a:latin typeface="Fira Sans" panose="020B0503050000020004" pitchFamily="34" charset="0"/>
              </a:rPr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FFC4F19-4CFD-4A9E-AE8D-0AA104A062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b="1" dirty="0"/>
              <a:t>1. Композиція</a:t>
            </a:r>
          </a:p>
          <a:p>
            <a:pPr marL="0" indent="0">
              <a:buNone/>
            </a:pPr>
            <a:endParaRPr lang="uk-UA" dirty="0"/>
          </a:p>
          <a:p>
            <a:r>
              <a:rPr lang="ru-RU" i="0" dirty="0" err="1">
                <a:solidFill>
                  <a:srgbClr val="313131"/>
                </a:solidFill>
                <a:effectLst/>
                <a:latin typeface="Lora" pitchFamily="2" charset="-52"/>
              </a:rPr>
              <a:t>Спочатку</a:t>
            </a:r>
            <a:r>
              <a:rPr lang="ru-RU" i="0" dirty="0">
                <a:solidFill>
                  <a:srgbClr val="313131"/>
                </a:solidFill>
                <a:effectLst/>
                <a:latin typeface="Lora" pitchFamily="2" charset="-52"/>
              </a:rPr>
              <a:t> </a:t>
            </a:r>
            <a:r>
              <a:rPr lang="ru-RU" i="0" dirty="0" err="1">
                <a:solidFill>
                  <a:srgbClr val="313131"/>
                </a:solidFill>
                <a:effectLst/>
                <a:latin typeface="Lora" pitchFamily="2" charset="-52"/>
              </a:rPr>
              <a:t>привертають</a:t>
            </a:r>
            <a:r>
              <a:rPr lang="ru-RU" i="0" dirty="0">
                <a:solidFill>
                  <a:srgbClr val="313131"/>
                </a:solidFill>
                <a:effectLst/>
                <a:latin typeface="Lora" pitchFamily="2" charset="-52"/>
              </a:rPr>
              <a:t> </a:t>
            </a:r>
            <a:r>
              <a:rPr lang="ru-RU" i="0" dirty="0" err="1">
                <a:solidFill>
                  <a:srgbClr val="313131"/>
                </a:solidFill>
                <a:effectLst/>
                <a:latin typeface="Lora" pitchFamily="2" charset="-52"/>
              </a:rPr>
              <a:t>увагу</a:t>
            </a:r>
            <a:r>
              <a:rPr lang="ru-RU" i="0" dirty="0">
                <a:solidFill>
                  <a:srgbClr val="313131"/>
                </a:solidFill>
                <a:effectLst/>
                <a:latin typeface="Lora" pitchFamily="2" charset="-52"/>
              </a:rPr>
              <a:t> </a:t>
            </a:r>
            <a:r>
              <a:rPr lang="ru-RU" i="0" dirty="0" err="1">
                <a:solidFill>
                  <a:srgbClr val="313131"/>
                </a:solidFill>
                <a:effectLst/>
                <a:latin typeface="Lora" pitchFamily="2" charset="-52"/>
              </a:rPr>
              <a:t>зображення</a:t>
            </a:r>
            <a:r>
              <a:rPr lang="ru-RU" i="0" dirty="0">
                <a:solidFill>
                  <a:srgbClr val="313131"/>
                </a:solidFill>
                <a:effectLst/>
                <a:latin typeface="Lora" pitchFamily="2" charset="-52"/>
              </a:rPr>
              <a:t>, </a:t>
            </a:r>
            <a:r>
              <a:rPr lang="ru-RU" i="0" dirty="0" err="1">
                <a:solidFill>
                  <a:srgbClr val="313131"/>
                </a:solidFill>
                <a:effectLst/>
                <a:latin typeface="Lora" pitchFamily="2" charset="-52"/>
              </a:rPr>
              <a:t>тільки</a:t>
            </a:r>
            <a:r>
              <a:rPr lang="ru-RU" i="0" dirty="0">
                <a:solidFill>
                  <a:srgbClr val="313131"/>
                </a:solidFill>
                <a:effectLst/>
                <a:latin typeface="Lora" pitchFamily="2" charset="-52"/>
              </a:rPr>
              <a:t> </a:t>
            </a:r>
            <a:r>
              <a:rPr lang="ru-RU" i="0" dirty="0" err="1">
                <a:solidFill>
                  <a:srgbClr val="313131"/>
                </a:solidFill>
                <a:effectLst/>
                <a:latin typeface="Lora" pitchFamily="2" charset="-52"/>
              </a:rPr>
              <a:t>потім</a:t>
            </a:r>
            <a:r>
              <a:rPr lang="ru-RU" i="0" dirty="0">
                <a:solidFill>
                  <a:srgbClr val="313131"/>
                </a:solidFill>
                <a:effectLst/>
                <a:latin typeface="Lora" pitchFamily="2" charset="-52"/>
              </a:rPr>
              <a:t> текст.</a:t>
            </a:r>
          </a:p>
          <a:p>
            <a:r>
              <a:rPr lang="ru-RU" i="0" dirty="0" err="1">
                <a:solidFill>
                  <a:srgbClr val="313131"/>
                </a:solidFill>
                <a:effectLst/>
                <a:latin typeface="Lora" pitchFamily="2" charset="-52"/>
              </a:rPr>
              <a:t>Сторінка</a:t>
            </a:r>
            <a:r>
              <a:rPr lang="ru-RU" i="0" dirty="0">
                <a:solidFill>
                  <a:srgbClr val="313131"/>
                </a:solidFill>
                <a:effectLst/>
                <a:latin typeface="Lora" pitchFamily="2" charset="-52"/>
              </a:rPr>
              <a:t> </a:t>
            </a:r>
            <a:r>
              <a:rPr lang="ru-RU" i="0" dirty="0" err="1">
                <a:solidFill>
                  <a:srgbClr val="313131"/>
                </a:solidFill>
                <a:effectLst/>
                <a:latin typeface="Lora" pitchFamily="2" charset="-52"/>
              </a:rPr>
              <a:t>вивчається</a:t>
            </a:r>
            <a:r>
              <a:rPr lang="ru-RU" i="0" dirty="0">
                <a:solidFill>
                  <a:srgbClr val="313131"/>
                </a:solidFill>
                <a:effectLst/>
                <a:latin typeface="Lora" pitchFamily="2" charset="-52"/>
              </a:rPr>
              <a:t> </a:t>
            </a:r>
            <a:r>
              <a:rPr lang="ru-RU" i="0" dirty="0" err="1">
                <a:solidFill>
                  <a:srgbClr val="313131"/>
                </a:solidFill>
                <a:effectLst/>
                <a:latin typeface="Lora" pitchFamily="2" charset="-52"/>
              </a:rPr>
              <a:t>зліва</a:t>
            </a:r>
            <a:r>
              <a:rPr lang="ru-RU" i="0" dirty="0">
                <a:solidFill>
                  <a:srgbClr val="313131"/>
                </a:solidFill>
                <a:effectLst/>
                <a:latin typeface="Lora" pitchFamily="2" charset="-52"/>
              </a:rPr>
              <a:t> направо, </a:t>
            </a:r>
            <a:r>
              <a:rPr lang="ru-RU" i="0" dirty="0" err="1">
                <a:solidFill>
                  <a:srgbClr val="313131"/>
                </a:solidFill>
                <a:effectLst/>
                <a:latin typeface="Lora" pitchFamily="2" charset="-52"/>
              </a:rPr>
              <a:t>зверху</a:t>
            </a:r>
            <a:r>
              <a:rPr lang="ru-RU" i="0" dirty="0">
                <a:solidFill>
                  <a:srgbClr val="313131"/>
                </a:solidFill>
                <a:effectLst/>
                <a:latin typeface="Lora" pitchFamily="2" charset="-52"/>
              </a:rPr>
              <a:t> донизу.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8136621"/>
      </p:ext>
    </p:extLst>
  </p:cSld>
  <p:clrMapOvr>
    <a:masterClrMapping/>
  </p:clrMapOvr>
</p:sld>
</file>

<file path=ppt/theme/theme1.xml><?xml version="1.0" encoding="utf-8"?>
<a:theme xmlns:a="http://schemas.openxmlformats.org/drawingml/2006/main" name="Віхоть">
  <a:themeElements>
    <a:clrScheme name="Віхоть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Віхоть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іхоть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51</TotalTime>
  <Words>716</Words>
  <Application>Microsoft Office PowerPoint</Application>
  <PresentationFormat>Широкий екран</PresentationFormat>
  <Paragraphs>81</Paragraphs>
  <Slides>16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16</vt:i4>
      </vt:variant>
    </vt:vector>
  </HeadingPairs>
  <TitlesOfParts>
    <vt:vector size="23" baseType="lpstr">
      <vt:lpstr>Arial</vt:lpstr>
      <vt:lpstr>Century Gothic</vt:lpstr>
      <vt:lpstr>Fira Sans</vt:lpstr>
      <vt:lpstr>Lora</vt:lpstr>
      <vt:lpstr>Times New Roman</vt:lpstr>
      <vt:lpstr>Wingdings 3</vt:lpstr>
      <vt:lpstr>Віхоть</vt:lpstr>
      <vt:lpstr>Базові форми та жанри візуального контенту</vt:lpstr>
      <vt:lpstr>Де існує візуальний контент?</vt:lpstr>
      <vt:lpstr>Що входить у візуальний контент?</vt:lpstr>
      <vt:lpstr>Що дає гарний дизайн?</vt:lpstr>
      <vt:lpstr>Презентація PowerPoint</vt:lpstr>
      <vt:lpstr>Презентація PowerPoint</vt:lpstr>
      <vt:lpstr>Презентація PowerPoint</vt:lpstr>
      <vt:lpstr>Групова робота Який тип дизайну використовується на сайтах?</vt:lpstr>
      <vt:lpstr>5 ознак гарного дизайну </vt:lpstr>
      <vt:lpstr>2. Колірне оформлення </vt:lpstr>
      <vt:lpstr>3. Ієрархія елементів </vt:lpstr>
      <vt:lpstr>4. Вільний простір</vt:lpstr>
      <vt:lpstr>5. Акценти</vt:lpstr>
      <vt:lpstr>Групова робота Оцініть використання представлених елементів</vt:lpstr>
      <vt:lpstr>Меми як окремий жанр візуального контенту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Слава</dc:creator>
  <cp:lastModifiedBy>Слава</cp:lastModifiedBy>
  <cp:revision>7</cp:revision>
  <dcterms:created xsi:type="dcterms:W3CDTF">2023-11-03T10:22:35Z</dcterms:created>
  <dcterms:modified xsi:type="dcterms:W3CDTF">2024-01-29T16:05:28Z</dcterms:modified>
</cp:coreProperties>
</file>