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6" r:id="rId1"/>
  </p:sldMasterIdLst>
  <p:notesMasterIdLst>
    <p:notesMasterId r:id="rId13"/>
  </p:notesMasterIdLst>
  <p:sldIdLst>
    <p:sldId id="456" r:id="rId2"/>
    <p:sldId id="625" r:id="rId3"/>
    <p:sldId id="419" r:id="rId4"/>
    <p:sldId id="268" r:id="rId5"/>
    <p:sldId id="616" r:id="rId6"/>
    <p:sldId id="269" r:id="rId7"/>
    <p:sldId id="413" r:id="rId8"/>
    <p:sldId id="414" r:id="rId9"/>
    <p:sldId id="458" r:id="rId10"/>
    <p:sldId id="270" r:id="rId11"/>
    <p:sldId id="271" r:id="rId12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/>
    <p:restoredTop sz="94559"/>
  </p:normalViewPr>
  <p:slideViewPr>
    <p:cSldViewPr>
      <p:cViewPr>
        <p:scale>
          <a:sx n="76" d="100"/>
          <a:sy n="76" d="100"/>
        </p:scale>
        <p:origin x="-780" y="-19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0F059-0B8C-B14A-A211-7AC91C5D11C5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86FD2-11F4-2940-B780-F03C2FBBC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3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06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212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273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086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54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2192000" cy="276999"/>
          </a:xfrm>
          <a:prstGeom prst="rect">
            <a:avLst/>
          </a:prstGeom>
        </p:spPr>
        <p:txBody>
          <a:bodyPr/>
          <a:lstStyle/>
          <a:p>
            <a:pPr lvl="0"/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768253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6962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71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067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550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459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292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758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472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636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336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9525">
              <a:lnSpc>
                <a:spcPts val="1568"/>
              </a:lnSpc>
            </a:pPr>
            <a:r>
              <a:rPr lang="ru-RU"/>
              <a:t>|</a:t>
            </a:r>
            <a:r>
              <a:rPr lang="ru-RU" spc="307"/>
              <a:t> </a:t>
            </a:r>
            <a:fld id="{81D60167-4931-47E6-BA6A-407CBD079E47}" type="slidenum">
              <a:rPr smtClean="0"/>
              <a:pPr marL="9525">
                <a:lnSpc>
                  <a:spcPts val="156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84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tif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DF041A-180F-A34E-B590-95B7F61A9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0" y="152400"/>
            <a:ext cx="857250" cy="857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B756D2-921D-2C4E-A566-C6CC1ECA5CDD}"/>
              </a:ext>
            </a:extLst>
          </p:cNvPr>
          <p:cNvSpPr txBox="1"/>
          <p:nvPr/>
        </p:nvSpPr>
        <p:spPr>
          <a:xfrm>
            <a:off x="2438400" y="2971800"/>
            <a:ext cx="793198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chemeClr val="accent2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rial"/>
                <a:sym typeface="Arial"/>
              </a:rPr>
              <a:t>LEAN CANVAS</a:t>
            </a:r>
          </a:p>
          <a:p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19913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ижний колонтитул 15">
            <a:extLst>
              <a:ext uri="{FF2B5EF4-FFF2-40B4-BE49-F238E27FC236}">
                <a16:creationId xmlns:a16="http://schemas.microsoft.com/office/drawing/2014/main" xmlns="" id="{BACB7660-DFB7-BB46-9238-38BCE93C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10" name="object 10"/>
          <p:cNvSpPr txBox="1"/>
          <p:nvPr/>
        </p:nvSpPr>
        <p:spPr>
          <a:xfrm>
            <a:off x="2266474" y="609600"/>
            <a:ext cx="4972526" cy="9945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00" b="1" spc="-68" dirty="0">
                <a:latin typeface="Trebuchet MS"/>
                <a:cs typeface="Trebuchet MS"/>
              </a:rPr>
              <a:t>Customer</a:t>
            </a:r>
            <a:r>
              <a:rPr sz="1600" b="1" spc="-214" dirty="0">
                <a:latin typeface="Trebuchet MS"/>
                <a:cs typeface="Trebuchet MS"/>
              </a:rPr>
              <a:t> </a:t>
            </a:r>
            <a:r>
              <a:rPr sz="1600" b="1" spc="-64" dirty="0">
                <a:latin typeface="Trebuchet MS"/>
                <a:cs typeface="Trebuchet MS"/>
              </a:rPr>
              <a:t>Relationships:</a:t>
            </a:r>
            <a:r>
              <a:rPr sz="1600" b="1" spc="-214" dirty="0">
                <a:latin typeface="Trebuchet MS"/>
                <a:cs typeface="Trebuchet MS"/>
              </a:rPr>
              <a:t> </a:t>
            </a:r>
            <a:r>
              <a:rPr sz="1600" b="1" spc="-38" dirty="0">
                <a:latin typeface="Trebuchet MS"/>
                <a:cs typeface="Trebuchet MS"/>
              </a:rPr>
              <a:t>What</a:t>
            </a:r>
            <a:r>
              <a:rPr sz="1600" b="1" spc="-195" dirty="0">
                <a:latin typeface="Trebuchet MS"/>
                <a:cs typeface="Trebuchet MS"/>
              </a:rPr>
              <a:t> </a:t>
            </a:r>
            <a:r>
              <a:rPr sz="1600" b="1" spc="-56" dirty="0">
                <a:latin typeface="Trebuchet MS"/>
                <a:cs typeface="Trebuchet MS"/>
              </a:rPr>
              <a:t>is</a:t>
            </a:r>
            <a:r>
              <a:rPr sz="1600" b="1" spc="-98" dirty="0">
                <a:latin typeface="Trebuchet MS"/>
                <a:cs typeface="Trebuchet MS"/>
              </a:rPr>
              <a:t> </a:t>
            </a:r>
            <a:r>
              <a:rPr sz="1600" b="1" spc="-79" dirty="0">
                <a:latin typeface="Trebuchet MS"/>
                <a:cs typeface="Trebuchet MS"/>
              </a:rPr>
              <a:t>your</a:t>
            </a:r>
            <a:r>
              <a:rPr sz="1600" b="1" spc="-98" dirty="0">
                <a:latin typeface="Trebuchet MS"/>
                <a:cs typeface="Trebuchet MS"/>
              </a:rPr>
              <a:t> </a:t>
            </a:r>
            <a:r>
              <a:rPr sz="1600" b="1" spc="-68" dirty="0">
                <a:latin typeface="Trebuchet MS"/>
                <a:cs typeface="Trebuchet MS"/>
              </a:rPr>
              <a:t>hypothesis</a:t>
            </a:r>
            <a:r>
              <a:rPr sz="1600" b="1" spc="-153" dirty="0">
                <a:latin typeface="Trebuchet MS"/>
                <a:cs typeface="Trebuchet MS"/>
              </a:rPr>
              <a:t> </a:t>
            </a:r>
            <a:r>
              <a:rPr sz="1600" b="1" spc="-64" dirty="0">
                <a:latin typeface="Trebuchet MS"/>
                <a:cs typeface="Trebuchet MS"/>
              </a:rPr>
              <a:t>to</a:t>
            </a:r>
            <a:r>
              <a:rPr sz="1600" spc="-64" dirty="0">
                <a:latin typeface="Trebuchet MS"/>
                <a:cs typeface="Trebuchet MS"/>
              </a:rPr>
              <a:t>…</a:t>
            </a:r>
            <a:endParaRPr sz="1600" dirty="0">
              <a:latin typeface="Trebuchet MS"/>
              <a:cs typeface="Trebuchet MS"/>
            </a:endParaRPr>
          </a:p>
          <a:p>
            <a:pPr marL="223838" indent="-214313">
              <a:spcBef>
                <a:spcPts val="15"/>
              </a:spcBef>
              <a:buFont typeface="Arial"/>
              <a:buChar char="•"/>
              <a:tabLst>
                <a:tab pos="223838" algn="l"/>
                <a:tab pos="224314" algn="l"/>
              </a:tabLst>
            </a:pPr>
            <a:r>
              <a:rPr sz="1600" spc="-71" dirty="0">
                <a:latin typeface="Trebuchet MS"/>
                <a:cs typeface="Trebuchet MS"/>
              </a:rPr>
              <a:t>Get </a:t>
            </a:r>
            <a:r>
              <a:rPr sz="1600" spc="-38" dirty="0">
                <a:latin typeface="Trebuchet MS"/>
                <a:cs typeface="Trebuchet MS"/>
              </a:rPr>
              <a:t>=</a:t>
            </a:r>
            <a:r>
              <a:rPr sz="1600" spc="-124" dirty="0">
                <a:latin typeface="Trebuchet MS"/>
                <a:cs typeface="Trebuchet MS"/>
              </a:rPr>
              <a:t> </a:t>
            </a:r>
            <a:r>
              <a:rPr sz="1600" spc="-53" dirty="0">
                <a:latin typeface="Trebuchet MS"/>
                <a:cs typeface="Trebuchet MS"/>
              </a:rPr>
              <a:t>acquire</a:t>
            </a:r>
            <a:r>
              <a:rPr sz="1600" spc="-188" dirty="0">
                <a:latin typeface="Trebuchet MS"/>
                <a:cs typeface="Trebuchet MS"/>
              </a:rPr>
              <a:t> </a:t>
            </a:r>
            <a:r>
              <a:rPr sz="1600" spc="-26" dirty="0">
                <a:latin typeface="Trebuchet MS"/>
                <a:cs typeface="Trebuchet MS"/>
              </a:rPr>
              <a:t>or</a:t>
            </a:r>
            <a:r>
              <a:rPr sz="1600" spc="-98" dirty="0">
                <a:latin typeface="Trebuchet MS"/>
                <a:cs typeface="Trebuchet MS"/>
              </a:rPr>
              <a:t> </a:t>
            </a:r>
            <a:r>
              <a:rPr sz="1600" spc="-64" dirty="0">
                <a:latin typeface="Trebuchet MS"/>
                <a:cs typeface="Trebuchet MS"/>
              </a:rPr>
              <a:t>activate</a:t>
            </a:r>
            <a:endParaRPr sz="1600" dirty="0">
              <a:latin typeface="Trebuchet MS"/>
              <a:cs typeface="Trebuchet MS"/>
            </a:endParaRPr>
          </a:p>
          <a:p>
            <a:pPr marL="223838" indent="-214313">
              <a:spcBef>
                <a:spcPts val="11"/>
              </a:spcBef>
              <a:buFont typeface="Arial"/>
              <a:buChar char="•"/>
              <a:tabLst>
                <a:tab pos="223838" algn="l"/>
                <a:tab pos="224314" algn="l"/>
              </a:tabLst>
            </a:pPr>
            <a:r>
              <a:rPr sz="1600" spc="-68" dirty="0">
                <a:latin typeface="Trebuchet MS"/>
                <a:cs typeface="Trebuchet MS"/>
              </a:rPr>
              <a:t>Keep</a:t>
            </a:r>
            <a:r>
              <a:rPr sz="1600" spc="-109" dirty="0">
                <a:latin typeface="Trebuchet MS"/>
                <a:cs typeface="Trebuchet MS"/>
              </a:rPr>
              <a:t> </a:t>
            </a:r>
            <a:r>
              <a:rPr sz="1600" spc="-38" dirty="0">
                <a:latin typeface="Trebuchet MS"/>
                <a:cs typeface="Trebuchet MS"/>
              </a:rPr>
              <a:t>=</a:t>
            </a:r>
            <a:r>
              <a:rPr sz="1600" spc="-68" dirty="0">
                <a:latin typeface="Trebuchet MS"/>
                <a:cs typeface="Trebuchet MS"/>
              </a:rPr>
              <a:t> </a:t>
            </a:r>
            <a:r>
              <a:rPr sz="1600" spc="-64" dirty="0">
                <a:latin typeface="Trebuchet MS"/>
                <a:cs typeface="Trebuchet MS"/>
              </a:rPr>
              <a:t>interact</a:t>
            </a:r>
            <a:r>
              <a:rPr sz="1600" spc="-24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and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56" dirty="0">
                <a:latin typeface="Trebuchet MS"/>
                <a:cs typeface="Trebuchet MS"/>
              </a:rPr>
              <a:t>retain</a:t>
            </a:r>
            <a:endParaRPr sz="1600" dirty="0">
              <a:latin typeface="Trebuchet MS"/>
              <a:cs typeface="Trebuchet MS"/>
            </a:endParaRPr>
          </a:p>
          <a:p>
            <a:pPr marL="223838" indent="-214313">
              <a:spcBef>
                <a:spcPts val="15"/>
              </a:spcBef>
              <a:buFont typeface="Arial"/>
              <a:buChar char="•"/>
              <a:tabLst>
                <a:tab pos="223838" algn="l"/>
                <a:tab pos="224314" algn="l"/>
              </a:tabLst>
            </a:pPr>
            <a:r>
              <a:rPr sz="1600" spc="-45" dirty="0">
                <a:latin typeface="Trebuchet MS"/>
                <a:cs typeface="Trebuchet MS"/>
              </a:rPr>
              <a:t>Grow</a:t>
            </a:r>
            <a:r>
              <a:rPr sz="1600" spc="-139" dirty="0">
                <a:latin typeface="Trebuchet MS"/>
                <a:cs typeface="Trebuchet MS"/>
              </a:rPr>
              <a:t> </a:t>
            </a:r>
            <a:r>
              <a:rPr sz="1600" spc="-38" dirty="0">
                <a:latin typeface="Trebuchet MS"/>
                <a:cs typeface="Trebuchet MS"/>
              </a:rPr>
              <a:t>=</a:t>
            </a:r>
            <a:r>
              <a:rPr sz="1600" spc="-68" dirty="0">
                <a:latin typeface="Trebuchet MS"/>
                <a:cs typeface="Trebuchet MS"/>
              </a:rPr>
              <a:t> </a:t>
            </a:r>
            <a:r>
              <a:rPr sz="1600" spc="-38" dirty="0">
                <a:latin typeface="Trebuchet MS"/>
                <a:cs typeface="Trebuchet MS"/>
              </a:rPr>
              <a:t>new</a:t>
            </a:r>
            <a:r>
              <a:rPr sz="1600" spc="-131" dirty="0">
                <a:latin typeface="Trebuchet MS"/>
                <a:cs typeface="Trebuchet MS"/>
              </a:rPr>
              <a:t> </a:t>
            </a:r>
            <a:r>
              <a:rPr sz="1600" spc="-49" dirty="0">
                <a:latin typeface="Trebuchet MS"/>
                <a:cs typeface="Trebuchet MS"/>
              </a:rPr>
              <a:t>revenue</a:t>
            </a:r>
            <a:r>
              <a:rPr sz="1600" spc="-18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and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71" dirty="0">
                <a:latin typeface="Trebuchet MS"/>
                <a:cs typeface="Trebuchet MS"/>
              </a:rPr>
              <a:t>referrals</a:t>
            </a:r>
            <a:r>
              <a:rPr lang="en-GB" sz="1600" spc="-71" dirty="0">
                <a:latin typeface="Trebuchet MS"/>
                <a:cs typeface="Trebuchet MS"/>
              </a:rPr>
              <a:t>a</a:t>
            </a:r>
            <a:endParaRPr sz="1600" dirty="0">
              <a:latin typeface="Trebuchet MS"/>
              <a:cs typeface="Trebuchet MS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168820"/>
              </p:ext>
            </p:extLst>
          </p:nvPr>
        </p:nvGraphicFramePr>
        <p:xfrm>
          <a:off x="2590800" y="2057400"/>
          <a:ext cx="6643689" cy="34146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3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68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7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Physical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Digital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4511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Get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6671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-75" dirty="0">
                          <a:latin typeface="Trebuchet MS"/>
                          <a:cs typeface="Trebuchet MS"/>
                        </a:rPr>
                        <a:t>Strategy: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awareness,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interest,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consideration,</a:t>
                      </a:r>
                      <a:r>
                        <a:rPr sz="120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purchase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75" dirty="0">
                          <a:latin typeface="Trebuchet MS"/>
                          <a:cs typeface="Trebuchet MS"/>
                        </a:rPr>
                        <a:t>Tactics: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earned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media,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paid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media,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online</a:t>
                      </a:r>
                      <a:r>
                        <a:rPr sz="1200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tools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-75" dirty="0">
                          <a:latin typeface="Trebuchet MS"/>
                          <a:cs typeface="Trebuchet MS"/>
                        </a:rPr>
                        <a:t>Strategy: acquire,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activate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2865" marR="43815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sz="1200" spc="-75" dirty="0">
                          <a:latin typeface="Trebuchet MS"/>
                          <a:cs typeface="Trebuchet MS"/>
                        </a:rPr>
                        <a:t>Tactics: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Websites, app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stores,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search,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email,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blogs, 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viral </a:t>
                      </a:r>
                      <a:r>
                        <a:rPr sz="1200" spc="-40" dirty="0">
                          <a:latin typeface="Trebuchet MS"/>
                          <a:cs typeface="Trebuchet MS"/>
                        </a:rPr>
                        <a:t>social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nets, reviews, </a:t>
                      </a:r>
                      <a:r>
                        <a:rPr sz="1200" spc="-80" dirty="0">
                          <a:latin typeface="Trebuchet MS"/>
                          <a:cs typeface="Trebuchet MS"/>
                        </a:rPr>
                        <a:t>PR,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free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trials,</a:t>
                      </a:r>
                      <a:r>
                        <a:rPr sz="1200" spc="-2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home,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landing 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pages,</a:t>
                      </a:r>
                      <a:r>
                        <a:rPr sz="12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webinar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0130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Keep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7624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75" dirty="0">
                          <a:latin typeface="Trebuchet MS"/>
                          <a:cs typeface="Trebuchet MS"/>
                        </a:rPr>
                        <a:t>Strategy: </a:t>
                      </a:r>
                      <a:r>
                        <a:rPr sz="1200" spc="-80" dirty="0">
                          <a:latin typeface="Trebuchet MS"/>
                          <a:cs typeface="Trebuchet MS"/>
                        </a:rPr>
                        <a:t>interact,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retain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200" spc="-75" dirty="0">
                          <a:latin typeface="Trebuchet MS"/>
                          <a:cs typeface="Trebuchet MS"/>
                        </a:rPr>
                        <a:t>Tactics: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loyalty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programs,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product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updates,</a:t>
                      </a:r>
                      <a:r>
                        <a:rPr sz="120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customer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5" dirty="0">
                          <a:latin typeface="Trebuchet MS"/>
                          <a:cs typeface="Trebuchet MS"/>
                        </a:rPr>
                        <a:t>surveys,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customer check-in</a:t>
                      </a:r>
                      <a:r>
                        <a:rPr sz="1200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calls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5243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75" dirty="0">
                          <a:latin typeface="Trebuchet MS"/>
                          <a:cs typeface="Trebuchet MS"/>
                        </a:rPr>
                        <a:t>Strategy: </a:t>
                      </a:r>
                      <a:r>
                        <a:rPr sz="1200" spc="-80" dirty="0">
                          <a:latin typeface="Trebuchet MS"/>
                          <a:cs typeface="Trebuchet MS"/>
                        </a:rPr>
                        <a:t>interact,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retain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spc="-75" dirty="0">
                          <a:latin typeface="Trebuchet MS"/>
                          <a:cs typeface="Trebuchet MS"/>
                        </a:rPr>
                        <a:t>Tactics:</a:t>
                      </a:r>
                      <a:r>
                        <a:rPr sz="120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Customization,</a:t>
                      </a:r>
                      <a:r>
                        <a:rPr sz="12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35" dirty="0">
                          <a:latin typeface="Trebuchet MS"/>
                          <a:cs typeface="Trebuchet MS"/>
                        </a:rPr>
                        <a:t>user</a:t>
                      </a:r>
                      <a:r>
                        <a:rPr sz="12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groups,</a:t>
                      </a:r>
                      <a:r>
                        <a:rPr sz="12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blogs,</a:t>
                      </a:r>
                      <a:r>
                        <a:rPr sz="12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online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80" dirty="0">
                          <a:latin typeface="Trebuchet MS"/>
                          <a:cs typeface="Trebuchet MS"/>
                        </a:rPr>
                        <a:t>help,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product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tips,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bulletins,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outreach,</a:t>
                      </a:r>
                      <a:r>
                        <a:rPr sz="1200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affiliates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5243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0130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Grow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8576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75" dirty="0">
                          <a:latin typeface="Trebuchet MS"/>
                          <a:cs typeface="Trebuchet MS"/>
                        </a:rPr>
                        <a:t>Strategy: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new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revenue,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referrals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75" dirty="0">
                          <a:latin typeface="Trebuchet MS"/>
                          <a:cs typeface="Trebuchet MS"/>
                        </a:rPr>
                        <a:t>Tactics:</a:t>
                      </a:r>
                      <a:r>
                        <a:rPr sz="1200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Upsell,</a:t>
                      </a:r>
                      <a:r>
                        <a:rPr sz="12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0" dirty="0">
                          <a:latin typeface="Trebuchet MS"/>
                          <a:cs typeface="Trebuchet MS"/>
                        </a:rPr>
                        <a:t>cross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sell,</a:t>
                      </a:r>
                      <a:r>
                        <a:rPr sz="12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referrals,</a:t>
                      </a:r>
                      <a:r>
                        <a:rPr sz="12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unbundling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5719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75" dirty="0">
                          <a:latin typeface="Trebuchet MS"/>
                          <a:cs typeface="Trebuchet MS"/>
                        </a:rPr>
                        <a:t>Strategy: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new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revenue,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referrals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2865" marR="275590">
                        <a:lnSpc>
                          <a:spcPct val="104299"/>
                        </a:lnSpc>
                        <a:spcBef>
                          <a:spcPts val="5"/>
                        </a:spcBef>
                      </a:pPr>
                      <a:r>
                        <a:rPr sz="1200" spc="-75" dirty="0">
                          <a:latin typeface="Trebuchet MS"/>
                          <a:cs typeface="Trebuchet MS"/>
                        </a:rPr>
                        <a:t>Tactics:</a:t>
                      </a:r>
                      <a:r>
                        <a:rPr sz="1200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upgrades,</a:t>
                      </a:r>
                      <a:r>
                        <a:rPr sz="12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contests,</a:t>
                      </a:r>
                      <a:r>
                        <a:rPr sz="12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reorders,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 refer</a:t>
                      </a:r>
                      <a:r>
                        <a:rPr sz="12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friends, 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upsell, </a:t>
                      </a:r>
                      <a:r>
                        <a:rPr sz="1200" spc="-40" dirty="0">
                          <a:latin typeface="Trebuchet MS"/>
                          <a:cs typeface="Trebuchet MS"/>
                        </a:rPr>
                        <a:t>cross</a:t>
                      </a:r>
                      <a:r>
                        <a:rPr sz="12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sell.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5719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7DCD9B24-3082-514E-8AFF-55E04399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12" name="object 12"/>
          <p:cNvSpPr txBox="1"/>
          <p:nvPr/>
        </p:nvSpPr>
        <p:spPr>
          <a:xfrm>
            <a:off x="762000" y="1557056"/>
            <a:ext cx="2877741" cy="35483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60" dirty="0">
                <a:latin typeface="Trebuchet MS"/>
                <a:cs typeface="Trebuchet MS"/>
              </a:rPr>
              <a:t>How</a:t>
            </a:r>
            <a:r>
              <a:rPr sz="1350" b="1" spc="-124" dirty="0">
                <a:latin typeface="Trebuchet MS"/>
                <a:cs typeface="Trebuchet MS"/>
              </a:rPr>
              <a:t> </a:t>
            </a:r>
            <a:r>
              <a:rPr sz="1350" b="1" spc="-79" dirty="0">
                <a:latin typeface="Trebuchet MS"/>
                <a:cs typeface="Trebuchet MS"/>
              </a:rPr>
              <a:t>much</a:t>
            </a:r>
            <a:r>
              <a:rPr sz="1350" b="1" spc="-127" dirty="0">
                <a:latin typeface="Trebuchet MS"/>
                <a:cs typeface="Trebuchet MS"/>
              </a:rPr>
              <a:t> </a:t>
            </a:r>
            <a:r>
              <a:rPr sz="1350" b="1" spc="-64" dirty="0">
                <a:latin typeface="Trebuchet MS"/>
                <a:cs typeface="Trebuchet MS"/>
              </a:rPr>
              <a:t>will</a:t>
            </a:r>
            <a:r>
              <a:rPr sz="1350" b="1" spc="-127" dirty="0">
                <a:latin typeface="Trebuchet MS"/>
                <a:cs typeface="Trebuchet MS"/>
              </a:rPr>
              <a:t> </a:t>
            </a:r>
            <a:r>
              <a:rPr sz="1350" b="1" spc="-68" dirty="0">
                <a:latin typeface="Trebuchet MS"/>
                <a:cs typeface="Trebuchet MS"/>
              </a:rPr>
              <a:t>it</a:t>
            </a:r>
            <a:r>
              <a:rPr sz="1350" b="1" spc="-146" dirty="0">
                <a:latin typeface="Trebuchet MS"/>
                <a:cs typeface="Trebuchet MS"/>
              </a:rPr>
              <a:t> </a:t>
            </a:r>
            <a:r>
              <a:rPr sz="1350" b="1" spc="-68" dirty="0">
                <a:latin typeface="Trebuchet MS"/>
                <a:cs typeface="Trebuchet MS"/>
              </a:rPr>
              <a:t>cost</a:t>
            </a:r>
            <a:r>
              <a:rPr sz="1350" b="1" spc="-150" dirty="0">
                <a:latin typeface="Trebuchet MS"/>
                <a:cs typeface="Trebuchet MS"/>
              </a:rPr>
              <a:t> </a:t>
            </a:r>
            <a:r>
              <a:rPr sz="1350" b="1" spc="-64" dirty="0">
                <a:latin typeface="Trebuchet MS"/>
                <a:cs typeface="Trebuchet MS"/>
              </a:rPr>
              <a:t>to</a:t>
            </a:r>
            <a:r>
              <a:rPr sz="1350" b="1" spc="-68" dirty="0">
                <a:latin typeface="Trebuchet MS"/>
                <a:cs typeface="Trebuchet MS"/>
              </a:rPr>
              <a:t> </a:t>
            </a:r>
            <a:r>
              <a:rPr sz="1350" b="1" spc="-79" dirty="0">
                <a:latin typeface="Trebuchet MS"/>
                <a:cs typeface="Trebuchet MS"/>
              </a:rPr>
              <a:t>get</a:t>
            </a:r>
            <a:r>
              <a:rPr sz="1350" b="1" spc="-150" dirty="0">
                <a:latin typeface="Trebuchet MS"/>
                <a:cs typeface="Trebuchet MS"/>
              </a:rPr>
              <a:t> </a:t>
            </a:r>
            <a:r>
              <a:rPr sz="1350" b="1" spc="-60" dirty="0">
                <a:latin typeface="Trebuchet MS"/>
                <a:cs typeface="Trebuchet MS"/>
              </a:rPr>
              <a:t>an</a:t>
            </a:r>
            <a:endParaRPr sz="1350" dirty="0">
              <a:latin typeface="Trebuchet MS"/>
              <a:cs typeface="Trebuchet MS"/>
            </a:endParaRPr>
          </a:p>
          <a:p>
            <a:pPr marL="9525">
              <a:spcBef>
                <a:spcPts val="15"/>
              </a:spcBef>
            </a:pPr>
            <a:r>
              <a:rPr sz="1350" b="1" spc="-71" dirty="0">
                <a:latin typeface="Trebuchet MS"/>
                <a:cs typeface="Trebuchet MS"/>
              </a:rPr>
              <a:t>"Activated”</a:t>
            </a:r>
            <a:r>
              <a:rPr sz="1350" b="1" spc="-158" dirty="0">
                <a:latin typeface="Trebuchet MS"/>
                <a:cs typeface="Trebuchet MS"/>
              </a:rPr>
              <a:t> </a:t>
            </a:r>
            <a:r>
              <a:rPr sz="1350" b="1" spc="-60" dirty="0">
                <a:latin typeface="Trebuchet MS"/>
                <a:cs typeface="Trebuchet MS"/>
              </a:rPr>
              <a:t>customer?</a:t>
            </a:r>
            <a:endParaRPr sz="1350" dirty="0">
              <a:latin typeface="Trebuchet MS"/>
              <a:cs typeface="Trebuchet MS"/>
            </a:endParaRPr>
          </a:p>
          <a:p>
            <a:pPr>
              <a:spcBef>
                <a:spcPts val="4"/>
              </a:spcBef>
            </a:pPr>
            <a:endParaRPr sz="1425" dirty="0">
              <a:latin typeface="Times New Roman"/>
              <a:cs typeface="Times New Roman"/>
            </a:endParaRPr>
          </a:p>
          <a:p>
            <a:pPr>
              <a:spcBef>
                <a:spcPts val="41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9525"/>
            <a:endParaRPr lang="en-GB" sz="1350" b="1" spc="-38" dirty="0">
              <a:latin typeface="Trebuchet MS"/>
              <a:cs typeface="Trebuchet MS"/>
            </a:endParaRPr>
          </a:p>
          <a:p>
            <a:pPr marL="9525"/>
            <a:endParaRPr lang="en-GB" sz="1350" b="1" spc="-38" dirty="0">
              <a:latin typeface="Trebuchet MS"/>
              <a:cs typeface="Trebuchet MS"/>
            </a:endParaRPr>
          </a:p>
          <a:p>
            <a:pPr marL="9525"/>
            <a:endParaRPr lang="en-GB" sz="1350" b="1" spc="-38" dirty="0">
              <a:latin typeface="Trebuchet MS"/>
              <a:cs typeface="Trebuchet MS"/>
            </a:endParaRPr>
          </a:p>
          <a:p>
            <a:pPr marL="9525"/>
            <a:endParaRPr lang="en-GB" sz="1350" b="1" spc="-38" dirty="0">
              <a:latin typeface="Trebuchet MS"/>
              <a:cs typeface="Trebuchet MS"/>
            </a:endParaRPr>
          </a:p>
          <a:p>
            <a:pPr marL="9525"/>
            <a:endParaRPr lang="en-GB" sz="1350" b="1" spc="-38" dirty="0">
              <a:latin typeface="Trebuchet MS"/>
              <a:cs typeface="Trebuchet MS"/>
            </a:endParaRPr>
          </a:p>
          <a:p>
            <a:pPr marL="9525"/>
            <a:endParaRPr lang="en-GB" sz="1350" b="1" spc="-38" dirty="0">
              <a:latin typeface="Trebuchet MS"/>
              <a:cs typeface="Trebuchet MS"/>
            </a:endParaRPr>
          </a:p>
          <a:p>
            <a:pPr marL="9525"/>
            <a:endParaRPr lang="en-GB" sz="1350" b="1" spc="-38" dirty="0">
              <a:latin typeface="Trebuchet MS"/>
              <a:cs typeface="Trebuchet MS"/>
            </a:endParaRPr>
          </a:p>
          <a:p>
            <a:pPr marL="9525"/>
            <a:endParaRPr lang="en-GB" sz="1350" b="1" spc="-38" dirty="0">
              <a:latin typeface="Trebuchet MS"/>
              <a:cs typeface="Trebuchet MS"/>
            </a:endParaRPr>
          </a:p>
          <a:p>
            <a:pPr marL="9525"/>
            <a:r>
              <a:rPr sz="1350" b="1" spc="-38" dirty="0">
                <a:latin typeface="Trebuchet MS"/>
                <a:cs typeface="Trebuchet MS"/>
              </a:rPr>
              <a:t>Why </a:t>
            </a:r>
            <a:r>
              <a:rPr sz="1350" b="1" spc="-56" dirty="0">
                <a:latin typeface="Trebuchet MS"/>
                <a:cs typeface="Trebuchet MS"/>
              </a:rPr>
              <a:t>is </a:t>
            </a:r>
            <a:r>
              <a:rPr sz="1350" b="1" spc="-68" dirty="0">
                <a:latin typeface="Trebuchet MS"/>
                <a:cs typeface="Trebuchet MS"/>
              </a:rPr>
              <a:t>this</a:t>
            </a:r>
            <a:r>
              <a:rPr sz="1350" b="1" spc="-304" dirty="0">
                <a:latin typeface="Trebuchet MS"/>
                <a:cs typeface="Trebuchet MS"/>
              </a:rPr>
              <a:t> </a:t>
            </a:r>
            <a:r>
              <a:rPr lang="en-GB" sz="1350" b="1" spc="-304" dirty="0">
                <a:latin typeface="Trebuchet MS"/>
                <a:cs typeface="Trebuchet MS"/>
              </a:rPr>
              <a:t> </a:t>
            </a:r>
            <a:r>
              <a:rPr sz="1350" b="1" spc="-60" dirty="0">
                <a:latin typeface="Trebuchet MS"/>
                <a:cs typeface="Trebuchet MS"/>
              </a:rPr>
              <a:t>valuable?</a:t>
            </a:r>
            <a:endParaRPr sz="1350" dirty="0">
              <a:latin typeface="Trebuchet MS"/>
              <a:cs typeface="Trebuchet MS"/>
            </a:endParaRPr>
          </a:p>
          <a:p>
            <a:pPr marL="9525" marR="48101">
              <a:lnSpc>
                <a:spcPct val="100800"/>
              </a:lnSpc>
            </a:pPr>
            <a:r>
              <a:rPr sz="1350" spc="-105" dirty="0">
                <a:latin typeface="Trebuchet MS"/>
                <a:cs typeface="Trebuchet MS"/>
              </a:rPr>
              <a:t>Test</a:t>
            </a:r>
            <a:r>
              <a:rPr sz="1350" spc="-139" dirty="0">
                <a:latin typeface="Trebuchet MS"/>
                <a:cs typeface="Trebuchet MS"/>
              </a:rPr>
              <a:t> </a:t>
            </a:r>
            <a:r>
              <a:rPr sz="1350" spc="-71" dirty="0">
                <a:latin typeface="Trebuchet MS"/>
                <a:cs typeface="Trebuchet MS"/>
              </a:rPr>
              <a:t>different</a:t>
            </a:r>
            <a:r>
              <a:rPr sz="1350" spc="-139" dirty="0">
                <a:latin typeface="Trebuchet MS"/>
                <a:cs typeface="Trebuchet MS"/>
              </a:rPr>
              <a:t> </a:t>
            </a:r>
            <a:r>
              <a:rPr sz="1350" spc="-71" dirty="0">
                <a:latin typeface="Trebuchet MS"/>
                <a:cs typeface="Trebuchet MS"/>
              </a:rPr>
              <a:t>tactics</a:t>
            </a:r>
            <a:r>
              <a:rPr sz="1350" spc="-158" dirty="0">
                <a:latin typeface="Trebuchet MS"/>
                <a:cs typeface="Trebuchet MS"/>
              </a:rPr>
              <a:t> </a:t>
            </a:r>
            <a:r>
              <a:rPr sz="1350" spc="-49" dirty="0">
                <a:latin typeface="Trebuchet MS"/>
                <a:cs typeface="Trebuchet MS"/>
              </a:rPr>
              <a:t>against</a:t>
            </a:r>
            <a:r>
              <a:rPr sz="1350" spc="-191" dirty="0">
                <a:latin typeface="Trebuchet MS"/>
                <a:cs typeface="Trebuchet MS"/>
              </a:rPr>
              <a:t> </a:t>
            </a:r>
            <a:r>
              <a:rPr sz="1350" spc="-60" dirty="0">
                <a:latin typeface="Trebuchet MS"/>
                <a:cs typeface="Trebuchet MS"/>
              </a:rPr>
              <a:t>each  </a:t>
            </a:r>
            <a:r>
              <a:rPr sz="1350" spc="-45" dirty="0">
                <a:latin typeface="Trebuchet MS"/>
                <a:cs typeface="Trebuchet MS"/>
              </a:rPr>
              <a:t>other</a:t>
            </a:r>
            <a:r>
              <a:rPr sz="1350" spc="-150" dirty="0">
                <a:latin typeface="Trebuchet MS"/>
                <a:cs typeface="Trebuchet MS"/>
              </a:rPr>
              <a:t> </a:t>
            </a:r>
            <a:r>
              <a:rPr sz="1350" spc="-49" dirty="0">
                <a:latin typeface="Trebuchet MS"/>
                <a:cs typeface="Trebuchet MS"/>
              </a:rPr>
              <a:t>to</a:t>
            </a:r>
            <a:r>
              <a:rPr sz="1350" spc="-113" dirty="0">
                <a:latin typeface="Trebuchet MS"/>
                <a:cs typeface="Trebuchet MS"/>
              </a:rPr>
              <a:t> </a:t>
            </a:r>
            <a:r>
              <a:rPr sz="1350" spc="-56" dirty="0">
                <a:latin typeface="Trebuchet MS"/>
                <a:cs typeface="Trebuchet MS"/>
              </a:rPr>
              <a:t>learn</a:t>
            </a:r>
            <a:r>
              <a:rPr sz="1350" spc="-109" dirty="0">
                <a:latin typeface="Trebuchet MS"/>
                <a:cs typeface="Trebuchet MS"/>
              </a:rPr>
              <a:t> </a:t>
            </a:r>
            <a:r>
              <a:rPr sz="1350" spc="-15" dirty="0">
                <a:latin typeface="Trebuchet MS"/>
                <a:cs typeface="Trebuchet MS"/>
              </a:rPr>
              <a:t>how</a:t>
            </a:r>
            <a:r>
              <a:rPr sz="1350" spc="-143" dirty="0">
                <a:latin typeface="Trebuchet MS"/>
                <a:cs typeface="Trebuchet MS"/>
              </a:rPr>
              <a:t> </a:t>
            </a:r>
            <a:r>
              <a:rPr sz="1350" spc="-49" dirty="0">
                <a:latin typeface="Trebuchet MS"/>
                <a:cs typeface="Trebuchet MS"/>
              </a:rPr>
              <a:t>to</a:t>
            </a:r>
            <a:endParaRPr sz="1350" dirty="0">
              <a:latin typeface="Trebuchet MS"/>
              <a:cs typeface="Trebuchet MS"/>
            </a:endParaRPr>
          </a:p>
          <a:p>
            <a:pPr marL="9525" marR="290989">
              <a:lnSpc>
                <a:spcPct val="100800"/>
              </a:lnSpc>
            </a:pPr>
            <a:r>
              <a:rPr sz="1350" spc="-75" dirty="0">
                <a:latin typeface="Trebuchet MS"/>
                <a:cs typeface="Trebuchet MS"/>
              </a:rPr>
              <a:t>create </a:t>
            </a:r>
            <a:r>
              <a:rPr sz="1350" spc="-64" dirty="0">
                <a:latin typeface="Trebuchet MS"/>
                <a:cs typeface="Trebuchet MS"/>
              </a:rPr>
              <a:t>a </a:t>
            </a:r>
            <a:r>
              <a:rPr sz="1350" spc="-53" dirty="0">
                <a:latin typeface="Trebuchet MS"/>
                <a:cs typeface="Trebuchet MS"/>
              </a:rPr>
              <a:t>customer</a:t>
            </a:r>
            <a:r>
              <a:rPr sz="1350" spc="-266" dirty="0">
                <a:latin typeface="Trebuchet MS"/>
                <a:cs typeface="Trebuchet MS"/>
              </a:rPr>
              <a:t> </a:t>
            </a:r>
            <a:r>
              <a:rPr sz="1350" spc="-45" dirty="0">
                <a:latin typeface="Trebuchet MS"/>
                <a:cs typeface="Trebuchet MS"/>
              </a:rPr>
              <a:t>acquisition  </a:t>
            </a:r>
            <a:r>
              <a:rPr sz="1350" spc="-71" dirty="0">
                <a:latin typeface="Trebuchet MS"/>
                <a:cs typeface="Trebuchet MS"/>
              </a:rPr>
              <a:t>system.</a:t>
            </a:r>
            <a:endParaRPr sz="1350" dirty="0">
              <a:latin typeface="Trebuchet MS"/>
              <a:cs typeface="Trebuchet M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F821585-5FA3-D84D-BB87-9EC4B396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320" y="1600200"/>
            <a:ext cx="8345714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264869"/>
              </p:ext>
            </p:extLst>
          </p:nvPr>
        </p:nvGraphicFramePr>
        <p:xfrm>
          <a:off x="341435" y="0"/>
          <a:ext cx="11734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4" imgW="38195177" imgH="27022410" progId="Acrobat.Document.11">
                  <p:embed/>
                </p:oleObj>
              </mc:Choice>
              <mc:Fallback>
                <p:oleObj name="Acrobat Document" r:id="rId4" imgW="38195177" imgH="2702241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435" y="0"/>
                        <a:ext cx="117348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DF041A-180F-A34E-B590-95B7F61A9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1400" y="152400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F2DCC0-4FD4-BE43-B585-0C82DECE2960}"/>
              </a:ext>
            </a:extLst>
          </p:cNvPr>
          <p:cNvSpPr txBox="1"/>
          <p:nvPr/>
        </p:nvSpPr>
        <p:spPr>
          <a:xfrm>
            <a:off x="4200825" y="2228851"/>
            <a:ext cx="369210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dirty="0">
                <a:solidFill>
                  <a:schemeClr val="accent2"/>
                </a:solidFill>
              </a:rPr>
              <a:t>Freemium</a:t>
            </a:r>
            <a:endParaRPr lang="ru-RU" sz="6600" dirty="0">
              <a:solidFill>
                <a:schemeClr val="accent2"/>
              </a:solidFill>
            </a:endParaRPr>
          </a:p>
          <a:p>
            <a:pPr algn="ctr"/>
            <a:r>
              <a:rPr lang="ru-RU" sz="6600" dirty="0">
                <a:solidFill>
                  <a:schemeClr val="accent2"/>
                </a:solidFill>
              </a:rPr>
              <a:t> </a:t>
            </a:r>
            <a:r>
              <a:rPr lang="en-GB" sz="6600" dirty="0">
                <a:solidFill>
                  <a:schemeClr val="accent2"/>
                </a:solidFill>
              </a:rPr>
              <a:t>vs</a:t>
            </a:r>
            <a:endParaRPr lang="ru-RU" sz="6600" dirty="0">
              <a:solidFill>
                <a:schemeClr val="accent2"/>
              </a:solidFill>
            </a:endParaRPr>
          </a:p>
          <a:p>
            <a:pPr algn="ctr"/>
            <a:r>
              <a:rPr lang="en-GB" sz="6600" dirty="0">
                <a:solidFill>
                  <a:schemeClr val="accent2"/>
                </a:solidFill>
              </a:rPr>
              <a:t>Premium</a:t>
            </a:r>
            <a:endParaRPr lang="ru-RU" sz="6600" dirty="0">
              <a:solidFill>
                <a:schemeClr val="accent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520767-99C2-DB4A-A5D5-4B2321E0B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8623"/>
            <a:ext cx="1926094" cy="139160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7FDF938-092C-2C49-81F0-42602D8178B6}"/>
              </a:ext>
            </a:extLst>
          </p:cNvPr>
          <p:cNvSpPr/>
          <p:nvPr/>
        </p:nvSpPr>
        <p:spPr>
          <a:xfrm>
            <a:off x="6005110" y="3290500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ru-RU" sz="135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B6790F-3C67-F146-B55B-42ED014235F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DF041A-180F-A34E-B590-95B7F61A9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5198" y="161448"/>
            <a:ext cx="905352" cy="9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8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58" y="171455"/>
            <a:ext cx="4626530" cy="62517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4000" b="1" spc="-68" dirty="0">
                <a:solidFill>
                  <a:schemeClr val="accent2"/>
                </a:solidFill>
              </a:rPr>
              <a:t>REVENUE</a:t>
            </a:r>
            <a:r>
              <a:rPr lang="en-GB" sz="4000" b="1" spc="-68" dirty="0">
                <a:solidFill>
                  <a:schemeClr val="accent2"/>
                </a:solidFill>
              </a:rPr>
              <a:t>  </a:t>
            </a:r>
            <a:r>
              <a:rPr sz="4000" b="1" spc="-304" dirty="0">
                <a:solidFill>
                  <a:schemeClr val="accent2"/>
                </a:solidFill>
              </a:rPr>
              <a:t> </a:t>
            </a:r>
            <a:r>
              <a:rPr sz="4000" b="1" spc="-23" dirty="0">
                <a:solidFill>
                  <a:schemeClr val="accent2"/>
                </a:solidFill>
              </a:rPr>
              <a:t>PATH</a:t>
            </a:r>
            <a:endParaRPr sz="4000" b="1" dirty="0">
              <a:solidFill>
                <a:schemeClr val="accent2"/>
              </a:solidFill>
            </a:endParaRPr>
          </a:p>
        </p:txBody>
      </p:sp>
      <p:sp>
        <p:nvSpPr>
          <p:cNvPr id="17" name="Нижний колонтитул 16">
            <a:extLst>
              <a:ext uri="{FF2B5EF4-FFF2-40B4-BE49-F238E27FC236}">
                <a16:creationId xmlns:a16="http://schemas.microsoft.com/office/drawing/2014/main" xmlns="" id="{4CD2C4D8-0065-874F-B4B2-E7DC5F61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sp>
        <p:nvSpPr>
          <p:cNvPr id="11" name="object 11"/>
          <p:cNvSpPr txBox="1"/>
          <p:nvPr/>
        </p:nvSpPr>
        <p:spPr>
          <a:xfrm>
            <a:off x="2656809" y="1123476"/>
            <a:ext cx="273034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83" dirty="0">
                <a:latin typeface="Trebuchet MS"/>
                <a:cs typeface="Trebuchet MS"/>
              </a:rPr>
              <a:t>Revenue</a:t>
            </a:r>
            <a:r>
              <a:rPr sz="1350" b="1" spc="-195" dirty="0">
                <a:latin typeface="Trebuchet MS"/>
                <a:cs typeface="Trebuchet MS"/>
              </a:rPr>
              <a:t> </a:t>
            </a:r>
            <a:r>
              <a:rPr sz="1350" b="1" spc="-79" dirty="0">
                <a:latin typeface="Trebuchet MS"/>
                <a:cs typeface="Trebuchet MS"/>
              </a:rPr>
              <a:t>Path:</a:t>
            </a:r>
            <a:r>
              <a:rPr sz="1350" b="1" spc="-116" dirty="0">
                <a:latin typeface="Trebuchet MS"/>
                <a:cs typeface="Trebuchet MS"/>
              </a:rPr>
              <a:t> </a:t>
            </a:r>
            <a:r>
              <a:rPr sz="1350" b="1" spc="-23" dirty="0">
                <a:latin typeface="Trebuchet MS"/>
                <a:cs typeface="Trebuchet MS"/>
              </a:rPr>
              <a:t>Who</a:t>
            </a:r>
            <a:r>
              <a:rPr sz="1350" b="1" spc="-127" dirty="0">
                <a:latin typeface="Trebuchet MS"/>
                <a:cs typeface="Trebuchet MS"/>
              </a:rPr>
              <a:t> </a:t>
            </a:r>
            <a:r>
              <a:rPr sz="1350" b="1" spc="-56" dirty="0">
                <a:latin typeface="Trebuchet MS"/>
                <a:cs typeface="Trebuchet MS"/>
              </a:rPr>
              <a:t>is</a:t>
            </a:r>
            <a:r>
              <a:rPr sz="1350" b="1" spc="-169" dirty="0">
                <a:latin typeface="Trebuchet MS"/>
                <a:cs typeface="Trebuchet MS"/>
              </a:rPr>
              <a:t> </a:t>
            </a:r>
            <a:r>
              <a:rPr sz="1350" b="1" spc="-79" dirty="0">
                <a:latin typeface="Trebuchet MS"/>
                <a:cs typeface="Trebuchet MS"/>
              </a:rPr>
              <a:t>your</a:t>
            </a:r>
            <a:r>
              <a:rPr sz="1350" b="1" spc="-109" dirty="0">
                <a:latin typeface="Trebuchet MS"/>
                <a:cs typeface="Trebuchet MS"/>
              </a:rPr>
              <a:t> </a:t>
            </a:r>
            <a:r>
              <a:rPr sz="1350" b="1" spc="-45" dirty="0">
                <a:latin typeface="Trebuchet MS"/>
                <a:cs typeface="Trebuchet MS"/>
              </a:rPr>
              <a:t>customer</a:t>
            </a:r>
            <a:r>
              <a:rPr sz="1350" spc="-45" dirty="0">
                <a:latin typeface="Trebuchet MS"/>
                <a:cs typeface="Trebuchet MS"/>
              </a:rPr>
              <a:t>?</a:t>
            </a:r>
            <a:endParaRPr sz="135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05400" y="3200400"/>
            <a:ext cx="496919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60" dirty="0">
                <a:latin typeface="Trebuchet MS"/>
                <a:cs typeface="Trebuchet MS"/>
              </a:rPr>
              <a:t>Pricing</a:t>
            </a:r>
            <a:r>
              <a:rPr sz="1350" spc="-143" dirty="0">
                <a:latin typeface="Trebuchet MS"/>
                <a:cs typeface="Trebuchet MS"/>
              </a:rPr>
              <a:t> </a:t>
            </a:r>
            <a:r>
              <a:rPr sz="1350" spc="-34" dirty="0">
                <a:latin typeface="Trebuchet MS"/>
                <a:cs typeface="Trebuchet MS"/>
              </a:rPr>
              <a:t>is</a:t>
            </a:r>
            <a:r>
              <a:rPr sz="1350" spc="-83" dirty="0">
                <a:latin typeface="Trebuchet MS"/>
                <a:cs typeface="Trebuchet MS"/>
              </a:rPr>
              <a:t> </a:t>
            </a:r>
            <a:r>
              <a:rPr sz="1350" spc="-64" dirty="0">
                <a:latin typeface="Trebuchet MS"/>
                <a:cs typeface="Trebuchet MS"/>
              </a:rPr>
              <a:t>a</a:t>
            </a:r>
            <a:r>
              <a:rPr sz="1350" spc="-94" dirty="0">
                <a:latin typeface="Trebuchet MS"/>
                <a:cs typeface="Trebuchet MS"/>
              </a:rPr>
              <a:t> </a:t>
            </a:r>
            <a:r>
              <a:rPr sz="1350" spc="-79" dirty="0">
                <a:latin typeface="Trebuchet MS"/>
                <a:cs typeface="Trebuchet MS"/>
              </a:rPr>
              <a:t>tactic</a:t>
            </a:r>
            <a:r>
              <a:rPr sz="1350" spc="-199" dirty="0">
                <a:latin typeface="Trebuchet MS"/>
                <a:cs typeface="Trebuchet MS"/>
              </a:rPr>
              <a:t> </a:t>
            </a:r>
            <a:r>
              <a:rPr sz="1350" spc="-83" dirty="0">
                <a:latin typeface="Trebuchet MS"/>
                <a:cs typeface="Trebuchet MS"/>
              </a:rPr>
              <a:t>- </a:t>
            </a:r>
            <a:r>
              <a:rPr sz="1350" spc="-15" dirty="0">
                <a:latin typeface="Trebuchet MS"/>
                <a:cs typeface="Trebuchet MS"/>
              </a:rPr>
              <a:t>how</a:t>
            </a:r>
            <a:r>
              <a:rPr sz="1350" spc="-139" dirty="0">
                <a:latin typeface="Trebuchet MS"/>
                <a:cs typeface="Trebuchet MS"/>
              </a:rPr>
              <a:t> </a:t>
            </a:r>
            <a:r>
              <a:rPr sz="1350" spc="-53" dirty="0">
                <a:latin typeface="Trebuchet MS"/>
                <a:cs typeface="Trebuchet MS"/>
              </a:rPr>
              <a:t>much</a:t>
            </a:r>
            <a:r>
              <a:rPr sz="1350" spc="-101" dirty="0">
                <a:latin typeface="Trebuchet MS"/>
                <a:cs typeface="Trebuchet MS"/>
              </a:rPr>
              <a:t> </a:t>
            </a:r>
            <a:r>
              <a:rPr sz="1350" spc="-60" dirty="0">
                <a:latin typeface="Trebuchet MS"/>
                <a:cs typeface="Trebuchet MS"/>
              </a:rPr>
              <a:t>are</a:t>
            </a:r>
            <a:r>
              <a:rPr sz="1350" spc="-120" dirty="0">
                <a:latin typeface="Trebuchet MS"/>
                <a:cs typeface="Trebuchet MS"/>
              </a:rPr>
              <a:t> </a:t>
            </a:r>
            <a:r>
              <a:rPr sz="1350" spc="-60" dirty="0">
                <a:latin typeface="Trebuchet MS"/>
                <a:cs typeface="Trebuchet MS"/>
              </a:rPr>
              <a:t>each</a:t>
            </a:r>
            <a:r>
              <a:rPr sz="1350" spc="-105" dirty="0">
                <a:latin typeface="Trebuchet MS"/>
                <a:cs typeface="Trebuchet MS"/>
              </a:rPr>
              <a:t> </a:t>
            </a:r>
            <a:r>
              <a:rPr sz="1350" spc="-45" dirty="0">
                <a:latin typeface="Trebuchet MS"/>
                <a:cs typeface="Trebuchet MS"/>
              </a:rPr>
              <a:t>of</a:t>
            </a:r>
            <a:r>
              <a:rPr sz="1350" spc="-146" dirty="0">
                <a:latin typeface="Trebuchet MS"/>
                <a:cs typeface="Trebuchet MS"/>
              </a:rPr>
              <a:t> </a:t>
            </a:r>
            <a:r>
              <a:rPr sz="1350" spc="-30" dirty="0">
                <a:latin typeface="Trebuchet MS"/>
                <a:cs typeface="Trebuchet MS"/>
              </a:rPr>
              <a:t>your</a:t>
            </a:r>
            <a:r>
              <a:rPr sz="1350" spc="-146" dirty="0">
                <a:latin typeface="Trebuchet MS"/>
                <a:cs typeface="Trebuchet MS"/>
              </a:rPr>
              <a:t> </a:t>
            </a:r>
            <a:r>
              <a:rPr sz="1350" spc="-53" dirty="0">
                <a:latin typeface="Trebuchet MS"/>
                <a:cs typeface="Trebuchet MS"/>
              </a:rPr>
              <a:t>segments</a:t>
            </a:r>
            <a:r>
              <a:rPr sz="1350" spc="-94" dirty="0">
                <a:latin typeface="Trebuchet MS"/>
                <a:cs typeface="Trebuchet MS"/>
              </a:rPr>
              <a:t> </a:t>
            </a:r>
            <a:r>
              <a:rPr sz="1350" spc="-49" dirty="0">
                <a:latin typeface="Trebuchet MS"/>
                <a:cs typeface="Trebuchet MS"/>
              </a:rPr>
              <a:t>willing</a:t>
            </a:r>
            <a:r>
              <a:rPr sz="1350" spc="-199" dirty="0">
                <a:latin typeface="Trebuchet MS"/>
                <a:cs typeface="Trebuchet MS"/>
              </a:rPr>
              <a:t> </a:t>
            </a:r>
            <a:r>
              <a:rPr sz="1350" spc="-49" dirty="0">
                <a:latin typeface="Trebuchet MS"/>
                <a:cs typeface="Trebuchet MS"/>
              </a:rPr>
              <a:t>to</a:t>
            </a:r>
            <a:r>
              <a:rPr sz="1350" spc="-109" dirty="0">
                <a:latin typeface="Trebuchet MS"/>
                <a:cs typeface="Trebuchet MS"/>
              </a:rPr>
              <a:t> </a:t>
            </a:r>
            <a:r>
              <a:rPr sz="1350" spc="4" dirty="0">
                <a:latin typeface="Trebuchet MS"/>
                <a:cs typeface="Trebuchet MS"/>
              </a:rPr>
              <a:t>pay?</a:t>
            </a:r>
            <a:endParaRPr sz="1350" dirty="0">
              <a:latin typeface="Trebuchet MS"/>
              <a:cs typeface="Trebuchet MS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751532"/>
              </p:ext>
            </p:extLst>
          </p:nvPr>
        </p:nvGraphicFramePr>
        <p:xfrm>
          <a:off x="2362200" y="1847960"/>
          <a:ext cx="8001000" cy="1173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15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2971">
                <a:tc>
                  <a:txBody>
                    <a:bodyPr/>
                    <a:lstStyle/>
                    <a:p>
                      <a:pPr marL="127000">
                        <a:lnSpc>
                          <a:spcPts val="1810"/>
                        </a:lnSpc>
                      </a:pP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7105" indent="-286385">
                        <a:lnSpc>
                          <a:spcPts val="1810"/>
                        </a:lnSpc>
                        <a:buFont typeface="Arial"/>
                        <a:buChar char="•"/>
                        <a:tabLst>
                          <a:tab pos="966469" algn="l"/>
                          <a:tab pos="967105" algn="l"/>
                        </a:tabLst>
                      </a:pPr>
                      <a:r>
                        <a:rPr sz="1600" spc="-30" dirty="0">
                          <a:latin typeface="Trebuchet MS"/>
                          <a:cs typeface="Trebuchet MS"/>
                        </a:rPr>
                        <a:t>How </a:t>
                      </a:r>
                      <a:r>
                        <a:rPr sz="1600" spc="-45" dirty="0">
                          <a:latin typeface="Trebuchet MS"/>
                          <a:cs typeface="Trebuchet MS"/>
                        </a:rPr>
                        <a:t>does </a:t>
                      </a:r>
                      <a:r>
                        <a:rPr sz="1600" spc="-60" dirty="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600" spc="-75" dirty="0">
                          <a:latin typeface="Trebuchet MS"/>
                          <a:cs typeface="Trebuchet MS"/>
                        </a:rPr>
                        <a:t>target </a:t>
                      </a:r>
                      <a:r>
                        <a:rPr sz="1600" spc="-55" dirty="0">
                          <a:latin typeface="Trebuchet MS"/>
                          <a:cs typeface="Trebuchet MS"/>
                        </a:rPr>
                        <a:t>customer </a:t>
                      </a:r>
                      <a:r>
                        <a:rPr sz="1600" spc="-75" dirty="0">
                          <a:latin typeface="Trebuchet MS"/>
                          <a:cs typeface="Trebuchet MS"/>
                        </a:rPr>
                        <a:t>currently </a:t>
                      </a:r>
                      <a:r>
                        <a:rPr sz="1600" spc="-55" dirty="0">
                          <a:latin typeface="Trebuchet MS"/>
                          <a:cs typeface="Trebuchet MS"/>
                        </a:rPr>
                        <a:t>purchase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goods</a:t>
                      </a:r>
                      <a:r>
                        <a:rPr sz="1600" spc="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lang="en-GB" sz="1600" spc="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75" dirty="0">
                          <a:latin typeface="Trebuchet MS"/>
                          <a:cs typeface="Trebuchet MS"/>
                        </a:rPr>
                        <a:t>services </a:t>
                      </a:r>
                      <a:r>
                        <a:rPr sz="1600" spc="-45" dirty="0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how </a:t>
                      </a:r>
                      <a:r>
                        <a:rPr sz="1600" spc="-45" dirty="0">
                          <a:latin typeface="Trebuchet MS"/>
                          <a:cs typeface="Trebuchet MS"/>
                        </a:rPr>
                        <a:t>much </a:t>
                      </a:r>
                      <a:r>
                        <a:rPr sz="1600" spc="-70" dirty="0">
                          <a:latin typeface="Trebuchet MS"/>
                          <a:cs typeface="Trebuchet MS"/>
                        </a:rPr>
                        <a:t>they </a:t>
                      </a:r>
                      <a:r>
                        <a:rPr sz="1600" spc="-75" dirty="0">
                          <a:latin typeface="Trebuchet MS"/>
                          <a:cs typeface="Trebuchet MS"/>
                        </a:rPr>
                        <a:t>currently </a:t>
                      </a:r>
                      <a:r>
                        <a:rPr sz="1600" spc="-55" dirty="0">
                          <a:latin typeface="Trebuchet MS"/>
                          <a:cs typeface="Trebuchet MS"/>
                        </a:rPr>
                        <a:t>pay 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sz="1600" spc="-70" dirty="0">
                          <a:latin typeface="Trebuchet MS"/>
                          <a:cs typeface="Trebuchet MS"/>
                        </a:rPr>
                        <a:t>equivalent  </a:t>
                      </a:r>
                      <a:r>
                        <a:rPr sz="1600" spc="-30" dirty="0">
                          <a:latin typeface="Trebuchet MS"/>
                          <a:cs typeface="Trebuchet MS"/>
                        </a:rPr>
                        <a:t>products?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967105" indent="-28638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966469" algn="l"/>
                          <a:tab pos="967105" algn="l"/>
                        </a:tabLst>
                      </a:pPr>
                      <a:r>
                        <a:rPr sz="1600" spc="-85" dirty="0">
                          <a:latin typeface="Trebuchet MS"/>
                          <a:cs typeface="Trebuchet MS"/>
                        </a:rPr>
                        <a:t>Their </a:t>
                      </a:r>
                      <a:r>
                        <a:rPr sz="1600" spc="-55" dirty="0">
                          <a:latin typeface="Trebuchet MS"/>
                          <a:cs typeface="Trebuchet MS"/>
                        </a:rPr>
                        <a:t>willingness </a:t>
                      </a:r>
                      <a:r>
                        <a:rPr sz="1600" spc="-45" dirty="0"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600" spc="-55" dirty="0">
                          <a:latin typeface="Trebuchet MS"/>
                          <a:cs typeface="Trebuchet MS"/>
                        </a:rPr>
                        <a:t>pay 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for value </a:t>
                      </a:r>
                      <a:r>
                        <a:rPr sz="1600" spc="-55" dirty="0">
                          <a:latin typeface="Trebuchet MS"/>
                          <a:cs typeface="Trebuchet MS"/>
                        </a:rPr>
                        <a:t>versus lower</a:t>
                      </a:r>
                      <a:r>
                        <a:rPr sz="1600" spc="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5" dirty="0">
                          <a:latin typeface="Trebuchet MS"/>
                          <a:cs typeface="Trebuchet MS"/>
                        </a:rPr>
                        <a:t>cost?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967105" indent="-286385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"/>
                        <a:buChar char="•"/>
                        <a:tabLst>
                          <a:tab pos="966469" algn="l"/>
                          <a:tab pos="967105" algn="l"/>
                        </a:tabLst>
                      </a:pPr>
                      <a:r>
                        <a:rPr sz="1600" spc="-30" dirty="0">
                          <a:latin typeface="Trebuchet MS"/>
                          <a:cs typeface="Trebuchet MS"/>
                        </a:rPr>
                        <a:t>How </a:t>
                      </a:r>
                      <a:r>
                        <a:rPr sz="1600" spc="-45" dirty="0">
                          <a:latin typeface="Trebuchet MS"/>
                          <a:cs typeface="Trebuchet MS"/>
                        </a:rPr>
                        <a:t>much </a:t>
                      </a:r>
                      <a:r>
                        <a:rPr sz="1600" spc="-55" dirty="0">
                          <a:latin typeface="Trebuchet MS"/>
                          <a:cs typeface="Trebuchet MS"/>
                        </a:rPr>
                        <a:t>budget </a:t>
                      </a:r>
                      <a:r>
                        <a:rPr sz="1600" spc="-70" dirty="0">
                          <a:latin typeface="Trebuchet MS"/>
                          <a:cs typeface="Trebuchet MS"/>
                        </a:rPr>
                        <a:t>they 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have for </a:t>
                      </a:r>
                      <a:r>
                        <a:rPr sz="1600" spc="-30" dirty="0">
                          <a:latin typeface="Trebuchet MS"/>
                          <a:cs typeface="Trebuchet MS"/>
                        </a:rPr>
                        <a:t>your</a:t>
                      </a:r>
                      <a:r>
                        <a:rPr sz="16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0" dirty="0">
                          <a:latin typeface="Trebuchet MS"/>
                          <a:cs typeface="Trebuchet MS"/>
                        </a:rPr>
                        <a:t>product?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93096"/>
              </p:ext>
            </p:extLst>
          </p:nvPr>
        </p:nvGraphicFramePr>
        <p:xfrm>
          <a:off x="914400" y="3596727"/>
          <a:ext cx="10439400" cy="27596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5542">
                <a:tc gridSpan="4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50" b="1" spc="-110" dirty="0">
                          <a:latin typeface="Trebuchet MS"/>
                          <a:cs typeface="Trebuchet MS"/>
                        </a:rPr>
                        <a:t>Types </a:t>
                      </a:r>
                      <a:r>
                        <a:rPr sz="1050" b="1" spc="-65" dirty="0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050" b="1" spc="-95" dirty="0">
                          <a:latin typeface="Trebuchet MS"/>
                          <a:cs typeface="Trebuchet MS"/>
                        </a:rPr>
                        <a:t>revenue </a:t>
                      </a:r>
                      <a:r>
                        <a:rPr sz="1050" b="1" spc="-80" dirty="0">
                          <a:latin typeface="Trebuchet MS"/>
                          <a:cs typeface="Trebuchet MS"/>
                        </a:rPr>
                        <a:t>strategies </a:t>
                      </a:r>
                      <a:r>
                        <a:rPr sz="1050" b="1" spc="-65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50" b="1" spc="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b="1" spc="-75" dirty="0">
                          <a:latin typeface="Trebuchet MS"/>
                          <a:cs typeface="Trebuchet MS"/>
                        </a:rPr>
                        <a:t>test</a:t>
                      </a:r>
                      <a:endParaRPr sz="1050" dirty="0">
                        <a:latin typeface="Trebuchet MS"/>
                        <a:cs typeface="Trebuchet MS"/>
                      </a:endParaRPr>
                    </a:p>
                  </a:txBody>
                  <a:tcPr marL="0" marR="0" marT="371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4081">
                <a:tc>
                  <a:txBody>
                    <a:bodyPr/>
                    <a:lstStyle/>
                    <a:p>
                      <a:pPr marL="57785" marR="375285">
                        <a:lnSpc>
                          <a:spcPct val="99600"/>
                        </a:lnSpc>
                        <a:spcBef>
                          <a:spcPts val="400"/>
                        </a:spcBef>
                      </a:pPr>
                      <a:r>
                        <a:rPr sz="1050" spc="-15" dirty="0">
                          <a:latin typeface="Trebuchet MS"/>
                          <a:cs typeface="Trebuchet MS"/>
                        </a:rPr>
                        <a:t>Selling </a:t>
                      </a:r>
                      <a:r>
                        <a:rPr sz="1050" spc="-45" dirty="0">
                          <a:latin typeface="Trebuchet MS"/>
                          <a:cs typeface="Trebuchet MS"/>
                        </a:rPr>
                        <a:t>physical </a:t>
                      </a:r>
                      <a:r>
                        <a:rPr sz="1050" spc="-25" dirty="0">
                          <a:latin typeface="Trebuchet MS"/>
                          <a:cs typeface="Trebuchet MS"/>
                        </a:rPr>
                        <a:t>goods  </a:t>
                      </a:r>
                      <a:endParaRPr lang="en-GB" sz="1050" spc="-25" dirty="0">
                        <a:latin typeface="Trebuchet MS"/>
                        <a:cs typeface="Trebuchet MS"/>
                      </a:endParaRPr>
                    </a:p>
                    <a:p>
                      <a:pPr marL="57785" marR="375285">
                        <a:lnSpc>
                          <a:spcPct val="99600"/>
                        </a:lnSpc>
                        <a:spcBef>
                          <a:spcPts val="400"/>
                        </a:spcBef>
                      </a:pPr>
                      <a:r>
                        <a:rPr sz="1050" spc="-15" dirty="0">
                          <a:latin typeface="Trebuchet MS"/>
                          <a:cs typeface="Trebuchet MS"/>
                        </a:rPr>
                        <a:t>Selling</a:t>
                      </a:r>
                      <a:r>
                        <a:rPr sz="1050" spc="-2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latin typeface="Trebuchet MS"/>
                          <a:cs typeface="Trebuchet MS"/>
                        </a:rPr>
                        <a:t>digital</a:t>
                      </a:r>
                      <a:r>
                        <a:rPr sz="1050" spc="-22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latin typeface="Trebuchet MS"/>
                          <a:cs typeface="Trebuchet MS"/>
                        </a:rPr>
                        <a:t>products  </a:t>
                      </a:r>
                      <a:endParaRPr lang="en-GB" sz="1050" spc="-35" dirty="0">
                        <a:latin typeface="Trebuchet MS"/>
                        <a:cs typeface="Trebuchet MS"/>
                      </a:endParaRPr>
                    </a:p>
                    <a:p>
                      <a:pPr marL="57785" marR="375285">
                        <a:lnSpc>
                          <a:spcPct val="99600"/>
                        </a:lnSpc>
                        <a:spcBef>
                          <a:spcPts val="400"/>
                        </a:spcBef>
                      </a:pPr>
                      <a:r>
                        <a:rPr sz="1050" spc="-35" dirty="0">
                          <a:latin typeface="Trebuchet MS"/>
                          <a:cs typeface="Trebuchet MS"/>
                        </a:rPr>
                        <a:t>Service </a:t>
                      </a:r>
                      <a:r>
                        <a:rPr sz="1050" spc="-20" dirty="0"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1050" spc="-25" dirty="0">
                          <a:latin typeface="Trebuchet MS"/>
                          <a:cs typeface="Trebuchet MS"/>
                        </a:rPr>
                        <a:t>unit  </a:t>
                      </a:r>
                      <a:endParaRPr lang="en-GB" sz="1050" spc="-25" dirty="0">
                        <a:latin typeface="Trebuchet MS"/>
                        <a:cs typeface="Trebuchet MS"/>
                      </a:endParaRPr>
                    </a:p>
                    <a:p>
                      <a:pPr marL="57785" marR="375285">
                        <a:lnSpc>
                          <a:spcPct val="99600"/>
                        </a:lnSpc>
                        <a:spcBef>
                          <a:spcPts val="400"/>
                        </a:spcBef>
                      </a:pPr>
                      <a:r>
                        <a:rPr sz="1050" spc="-35" dirty="0">
                          <a:latin typeface="Trebuchet MS"/>
                          <a:cs typeface="Trebuchet MS"/>
                        </a:rPr>
                        <a:t>Service</a:t>
                      </a:r>
                      <a:r>
                        <a:rPr sz="1050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50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latin typeface="Trebuchet MS"/>
                          <a:cs typeface="Trebuchet MS"/>
                        </a:rPr>
                        <a:t>fixed</a:t>
                      </a:r>
                      <a:r>
                        <a:rPr sz="105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latin typeface="Trebuchet MS"/>
                          <a:cs typeface="Trebuchet MS"/>
                        </a:rPr>
                        <a:t>prices  </a:t>
                      </a:r>
                      <a:endParaRPr lang="en-GB" sz="1050" spc="-35" dirty="0">
                        <a:latin typeface="Trebuchet MS"/>
                        <a:cs typeface="Trebuchet MS"/>
                      </a:endParaRPr>
                    </a:p>
                    <a:p>
                      <a:pPr marL="57785" marR="375285">
                        <a:lnSpc>
                          <a:spcPct val="99600"/>
                        </a:lnSpc>
                        <a:spcBef>
                          <a:spcPts val="400"/>
                        </a:spcBef>
                      </a:pPr>
                      <a:r>
                        <a:rPr sz="1050" spc="-20" dirty="0">
                          <a:latin typeface="Trebuchet MS"/>
                          <a:cs typeface="Trebuchet MS"/>
                        </a:rPr>
                        <a:t>Sales</a:t>
                      </a:r>
                      <a:r>
                        <a:rPr sz="1050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latin typeface="Trebuchet MS"/>
                          <a:cs typeface="Trebuchet MS"/>
                        </a:rPr>
                        <a:t>service</a:t>
                      </a:r>
                      <a:endParaRPr lang="en-GB" sz="1050" spc="-35" dirty="0">
                        <a:latin typeface="Trebuchet MS"/>
                        <a:cs typeface="Trebuchet MS"/>
                      </a:endParaRPr>
                    </a:p>
                    <a:p>
                      <a:pPr marL="57785" marR="375285">
                        <a:lnSpc>
                          <a:spcPct val="99600"/>
                        </a:lnSpc>
                        <a:spcBef>
                          <a:spcPts val="400"/>
                        </a:spcBef>
                      </a:pPr>
                      <a:endParaRPr sz="1050" dirty="0">
                        <a:latin typeface="Trebuchet MS"/>
                        <a:cs typeface="Trebuchet MS"/>
                      </a:endParaRPr>
                    </a:p>
                    <a:p>
                      <a:pPr marL="57785" marR="278130">
                        <a:lnSpc>
                          <a:spcPct val="100499"/>
                        </a:lnSpc>
                        <a:spcBef>
                          <a:spcPts val="25"/>
                        </a:spcBef>
                      </a:pPr>
                      <a:r>
                        <a:rPr sz="1050" spc="-30" dirty="0">
                          <a:latin typeface="Trebuchet MS"/>
                          <a:cs typeface="Trebuchet MS"/>
                        </a:rPr>
                        <a:t>Daily </a:t>
                      </a:r>
                      <a:r>
                        <a:rPr sz="1050" spc="-25" dirty="0">
                          <a:latin typeface="Trebuchet MS"/>
                          <a:cs typeface="Trebuchet MS"/>
                        </a:rPr>
                        <a:t>deals </a:t>
                      </a:r>
                      <a:r>
                        <a:rPr sz="1050" spc="-145" dirty="0">
                          <a:latin typeface="Trebuchet MS"/>
                          <a:cs typeface="Trebuchet MS"/>
                        </a:rPr>
                        <a:t>/ </a:t>
                      </a:r>
                      <a:r>
                        <a:rPr sz="1050" spc="-25" dirty="0">
                          <a:latin typeface="Trebuchet MS"/>
                          <a:cs typeface="Trebuchet MS"/>
                        </a:rPr>
                        <a:t>flash </a:t>
                      </a:r>
                      <a:r>
                        <a:rPr sz="1050" spc="-20" dirty="0">
                          <a:latin typeface="Trebuchet MS"/>
                          <a:cs typeface="Trebuchet MS"/>
                        </a:rPr>
                        <a:t>sales  </a:t>
                      </a:r>
                      <a:endParaRPr lang="en-GB" sz="1050" spc="-20" dirty="0">
                        <a:latin typeface="Trebuchet MS"/>
                        <a:cs typeface="Trebuchet MS"/>
                      </a:endParaRPr>
                    </a:p>
                    <a:p>
                      <a:pPr marL="57785" marR="278130">
                        <a:lnSpc>
                          <a:spcPct val="100499"/>
                        </a:lnSpc>
                        <a:spcBef>
                          <a:spcPts val="25"/>
                        </a:spcBef>
                      </a:pPr>
                      <a:endParaRPr lang="en-GB" sz="1050" spc="-20" dirty="0">
                        <a:latin typeface="Trebuchet MS"/>
                        <a:cs typeface="Trebuchet MS"/>
                      </a:endParaRPr>
                    </a:p>
                    <a:p>
                      <a:pPr marL="57785" marR="278130">
                        <a:lnSpc>
                          <a:spcPct val="100499"/>
                        </a:lnSpc>
                        <a:spcBef>
                          <a:spcPts val="25"/>
                        </a:spcBef>
                      </a:pPr>
                      <a:r>
                        <a:rPr sz="1050" spc="-30" dirty="0">
                          <a:latin typeface="Trebuchet MS"/>
                          <a:cs typeface="Trebuchet MS"/>
                        </a:rPr>
                        <a:t>Subscriptions  </a:t>
                      </a:r>
                      <a:r>
                        <a:rPr sz="1050" spc="-45" dirty="0">
                          <a:latin typeface="Trebuchet MS"/>
                          <a:cs typeface="Trebuchet MS"/>
                        </a:rPr>
                        <a:t>Transaction</a:t>
                      </a:r>
                      <a:r>
                        <a:rPr lang="en-GB" sz="105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latin typeface="Trebuchet MS"/>
                          <a:cs typeface="Trebuchet MS"/>
                        </a:rPr>
                        <a:t>enablement </a:t>
                      </a:r>
                      <a:endParaRPr lang="en-GB" sz="1050" spc="-30" dirty="0">
                        <a:latin typeface="Trebuchet MS"/>
                        <a:cs typeface="Trebuchet MS"/>
                      </a:endParaRPr>
                    </a:p>
                    <a:p>
                      <a:pPr marL="57785" marR="278130">
                        <a:lnSpc>
                          <a:spcPct val="100499"/>
                        </a:lnSpc>
                        <a:spcBef>
                          <a:spcPts val="25"/>
                        </a:spcBef>
                      </a:pPr>
                      <a:endParaRPr lang="en-GB" sz="1050" spc="-30" dirty="0">
                        <a:latin typeface="Trebuchet MS"/>
                        <a:cs typeface="Trebuchet MS"/>
                      </a:endParaRPr>
                    </a:p>
                    <a:p>
                      <a:pPr marL="57785" marR="278130">
                        <a:lnSpc>
                          <a:spcPct val="100499"/>
                        </a:lnSpc>
                        <a:spcBef>
                          <a:spcPts val="25"/>
                        </a:spcBef>
                      </a:pPr>
                      <a:r>
                        <a:rPr sz="1050" spc="-40" dirty="0">
                          <a:latin typeface="Trebuchet MS"/>
                          <a:cs typeface="Trebuchet MS"/>
                        </a:rPr>
                        <a:t>Affiliate</a:t>
                      </a:r>
                      <a:r>
                        <a:rPr sz="1050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latin typeface="Trebuchet MS"/>
                          <a:cs typeface="Trebuchet MS"/>
                        </a:rPr>
                        <a:t>programs</a:t>
                      </a:r>
                      <a:endParaRPr sz="1050" dirty="0">
                        <a:latin typeface="Trebuchet MS"/>
                        <a:cs typeface="Trebuchet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 marR="905510">
                        <a:lnSpc>
                          <a:spcPct val="99600"/>
                        </a:lnSpc>
                        <a:spcBef>
                          <a:spcPts val="400"/>
                        </a:spcBef>
                      </a:pPr>
                      <a:r>
                        <a:rPr sz="1050" spc="-35" dirty="0">
                          <a:latin typeface="Trebuchet MS"/>
                          <a:cs typeface="Trebuchet MS"/>
                        </a:rPr>
                        <a:t>Usage</a:t>
                      </a:r>
                      <a:r>
                        <a:rPr lang="en-GB" sz="105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latin typeface="Trebuchet MS"/>
                          <a:cs typeface="Trebuchet MS"/>
                        </a:rPr>
                        <a:t>fees  </a:t>
                      </a:r>
                      <a:endParaRPr lang="en-GB" sz="1050" spc="-15" dirty="0">
                        <a:latin typeface="Trebuchet MS"/>
                        <a:cs typeface="Trebuchet MS"/>
                      </a:endParaRPr>
                    </a:p>
                    <a:p>
                      <a:pPr marL="59690" marR="905510">
                        <a:lnSpc>
                          <a:spcPct val="99600"/>
                        </a:lnSpc>
                        <a:spcBef>
                          <a:spcPts val="400"/>
                        </a:spcBef>
                      </a:pPr>
                      <a:r>
                        <a:rPr sz="1050" spc="-40" dirty="0">
                          <a:latin typeface="Trebuchet MS"/>
                          <a:cs typeface="Trebuchet MS"/>
                        </a:rPr>
                        <a:t>Rental  </a:t>
                      </a:r>
                      <a:endParaRPr lang="en-GB" sz="1050" spc="-40" dirty="0">
                        <a:latin typeface="Trebuchet MS"/>
                        <a:cs typeface="Trebuchet MS"/>
                      </a:endParaRPr>
                    </a:p>
                    <a:p>
                      <a:pPr marL="59690" marR="905510">
                        <a:lnSpc>
                          <a:spcPct val="99600"/>
                        </a:lnSpc>
                        <a:spcBef>
                          <a:spcPts val="400"/>
                        </a:spcBef>
                      </a:pPr>
                      <a:r>
                        <a:rPr sz="1050" spc="-35" dirty="0">
                          <a:latin typeface="Trebuchet MS"/>
                          <a:cs typeface="Trebuchet MS"/>
                        </a:rPr>
                        <a:t>Licensing  </a:t>
                      </a:r>
                      <a:endParaRPr lang="en-GB" sz="1050" spc="-35" dirty="0">
                        <a:latin typeface="Trebuchet MS"/>
                        <a:cs typeface="Trebuchet MS"/>
                      </a:endParaRPr>
                    </a:p>
                    <a:p>
                      <a:pPr marL="59690" marR="905510">
                        <a:lnSpc>
                          <a:spcPct val="99600"/>
                        </a:lnSpc>
                        <a:spcBef>
                          <a:spcPts val="400"/>
                        </a:spcBef>
                      </a:pPr>
                      <a:r>
                        <a:rPr sz="1050" spc="-5" dirty="0" err="1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050" spc="35" dirty="0" err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050" spc="-20" dirty="0" err="1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050" dirty="0" err="1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050" spc="35" dirty="0" err="1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050" spc="30" dirty="0" err="1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050" spc="40" dirty="0" err="1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050" spc="-30" dirty="0" err="1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lang="en-GB" sz="1050" spc="-1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50" dirty="0" err="1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050" spc="35" dirty="0" err="1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050" spc="-70" dirty="0" err="1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050" spc="5" dirty="0" err="1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050" dirty="0" err="1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050" dirty="0">
                          <a:latin typeface="Trebuchet MS"/>
                          <a:cs typeface="Trebuchet MS"/>
                        </a:rPr>
                        <a:t>  </a:t>
                      </a:r>
                      <a:endParaRPr lang="en-GB" sz="1050" dirty="0">
                        <a:latin typeface="Trebuchet MS"/>
                        <a:cs typeface="Trebuchet MS"/>
                      </a:endParaRPr>
                    </a:p>
                    <a:p>
                      <a:pPr marL="59690" marR="905510">
                        <a:lnSpc>
                          <a:spcPct val="99600"/>
                        </a:lnSpc>
                        <a:spcBef>
                          <a:spcPts val="400"/>
                        </a:spcBef>
                      </a:pPr>
                      <a:r>
                        <a:rPr sz="1050" spc="-20" dirty="0">
                          <a:latin typeface="Trebuchet MS"/>
                          <a:cs typeface="Trebuchet MS"/>
                        </a:rPr>
                        <a:t>Auctions</a:t>
                      </a:r>
                      <a:endParaRPr sz="1050" dirty="0">
                        <a:latin typeface="Trebuchet MS"/>
                        <a:cs typeface="Trebuchet MS"/>
                      </a:endParaRPr>
                    </a:p>
                    <a:p>
                      <a:pPr marL="59690" marR="525145">
                        <a:lnSpc>
                          <a:spcPct val="99500"/>
                        </a:lnSpc>
                        <a:spcBef>
                          <a:spcPts val="35"/>
                        </a:spcBef>
                      </a:pPr>
                      <a:r>
                        <a:rPr sz="1050" spc="-40" dirty="0">
                          <a:latin typeface="Trebuchet MS"/>
                          <a:cs typeface="Trebuchet MS"/>
                        </a:rPr>
                        <a:t>Interest/</a:t>
                      </a:r>
                      <a:r>
                        <a:rPr sz="105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Trebuchet MS"/>
                          <a:cs typeface="Trebuchet MS"/>
                        </a:rPr>
                        <a:t>Mgmt</a:t>
                      </a:r>
                      <a:r>
                        <a:rPr sz="1050" spc="-2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5" dirty="0">
                          <a:latin typeface="Trebuchet MS"/>
                          <a:cs typeface="Trebuchet MS"/>
                        </a:rPr>
                        <a:t>fees </a:t>
                      </a:r>
                      <a:endParaRPr lang="en-GB" sz="1050" spc="-15" dirty="0">
                        <a:latin typeface="Trebuchet MS"/>
                        <a:cs typeface="Trebuchet MS"/>
                      </a:endParaRPr>
                    </a:p>
                    <a:p>
                      <a:pPr marL="59690" marR="525145">
                        <a:lnSpc>
                          <a:spcPct val="99500"/>
                        </a:lnSpc>
                        <a:spcBef>
                          <a:spcPts val="35"/>
                        </a:spcBef>
                      </a:pPr>
                      <a:r>
                        <a:rPr sz="1050" spc="-35" dirty="0">
                          <a:latin typeface="Trebuchet MS"/>
                          <a:cs typeface="Trebuchet MS"/>
                        </a:rPr>
                        <a:t>Brokerage  </a:t>
                      </a:r>
                      <a:endParaRPr lang="en-GB" sz="1050" spc="-35" dirty="0">
                        <a:latin typeface="Trebuchet MS"/>
                        <a:cs typeface="Trebuchet MS"/>
                      </a:endParaRPr>
                    </a:p>
                    <a:p>
                      <a:pPr marL="59690" marR="525145">
                        <a:lnSpc>
                          <a:spcPct val="99500"/>
                        </a:lnSpc>
                        <a:spcBef>
                          <a:spcPts val="35"/>
                        </a:spcBef>
                      </a:pPr>
                      <a:r>
                        <a:rPr sz="1050" spc="-30" dirty="0">
                          <a:latin typeface="Trebuchet MS"/>
                          <a:cs typeface="Trebuchet MS"/>
                        </a:rPr>
                        <a:t>Marketplace</a:t>
                      </a:r>
                      <a:endParaRPr sz="1050" dirty="0">
                        <a:latin typeface="Trebuchet MS"/>
                        <a:cs typeface="Trebuchet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69850">
                        <a:lnSpc>
                          <a:spcPct val="102400"/>
                        </a:lnSpc>
                        <a:spcBef>
                          <a:spcPts val="360"/>
                        </a:spcBef>
                      </a:pPr>
                      <a:r>
                        <a:rPr sz="1050" spc="-30" dirty="0">
                          <a:latin typeface="Trebuchet MS"/>
                          <a:cs typeface="Trebuchet MS"/>
                        </a:rPr>
                        <a:t>Dynamic</a:t>
                      </a:r>
                      <a:r>
                        <a:rPr sz="1050" spc="-2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latin typeface="Trebuchet MS"/>
                          <a:cs typeface="Trebuchet MS"/>
                        </a:rPr>
                        <a:t>pricing</a:t>
                      </a:r>
                      <a:r>
                        <a:rPr sz="1050" spc="-190" dirty="0">
                          <a:latin typeface="Trebuchet MS"/>
                          <a:cs typeface="Trebuchet MS"/>
                        </a:rPr>
                        <a:t> </a:t>
                      </a:r>
                      <a:endParaRPr lang="en-GB" sz="1050" spc="-190" dirty="0">
                        <a:latin typeface="Trebuchet MS"/>
                        <a:cs typeface="Trebuchet MS"/>
                      </a:endParaRPr>
                    </a:p>
                    <a:p>
                      <a:pPr marL="61594" marR="69850">
                        <a:lnSpc>
                          <a:spcPct val="102400"/>
                        </a:lnSpc>
                        <a:spcBef>
                          <a:spcPts val="360"/>
                        </a:spcBef>
                      </a:pPr>
                      <a:r>
                        <a:rPr sz="1050" spc="-25" dirty="0">
                          <a:latin typeface="Trebuchet MS"/>
                          <a:cs typeface="Trebuchet MS"/>
                        </a:rPr>
                        <a:t>Advertising</a:t>
                      </a:r>
                      <a:endParaRPr sz="1050" dirty="0">
                        <a:latin typeface="Trebuchet MS"/>
                        <a:cs typeface="Trebuchet MS"/>
                      </a:endParaRPr>
                    </a:p>
                    <a:p>
                      <a:pPr marL="61594">
                        <a:lnSpc>
                          <a:spcPts val="1280"/>
                        </a:lnSpc>
                      </a:pPr>
                      <a:r>
                        <a:rPr sz="1050" spc="-20" dirty="0">
                          <a:latin typeface="Trebuchet MS"/>
                          <a:cs typeface="Trebuchet MS"/>
                        </a:rPr>
                        <a:t>Promoted</a:t>
                      </a:r>
                      <a:r>
                        <a:rPr sz="1050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latin typeface="Trebuchet MS"/>
                          <a:cs typeface="Trebuchet MS"/>
                        </a:rPr>
                        <a:t>content</a:t>
                      </a:r>
                      <a:endParaRPr sz="1050" dirty="0">
                        <a:latin typeface="Trebuchet MS"/>
                        <a:cs typeface="Trebuchet MS"/>
                      </a:endParaRPr>
                    </a:p>
                    <a:p>
                      <a:pPr marL="61594" marR="1294765">
                        <a:lnSpc>
                          <a:spcPct val="99600"/>
                        </a:lnSpc>
                        <a:spcBef>
                          <a:spcPts val="35"/>
                        </a:spcBef>
                      </a:pPr>
                      <a:r>
                        <a:rPr sz="1050" spc="5" dirty="0">
                          <a:latin typeface="Trebuchet MS"/>
                          <a:cs typeface="Trebuchet MS"/>
                        </a:rPr>
                        <a:t>Sp</a:t>
                      </a:r>
                      <a:r>
                        <a:rPr sz="105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050" spc="5" dirty="0">
                          <a:latin typeface="Trebuchet MS"/>
                          <a:cs typeface="Trebuchet MS"/>
                        </a:rPr>
                        <a:t>ns</a:t>
                      </a:r>
                      <a:r>
                        <a:rPr sz="105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050" spc="-2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050" spc="5" dirty="0">
                          <a:latin typeface="Trebuchet MS"/>
                          <a:cs typeface="Trebuchet MS"/>
                        </a:rPr>
                        <a:t>sh</a:t>
                      </a:r>
                      <a:r>
                        <a:rPr sz="1050" spc="40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050" spc="-70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050" dirty="0">
                          <a:latin typeface="Trebuchet MS"/>
                          <a:cs typeface="Trebuchet MS"/>
                        </a:rPr>
                        <a:t>s  </a:t>
                      </a:r>
                      <a:r>
                        <a:rPr sz="1050" spc="-30" dirty="0">
                          <a:latin typeface="Trebuchet MS"/>
                          <a:cs typeface="Trebuchet MS"/>
                        </a:rPr>
                        <a:t>Analytics  </a:t>
                      </a:r>
                      <a:endParaRPr lang="en-GB" sz="1050" spc="-30" dirty="0">
                        <a:latin typeface="Trebuchet MS"/>
                        <a:cs typeface="Trebuchet MS"/>
                      </a:endParaRPr>
                    </a:p>
                    <a:p>
                      <a:pPr marL="61594" marR="1294765">
                        <a:lnSpc>
                          <a:spcPct val="99600"/>
                        </a:lnSpc>
                        <a:spcBef>
                          <a:spcPts val="35"/>
                        </a:spcBef>
                      </a:pPr>
                      <a:r>
                        <a:rPr sz="1050" spc="-30" dirty="0">
                          <a:latin typeface="Trebuchet MS"/>
                          <a:cs typeface="Trebuchet MS"/>
                        </a:rPr>
                        <a:t>Databases</a:t>
                      </a:r>
                      <a:endParaRPr sz="1050" dirty="0">
                        <a:latin typeface="Trebuchet MS"/>
                        <a:cs typeface="Trebuchet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186055">
                        <a:lnSpc>
                          <a:spcPct val="99600"/>
                        </a:lnSpc>
                        <a:spcBef>
                          <a:spcPts val="400"/>
                        </a:spcBef>
                      </a:pPr>
                      <a:r>
                        <a:rPr sz="1050" spc="-25" dirty="0">
                          <a:latin typeface="Trebuchet MS"/>
                          <a:cs typeface="Trebuchet MS"/>
                        </a:rPr>
                        <a:t>Freemium </a:t>
                      </a:r>
                      <a:r>
                        <a:rPr sz="1050" spc="-60" dirty="0"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sz="1050" spc="-30" dirty="0">
                          <a:latin typeface="Trebuchet MS"/>
                          <a:cs typeface="Trebuchet MS"/>
                        </a:rPr>
                        <a:t>paid </a:t>
                      </a:r>
                      <a:r>
                        <a:rPr sz="1050" spc="-25" dirty="0">
                          <a:latin typeface="Trebuchet MS"/>
                          <a:cs typeface="Trebuchet MS"/>
                        </a:rPr>
                        <a:t>-&gt; </a:t>
                      </a:r>
                      <a:r>
                        <a:rPr sz="1050" dirty="0">
                          <a:latin typeface="Trebuchet MS"/>
                          <a:cs typeface="Trebuchet MS"/>
                        </a:rPr>
                        <a:t>no </a:t>
                      </a:r>
                      <a:r>
                        <a:rPr sz="1050" spc="-25" dirty="0">
                          <a:latin typeface="Trebuchet MS"/>
                          <a:cs typeface="Trebuchet MS"/>
                        </a:rPr>
                        <a:t>ads  </a:t>
                      </a:r>
                      <a:endParaRPr lang="en-GB" sz="1050" spc="-25" dirty="0">
                        <a:latin typeface="Trebuchet MS"/>
                        <a:cs typeface="Trebuchet MS"/>
                      </a:endParaRPr>
                    </a:p>
                    <a:p>
                      <a:pPr marL="63500" marR="186055">
                        <a:lnSpc>
                          <a:spcPct val="99600"/>
                        </a:lnSpc>
                        <a:spcBef>
                          <a:spcPts val="400"/>
                        </a:spcBef>
                      </a:pPr>
                      <a:r>
                        <a:rPr sz="1050" spc="-25" dirty="0">
                          <a:latin typeface="Trebuchet MS"/>
                          <a:cs typeface="Trebuchet MS"/>
                        </a:rPr>
                        <a:t>Freemium</a:t>
                      </a:r>
                      <a:r>
                        <a:rPr sz="1050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50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latin typeface="Trebuchet MS"/>
                          <a:cs typeface="Trebuchet MS"/>
                        </a:rPr>
                        <a:t>paid</a:t>
                      </a:r>
                      <a:r>
                        <a:rPr sz="105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latin typeface="Trebuchet MS"/>
                          <a:cs typeface="Trebuchet MS"/>
                        </a:rPr>
                        <a:t>-&gt;</a:t>
                      </a:r>
                      <a:r>
                        <a:rPr sz="1050" spc="-2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Trebuchet MS"/>
                          <a:cs typeface="Trebuchet MS"/>
                        </a:rPr>
                        <a:t>no</a:t>
                      </a:r>
                      <a:r>
                        <a:rPr sz="105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5" dirty="0">
                          <a:latin typeface="Trebuchet MS"/>
                          <a:cs typeface="Trebuchet MS"/>
                        </a:rPr>
                        <a:t>restrictions  </a:t>
                      </a:r>
                      <a:endParaRPr lang="en-GB" sz="1050" spc="-35" dirty="0">
                        <a:latin typeface="Trebuchet MS"/>
                        <a:cs typeface="Trebuchet MS"/>
                      </a:endParaRPr>
                    </a:p>
                    <a:p>
                      <a:pPr marL="63500" marR="186055">
                        <a:lnSpc>
                          <a:spcPct val="99600"/>
                        </a:lnSpc>
                        <a:spcBef>
                          <a:spcPts val="400"/>
                        </a:spcBef>
                      </a:pPr>
                      <a:r>
                        <a:rPr sz="1050" spc="-25" dirty="0">
                          <a:latin typeface="Trebuchet MS"/>
                          <a:cs typeface="Trebuchet MS"/>
                        </a:rPr>
                        <a:t>Freemium</a:t>
                      </a:r>
                      <a:r>
                        <a:rPr sz="1050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5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latin typeface="Trebuchet MS"/>
                          <a:cs typeface="Trebuchet MS"/>
                        </a:rPr>
                        <a:t>paid</a:t>
                      </a:r>
                      <a:r>
                        <a:rPr sz="105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latin typeface="Trebuchet MS"/>
                          <a:cs typeface="Trebuchet MS"/>
                        </a:rPr>
                        <a:t>-&gt;</a:t>
                      </a:r>
                      <a:r>
                        <a:rPr sz="1050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latin typeface="Trebuchet MS"/>
                          <a:cs typeface="Trebuchet MS"/>
                        </a:rPr>
                        <a:t>more</a:t>
                      </a:r>
                      <a:r>
                        <a:rPr sz="105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latin typeface="Trebuchet MS"/>
                          <a:cs typeface="Trebuchet MS"/>
                        </a:rPr>
                        <a:t>features</a:t>
                      </a:r>
                      <a:endParaRPr sz="1050" dirty="0">
                        <a:latin typeface="Trebuchet MS"/>
                        <a:cs typeface="Trebuchet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6A83E6-17A0-1243-BD5F-4AD27508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DDCC21F-265B-2B40-9263-6F54E8CA50F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CEF12D-7DE8-1D4D-90FA-355A24655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6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2747726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800" b="1" spc="-45" dirty="0">
                <a:solidFill>
                  <a:schemeClr val="accent2"/>
                </a:solidFill>
              </a:rPr>
              <a:t>DISTRIBUTION</a:t>
            </a:r>
            <a:r>
              <a:rPr sz="1350" b="1" spc="-251" dirty="0">
                <a:solidFill>
                  <a:schemeClr val="accent2"/>
                </a:solidFill>
              </a:rPr>
              <a:t> </a:t>
            </a:r>
            <a:r>
              <a:rPr lang="en-GB" sz="1350" b="1" spc="-251" dirty="0">
                <a:solidFill>
                  <a:schemeClr val="accent2"/>
                </a:solidFill>
              </a:rPr>
              <a:t>           </a:t>
            </a:r>
            <a:r>
              <a:rPr sz="1800" b="1" spc="-34" dirty="0">
                <a:solidFill>
                  <a:schemeClr val="accent2"/>
                </a:solidFill>
              </a:rPr>
              <a:t>CHANNELS</a:t>
            </a:r>
            <a:endParaRPr sz="1800" b="1" dirty="0">
              <a:solidFill>
                <a:schemeClr val="accent2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9572" y="1217202"/>
            <a:ext cx="5821441" cy="4975817"/>
          </a:xfrm>
          <a:prstGeom prst="rect">
            <a:avLst/>
          </a:prstGeom>
        </p:spPr>
        <p:txBody>
          <a:bodyPr vert="horz" wrap="square" lIns="0" tIns="8096" rIns="0" bIns="0" rtlCol="0">
            <a:spAutoFit/>
          </a:bodyPr>
          <a:lstStyle/>
          <a:p>
            <a:pPr marL="9525" marR="3810">
              <a:lnSpc>
                <a:spcPct val="100800"/>
              </a:lnSpc>
              <a:spcBef>
                <a:spcPts val="64"/>
              </a:spcBef>
            </a:pPr>
            <a:r>
              <a:rPr sz="2000" b="1" spc="-56" dirty="0">
                <a:latin typeface="Trebuchet MS"/>
                <a:cs typeface="Trebuchet MS"/>
              </a:rPr>
              <a:t>How</a:t>
            </a:r>
            <a:r>
              <a:rPr sz="2000" b="1" spc="-124" dirty="0">
                <a:latin typeface="Trebuchet MS"/>
                <a:cs typeface="Trebuchet MS"/>
              </a:rPr>
              <a:t> </a:t>
            </a:r>
            <a:r>
              <a:rPr sz="2000" b="1" spc="-49" dirty="0">
                <a:latin typeface="Trebuchet MS"/>
                <a:cs typeface="Trebuchet MS"/>
              </a:rPr>
              <a:t>do</a:t>
            </a:r>
            <a:r>
              <a:rPr sz="2000" b="1" spc="-120" dirty="0">
                <a:latin typeface="Trebuchet MS"/>
                <a:cs typeface="Trebuchet MS"/>
              </a:rPr>
              <a:t> </a:t>
            </a:r>
            <a:r>
              <a:rPr sz="2000" b="1" spc="-71" dirty="0">
                <a:latin typeface="Trebuchet MS"/>
                <a:cs typeface="Trebuchet MS"/>
              </a:rPr>
              <a:t>you</a:t>
            </a:r>
            <a:r>
              <a:rPr sz="2000" b="1" spc="-68" dirty="0">
                <a:latin typeface="Trebuchet MS"/>
                <a:cs typeface="Trebuchet MS"/>
              </a:rPr>
              <a:t> </a:t>
            </a:r>
            <a:r>
              <a:rPr sz="2000" b="1" spc="-60" dirty="0">
                <a:latin typeface="Trebuchet MS"/>
                <a:cs typeface="Trebuchet MS"/>
              </a:rPr>
              <a:t>want</a:t>
            </a:r>
            <a:r>
              <a:rPr sz="2000" b="1" spc="-143" dirty="0">
                <a:latin typeface="Trebuchet MS"/>
                <a:cs typeface="Trebuchet MS"/>
              </a:rPr>
              <a:t> </a:t>
            </a:r>
            <a:r>
              <a:rPr sz="2000" b="1" spc="-64" dirty="0">
                <a:latin typeface="Trebuchet MS"/>
                <a:cs typeface="Trebuchet MS"/>
              </a:rPr>
              <a:t>to</a:t>
            </a:r>
            <a:r>
              <a:rPr sz="2000" b="1" spc="-124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get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spc="-79" dirty="0">
                <a:latin typeface="Trebuchet MS"/>
                <a:cs typeface="Trebuchet MS"/>
              </a:rPr>
              <a:t>your</a:t>
            </a:r>
            <a:r>
              <a:rPr sz="2000" b="1" spc="-158" dirty="0">
                <a:latin typeface="Trebuchet MS"/>
                <a:cs typeface="Trebuchet MS"/>
              </a:rPr>
              <a:t> </a:t>
            </a:r>
            <a:r>
              <a:rPr sz="2000" b="1" spc="-71" dirty="0">
                <a:latin typeface="Trebuchet MS"/>
                <a:cs typeface="Trebuchet MS"/>
              </a:rPr>
              <a:t>product</a:t>
            </a:r>
            <a:r>
              <a:rPr sz="2000" b="1" spc="-146" dirty="0">
                <a:latin typeface="Trebuchet MS"/>
                <a:cs typeface="Trebuchet MS"/>
              </a:rPr>
              <a:t> </a:t>
            </a:r>
            <a:r>
              <a:rPr sz="2000" b="1" spc="-64" dirty="0">
                <a:latin typeface="Trebuchet MS"/>
                <a:cs typeface="Trebuchet MS"/>
              </a:rPr>
              <a:t>to</a:t>
            </a:r>
            <a:r>
              <a:rPr sz="2000" b="1" spc="-124" dirty="0">
                <a:latin typeface="Trebuchet MS"/>
                <a:cs typeface="Trebuchet MS"/>
              </a:rPr>
              <a:t> </a:t>
            </a:r>
            <a:r>
              <a:rPr sz="2000" b="1" spc="-79" dirty="0">
                <a:latin typeface="Trebuchet MS"/>
                <a:cs typeface="Trebuchet MS"/>
              </a:rPr>
              <a:t>your</a:t>
            </a:r>
            <a:r>
              <a:rPr sz="2000" b="1" spc="-98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customer</a:t>
            </a:r>
            <a:r>
              <a:rPr sz="2000" spc="-45" dirty="0">
                <a:latin typeface="Trebuchet MS"/>
                <a:cs typeface="Trebuchet MS"/>
              </a:rPr>
              <a:t>?  </a:t>
            </a:r>
            <a:endParaRPr lang="ru-RU" sz="2000" spc="-45" dirty="0">
              <a:latin typeface="Trebuchet MS"/>
              <a:cs typeface="Trebuchet MS"/>
            </a:endParaRPr>
          </a:p>
          <a:p>
            <a:pPr marL="9525" marR="3810">
              <a:lnSpc>
                <a:spcPct val="100800"/>
              </a:lnSpc>
              <a:spcBef>
                <a:spcPts val="64"/>
              </a:spcBef>
            </a:pPr>
            <a:r>
              <a:rPr sz="2000" spc="-64" dirty="0">
                <a:latin typeface="Trebuchet MS"/>
                <a:cs typeface="Trebuchet MS"/>
              </a:rPr>
              <a:t>Product: </a:t>
            </a:r>
            <a:r>
              <a:rPr sz="2000" spc="-56" dirty="0">
                <a:latin typeface="Trebuchet MS"/>
                <a:cs typeface="Trebuchet MS"/>
              </a:rPr>
              <a:t>virtual </a:t>
            </a:r>
            <a:r>
              <a:rPr sz="2000" spc="-26" dirty="0">
                <a:latin typeface="Trebuchet MS"/>
                <a:cs typeface="Trebuchet MS"/>
              </a:rPr>
              <a:t>or</a:t>
            </a:r>
            <a:r>
              <a:rPr sz="2000" spc="-289" dirty="0">
                <a:latin typeface="Trebuchet MS"/>
                <a:cs typeface="Trebuchet MS"/>
              </a:rPr>
              <a:t> </a:t>
            </a:r>
            <a:r>
              <a:rPr sz="2000" spc="-53" dirty="0">
                <a:latin typeface="Trebuchet MS"/>
                <a:cs typeface="Trebuchet MS"/>
              </a:rPr>
              <a:t>physical</a:t>
            </a:r>
            <a:endParaRPr sz="2000" dirty="0">
              <a:latin typeface="Trebuchet MS"/>
              <a:cs typeface="Trebuchet MS"/>
            </a:endParaRPr>
          </a:p>
          <a:p>
            <a:pPr marL="9525">
              <a:spcBef>
                <a:spcPts val="15"/>
              </a:spcBef>
            </a:pPr>
            <a:r>
              <a:rPr sz="2000" spc="-53" dirty="0">
                <a:latin typeface="Trebuchet MS"/>
                <a:cs typeface="Trebuchet MS"/>
              </a:rPr>
              <a:t>Channel:</a:t>
            </a:r>
            <a:r>
              <a:rPr sz="2000" spc="-210" dirty="0">
                <a:latin typeface="Trebuchet MS"/>
                <a:cs typeface="Trebuchet MS"/>
              </a:rPr>
              <a:t> </a:t>
            </a:r>
            <a:r>
              <a:rPr sz="2000" spc="-68" dirty="0">
                <a:latin typeface="Trebuchet MS"/>
                <a:cs typeface="Trebuchet MS"/>
              </a:rPr>
              <a:t>direct</a:t>
            </a:r>
            <a:r>
              <a:rPr sz="2000" spc="-127" dirty="0">
                <a:latin typeface="Trebuchet MS"/>
                <a:cs typeface="Trebuchet MS"/>
              </a:rPr>
              <a:t> </a:t>
            </a:r>
            <a:r>
              <a:rPr sz="2000" spc="-26" dirty="0">
                <a:latin typeface="Trebuchet MS"/>
                <a:cs typeface="Trebuchet MS"/>
              </a:rPr>
              <a:t>or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indirect</a:t>
            </a:r>
            <a:endParaRPr sz="2000" dirty="0">
              <a:latin typeface="Trebuchet MS"/>
              <a:cs typeface="Trebuchet MS"/>
            </a:endParaRPr>
          </a:p>
          <a:p>
            <a:pPr>
              <a:spcBef>
                <a:spcPts val="8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9525">
              <a:lnSpc>
                <a:spcPts val="1598"/>
              </a:lnSpc>
            </a:pPr>
            <a:r>
              <a:rPr sz="2000" b="1" spc="-38" dirty="0">
                <a:latin typeface="Trebuchet MS"/>
                <a:cs typeface="Trebuchet MS"/>
              </a:rPr>
              <a:t>What</a:t>
            </a:r>
            <a:r>
              <a:rPr sz="2000" b="1" spc="-150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channels</a:t>
            </a:r>
            <a:r>
              <a:rPr sz="2000" b="1" spc="-153" dirty="0">
                <a:latin typeface="Trebuchet MS"/>
                <a:cs typeface="Trebuchet MS"/>
              </a:rPr>
              <a:t> </a:t>
            </a:r>
            <a:r>
              <a:rPr sz="2000" b="1" spc="-64" dirty="0">
                <a:latin typeface="Trebuchet MS"/>
                <a:cs typeface="Trebuchet MS"/>
              </a:rPr>
              <a:t>will</a:t>
            </a:r>
            <a:r>
              <a:rPr sz="2000" b="1" spc="-124" dirty="0">
                <a:latin typeface="Trebuchet MS"/>
                <a:cs typeface="Trebuchet MS"/>
              </a:rPr>
              <a:t> </a:t>
            </a:r>
            <a:r>
              <a:rPr sz="2000" b="1" spc="-71" dirty="0">
                <a:latin typeface="Trebuchet MS"/>
                <a:cs typeface="Trebuchet MS"/>
              </a:rPr>
              <a:t>you</a:t>
            </a:r>
            <a:r>
              <a:rPr sz="2000" b="1" spc="-116" dirty="0">
                <a:latin typeface="Trebuchet MS"/>
                <a:cs typeface="Trebuchet MS"/>
              </a:rPr>
              <a:t> </a:t>
            </a:r>
            <a:r>
              <a:rPr sz="2000" b="1" spc="-53" dirty="0">
                <a:latin typeface="Trebuchet MS"/>
                <a:cs typeface="Trebuchet MS"/>
              </a:rPr>
              <a:t>test?</a:t>
            </a:r>
            <a:endParaRPr lang="ru-RU" sz="2000" b="1" spc="-53" dirty="0">
              <a:latin typeface="Trebuchet MS"/>
              <a:cs typeface="Trebuchet MS"/>
            </a:endParaRPr>
          </a:p>
          <a:p>
            <a:pPr marL="9525">
              <a:lnSpc>
                <a:spcPts val="1598"/>
              </a:lnSpc>
            </a:pPr>
            <a:endParaRPr sz="2000" dirty="0">
              <a:latin typeface="Trebuchet MS"/>
              <a:cs typeface="Trebuchet MS"/>
            </a:endParaRPr>
          </a:p>
          <a:p>
            <a:pPr marL="9525">
              <a:lnSpc>
                <a:spcPts val="1598"/>
              </a:lnSpc>
            </a:pPr>
            <a:r>
              <a:rPr sz="2000" spc="-60" dirty="0">
                <a:solidFill>
                  <a:srgbClr val="C00000"/>
                </a:solidFill>
                <a:latin typeface="Trebuchet MS"/>
                <a:cs typeface="Trebuchet MS"/>
              </a:rPr>
              <a:t>Direct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sales</a:t>
            </a:r>
            <a:r>
              <a:rPr sz="2000" spc="-221" dirty="0">
                <a:latin typeface="Trebuchet MS"/>
                <a:cs typeface="Trebuchet MS"/>
              </a:rPr>
              <a:t> </a:t>
            </a:r>
            <a:r>
              <a:rPr sz="2000" spc="-49" dirty="0">
                <a:latin typeface="Trebuchet MS"/>
                <a:cs typeface="Trebuchet MS"/>
              </a:rPr>
              <a:t>through:</a:t>
            </a:r>
            <a:endParaRPr sz="2000" dirty="0">
              <a:latin typeface="Trebuchet MS"/>
              <a:cs typeface="Trebuchet MS"/>
            </a:endParaRPr>
          </a:p>
          <a:p>
            <a:pPr marL="9525">
              <a:spcBef>
                <a:spcPts val="11"/>
              </a:spcBef>
              <a:buFont typeface="Arial"/>
              <a:buChar char="•"/>
              <a:tabLst>
                <a:tab pos="223838" algn="l"/>
                <a:tab pos="224314" algn="l"/>
              </a:tabLst>
            </a:pPr>
            <a:r>
              <a:rPr sz="2000" spc="-45" dirty="0">
                <a:latin typeface="Trebuchet MS"/>
                <a:cs typeface="Trebuchet MS"/>
              </a:rPr>
              <a:t>sales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38" dirty="0">
                <a:latin typeface="Trebuchet MS"/>
                <a:cs typeface="Trebuchet MS"/>
              </a:rPr>
              <a:t>people</a:t>
            </a:r>
            <a:endParaRPr sz="2000" dirty="0">
              <a:latin typeface="Trebuchet MS"/>
              <a:cs typeface="Trebuchet MS"/>
            </a:endParaRPr>
          </a:p>
          <a:p>
            <a:pPr marL="9525">
              <a:spcBef>
                <a:spcPts val="15"/>
              </a:spcBef>
              <a:buFont typeface="Arial"/>
              <a:buChar char="•"/>
              <a:tabLst>
                <a:tab pos="223838" algn="l"/>
                <a:tab pos="224314" algn="l"/>
              </a:tabLst>
            </a:pPr>
            <a:r>
              <a:rPr lang="en-GB" sz="2000" spc="-53" dirty="0">
                <a:latin typeface="Trebuchet MS"/>
                <a:cs typeface="Trebuchet MS"/>
              </a:rPr>
              <a:t>W</a:t>
            </a:r>
            <a:r>
              <a:rPr sz="2000" spc="-53" dirty="0" err="1">
                <a:latin typeface="Trebuchet MS"/>
                <a:cs typeface="Trebuchet MS"/>
              </a:rPr>
              <a:t>eb</a:t>
            </a:r>
            <a:r>
              <a:rPr lang="ru-RU" sz="2000" spc="-53" dirty="0">
                <a:latin typeface="Trebuchet MS"/>
                <a:cs typeface="Trebuchet MS"/>
              </a:rPr>
              <a:t>/</a:t>
            </a:r>
            <a:r>
              <a:rPr lang="en-GB" sz="2000" spc="-53" dirty="0">
                <a:latin typeface="Trebuchet MS"/>
                <a:cs typeface="Trebuchet MS"/>
              </a:rPr>
              <a:t>social media</a:t>
            </a:r>
            <a:endParaRPr sz="2000" dirty="0">
              <a:latin typeface="Trebuchet MS"/>
              <a:cs typeface="Trebuchet MS"/>
            </a:endParaRPr>
          </a:p>
          <a:p>
            <a:pPr marL="9525" marR="1945958">
              <a:lnSpc>
                <a:spcPct val="100800"/>
              </a:lnSpc>
              <a:buFont typeface="Arial"/>
              <a:buChar char="•"/>
              <a:tabLst>
                <a:tab pos="223838" algn="l"/>
                <a:tab pos="224314" algn="l"/>
              </a:tabLst>
            </a:pPr>
            <a:r>
              <a:rPr sz="2000" spc="-41" dirty="0">
                <a:latin typeface="Trebuchet MS"/>
                <a:cs typeface="Trebuchet MS"/>
              </a:rPr>
              <a:t>mobile</a:t>
            </a:r>
            <a:r>
              <a:rPr sz="2000" spc="-191" dirty="0">
                <a:latin typeface="Trebuchet MS"/>
                <a:cs typeface="Trebuchet MS"/>
              </a:rPr>
              <a:t> </a:t>
            </a:r>
            <a:r>
              <a:rPr sz="2000" spc="-34" dirty="0">
                <a:latin typeface="Trebuchet MS"/>
                <a:cs typeface="Trebuchet MS"/>
              </a:rPr>
              <a:t>&amp;</a:t>
            </a:r>
            <a:r>
              <a:rPr sz="2000" spc="-109" dirty="0">
                <a:latin typeface="Trebuchet MS"/>
                <a:cs typeface="Trebuchet MS"/>
              </a:rPr>
              <a:t> </a:t>
            </a:r>
            <a:r>
              <a:rPr sz="2000" spc="-41" dirty="0">
                <a:latin typeface="Trebuchet MS"/>
                <a:cs typeface="Trebuchet MS"/>
              </a:rPr>
              <a:t>mobile</a:t>
            </a:r>
            <a:r>
              <a:rPr sz="2000" spc="-188" dirty="0">
                <a:latin typeface="Trebuchet MS"/>
                <a:cs typeface="Trebuchet MS"/>
              </a:rPr>
              <a:t> </a:t>
            </a:r>
            <a:r>
              <a:rPr sz="2000" spc="-38" dirty="0">
                <a:latin typeface="Trebuchet MS"/>
                <a:cs typeface="Trebuchet MS"/>
              </a:rPr>
              <a:t>app</a:t>
            </a:r>
            <a:r>
              <a:rPr sz="2000" spc="-176" dirty="0">
                <a:latin typeface="Trebuchet MS"/>
                <a:cs typeface="Trebuchet MS"/>
              </a:rPr>
              <a:t> </a:t>
            </a:r>
            <a:r>
              <a:rPr sz="2000" spc="-56" dirty="0">
                <a:latin typeface="Trebuchet MS"/>
                <a:cs typeface="Trebuchet MS"/>
              </a:rPr>
              <a:t>store </a:t>
            </a:r>
            <a:endParaRPr lang="ru-RU" sz="2000" spc="-56" dirty="0">
              <a:latin typeface="Trebuchet MS"/>
              <a:cs typeface="Trebuchet MS"/>
            </a:endParaRPr>
          </a:p>
          <a:p>
            <a:pPr marL="9525" marR="1945958">
              <a:lnSpc>
                <a:spcPct val="100800"/>
              </a:lnSpc>
              <a:tabLst>
                <a:tab pos="223838" algn="l"/>
                <a:tab pos="224314" algn="l"/>
              </a:tabLst>
            </a:pPr>
            <a:endParaRPr lang="ru-RU" sz="2000" spc="-56" dirty="0">
              <a:latin typeface="Trebuchet MS"/>
              <a:cs typeface="Trebuchet MS"/>
            </a:endParaRPr>
          </a:p>
          <a:p>
            <a:pPr marL="9525" marR="1945958">
              <a:lnSpc>
                <a:spcPct val="100800"/>
              </a:lnSpc>
              <a:tabLst>
                <a:tab pos="223838" algn="l"/>
                <a:tab pos="224314" algn="l"/>
              </a:tabLst>
            </a:pPr>
            <a:r>
              <a:rPr sz="2000" spc="-56" dirty="0">
                <a:latin typeface="Trebuchet MS"/>
                <a:cs typeface="Trebuchet MS"/>
              </a:rPr>
              <a:t> </a:t>
            </a:r>
            <a:r>
              <a:rPr sz="2000" spc="-56" dirty="0">
                <a:solidFill>
                  <a:srgbClr val="C00000"/>
                </a:solidFill>
                <a:latin typeface="Trebuchet MS"/>
                <a:cs typeface="Trebuchet MS"/>
              </a:rPr>
              <a:t>Indirect</a:t>
            </a:r>
            <a:r>
              <a:rPr sz="2000" spc="-56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sales</a:t>
            </a:r>
            <a:r>
              <a:rPr sz="2000" spc="-229" dirty="0">
                <a:latin typeface="Trebuchet MS"/>
                <a:cs typeface="Trebuchet MS"/>
              </a:rPr>
              <a:t> </a:t>
            </a:r>
            <a:r>
              <a:rPr sz="2000" spc="-49" dirty="0">
                <a:latin typeface="Trebuchet MS"/>
                <a:cs typeface="Trebuchet MS"/>
              </a:rPr>
              <a:t>through:</a:t>
            </a:r>
            <a:endParaRPr sz="2000" dirty="0">
              <a:latin typeface="Trebuchet MS"/>
              <a:cs typeface="Trebuchet MS"/>
            </a:endParaRPr>
          </a:p>
          <a:p>
            <a:pPr marL="9525">
              <a:lnSpc>
                <a:spcPts val="1575"/>
              </a:lnSpc>
              <a:buFont typeface="Arial"/>
              <a:buChar char="•"/>
              <a:tabLst>
                <a:tab pos="223838" algn="l"/>
                <a:tab pos="224314" algn="l"/>
              </a:tabLst>
            </a:pPr>
            <a:r>
              <a:rPr spc="-53" dirty="0">
                <a:latin typeface="Trebuchet MS"/>
                <a:cs typeface="Trebuchet MS"/>
              </a:rPr>
              <a:t>systems</a:t>
            </a:r>
            <a:r>
              <a:rPr spc="-150" dirty="0">
                <a:latin typeface="Trebuchet MS"/>
                <a:cs typeface="Trebuchet MS"/>
              </a:rPr>
              <a:t> </a:t>
            </a:r>
            <a:r>
              <a:rPr spc="-53" dirty="0">
                <a:latin typeface="Trebuchet MS"/>
                <a:cs typeface="Trebuchet MS"/>
              </a:rPr>
              <a:t>integrator</a:t>
            </a:r>
            <a:endParaRPr dirty="0">
              <a:latin typeface="Trebuchet MS"/>
              <a:cs typeface="Trebuchet MS"/>
            </a:endParaRPr>
          </a:p>
          <a:p>
            <a:pPr marL="9525">
              <a:spcBef>
                <a:spcPts val="15"/>
              </a:spcBef>
              <a:buFont typeface="Arial"/>
              <a:buChar char="•"/>
              <a:tabLst>
                <a:tab pos="223838" algn="l"/>
                <a:tab pos="224314" algn="l"/>
              </a:tabLst>
            </a:pPr>
            <a:r>
              <a:rPr spc="-53" dirty="0">
                <a:latin typeface="Trebuchet MS"/>
                <a:cs typeface="Trebuchet MS"/>
              </a:rPr>
              <a:t>dealer </a:t>
            </a:r>
            <a:r>
              <a:rPr spc="-26" dirty="0">
                <a:latin typeface="Trebuchet MS"/>
                <a:cs typeface="Trebuchet MS"/>
              </a:rPr>
              <a:t>or</a:t>
            </a:r>
            <a:r>
              <a:rPr spc="-300" dirty="0">
                <a:latin typeface="Trebuchet MS"/>
                <a:cs typeface="Trebuchet MS"/>
              </a:rPr>
              <a:t> </a:t>
            </a:r>
            <a:r>
              <a:rPr spc="-45" dirty="0">
                <a:latin typeface="Trebuchet MS"/>
                <a:cs typeface="Trebuchet MS"/>
              </a:rPr>
              <a:t>distributor</a:t>
            </a:r>
            <a:endParaRPr dirty="0">
              <a:latin typeface="Trebuchet MS"/>
              <a:cs typeface="Trebuchet MS"/>
            </a:endParaRPr>
          </a:p>
          <a:p>
            <a:pPr marL="9525">
              <a:spcBef>
                <a:spcPts val="15"/>
              </a:spcBef>
              <a:buFont typeface="Arial"/>
              <a:buChar char="•"/>
              <a:tabLst>
                <a:tab pos="223838" algn="l"/>
                <a:tab pos="224314" algn="l"/>
              </a:tabLst>
            </a:pPr>
            <a:r>
              <a:rPr spc="-53" dirty="0">
                <a:latin typeface="Trebuchet MS"/>
                <a:cs typeface="Trebuchet MS"/>
              </a:rPr>
              <a:t>distribute </a:t>
            </a:r>
            <a:r>
              <a:rPr spc="-49" dirty="0">
                <a:latin typeface="Trebuchet MS"/>
                <a:cs typeface="Trebuchet MS"/>
              </a:rPr>
              <a:t>to</a:t>
            </a:r>
            <a:r>
              <a:rPr spc="-270" dirty="0">
                <a:latin typeface="Trebuchet MS"/>
                <a:cs typeface="Trebuchet MS"/>
              </a:rPr>
              <a:t> </a:t>
            </a:r>
            <a:r>
              <a:rPr spc="-64" dirty="0">
                <a:latin typeface="Trebuchet MS"/>
                <a:cs typeface="Trebuchet MS"/>
              </a:rPr>
              <a:t>retailer</a:t>
            </a:r>
            <a:endParaRPr dirty="0">
              <a:latin typeface="Trebuchet MS"/>
              <a:cs typeface="Trebuchet MS"/>
            </a:endParaRPr>
          </a:p>
          <a:p>
            <a:pPr marL="9525">
              <a:spcBef>
                <a:spcPts val="11"/>
              </a:spcBef>
              <a:buFont typeface="Arial"/>
              <a:buChar char="•"/>
              <a:tabLst>
                <a:tab pos="223838" algn="l"/>
                <a:tab pos="224314" algn="l"/>
              </a:tabLst>
            </a:pPr>
            <a:r>
              <a:rPr spc="-45" dirty="0">
                <a:latin typeface="Trebuchet MS"/>
                <a:cs typeface="Trebuchet MS"/>
              </a:rPr>
              <a:t>value </a:t>
            </a:r>
            <a:r>
              <a:rPr spc="-41" dirty="0">
                <a:latin typeface="Trebuchet MS"/>
                <a:cs typeface="Trebuchet MS"/>
              </a:rPr>
              <a:t>added</a:t>
            </a:r>
            <a:r>
              <a:rPr spc="-300" dirty="0">
                <a:latin typeface="Trebuchet MS"/>
                <a:cs typeface="Trebuchet MS"/>
              </a:rPr>
              <a:t> </a:t>
            </a:r>
            <a:r>
              <a:rPr spc="-60" dirty="0">
                <a:latin typeface="Trebuchet MS"/>
                <a:cs typeface="Trebuchet MS"/>
              </a:rPr>
              <a:t>resellers</a:t>
            </a:r>
            <a:endParaRPr dirty="0">
              <a:latin typeface="Trebuchet MS"/>
              <a:cs typeface="Trebuchet MS"/>
            </a:endParaRPr>
          </a:p>
          <a:p>
            <a:pPr marL="9525">
              <a:lnSpc>
                <a:spcPts val="1598"/>
              </a:lnSpc>
              <a:spcBef>
                <a:spcPts val="15"/>
              </a:spcBef>
              <a:buFont typeface="Arial"/>
              <a:buChar char="•"/>
              <a:tabLst>
                <a:tab pos="223838" algn="l"/>
                <a:tab pos="224314" algn="l"/>
              </a:tabLst>
            </a:pPr>
            <a:r>
              <a:rPr lang="en-GB" spc="-53" dirty="0">
                <a:latin typeface="Trebuchet MS"/>
                <a:cs typeface="Trebuchet MS"/>
              </a:rPr>
              <a:t>a</a:t>
            </a:r>
            <a:r>
              <a:rPr spc="-53" dirty="0" err="1">
                <a:latin typeface="Trebuchet MS"/>
                <a:cs typeface="Trebuchet MS"/>
              </a:rPr>
              <a:t>ggregator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74571" y="2343149"/>
            <a:ext cx="5050629" cy="3849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2ABEEB8-D0A0-1844-B7AA-CDA47A757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2C49B7-D22F-B443-8D8C-F628F81F4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813366"/>
            <a:ext cx="4648200" cy="54531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DF041A-180F-A34E-B590-95B7F61A9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100" y="107950"/>
            <a:ext cx="1111250" cy="11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0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234C52E-7DE9-0A45-A10F-315CC5D86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9A1FCE8-91B5-B74E-A140-7A52B3FA9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857250"/>
            <a:ext cx="4396558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DF041A-180F-A34E-B590-95B7F61A9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0" y="76200"/>
            <a:ext cx="819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5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F2DCC0-4FD4-BE43-B585-0C82DECE2960}"/>
              </a:ext>
            </a:extLst>
          </p:cNvPr>
          <p:cNvSpPr txBox="1"/>
          <p:nvPr/>
        </p:nvSpPr>
        <p:spPr>
          <a:xfrm>
            <a:off x="4871556" y="2228851"/>
            <a:ext cx="2350643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0" dirty="0">
                <a:solidFill>
                  <a:schemeClr val="accent2"/>
                </a:solidFill>
              </a:rPr>
              <a:t>Up sell</a:t>
            </a:r>
          </a:p>
          <a:p>
            <a:pPr algn="ctr"/>
            <a:r>
              <a:rPr lang="en-GB" sz="4500" dirty="0">
                <a:solidFill>
                  <a:schemeClr val="accent2"/>
                </a:solidFill>
              </a:rPr>
              <a:t>VS</a:t>
            </a:r>
          </a:p>
          <a:p>
            <a:pPr algn="ctr"/>
            <a:r>
              <a:rPr lang="en-GB" sz="4500" dirty="0">
                <a:solidFill>
                  <a:schemeClr val="accent2"/>
                </a:solidFill>
              </a:rPr>
              <a:t>Cross sell</a:t>
            </a:r>
          </a:p>
          <a:p>
            <a:pPr algn="ctr"/>
            <a:r>
              <a:rPr lang="en-GB" sz="4500" dirty="0">
                <a:solidFill>
                  <a:schemeClr val="accent2"/>
                </a:solidFill>
              </a:rPr>
              <a:t>Vs</a:t>
            </a:r>
          </a:p>
          <a:p>
            <a:pPr algn="ctr"/>
            <a:r>
              <a:rPr lang="en-GB" sz="4500" dirty="0" err="1">
                <a:solidFill>
                  <a:schemeClr val="accent2"/>
                </a:solidFill>
              </a:rPr>
              <a:t>Downsell</a:t>
            </a:r>
            <a:endParaRPr lang="ru-RU" sz="4500" dirty="0">
              <a:solidFill>
                <a:schemeClr val="accent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520767-99C2-DB4A-A5D5-4B2321E0B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448"/>
            <a:ext cx="1926094" cy="139160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7FDF938-092C-2C49-81F0-42602D8178B6}"/>
              </a:ext>
            </a:extLst>
          </p:cNvPr>
          <p:cNvSpPr/>
          <p:nvPr/>
        </p:nvSpPr>
        <p:spPr>
          <a:xfrm>
            <a:off x="6005110" y="3290500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ru-RU" sz="135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B6790F-3C67-F146-B55B-42ED014235F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525">
              <a:spcBef>
                <a:spcPts val="45"/>
              </a:spcBef>
            </a:pPr>
            <a:r>
              <a:rPr lang="en-GB" spc="15"/>
              <a:t>YEP Startup Incubators</a:t>
            </a:r>
            <a:endParaRPr lang="en-GB" spc="4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DF041A-180F-A34E-B590-95B7F61A9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0" y="857250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23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1726</TotalTime>
  <Words>439</Words>
  <Application>Microsoft Office PowerPoint</Application>
  <PresentationFormat>Произвольный</PresentationFormat>
  <Paragraphs>115</Paragraphs>
  <Slides>11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REVENUE   PATH</vt:lpstr>
      <vt:lpstr>Презентация PowerPoint</vt:lpstr>
      <vt:lpstr>DISTRIBUTION            CHANNELS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Запоріжжя, 25.04.2018</dc:title>
  <cp:lastModifiedBy>asus</cp:lastModifiedBy>
  <cp:revision>61</cp:revision>
  <dcterms:created xsi:type="dcterms:W3CDTF">2018-04-25T13:02:05Z</dcterms:created>
  <dcterms:modified xsi:type="dcterms:W3CDTF">2023-10-22T20:01:45Z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2017-08-30T00:00:00Z</vt:filetime>
  </property>
  <property fmtid="{D5CDD505-2E9C-101B-9397-08002B2CF9AE}" pid="3" name="LastSaved">
    <vt:filetime>2018-04-25T00:00:00Z</vt:filetime>
  </property>
</Properties>
</file>