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388" autoAdjust="0"/>
  </p:normalViewPr>
  <p:slideViewPr>
    <p:cSldViewPr>
      <p:cViewPr>
        <p:scale>
          <a:sx n="66" d="100"/>
          <a:sy n="66" d="100"/>
        </p:scale>
        <p:origin x="-2142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2A2D1D-2B1B-4A18-92C0-BFA1BA1CEF62}" type="datetimeFigureOut">
              <a:rPr lang="ru-RU" smtClean="0"/>
              <a:pPr/>
              <a:t>18.10.2022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E63C017-9A98-4C56-BD7E-2BC4CF9385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728792" cy="1752600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Загальна та медична генетика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Вступ. </a:t>
            </a:r>
            <a:r>
              <a:rPr lang="uk-UA" dirty="0" err="1" smtClean="0">
                <a:solidFill>
                  <a:schemeClr val="tx1"/>
                </a:solidFill>
              </a:rPr>
              <a:t>Моногібридне</a:t>
            </a:r>
            <a:r>
              <a:rPr lang="uk-UA" dirty="0" smtClean="0">
                <a:solidFill>
                  <a:schemeClr val="tx1"/>
                </a:solidFill>
              </a:rPr>
              <a:t> схрещування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Лабораторна робота 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568952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1.2 </a:t>
            </a:r>
            <a:r>
              <a:rPr lang="ru-RU" sz="1400" dirty="0" err="1" smtClean="0"/>
              <a:t>Генетична</a:t>
            </a:r>
            <a:r>
              <a:rPr lang="ru-RU" sz="1400" dirty="0" smtClean="0"/>
              <a:t> «азбука»</a:t>
            </a:r>
          </a:p>
          <a:p>
            <a:endParaRPr lang="ru-RU" sz="1400" dirty="0"/>
          </a:p>
          <a:p>
            <a:r>
              <a:rPr lang="ru-RU" sz="1400" dirty="0" smtClean="0"/>
              <a:t>Для </a:t>
            </a:r>
            <a:r>
              <a:rPr lang="ru-RU" sz="1400" dirty="0" err="1" smtClean="0"/>
              <a:t>диплоїдного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організму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можливі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три </a:t>
            </a:r>
            <a:r>
              <a:rPr lang="ru-RU" sz="1400" dirty="0" err="1" smtClean="0"/>
              <a:t>типи</a:t>
            </a:r>
            <a:r>
              <a:rPr lang="ru-RU" sz="1400" dirty="0" smtClean="0"/>
              <a:t> </a:t>
            </a:r>
            <a:r>
              <a:rPr lang="ru-RU" sz="1400" dirty="0" err="1" smtClean="0"/>
              <a:t>генотипів</a:t>
            </a:r>
            <a:r>
              <a:rPr lang="ru-RU" sz="1400" dirty="0" smtClean="0"/>
              <a:t> за </a:t>
            </a:r>
            <a:r>
              <a:rPr lang="ru-RU" sz="1400" dirty="0" err="1" smtClean="0"/>
              <a:t>однією</a:t>
            </a:r>
            <a:r>
              <a:rPr lang="ru-RU" sz="1400" dirty="0" smtClean="0"/>
              <a:t> </a:t>
            </a:r>
            <a:r>
              <a:rPr lang="ru-RU" sz="1400" dirty="0" err="1" smtClean="0"/>
              <a:t>аналізованою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ознакою</a:t>
            </a:r>
            <a:r>
              <a:rPr lang="ru-RU" sz="1400" dirty="0" smtClean="0"/>
              <a:t>:</a:t>
            </a:r>
          </a:p>
          <a:p>
            <a:r>
              <a:rPr lang="ru-RU" sz="1400" dirty="0" smtClean="0"/>
              <a:t>1) </a:t>
            </a:r>
            <a:r>
              <a:rPr lang="ru-RU" sz="1400" dirty="0" err="1" smtClean="0"/>
              <a:t>гомозигота</a:t>
            </a:r>
            <a:r>
              <a:rPr lang="ru-RU" sz="1400" dirty="0" smtClean="0"/>
              <a:t> </a:t>
            </a:r>
            <a:r>
              <a:rPr lang="ru-RU" sz="1400" dirty="0" err="1" smtClean="0"/>
              <a:t>домінантна</a:t>
            </a:r>
            <a:r>
              <a:rPr lang="ru-RU" sz="1400" dirty="0" smtClean="0"/>
              <a:t> (АА);</a:t>
            </a:r>
          </a:p>
          <a:p>
            <a:r>
              <a:rPr lang="ru-RU" sz="1400" dirty="0" smtClean="0"/>
              <a:t>2) </a:t>
            </a:r>
            <a:r>
              <a:rPr lang="ru-RU" sz="1400" dirty="0" err="1" smtClean="0"/>
              <a:t>гетерозигота</a:t>
            </a:r>
            <a:r>
              <a:rPr lang="ru-RU" sz="1400" dirty="0" smtClean="0"/>
              <a:t> (</a:t>
            </a:r>
            <a:r>
              <a:rPr lang="ru-RU" sz="1400" dirty="0" err="1" smtClean="0"/>
              <a:t>Аа</a:t>
            </a:r>
            <a:r>
              <a:rPr lang="ru-RU" sz="1400" dirty="0" smtClean="0"/>
              <a:t>);</a:t>
            </a:r>
          </a:p>
          <a:p>
            <a:r>
              <a:rPr lang="ru-RU" sz="1400" dirty="0" smtClean="0"/>
              <a:t>3) </a:t>
            </a:r>
            <a:r>
              <a:rPr lang="ru-RU" sz="1400" dirty="0" err="1" smtClean="0"/>
              <a:t>гомозигота</a:t>
            </a:r>
            <a:r>
              <a:rPr lang="ru-RU" sz="1400" dirty="0" smtClean="0"/>
              <a:t> </a:t>
            </a:r>
            <a:r>
              <a:rPr lang="ru-RU" sz="1400" dirty="0" err="1" smtClean="0"/>
              <a:t>рецесивна</a:t>
            </a:r>
            <a:r>
              <a:rPr lang="ru-RU" sz="1400" dirty="0" smtClean="0"/>
              <a:t> (</a:t>
            </a:r>
            <a:r>
              <a:rPr lang="ru-RU" sz="1400" dirty="0" err="1" smtClean="0"/>
              <a:t>аа</a:t>
            </a:r>
            <a:r>
              <a:rPr lang="ru-RU" sz="1400" dirty="0" smtClean="0"/>
              <a:t>).</a:t>
            </a:r>
          </a:p>
          <a:p>
            <a:r>
              <a:rPr lang="ru-RU" sz="1400" dirty="0" smtClean="0"/>
              <a:t>Очевидно, </a:t>
            </a:r>
            <a:r>
              <a:rPr lang="ru-RU" sz="1400" dirty="0" err="1" smtClean="0"/>
              <a:t>що</a:t>
            </a:r>
            <a:r>
              <a:rPr lang="ru-RU" sz="1400" dirty="0" smtClean="0"/>
              <a:t> теоретично </a:t>
            </a:r>
            <a:r>
              <a:rPr lang="ru-RU" sz="1400" dirty="0" err="1" smtClean="0"/>
              <a:t>можливе</a:t>
            </a:r>
            <a:r>
              <a:rPr lang="ru-RU" sz="1400" dirty="0" smtClean="0"/>
              <a:t> </a:t>
            </a:r>
            <a:r>
              <a:rPr lang="ru-RU" sz="1400" dirty="0" err="1" smtClean="0"/>
              <a:t>лише</a:t>
            </a:r>
            <a:r>
              <a:rPr lang="ru-RU" sz="1400" dirty="0" smtClean="0"/>
              <a:t> </a:t>
            </a:r>
            <a:r>
              <a:rPr lang="ru-RU" sz="1400" dirty="0" err="1" smtClean="0"/>
              <a:t>шість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варіантів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комбінацій</a:t>
            </a:r>
            <a:r>
              <a:rPr lang="ru-RU" sz="1400" dirty="0" smtClean="0"/>
              <a:t> </a:t>
            </a:r>
            <a:r>
              <a:rPr lang="ru-RU" sz="1400" dirty="0" err="1" smtClean="0"/>
              <a:t>схрещувань</a:t>
            </a:r>
            <a:r>
              <a:rPr lang="ru-RU" sz="1400" dirty="0" smtClean="0"/>
              <a:t> </a:t>
            </a:r>
            <a:r>
              <a:rPr lang="ru-RU" sz="1400" dirty="0" err="1" smtClean="0"/>
              <a:t>цих</a:t>
            </a:r>
            <a:r>
              <a:rPr lang="ru-RU" sz="1400" dirty="0" smtClean="0"/>
              <a:t> </a:t>
            </a:r>
            <a:r>
              <a:rPr lang="ru-RU" sz="1400" dirty="0" err="1" smtClean="0"/>
              <a:t>трьох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генотипів</a:t>
            </a:r>
            <a:r>
              <a:rPr lang="ru-RU" sz="1400" dirty="0" smtClean="0"/>
              <a:t>: 1) АА × АА; 2) </a:t>
            </a:r>
            <a:r>
              <a:rPr lang="ru-RU" sz="1400" dirty="0" err="1" smtClean="0"/>
              <a:t>аа</a:t>
            </a:r>
            <a:r>
              <a:rPr lang="ru-RU" sz="1400" dirty="0" smtClean="0"/>
              <a:t> × </a:t>
            </a:r>
            <a:r>
              <a:rPr lang="ru-RU" sz="1400" dirty="0" err="1" smtClean="0"/>
              <a:t>аа</a:t>
            </a:r>
            <a:r>
              <a:rPr lang="ru-RU" sz="1400" dirty="0" smtClean="0"/>
              <a:t>; 3) АА × </a:t>
            </a:r>
            <a:r>
              <a:rPr lang="ru-RU" sz="1400" dirty="0" err="1" smtClean="0"/>
              <a:t>аа</a:t>
            </a:r>
            <a:r>
              <a:rPr lang="ru-RU" sz="1400" dirty="0" smtClean="0"/>
              <a:t>; 4) </a:t>
            </a:r>
            <a:r>
              <a:rPr lang="ru-RU" sz="1400" dirty="0" err="1" smtClean="0"/>
              <a:t>Аа</a:t>
            </a:r>
            <a:r>
              <a:rPr lang="ru-RU" sz="1400" dirty="0" smtClean="0"/>
              <a:t> × АА; 5) </a:t>
            </a:r>
            <a:r>
              <a:rPr lang="ru-RU" sz="1400" dirty="0" err="1" smtClean="0"/>
              <a:t>Аа</a:t>
            </a:r>
            <a:r>
              <a:rPr lang="ru-RU" sz="1400" dirty="0" smtClean="0"/>
              <a:t> × </a:t>
            </a:r>
            <a:r>
              <a:rPr lang="ru-RU" sz="1400" dirty="0" err="1" smtClean="0"/>
              <a:t>Аа</a:t>
            </a:r>
            <a:r>
              <a:rPr lang="ru-RU" sz="1400" dirty="0" smtClean="0"/>
              <a:t>; 6) </a:t>
            </a:r>
            <a:r>
              <a:rPr lang="ru-RU" sz="1400" dirty="0" err="1" smtClean="0"/>
              <a:t>Аа</a:t>
            </a:r>
            <a:r>
              <a:rPr lang="ru-RU" sz="1400" dirty="0" smtClean="0"/>
              <a:t> × </a:t>
            </a:r>
            <a:r>
              <a:rPr lang="ru-RU" sz="1400" dirty="0" err="1" smtClean="0"/>
              <a:t>аа</a:t>
            </a:r>
            <a:r>
              <a:rPr lang="ru-RU" sz="1400" dirty="0" smtClean="0"/>
              <a:t>. </a:t>
            </a:r>
            <a:r>
              <a:rPr lang="ru-RU" sz="1400" dirty="0" err="1" smtClean="0"/>
              <a:t>Проведемо</a:t>
            </a:r>
            <a:r>
              <a:rPr lang="ru-RU" sz="1400" dirty="0" smtClean="0"/>
              <a:t> </a:t>
            </a:r>
            <a:r>
              <a:rPr lang="ru-RU" sz="1400" dirty="0" err="1" smtClean="0"/>
              <a:t>генетичний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аналіз</a:t>
            </a:r>
            <a:r>
              <a:rPr lang="ru-RU" sz="1400" dirty="0" smtClean="0"/>
              <a:t>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6 </a:t>
            </a:r>
            <a:r>
              <a:rPr lang="ru-RU" sz="1400" dirty="0" err="1" smtClean="0"/>
              <a:t>комбінацій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урахуванням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</a:t>
            </a:r>
            <a:r>
              <a:rPr lang="ru-RU" sz="1400" dirty="0" err="1" smtClean="0"/>
              <a:t>фенотипів</a:t>
            </a:r>
            <a:r>
              <a:rPr lang="ru-RU" sz="1400" dirty="0" smtClean="0"/>
              <a:t> </a:t>
            </a:r>
            <a:r>
              <a:rPr lang="ru-RU" sz="1400" dirty="0" err="1" smtClean="0"/>
              <a:t>нащадків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саме</a:t>
            </a:r>
            <a:r>
              <a:rPr lang="ru-RU" sz="1400" dirty="0" smtClean="0"/>
              <a:t> фенотип (</a:t>
            </a:r>
            <a:r>
              <a:rPr lang="ru-RU" sz="1400" dirty="0" err="1" smtClean="0"/>
              <a:t>зовнішні</a:t>
            </a:r>
            <a:r>
              <a:rPr lang="ru-RU" sz="1400" dirty="0" smtClean="0"/>
              <a:t> </a:t>
            </a:r>
            <a:r>
              <a:rPr lang="ru-RU" sz="1400" dirty="0" err="1" smtClean="0"/>
              <a:t>ознаки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проявляються</a:t>
            </a:r>
            <a:r>
              <a:rPr lang="ru-RU" sz="1400" dirty="0" smtClean="0"/>
              <a:t>) </a:t>
            </a:r>
            <a:r>
              <a:rPr lang="ru-RU" sz="1400" dirty="0" err="1" smtClean="0"/>
              <a:t>зазвичай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доступний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аналізу</a:t>
            </a:r>
            <a:r>
              <a:rPr lang="ru-RU" sz="1400" dirty="0" smtClean="0"/>
              <a:t>. </a:t>
            </a:r>
            <a:r>
              <a:rPr lang="ru-RU" sz="1400" dirty="0" err="1" smtClean="0"/>
              <a:t>Перші</a:t>
            </a:r>
            <a:r>
              <a:rPr lang="ru-RU" sz="1400" dirty="0" smtClean="0"/>
              <a:t> </a:t>
            </a:r>
            <a:r>
              <a:rPr lang="ru-RU" sz="1400" dirty="0" err="1" smtClean="0"/>
              <a:t>чотири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комбінації</a:t>
            </a:r>
            <a:r>
              <a:rPr lang="ru-RU" sz="1400" dirty="0" smtClean="0"/>
              <a:t>: </a:t>
            </a:r>
          </a:p>
          <a:p>
            <a:r>
              <a:rPr lang="ru-RU" sz="1400" dirty="0" smtClean="0"/>
              <a:t>1) Р: АА × АА; 2) Р: </a:t>
            </a:r>
            <a:r>
              <a:rPr lang="ru-RU" sz="1400" dirty="0" err="1" smtClean="0"/>
              <a:t>аа</a:t>
            </a:r>
            <a:r>
              <a:rPr lang="ru-RU" sz="1400" dirty="0" smtClean="0"/>
              <a:t> × </a:t>
            </a:r>
            <a:r>
              <a:rPr lang="ru-RU" sz="1400" dirty="0" err="1" smtClean="0"/>
              <a:t>аа</a:t>
            </a:r>
            <a:r>
              <a:rPr lang="ru-RU" sz="1400" dirty="0" smtClean="0"/>
              <a:t>; 3) Р: АА × </a:t>
            </a:r>
            <a:r>
              <a:rPr lang="ru-RU" sz="1400" dirty="0" err="1" smtClean="0"/>
              <a:t>аа</a:t>
            </a:r>
            <a:endParaRPr lang="ru-RU" sz="1400" dirty="0" smtClean="0"/>
          </a:p>
          <a:p>
            <a:r>
              <a:rPr lang="en-US" sz="1400" dirty="0" smtClean="0"/>
              <a:t>F1: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АА (</a:t>
            </a:r>
            <a:r>
              <a:rPr lang="ru-RU" sz="1400" dirty="0" err="1" smtClean="0"/>
              <a:t>домін</a:t>
            </a:r>
            <a:r>
              <a:rPr lang="ru-RU" sz="1400" dirty="0" smtClean="0"/>
              <a:t>.); </a:t>
            </a:r>
            <a:r>
              <a:rPr lang="en-US" sz="1400" dirty="0" smtClean="0"/>
              <a:t>F1: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аа</a:t>
            </a:r>
            <a:r>
              <a:rPr lang="ru-RU" sz="1400" dirty="0" smtClean="0"/>
              <a:t> (</a:t>
            </a:r>
            <a:r>
              <a:rPr lang="ru-RU" sz="1400" dirty="0" err="1" smtClean="0"/>
              <a:t>рецес</a:t>
            </a:r>
            <a:r>
              <a:rPr lang="ru-RU" sz="1400" dirty="0" smtClean="0"/>
              <a:t>.); </a:t>
            </a:r>
            <a:r>
              <a:rPr lang="en-US" sz="1400" dirty="0" smtClean="0"/>
              <a:t>F1: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Аа</a:t>
            </a:r>
            <a:r>
              <a:rPr lang="ru-RU" sz="1400" dirty="0" smtClean="0"/>
              <a:t> (</a:t>
            </a:r>
            <a:r>
              <a:rPr lang="ru-RU" sz="1400" dirty="0" err="1" smtClean="0"/>
              <a:t>домін</a:t>
            </a:r>
            <a:r>
              <a:rPr lang="ru-RU" sz="1400" dirty="0" smtClean="0"/>
              <a:t>.); </a:t>
            </a:r>
          </a:p>
          <a:p>
            <a:r>
              <a:rPr lang="ru-RU" sz="1400" dirty="0" smtClean="0"/>
              <a:t>4) Р: АА × А_</a:t>
            </a:r>
          </a:p>
          <a:p>
            <a:r>
              <a:rPr lang="en-US" sz="1400" dirty="0" smtClean="0"/>
              <a:t>F1: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А_* (</a:t>
            </a:r>
            <a:r>
              <a:rPr lang="ru-RU" sz="1400" dirty="0" err="1" smtClean="0"/>
              <a:t>домінантні</a:t>
            </a:r>
            <a:r>
              <a:rPr lang="ru-RU" sz="1400" dirty="0" smtClean="0"/>
              <a:t>)</a:t>
            </a:r>
          </a:p>
          <a:p>
            <a:r>
              <a:rPr lang="ru-RU" sz="1400" dirty="0" smtClean="0"/>
              <a:t>* А_ - </a:t>
            </a:r>
            <a:r>
              <a:rPr lang="ru-RU" sz="1400" dirty="0" err="1" smtClean="0"/>
              <a:t>запис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відображає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тільки</a:t>
            </a:r>
            <a:r>
              <a:rPr lang="ru-RU" sz="1400" dirty="0" smtClean="0"/>
              <a:t> фенотип (</a:t>
            </a:r>
            <a:r>
              <a:rPr lang="ru-RU" sz="1400" dirty="0" err="1" smtClean="0"/>
              <a:t>домінантний</a:t>
            </a:r>
            <a:r>
              <a:rPr lang="ru-RU" sz="1400" dirty="0" smtClean="0"/>
              <a:t>), </a:t>
            </a:r>
            <a:r>
              <a:rPr lang="ru-RU" sz="1400" dirty="0" err="1" smtClean="0"/>
              <a:t>називається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фенотипічним</a:t>
            </a:r>
            <a:r>
              <a:rPr lang="ru-RU" sz="1400" dirty="0" smtClean="0"/>
              <a:t> радикалом;</a:t>
            </a:r>
          </a:p>
          <a:p>
            <a:r>
              <a:rPr lang="ru-RU" sz="1400" dirty="0" smtClean="0"/>
              <a:t>5) Р: </a:t>
            </a:r>
            <a:r>
              <a:rPr lang="ru-RU" sz="1400" dirty="0" err="1" smtClean="0"/>
              <a:t>Аа</a:t>
            </a:r>
            <a:r>
              <a:rPr lang="ru-RU" sz="1400" dirty="0" smtClean="0"/>
              <a:t> × </a:t>
            </a:r>
            <a:r>
              <a:rPr lang="ru-RU" sz="1400" dirty="0" err="1" smtClean="0"/>
              <a:t>Аа</a:t>
            </a:r>
            <a:r>
              <a:rPr lang="ru-RU" sz="1400" dirty="0" smtClean="0"/>
              <a:t> </a:t>
            </a:r>
          </a:p>
          <a:p>
            <a:r>
              <a:rPr lang="en-US" sz="1400" dirty="0" smtClean="0"/>
              <a:t>F1: ¾</a:t>
            </a:r>
            <a:r>
              <a:rPr lang="ru-RU" sz="1400" dirty="0" smtClean="0"/>
              <a:t>А_ (</a:t>
            </a:r>
            <a:r>
              <a:rPr lang="ru-RU" sz="1400" dirty="0" err="1" smtClean="0"/>
              <a:t>домін</a:t>
            </a:r>
            <a:r>
              <a:rPr lang="ru-RU" sz="1400" dirty="0" smtClean="0"/>
              <a:t>.) + ¼ </a:t>
            </a:r>
            <a:r>
              <a:rPr lang="ru-RU" sz="1400" dirty="0" err="1" smtClean="0"/>
              <a:t>аа</a:t>
            </a:r>
            <a:r>
              <a:rPr lang="ru-RU" sz="1400" dirty="0" smtClean="0"/>
              <a:t> (</a:t>
            </a:r>
            <a:r>
              <a:rPr lang="ru-RU" sz="1400" dirty="0" err="1" smtClean="0"/>
              <a:t>рецес</a:t>
            </a:r>
            <a:r>
              <a:rPr lang="ru-RU" sz="1400" dirty="0" smtClean="0"/>
              <a:t>.);</a:t>
            </a:r>
          </a:p>
          <a:p>
            <a:r>
              <a:rPr lang="ru-RU" sz="1400" dirty="0" smtClean="0"/>
              <a:t>6) Р: </a:t>
            </a:r>
            <a:r>
              <a:rPr lang="ru-RU" sz="1400" dirty="0" err="1" smtClean="0"/>
              <a:t>Аа</a:t>
            </a:r>
            <a:r>
              <a:rPr lang="ru-RU" sz="1400" dirty="0" smtClean="0"/>
              <a:t> × </a:t>
            </a:r>
            <a:r>
              <a:rPr lang="ru-RU" sz="1400" dirty="0" err="1" smtClean="0"/>
              <a:t>аа</a:t>
            </a:r>
            <a:r>
              <a:rPr lang="ru-RU" sz="1400" dirty="0" smtClean="0"/>
              <a:t> </a:t>
            </a:r>
          </a:p>
          <a:p>
            <a:r>
              <a:rPr lang="en-US" sz="1400" dirty="0" smtClean="0"/>
              <a:t>F1: ½</a:t>
            </a:r>
            <a:r>
              <a:rPr lang="uk-UA" sz="1400" dirty="0" smtClean="0"/>
              <a:t> </a:t>
            </a:r>
            <a:r>
              <a:rPr lang="ru-RU" sz="1400" dirty="0" err="1" smtClean="0"/>
              <a:t>Аа</a:t>
            </a:r>
            <a:r>
              <a:rPr lang="ru-RU" sz="1400" dirty="0" smtClean="0"/>
              <a:t> (</a:t>
            </a:r>
            <a:r>
              <a:rPr lang="ru-RU" sz="1400" dirty="0" err="1" smtClean="0"/>
              <a:t>домін</a:t>
            </a:r>
            <a:r>
              <a:rPr lang="ru-RU" sz="1400" dirty="0" smtClean="0"/>
              <a:t>.)+½ </a:t>
            </a:r>
            <a:r>
              <a:rPr lang="ru-RU" sz="1400" dirty="0" err="1" smtClean="0"/>
              <a:t>аа</a:t>
            </a:r>
            <a:r>
              <a:rPr lang="ru-RU" sz="1400" dirty="0" smtClean="0"/>
              <a:t> (</a:t>
            </a:r>
            <a:r>
              <a:rPr lang="ru-RU" sz="1400" dirty="0" err="1" smtClean="0"/>
              <a:t>рецес</a:t>
            </a:r>
            <a:r>
              <a:rPr lang="ru-RU" sz="1400" dirty="0" smtClean="0"/>
              <a:t>.). </a:t>
            </a:r>
            <a:r>
              <a:rPr lang="ru-RU" sz="1400" dirty="0" err="1" smtClean="0"/>
              <a:t>Згідно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отриманими</a:t>
            </a:r>
            <a:r>
              <a:rPr lang="ru-RU" sz="1400" dirty="0" smtClean="0"/>
              <a:t> у </a:t>
            </a:r>
            <a:r>
              <a:rPr lang="en-US" sz="1400" dirty="0" smtClean="0"/>
              <a:t>F1 </a:t>
            </a:r>
            <a:r>
              <a:rPr lang="ru-RU" sz="1400" dirty="0" smtClean="0"/>
              <a:t>результатами, </a:t>
            </a:r>
            <a:r>
              <a:rPr lang="ru-RU" sz="1400" dirty="0" err="1" smtClean="0"/>
              <a:t>всі</a:t>
            </a:r>
            <a:r>
              <a:rPr lang="ru-RU" sz="1400" dirty="0" smtClean="0"/>
              <a:t> </a:t>
            </a:r>
            <a:r>
              <a:rPr lang="ru-RU" sz="1400" dirty="0" err="1" smtClean="0"/>
              <a:t>шість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схрещувань</a:t>
            </a:r>
            <a:r>
              <a:rPr lang="ru-RU" sz="1400" dirty="0" smtClean="0"/>
              <a:t>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розділити</a:t>
            </a:r>
            <a:r>
              <a:rPr lang="ru-RU" sz="1400" dirty="0" smtClean="0"/>
              <a:t> на три групи:1) </a:t>
            </a:r>
            <a:r>
              <a:rPr lang="ru-RU" sz="1400" dirty="0" err="1" smtClean="0"/>
              <a:t>схрещування</a:t>
            </a:r>
            <a:r>
              <a:rPr lang="ru-RU" sz="1400" dirty="0" smtClean="0"/>
              <a:t>, в </a:t>
            </a:r>
            <a:r>
              <a:rPr lang="ru-RU" sz="1400" dirty="0" err="1" smtClean="0"/>
              <a:t>результаті</a:t>
            </a:r>
            <a:r>
              <a:rPr lang="ru-RU" sz="1400" dirty="0" smtClean="0"/>
              <a:t>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у </a:t>
            </a:r>
            <a:r>
              <a:rPr lang="en-US" sz="1400" dirty="0" smtClean="0"/>
              <a:t>F1 </a:t>
            </a:r>
            <a:r>
              <a:rPr lang="ru-RU" sz="1400" dirty="0" smtClean="0"/>
              <a:t>не </a:t>
            </a:r>
            <a:r>
              <a:rPr lang="ru-RU" sz="1400" dirty="0" err="1" smtClean="0"/>
              <a:t>спостерігаються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розщеплення</a:t>
            </a:r>
            <a:r>
              <a:rPr lang="ru-RU" sz="1400" dirty="0" smtClean="0"/>
              <a:t> за фенотипом: </a:t>
            </a:r>
            <a:r>
              <a:rPr lang="ru-RU" sz="1400" dirty="0" err="1" smtClean="0"/>
              <a:t>схрещування</a:t>
            </a:r>
            <a:r>
              <a:rPr lang="ru-RU" sz="1400" dirty="0" smtClean="0"/>
              <a:t> 1, 2, 3 (</a:t>
            </a:r>
            <a:r>
              <a:rPr lang="ru-RU" sz="1400" dirty="0" err="1" smtClean="0"/>
              <a:t>схрещування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гомозигот</a:t>
            </a:r>
            <a:r>
              <a:rPr lang="ru-RU" sz="1400" dirty="0" smtClean="0"/>
              <a:t>),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4 (</a:t>
            </a:r>
            <a:r>
              <a:rPr lang="ru-RU" sz="1400" dirty="0" err="1" smtClean="0"/>
              <a:t>беккрос</a:t>
            </a:r>
            <a:r>
              <a:rPr lang="ru-RU" sz="1400" dirty="0" smtClean="0"/>
              <a:t> – </a:t>
            </a:r>
            <a:r>
              <a:rPr lang="ru-RU" sz="1400" dirty="0" err="1" smtClean="0"/>
              <a:t>вікове</a:t>
            </a:r>
            <a:r>
              <a:rPr lang="ru-RU" sz="1400" dirty="0" smtClean="0"/>
              <a:t> </a:t>
            </a:r>
            <a:r>
              <a:rPr lang="ru-RU" sz="1400" dirty="0" err="1" smtClean="0"/>
              <a:t>схрещування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домінантним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батьком</a:t>
            </a:r>
            <a:r>
              <a:rPr lang="ru-RU" sz="1400" dirty="0" smtClean="0"/>
              <a:t>) </a:t>
            </a:r>
            <a:r>
              <a:rPr lang="ru-RU" sz="1400" dirty="0" err="1" smtClean="0"/>
              <a:t>ніколи</a:t>
            </a:r>
            <a:r>
              <a:rPr lang="ru-RU" sz="1400" dirty="0" smtClean="0"/>
              <a:t> не </a:t>
            </a:r>
            <a:r>
              <a:rPr lang="ru-RU" sz="1400" dirty="0" err="1" smtClean="0"/>
              <a:t>дають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розщеплення</a:t>
            </a:r>
            <a:r>
              <a:rPr lang="ru-RU" sz="1400" dirty="0" smtClean="0"/>
              <a:t> по фенотипу;2) </a:t>
            </a:r>
            <a:r>
              <a:rPr lang="ru-RU" sz="1400" dirty="0" err="1" smtClean="0"/>
              <a:t>схрещування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гетерозигот</a:t>
            </a:r>
            <a:r>
              <a:rPr lang="ru-RU" sz="1400" dirty="0" smtClean="0"/>
              <a:t> </a:t>
            </a:r>
            <a:r>
              <a:rPr lang="ru-RU" sz="1400" dirty="0" err="1" smtClean="0"/>
              <a:t>дає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розщеплення</a:t>
            </a:r>
            <a:r>
              <a:rPr lang="ru-RU" sz="1400" dirty="0" smtClean="0"/>
              <a:t> за фенотипом 3 : 1 (¾ </a:t>
            </a:r>
            <a:r>
              <a:rPr lang="ru-RU" sz="1400" dirty="0" err="1" smtClean="0"/>
              <a:t>домінантних</a:t>
            </a:r>
            <a:r>
              <a:rPr lang="ru-RU" sz="1400" dirty="0" smtClean="0"/>
              <a:t> + ¼ </a:t>
            </a:r>
            <a:r>
              <a:rPr lang="ru-RU" sz="1400" dirty="0" err="1" smtClean="0"/>
              <a:t>рецесивних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нащадків</a:t>
            </a:r>
            <a:r>
              <a:rPr lang="ru-RU" sz="1400" dirty="0" smtClean="0"/>
              <a:t>);3) </a:t>
            </a:r>
            <a:r>
              <a:rPr lang="ru-RU" sz="1400" dirty="0" err="1" smtClean="0"/>
              <a:t>аналізуюче</a:t>
            </a:r>
            <a:r>
              <a:rPr lang="ru-RU" sz="1400" dirty="0" smtClean="0"/>
              <a:t> </a:t>
            </a:r>
            <a:r>
              <a:rPr lang="ru-RU" sz="1400" dirty="0" err="1" smtClean="0"/>
              <a:t>схрещування</a:t>
            </a:r>
            <a:r>
              <a:rPr lang="ru-RU" sz="1400" dirty="0" smtClean="0"/>
              <a:t> (</a:t>
            </a:r>
            <a:r>
              <a:rPr lang="ru-RU" sz="1400" dirty="0" err="1" smtClean="0"/>
              <a:t>гетерозиготи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рецесивною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гомозиготою</a:t>
            </a:r>
            <a:r>
              <a:rPr lang="ru-RU" sz="1400" dirty="0" smtClean="0"/>
              <a:t>) </a:t>
            </a:r>
            <a:r>
              <a:rPr lang="ru-RU" sz="1400" dirty="0" err="1" smtClean="0"/>
              <a:t>дає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розщеплення</a:t>
            </a:r>
            <a:r>
              <a:rPr lang="ru-RU" sz="1400" dirty="0" smtClean="0"/>
              <a:t> по фенотипу 1 : 1 (½ </a:t>
            </a:r>
            <a:r>
              <a:rPr lang="ru-RU" sz="1400" dirty="0" err="1" smtClean="0"/>
              <a:t>нащадків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домінантним</a:t>
            </a:r>
            <a:r>
              <a:rPr lang="ru-RU" sz="1400" dirty="0" smtClean="0"/>
              <a:t> + + ½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рецесивним</a:t>
            </a:r>
            <a:r>
              <a:rPr lang="ru-RU" sz="1400" dirty="0" smtClean="0"/>
              <a:t> фенотипом).</a:t>
            </a:r>
            <a:endParaRPr lang="ru-RU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Отже</a:t>
            </a:r>
            <a:r>
              <a:rPr lang="ru-RU" dirty="0" smtClean="0"/>
              <a:t>, всю </a:t>
            </a:r>
            <a:r>
              <a:rPr lang="ru-RU" dirty="0" err="1" smtClean="0"/>
              <a:t>цю</a:t>
            </a:r>
            <a:r>
              <a:rPr lang="ru-RU" dirty="0" smtClean="0"/>
              <a:t> </a:t>
            </a:r>
            <a:r>
              <a:rPr lang="ru-RU" dirty="0" err="1" smtClean="0"/>
              <a:t>генетичну</a:t>
            </a:r>
            <a:r>
              <a:rPr lang="ru-RU" dirty="0" smtClean="0"/>
              <a:t> «азбуку»,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3 </a:t>
            </a:r>
            <a:r>
              <a:rPr lang="ru-RU" dirty="0" err="1" smtClean="0"/>
              <a:t>літери</a:t>
            </a:r>
            <a:r>
              <a:rPr lang="ru-RU" dirty="0" smtClean="0"/>
              <a:t> (три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 </a:t>
            </a:r>
            <a:r>
              <a:rPr lang="ru-RU" dirty="0" err="1" smtClean="0"/>
              <a:t>комбінування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),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підсумовувати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таблиці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47664" y="1196752"/>
          <a:ext cx="6096000" cy="4307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3864"/>
                <a:gridCol w="1224136"/>
                <a:gridCol w="1524000"/>
                <a:gridCol w="1524000"/>
              </a:tblGrid>
              <a:tr h="553692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Параметри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Перша буква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Друга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Третя</a:t>
                      </a:r>
                      <a:endParaRPr lang="ru-RU" sz="1600" dirty="0"/>
                    </a:p>
                  </a:txBody>
                  <a:tcPr/>
                </a:tc>
              </a:tr>
              <a:tr h="1502878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Батьки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1)АА × АА; 2)</a:t>
                      </a:r>
                      <a:r>
                        <a:rPr kumimoji="0"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× </a:t>
                      </a:r>
                      <a:r>
                        <a:rPr kumimoji="0"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3) </a:t>
                      </a:r>
                      <a:r>
                        <a:rPr kumimoji="0"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× </a:t>
                      </a:r>
                      <a:r>
                        <a:rPr kumimoji="0"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 4) </a:t>
                      </a:r>
                      <a:r>
                        <a:rPr kumimoji="0"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× АА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</a:t>
                      </a:r>
                      <a:r>
                        <a:rPr kumimoji="0"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× </a:t>
                      </a:r>
                      <a:r>
                        <a:rPr kumimoji="0"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</a:t>
                      </a:r>
                      <a:r>
                        <a:rPr kumimoji="0"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× </a:t>
                      </a:r>
                      <a:r>
                        <a:rPr kumimoji="0"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аа</a:t>
                      </a: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1028285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Потомки </a:t>
                      </a:r>
                      <a:r>
                        <a:rPr lang="en-US" sz="1600" dirty="0" smtClean="0"/>
                        <a:t>F1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АА; 2) аа;3) Аа;4) А-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¾А_ + ¼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aa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½Aa + ½aa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553692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Розщеплення за фенотипом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немає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: 1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: 1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553692"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Коефіцієнти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¾ (¼)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½ 	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580526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Коефіцієнти</a:t>
            </a:r>
            <a:r>
              <a:rPr lang="ru-RU" dirty="0" smtClean="0"/>
              <a:t>, а </a:t>
            </a:r>
            <a:r>
              <a:rPr lang="ru-RU" dirty="0" err="1" smtClean="0"/>
              <a:t>точніше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знаменники</a:t>
            </a:r>
            <a:r>
              <a:rPr lang="ru-RU" dirty="0" smtClean="0"/>
              <a:t>, </a:t>
            </a:r>
            <a:r>
              <a:rPr lang="ru-RU" dirty="0" err="1" smtClean="0"/>
              <a:t>відображають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можливих</a:t>
            </a:r>
            <a:r>
              <a:rPr lang="ru-RU" dirty="0" smtClean="0"/>
              <a:t> </a:t>
            </a:r>
            <a:r>
              <a:rPr lang="ru-RU" dirty="0" err="1" smtClean="0"/>
              <a:t>комбінацій</a:t>
            </a:r>
            <a:r>
              <a:rPr lang="ru-RU" dirty="0" smtClean="0"/>
              <a:t> гамет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(одна, </a:t>
            </a:r>
            <a:r>
              <a:rPr lang="ru-RU" dirty="0" err="1" smtClean="0"/>
              <a:t>чотири</a:t>
            </a:r>
            <a:r>
              <a:rPr lang="ru-RU" dirty="0" smtClean="0"/>
              <a:t> та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комбінації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75608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Розв'язання</a:t>
            </a:r>
            <a:r>
              <a:rPr lang="ru-RU" dirty="0" smtClean="0"/>
              <a:t> задач.</a:t>
            </a:r>
          </a:p>
          <a:p>
            <a:endParaRPr lang="ru-RU" dirty="0"/>
          </a:p>
          <a:p>
            <a:r>
              <a:rPr lang="ru-RU" dirty="0" smtClean="0"/>
              <a:t> 1.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Повним</a:t>
            </a:r>
            <a:r>
              <a:rPr lang="ru-RU" dirty="0" smtClean="0"/>
              <a:t> </a:t>
            </a:r>
            <a:r>
              <a:rPr lang="ru-RU" dirty="0" err="1" smtClean="0"/>
              <a:t>домінуванням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тип </a:t>
            </a:r>
            <a:r>
              <a:rPr lang="ru-RU" dirty="0" err="1" smtClean="0"/>
              <a:t>взаємодій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одного гену, при </a:t>
            </a:r>
            <a:r>
              <a:rPr lang="ru-RU" dirty="0" err="1" smtClean="0"/>
              <a:t>якому</a:t>
            </a:r>
            <a:r>
              <a:rPr lang="ru-RU" dirty="0" smtClean="0"/>
              <a:t> одна </a:t>
            </a:r>
            <a:r>
              <a:rPr lang="ru-RU" dirty="0" err="1" smtClean="0"/>
              <a:t>алель</a:t>
            </a:r>
            <a:r>
              <a:rPr lang="ru-RU" dirty="0" smtClean="0"/>
              <a:t> (</a:t>
            </a:r>
            <a:r>
              <a:rPr lang="ru-RU" dirty="0" err="1" smtClean="0"/>
              <a:t>домінантна</a:t>
            </a:r>
            <a:r>
              <a:rPr lang="ru-RU" dirty="0" smtClean="0"/>
              <a:t>)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(</a:t>
            </a:r>
            <a:r>
              <a:rPr lang="ru-RU" dirty="0" err="1" smtClean="0"/>
              <a:t>рецесивної</a:t>
            </a:r>
            <a:r>
              <a:rPr lang="ru-RU" dirty="0" smtClean="0"/>
              <a:t>),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виключаючи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у гетерозиготному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: А&gt; </a:t>
            </a:r>
            <a:r>
              <a:rPr lang="ru-RU" dirty="0" err="1" smtClean="0"/>
              <a:t>а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en-US" dirty="0" smtClean="0"/>
              <a:t>w + &gt; w, </a:t>
            </a:r>
            <a:r>
              <a:rPr lang="ru-RU" dirty="0" err="1" smtClean="0"/>
              <a:t>або</a:t>
            </a:r>
            <a:r>
              <a:rPr lang="ru-RU" dirty="0" smtClean="0"/>
              <a:t> В + &lt; В). </a:t>
            </a:r>
            <a:r>
              <a:rPr lang="ru-RU" dirty="0" err="1" smtClean="0"/>
              <a:t>Умовно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полегшення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 методам </a:t>
            </a:r>
            <a:r>
              <a:rPr lang="ru-RU" dirty="0" err="1" smtClean="0"/>
              <a:t>вирішення</a:t>
            </a:r>
            <a:r>
              <a:rPr lang="ru-RU" dirty="0" smtClean="0"/>
              <a:t> задач </a:t>
            </a:r>
            <a:r>
              <a:rPr lang="ru-RU" dirty="0" err="1" smtClean="0"/>
              <a:t>з</a:t>
            </a:r>
            <a:r>
              <a:rPr lang="ru-RU" dirty="0" smtClean="0"/>
              <a:t> генетики, ми </a:t>
            </a:r>
            <a:r>
              <a:rPr lang="ru-RU" dirty="0" err="1" smtClean="0"/>
              <a:t>розділимо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на два типи:1) </a:t>
            </a:r>
            <a:r>
              <a:rPr lang="ru-RU" dirty="0" err="1" smtClean="0"/>
              <a:t>завдання</a:t>
            </a:r>
            <a:r>
              <a:rPr lang="ru-RU" dirty="0" smtClean="0"/>
              <a:t> типу (</a:t>
            </a:r>
            <a:r>
              <a:rPr lang="ru-RU" dirty="0" err="1" smtClean="0"/>
              <a:t>прямі</a:t>
            </a:r>
            <a:r>
              <a:rPr lang="ru-RU" dirty="0" smtClean="0"/>
              <a:t>), у </a:t>
            </a:r>
            <a:r>
              <a:rPr lang="ru-RU" dirty="0" err="1" smtClean="0"/>
              <a:t>яких</a:t>
            </a:r>
            <a:r>
              <a:rPr lang="ru-RU" dirty="0" smtClean="0"/>
              <a:t> за </a:t>
            </a:r>
            <a:r>
              <a:rPr lang="ru-RU" dirty="0" err="1" smtClean="0"/>
              <a:t>відомими</a:t>
            </a:r>
            <a:r>
              <a:rPr lang="ru-RU" dirty="0" smtClean="0"/>
              <a:t> генотипами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та </a:t>
            </a:r>
            <a:r>
              <a:rPr lang="ru-RU" dirty="0" err="1" smtClean="0"/>
              <a:t>фенотипи</a:t>
            </a:r>
            <a:r>
              <a:rPr lang="ru-RU" dirty="0" smtClean="0"/>
              <a:t> нащадків;2) </a:t>
            </a:r>
            <a:r>
              <a:rPr lang="ru-RU" dirty="0" err="1" smtClean="0"/>
              <a:t>завдання</a:t>
            </a:r>
            <a:r>
              <a:rPr lang="ru-RU" dirty="0" smtClean="0"/>
              <a:t> типу (</a:t>
            </a:r>
            <a:r>
              <a:rPr lang="ru-RU" dirty="0" err="1" smtClean="0"/>
              <a:t>зворотні</a:t>
            </a:r>
            <a:r>
              <a:rPr lang="ru-RU" dirty="0" smtClean="0"/>
              <a:t>), в </a:t>
            </a:r>
            <a:r>
              <a:rPr lang="ru-RU" dirty="0" err="1" smtClean="0"/>
              <a:t>яких</a:t>
            </a:r>
            <a:r>
              <a:rPr lang="ru-RU" dirty="0" smtClean="0"/>
              <a:t> за фенотипами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,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розрахунки</a:t>
            </a:r>
            <a:r>
              <a:rPr lang="ru-RU" dirty="0" smtClean="0"/>
              <a:t> </a:t>
            </a:r>
            <a:r>
              <a:rPr lang="ru-RU" dirty="0" err="1" smtClean="0"/>
              <a:t>можливого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в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ймовірності</a:t>
            </a:r>
            <a:r>
              <a:rPr lang="ru-RU" dirty="0" smtClean="0"/>
              <a:t>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Позначення</a:t>
            </a:r>
            <a:r>
              <a:rPr lang="ru-RU" dirty="0" smtClean="0"/>
              <a:t>: а – </a:t>
            </a:r>
            <a:r>
              <a:rPr lang="ru-RU" dirty="0" err="1" smtClean="0"/>
              <a:t>біле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 гороху; </a:t>
            </a:r>
            <a:r>
              <a:rPr lang="en-US" dirty="0" smtClean="0"/>
              <a:t>A, </a:t>
            </a:r>
            <a:r>
              <a:rPr lang="ru-RU" dirty="0" smtClean="0"/>
              <a:t>а </a:t>
            </a:r>
            <a:r>
              <a:rPr lang="ru-RU" sz="1400" dirty="0" smtClean="0"/>
              <a:t>+</a:t>
            </a:r>
            <a:r>
              <a:rPr lang="ru-RU" dirty="0" smtClean="0"/>
              <a:t> (+) -</a:t>
            </a:r>
            <a:r>
              <a:rPr lang="ru-RU" dirty="0" err="1" smtClean="0"/>
              <a:t>червона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контролюється</a:t>
            </a:r>
            <a:r>
              <a:rPr lang="ru-RU" dirty="0" smtClean="0"/>
              <a:t> парою </a:t>
            </a:r>
            <a:r>
              <a:rPr lang="ru-RU" dirty="0" err="1" smtClean="0"/>
              <a:t>алелів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аутосом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97346"/>
            <a:ext cx="849694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r>
              <a:rPr lang="uk-UA" dirty="0" smtClean="0"/>
              <a:t>1 тип</a:t>
            </a:r>
            <a:endParaRPr lang="ru-RU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1. </a:t>
            </a:r>
            <a:r>
              <a:rPr lang="ru-RU" dirty="0" err="1" smtClean="0"/>
              <a:t>Визначте</a:t>
            </a:r>
            <a:r>
              <a:rPr lang="ru-RU" dirty="0" smtClean="0"/>
              <a:t> </a:t>
            </a:r>
            <a:r>
              <a:rPr lang="ru-RU" dirty="0" err="1" smtClean="0"/>
              <a:t>фенотипи</a:t>
            </a:r>
            <a:r>
              <a:rPr lang="ru-RU" dirty="0" smtClean="0"/>
              <a:t> та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</a:t>
            </a:r>
            <a:r>
              <a:rPr lang="ru-RU" dirty="0" err="1" smtClean="0"/>
              <a:t>гетерозиготної</a:t>
            </a:r>
            <a:r>
              <a:rPr lang="ru-RU" dirty="0" smtClean="0"/>
              <a:t> </a:t>
            </a:r>
            <a:r>
              <a:rPr lang="ru-RU" dirty="0" err="1" smtClean="0"/>
              <a:t>червоноквіткової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гороху.</a:t>
            </a:r>
          </a:p>
          <a:p>
            <a:endParaRPr lang="ru-RU" dirty="0" smtClean="0"/>
          </a:p>
          <a:p>
            <a:r>
              <a:rPr lang="ru-RU" sz="1600" dirty="0" err="1" smtClean="0"/>
              <a:t>Рішення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горох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самозапилювачем</a:t>
            </a:r>
            <a:r>
              <a:rPr lang="ru-RU" sz="1600" dirty="0" smtClean="0"/>
              <a:t>,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матиме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вигляд</a:t>
            </a:r>
            <a:r>
              <a:rPr lang="ru-RU" sz="1600" dirty="0" smtClean="0"/>
              <a:t> </a:t>
            </a:r>
          </a:p>
          <a:p>
            <a:r>
              <a:rPr lang="en-US" sz="1600" dirty="0" smtClean="0"/>
              <a:t>P: A</a:t>
            </a:r>
            <a:r>
              <a:rPr lang="ru-RU" sz="1600" dirty="0" smtClean="0"/>
              <a:t>а × </a:t>
            </a:r>
            <a:r>
              <a:rPr lang="en-US" sz="1600" dirty="0" smtClean="0"/>
              <a:t>A</a:t>
            </a:r>
            <a:r>
              <a:rPr lang="ru-RU" sz="1600" dirty="0" smtClean="0"/>
              <a:t>а. При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у </a:t>
            </a:r>
            <a:r>
              <a:rPr lang="ru-RU" sz="1600" dirty="0" err="1" smtClean="0"/>
              <a:t>гетерозиготної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ймовірність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утворення</a:t>
            </a:r>
            <a:r>
              <a:rPr lang="ru-RU" sz="1600" dirty="0" smtClean="0"/>
              <a:t> гамет (як </a:t>
            </a:r>
            <a:r>
              <a:rPr lang="ru-RU" sz="1600" dirty="0" err="1" smtClean="0"/>
              <a:t>жіночих</a:t>
            </a:r>
            <a:r>
              <a:rPr lang="ru-RU" sz="1600" dirty="0" smtClean="0"/>
              <a:t>, так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чоловічих</a:t>
            </a:r>
            <a:r>
              <a:rPr lang="ru-RU" sz="1600" dirty="0" smtClean="0"/>
              <a:t>),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несуть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домінантну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рецесивну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</a:t>
            </a:r>
            <a:r>
              <a:rPr lang="ru-RU" sz="1600" dirty="0" smtClean="0"/>
              <a:t>, буде </a:t>
            </a:r>
            <a:r>
              <a:rPr lang="ru-RU" sz="1600" dirty="0" err="1" smtClean="0"/>
              <a:t>однакова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0,5. </a:t>
            </a:r>
          </a:p>
          <a:p>
            <a:pPr algn="ctr"/>
            <a:r>
              <a:rPr lang="en-US" sz="1600" dirty="0" err="1" smtClean="0"/>
              <a:t>Gp</a:t>
            </a:r>
            <a:r>
              <a:rPr lang="en-US" sz="1600" dirty="0" smtClean="0"/>
              <a:t>: ♀ 0,5</a:t>
            </a:r>
            <a:r>
              <a:rPr lang="ru-RU" sz="1600" dirty="0" smtClean="0"/>
              <a:t>А; 0,5а; ♂ 0,5А; 0,5а. </a:t>
            </a:r>
          </a:p>
          <a:p>
            <a:r>
              <a:rPr lang="ru-RU" sz="1600" dirty="0" err="1" smtClean="0"/>
              <a:t>Імовірності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злиття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комбінаціях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аналогічні</a:t>
            </a:r>
            <a:r>
              <a:rPr lang="ru-RU" sz="1600" dirty="0" smtClean="0"/>
              <a:t>, тому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ймовірність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появи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всіх</a:t>
            </a:r>
            <a:r>
              <a:rPr lang="ru-RU" sz="1600" dirty="0" smtClean="0"/>
              <a:t> </a:t>
            </a:r>
            <a:r>
              <a:rPr lang="ru-RU" sz="1600" dirty="0" err="1" smtClean="0"/>
              <a:t>чотирьох</a:t>
            </a:r>
            <a:r>
              <a:rPr lang="ru-RU" sz="1600" dirty="0" smtClean="0"/>
              <a:t> </a:t>
            </a:r>
            <a:r>
              <a:rPr lang="ru-RU" sz="1600" dirty="0" err="1" smtClean="0"/>
              <a:t>типів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зигот </a:t>
            </a:r>
            <a:r>
              <a:rPr lang="ru-RU" sz="1600" dirty="0" err="1" smtClean="0"/>
              <a:t>теж</a:t>
            </a:r>
            <a:r>
              <a:rPr lang="ru-RU" sz="1600" dirty="0" smtClean="0"/>
              <a:t> </a:t>
            </a:r>
            <a:r>
              <a:rPr lang="ru-RU" sz="1600" dirty="0" err="1" smtClean="0"/>
              <a:t>однакові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дорівнюють</a:t>
            </a:r>
            <a:r>
              <a:rPr lang="ru-RU" sz="1600" dirty="0" smtClean="0"/>
              <a:t> 0,25 (</a:t>
            </a:r>
            <a:r>
              <a:rPr lang="ru-RU" sz="1600" dirty="0" err="1" smtClean="0"/>
              <a:t>відповідно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теорії</a:t>
            </a:r>
            <a:r>
              <a:rPr lang="ru-RU" sz="1600" dirty="0" smtClean="0"/>
              <a:t> </a:t>
            </a:r>
            <a:r>
              <a:rPr lang="ru-RU" sz="1600" dirty="0" err="1" smtClean="0"/>
              <a:t>імовірностей</a:t>
            </a:r>
            <a:r>
              <a:rPr lang="ru-RU" sz="1600" dirty="0" smtClean="0"/>
              <a:t>). </a:t>
            </a:r>
            <a:r>
              <a:rPr lang="ru-RU" sz="1600" dirty="0" err="1" smtClean="0"/>
              <a:t>Імовірність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злиття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чоловічих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жіночих</a:t>
            </a:r>
            <a:r>
              <a:rPr lang="ru-RU" sz="1600" dirty="0" smtClean="0"/>
              <a:t> гамет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алелями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добутку</a:t>
            </a:r>
            <a:r>
              <a:rPr lang="ru-RU" sz="1600" dirty="0" smtClean="0"/>
              <a:t> </a:t>
            </a:r>
            <a:r>
              <a:rPr lang="ru-RU" sz="1600" dirty="0" err="1" smtClean="0"/>
              <a:t>ймовірностей</a:t>
            </a:r>
            <a:r>
              <a:rPr lang="ru-RU" sz="1600" dirty="0" smtClean="0"/>
              <a:t> </a:t>
            </a:r>
            <a:r>
              <a:rPr lang="ru-RU" sz="1600" dirty="0" err="1" smtClean="0"/>
              <a:t>появи</a:t>
            </a:r>
            <a:r>
              <a:rPr lang="ru-RU" sz="1600" dirty="0" smtClean="0"/>
              <a:t> </a:t>
            </a:r>
            <a:r>
              <a:rPr lang="ru-RU" sz="1600" dirty="0" err="1" smtClean="0"/>
              <a:t>гамет</a:t>
            </a:r>
            <a:r>
              <a:rPr lang="ru-RU" sz="1600" dirty="0" smtClean="0"/>
              <a:t> такого типу (за </a:t>
            </a:r>
            <a:r>
              <a:rPr lang="ru-RU" sz="1600" dirty="0" err="1" smtClean="0"/>
              <a:t>відсутності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перешкод</a:t>
            </a:r>
            <a:r>
              <a:rPr lang="ru-RU" sz="1600" dirty="0" smtClean="0"/>
              <a:t> до </a:t>
            </a:r>
            <a:r>
              <a:rPr lang="ru-RU" sz="1600" dirty="0" err="1" smtClean="0"/>
              <a:t>їх</a:t>
            </a:r>
            <a:r>
              <a:rPr lang="ru-RU" sz="1600" dirty="0" smtClean="0"/>
              <a:t> </a:t>
            </a:r>
            <a:r>
              <a:rPr lang="ru-RU" sz="1600" dirty="0" err="1" smtClean="0"/>
              <a:t>злиття</a:t>
            </a:r>
            <a:r>
              <a:rPr lang="ru-RU" sz="1600" dirty="0" smtClean="0"/>
              <a:t>). Тому 0,5 · 0,5 = 0,25 </a:t>
            </a:r>
            <a:r>
              <a:rPr lang="ru-RU" sz="1600" dirty="0" err="1" smtClean="0"/>
              <a:t>аа</a:t>
            </a:r>
            <a:r>
              <a:rPr lang="ru-RU" sz="1600" dirty="0" smtClean="0"/>
              <a:t>. </a:t>
            </a:r>
            <a:r>
              <a:rPr lang="ru-RU" sz="1600" dirty="0" err="1" smtClean="0"/>
              <a:t>Отже</a:t>
            </a:r>
            <a:r>
              <a:rPr lang="ru-RU" sz="1600" dirty="0" smtClean="0"/>
              <a:t>, </a:t>
            </a:r>
            <a:r>
              <a:rPr lang="ru-RU" sz="1600" dirty="0" err="1" smtClean="0"/>
              <a:t>нащадки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першого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покоління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: </a:t>
            </a:r>
          </a:p>
          <a:p>
            <a:r>
              <a:rPr lang="en-US" sz="1600" dirty="0" smtClean="0"/>
              <a:t>F1: 0,25 AA; 0,25Aa; 0,25Aa; 0,25aa.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509120"/>
            <a:ext cx="864096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err="1" smtClean="0"/>
              <a:t>Проаналізуємо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розщеплення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нащадків</a:t>
            </a:r>
            <a:r>
              <a:rPr lang="ru-RU" sz="1400" dirty="0" smtClean="0"/>
              <a:t> за генотипом та фенотипом. За генотипом </a:t>
            </a:r>
            <a:r>
              <a:rPr lang="en-US" sz="1400" dirty="0" smtClean="0"/>
              <a:t>I </a:t>
            </a:r>
            <a:r>
              <a:rPr lang="ru-RU" sz="1400" dirty="0" smtClean="0"/>
              <a:t>тип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домінантними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гомозиготами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другий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третій</a:t>
            </a:r>
            <a:r>
              <a:rPr lang="ru-RU" sz="1400" dirty="0" smtClean="0"/>
              <a:t> – </a:t>
            </a:r>
            <a:r>
              <a:rPr lang="ru-RU" sz="1400" dirty="0" err="1" smtClean="0"/>
              <a:t>домінантними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гетерозиготами</a:t>
            </a:r>
            <a:r>
              <a:rPr lang="ru-RU" sz="1400" dirty="0" smtClean="0"/>
              <a:t>, а </a:t>
            </a:r>
            <a:r>
              <a:rPr lang="ru-RU" sz="1400" dirty="0" err="1" smtClean="0"/>
              <a:t>четвертий</a:t>
            </a:r>
            <a:r>
              <a:rPr lang="ru-RU" sz="1400" dirty="0" smtClean="0"/>
              <a:t> – </a:t>
            </a:r>
            <a:r>
              <a:rPr lang="ru-RU" sz="1400" dirty="0" err="1" smtClean="0"/>
              <a:t>рецесивними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гомозиготами</a:t>
            </a:r>
            <a:r>
              <a:rPr lang="ru-RU" sz="1400" dirty="0" smtClean="0"/>
              <a:t>. За генотипом </a:t>
            </a:r>
            <a:r>
              <a:rPr lang="ru-RU" sz="1400" dirty="0" err="1" smtClean="0"/>
              <a:t>нащадки</a:t>
            </a:r>
            <a:r>
              <a:rPr lang="ru-RU" sz="1400" dirty="0" smtClean="0"/>
              <a:t> </a:t>
            </a:r>
            <a:r>
              <a:rPr lang="ru-RU" sz="1400" dirty="0" err="1" smtClean="0"/>
              <a:t>аналізованої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гетерозиготної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розподілилися</a:t>
            </a:r>
            <a:r>
              <a:rPr lang="ru-RU" sz="1400" dirty="0" smtClean="0"/>
              <a:t>: 1: 2: 1 (¼ + 2/4 + ¼). Фенотип </a:t>
            </a:r>
            <a:r>
              <a:rPr lang="ru-RU" sz="1400" dirty="0" err="1" smtClean="0"/>
              <a:t>рослин</a:t>
            </a:r>
            <a:r>
              <a:rPr lang="ru-RU" sz="1400" dirty="0" smtClean="0"/>
              <a:t> </a:t>
            </a:r>
            <a:r>
              <a:rPr lang="en-US" sz="1400" dirty="0" smtClean="0"/>
              <a:t>I, II </a:t>
            </a:r>
            <a:r>
              <a:rPr lang="ru-RU" sz="1400" dirty="0" smtClean="0"/>
              <a:t>та </a:t>
            </a:r>
            <a:r>
              <a:rPr lang="en-US" sz="1400" dirty="0" smtClean="0"/>
              <a:t>III </a:t>
            </a:r>
            <a:r>
              <a:rPr lang="ru-RU" sz="1400" dirty="0" err="1" smtClean="0"/>
              <a:t>типів</a:t>
            </a:r>
            <a:r>
              <a:rPr lang="ru-RU" sz="1400" dirty="0" smtClean="0"/>
              <a:t> буде </a:t>
            </a:r>
            <a:r>
              <a:rPr lang="ru-RU" sz="1400" dirty="0" err="1" smtClean="0"/>
              <a:t>домінантним</a:t>
            </a:r>
            <a:r>
              <a:rPr lang="ru-RU" sz="1400" dirty="0" smtClean="0"/>
              <a:t>, а </a:t>
            </a:r>
            <a:r>
              <a:rPr lang="en-US" sz="1400" dirty="0" smtClean="0"/>
              <a:t>IV – </a:t>
            </a:r>
            <a:r>
              <a:rPr lang="ru-RU" sz="1400" dirty="0" err="1" smtClean="0"/>
              <a:t>рецесивним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розщеплення</a:t>
            </a:r>
            <a:r>
              <a:rPr lang="ru-RU" sz="1400" dirty="0" smtClean="0"/>
              <a:t> за фенотипом – 3 : 1 (¾ + ¼).</a:t>
            </a:r>
          </a:p>
          <a:p>
            <a:r>
              <a:rPr lang="ru-RU" sz="1400" dirty="0" err="1" smtClean="0"/>
              <a:t>Відповідь</a:t>
            </a:r>
            <a:r>
              <a:rPr lang="ru-RU" sz="1400" dirty="0" smtClean="0"/>
              <a:t>. У </a:t>
            </a:r>
            <a:r>
              <a:rPr lang="ru-RU" sz="1400" dirty="0" err="1" smtClean="0"/>
              <a:t>потомстві</a:t>
            </a:r>
            <a:r>
              <a:rPr lang="ru-RU" sz="1400" dirty="0" smtClean="0"/>
              <a:t> гетерозиготного </a:t>
            </a:r>
            <a:r>
              <a:rPr lang="ru-RU" sz="1400" dirty="0" err="1" smtClean="0"/>
              <a:t>червоноквіткового</a:t>
            </a:r>
            <a:r>
              <a:rPr lang="ru-RU" sz="1400" dirty="0" smtClean="0"/>
              <a:t> гороху </a:t>
            </a:r>
            <a:r>
              <a:rPr lang="ru-RU" sz="1400" dirty="0" err="1" smtClean="0"/>
              <a:t>будуть</a:t>
            </a:r>
            <a:r>
              <a:rPr lang="ru-RU" sz="1400" dirty="0" smtClean="0"/>
              <a:t> </a:t>
            </a:r>
            <a:r>
              <a:rPr lang="ru-RU" sz="1400" dirty="0" err="1" smtClean="0"/>
              <a:t>рослини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фенотипів</a:t>
            </a:r>
            <a:r>
              <a:rPr lang="ru-RU" sz="1400" dirty="0" smtClean="0"/>
              <a:t> (</a:t>
            </a:r>
            <a:r>
              <a:rPr lang="ru-RU" sz="1400" dirty="0" err="1" smtClean="0"/>
              <a:t>домінантного</a:t>
            </a:r>
            <a:r>
              <a:rPr lang="ru-RU" sz="1400" dirty="0" smtClean="0"/>
              <a:t> – </a:t>
            </a:r>
            <a:r>
              <a:rPr lang="ru-RU" sz="1400" dirty="0" err="1" smtClean="0"/>
              <a:t>червоноквіткового</a:t>
            </a:r>
            <a:r>
              <a:rPr lang="ru-RU" sz="1400" dirty="0" smtClean="0"/>
              <a:t> та </a:t>
            </a:r>
            <a:r>
              <a:rPr lang="ru-RU" sz="1400" dirty="0" err="1" smtClean="0"/>
              <a:t>рецесивного</a:t>
            </a:r>
            <a:r>
              <a:rPr lang="ru-RU" sz="1400" dirty="0" smtClean="0"/>
              <a:t> – </a:t>
            </a:r>
            <a:r>
              <a:rPr lang="ru-RU" sz="1400" dirty="0" err="1" smtClean="0"/>
              <a:t>білоквіткового</a:t>
            </a:r>
            <a:r>
              <a:rPr lang="ru-RU" sz="1400" dirty="0" smtClean="0"/>
              <a:t>) 3</a:t>
            </a:r>
            <a:r>
              <a:rPr lang="ru-RU" dirty="0" smtClean="0"/>
              <a:t>:1</a:t>
            </a:r>
            <a:r>
              <a:rPr lang="ru-RU" sz="1400" dirty="0" smtClean="0"/>
              <a:t> та </a:t>
            </a:r>
            <a:r>
              <a:rPr lang="ru-RU" sz="1400" dirty="0" err="1" smtClean="0"/>
              <a:t>всіх</a:t>
            </a:r>
            <a:r>
              <a:rPr lang="ru-RU" sz="1400" dirty="0" smtClean="0"/>
              <a:t> </a:t>
            </a:r>
            <a:r>
              <a:rPr lang="ru-RU" sz="1400" dirty="0" err="1" smtClean="0"/>
              <a:t>трьох</a:t>
            </a:r>
            <a:r>
              <a:rPr lang="ru-RU" sz="1400" dirty="0" smtClean="0"/>
              <a:t> </a:t>
            </a:r>
            <a:r>
              <a:rPr lang="ru-RU" sz="1400" dirty="0" err="1" smtClean="0"/>
              <a:t>генотипів</a:t>
            </a:r>
            <a:r>
              <a:rPr lang="ru-RU" sz="1400" dirty="0" smtClean="0"/>
              <a:t> 1:2:1.</a:t>
            </a:r>
            <a:endParaRPr lang="ru-RU" sz="1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39552" y="476672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№ 2. </a:t>
            </a:r>
            <a:r>
              <a:rPr lang="ru-RU" dirty="0" err="1" smtClean="0"/>
              <a:t>Визначте</a:t>
            </a:r>
            <a:r>
              <a:rPr lang="ru-RU" dirty="0" smtClean="0"/>
              <a:t>, яке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 буде у </a:t>
            </a:r>
            <a:r>
              <a:rPr lang="ru-RU" dirty="0" err="1" smtClean="0"/>
              <a:t>рослин</a:t>
            </a:r>
            <a:r>
              <a:rPr lang="ru-RU" dirty="0" smtClean="0"/>
              <a:t> гороху, </a:t>
            </a:r>
            <a:r>
              <a:rPr lang="ru-RU" dirty="0" err="1" smtClean="0"/>
              <a:t>отриманих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самозапилення</a:t>
            </a:r>
            <a:r>
              <a:rPr lang="ru-RU" dirty="0" smtClean="0"/>
              <a:t> </a:t>
            </a:r>
            <a:r>
              <a:rPr lang="ru-RU" dirty="0" err="1" smtClean="0"/>
              <a:t>гомозиготних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червоними</a:t>
            </a:r>
            <a:r>
              <a:rPr lang="ru-RU" dirty="0" smtClean="0"/>
              <a:t> та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собою.</a:t>
            </a:r>
          </a:p>
          <a:p>
            <a:endParaRPr lang="ru-RU" dirty="0"/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гомозиготні</a:t>
            </a:r>
            <a:r>
              <a:rPr lang="ru-RU" dirty="0" smtClean="0"/>
              <a:t>, тому </a:t>
            </a:r>
            <a:r>
              <a:rPr lang="ru-RU" dirty="0" err="1" smtClean="0"/>
              <a:t>запис</a:t>
            </a:r>
            <a:r>
              <a:rPr lang="ru-RU" dirty="0" smtClean="0"/>
              <a:t> </a:t>
            </a:r>
            <a:r>
              <a:rPr lang="ru-RU" dirty="0" err="1" smtClean="0"/>
              <a:t>схрещувань</a:t>
            </a:r>
            <a:r>
              <a:rPr lang="ru-RU" dirty="0" smtClean="0"/>
              <a:t> буде </a:t>
            </a:r>
            <a:r>
              <a:rPr lang="ru-RU" dirty="0" err="1" smtClean="0"/>
              <a:t>наступним</a:t>
            </a:r>
            <a:r>
              <a:rPr lang="ru-RU" dirty="0" smtClean="0"/>
              <a:t>:-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самозапилення</a:t>
            </a:r>
            <a:r>
              <a:rPr lang="ru-RU" dirty="0" smtClean="0"/>
              <a:t>: 1) Р: АА × АА; 2) </a:t>
            </a:r>
            <a:r>
              <a:rPr lang="en-US" dirty="0" smtClean="0"/>
              <a:t>P: </a:t>
            </a:r>
            <a:r>
              <a:rPr lang="ru-RU" dirty="0" err="1" smtClean="0"/>
              <a:t>аа</a:t>
            </a:r>
            <a:r>
              <a:rPr lang="ru-RU" dirty="0" smtClean="0"/>
              <a:t> × </a:t>
            </a:r>
            <a:r>
              <a:rPr lang="ru-RU" dirty="0" err="1" smtClean="0"/>
              <a:t>аа</a:t>
            </a:r>
            <a:r>
              <a:rPr lang="ru-RU" dirty="0" smtClean="0"/>
              <a:t>;</a:t>
            </a:r>
          </a:p>
          <a:p>
            <a:pPr>
              <a:buFontTx/>
              <a:buChar char="-"/>
            </a:pP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перехресного</a:t>
            </a:r>
            <a:r>
              <a:rPr lang="ru-RU" dirty="0" smtClean="0"/>
              <a:t> </a:t>
            </a:r>
            <a:r>
              <a:rPr lang="ru-RU" dirty="0" err="1" smtClean="0"/>
              <a:t>запилення</a:t>
            </a:r>
            <a:r>
              <a:rPr lang="ru-RU" dirty="0" smtClean="0"/>
              <a:t>: Р: АА × </a:t>
            </a:r>
            <a:r>
              <a:rPr lang="ru-RU" dirty="0" err="1" smtClean="0"/>
              <a:t>аа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Гомозиготні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тип гамет, </a:t>
            </a:r>
            <a:r>
              <a:rPr lang="ru-RU" dirty="0" err="1" smtClean="0"/>
              <a:t>і</a:t>
            </a:r>
            <a:r>
              <a:rPr lang="ru-RU" dirty="0" smtClean="0"/>
              <a:t> тому при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злитті</a:t>
            </a:r>
            <a:r>
              <a:rPr lang="ru-RU" dirty="0" smtClean="0"/>
              <a:t> буде </a:t>
            </a:r>
            <a:r>
              <a:rPr lang="ru-RU" dirty="0" err="1" smtClean="0"/>
              <a:t>отримано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тип нащадків:1) </a:t>
            </a:r>
            <a:r>
              <a:rPr lang="en-US" dirty="0" smtClean="0"/>
              <a:t>F1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en-US" dirty="0" smtClean="0"/>
              <a:t>AA; 2) F1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аа</a:t>
            </a:r>
            <a:r>
              <a:rPr lang="ru-RU" dirty="0" smtClean="0"/>
              <a:t>; 3) </a:t>
            </a:r>
            <a:r>
              <a:rPr lang="en-US" dirty="0" smtClean="0"/>
              <a:t>F1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en-US" dirty="0" err="1" smtClean="0"/>
              <a:t>Aa</a:t>
            </a:r>
            <a:r>
              <a:rPr lang="en-US" dirty="0" smtClean="0"/>
              <a:t>.</a:t>
            </a:r>
            <a:endParaRPr lang="uk-UA" dirty="0" smtClean="0"/>
          </a:p>
          <a:p>
            <a:pPr>
              <a:buFontTx/>
              <a:buChar char="-"/>
            </a:pPr>
            <a:r>
              <a:rPr lang="ru-RU" dirty="0" err="1" smtClean="0"/>
              <a:t>Відповідь</a:t>
            </a:r>
            <a:r>
              <a:rPr lang="ru-RU" dirty="0" smtClean="0"/>
              <a:t>. 1. </a:t>
            </a:r>
            <a:r>
              <a:rPr lang="ru-RU" dirty="0" err="1" smtClean="0"/>
              <a:t>Червоноквіткові</a:t>
            </a:r>
            <a:r>
              <a:rPr lang="ru-RU" dirty="0" smtClean="0"/>
              <a:t> </a:t>
            </a:r>
            <a:r>
              <a:rPr lang="ru-RU" dirty="0" err="1" smtClean="0"/>
              <a:t>гомозиготні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червоними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. 2.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білими</a:t>
            </a:r>
            <a:r>
              <a:rPr lang="ru-RU" dirty="0" smtClean="0"/>
              <a:t> </a:t>
            </a:r>
            <a:r>
              <a:rPr lang="ru-RU" dirty="0" err="1" smtClean="0"/>
              <a:t>квітками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білоквітковими</a:t>
            </a:r>
            <a:r>
              <a:rPr lang="ru-RU" dirty="0" smtClean="0"/>
              <a:t> (вони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гомозиготні</a:t>
            </a:r>
            <a:r>
              <a:rPr lang="ru-RU" dirty="0" smtClean="0"/>
              <a:t>). 3.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гомозиготних</a:t>
            </a:r>
            <a:r>
              <a:rPr lang="ru-RU" dirty="0" smtClean="0"/>
              <a:t> </a:t>
            </a:r>
            <a:r>
              <a:rPr lang="ru-RU" dirty="0" err="1" smtClean="0"/>
              <a:t>червоноквіткових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білоквітковими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червоноквітковими</a:t>
            </a:r>
            <a:r>
              <a:rPr lang="ru-RU" dirty="0" smtClean="0"/>
              <a:t> (</a:t>
            </a:r>
            <a:r>
              <a:rPr lang="ru-RU" dirty="0" err="1" smtClean="0"/>
              <a:t>домінантний</a:t>
            </a:r>
            <a:r>
              <a:rPr lang="ru-RU" dirty="0" smtClean="0"/>
              <a:t> фенотип),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гетерозиготними</a:t>
            </a:r>
            <a:r>
              <a:rPr lang="ru-RU" dirty="0" smtClean="0"/>
              <a:t> за генотипом.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404664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Загальні</a:t>
            </a:r>
            <a:r>
              <a:rPr lang="ru-RU" b="1" dirty="0" smtClean="0"/>
              <a:t> </a:t>
            </a:r>
            <a:r>
              <a:rPr lang="ru-RU" b="1" dirty="0" err="1" smtClean="0"/>
              <a:t>висновки</a:t>
            </a:r>
            <a:r>
              <a:rPr lang="ru-RU" b="1" dirty="0" smtClean="0"/>
              <a:t> (для </a:t>
            </a:r>
            <a:r>
              <a:rPr lang="ru-RU" b="1" dirty="0" err="1" smtClean="0"/>
              <a:t>всіх</a:t>
            </a:r>
            <a:r>
              <a:rPr lang="ru-RU" b="1" dirty="0" smtClean="0"/>
              <a:t> </a:t>
            </a:r>
            <a:r>
              <a:rPr lang="ru-RU" b="1" dirty="0" err="1" smtClean="0"/>
              <a:t>моногібридних</a:t>
            </a:r>
            <a:r>
              <a:rPr lang="ru-RU" b="1" dirty="0" smtClean="0"/>
              <a:t> </a:t>
            </a:r>
            <a:r>
              <a:rPr lang="ru-RU" b="1" dirty="0" err="1" smtClean="0"/>
              <a:t>схрещувань</a:t>
            </a:r>
            <a:r>
              <a:rPr lang="ru-RU" b="1" dirty="0" smtClean="0"/>
              <a:t>):1) при </a:t>
            </a:r>
            <a:r>
              <a:rPr lang="ru-RU" b="1" dirty="0" err="1" smtClean="0"/>
              <a:t>схрещуванні</a:t>
            </a:r>
            <a:r>
              <a:rPr lang="ru-RU" b="1" dirty="0" smtClean="0"/>
              <a:t> </a:t>
            </a:r>
            <a:r>
              <a:rPr lang="ru-RU" b="1" dirty="0" err="1" smtClean="0"/>
              <a:t>двох</a:t>
            </a:r>
            <a:r>
              <a:rPr lang="ru-RU" b="1" dirty="0" smtClean="0"/>
              <a:t> </a:t>
            </a:r>
            <a:r>
              <a:rPr lang="ru-RU" b="1" dirty="0" err="1" smtClean="0"/>
              <a:t>гетерозигот</a:t>
            </a:r>
            <a:r>
              <a:rPr lang="ru-RU" b="1" dirty="0" smtClean="0"/>
              <a:t> </a:t>
            </a:r>
            <a:r>
              <a:rPr lang="ru-RU" b="1" dirty="0" err="1" smtClean="0"/>
              <a:t>спостерігається</a:t>
            </a:r>
            <a:r>
              <a:rPr lang="ru-RU" b="1" dirty="0" smtClean="0"/>
              <a:t> </a:t>
            </a:r>
            <a:r>
              <a:rPr lang="ru-RU" b="1" dirty="0" err="1" smtClean="0"/>
              <a:t>розщеплення</a:t>
            </a:r>
            <a:r>
              <a:rPr lang="ru-RU" b="1" dirty="0" smtClean="0"/>
              <a:t> за фенотипом у </a:t>
            </a:r>
            <a:r>
              <a:rPr lang="en-US" b="1" dirty="0" smtClean="0"/>
              <a:t>F1 </a:t>
            </a:r>
            <a:r>
              <a:rPr lang="uk-UA" b="1" dirty="0" smtClean="0"/>
              <a:t> </a:t>
            </a:r>
            <a:r>
              <a:rPr lang="ru-RU" b="1" dirty="0" smtClean="0"/>
              <a:t>3 : 1; 2) при </a:t>
            </a:r>
            <a:r>
              <a:rPr lang="ru-RU" b="1" dirty="0" err="1" smtClean="0"/>
              <a:t>схрещуванні</a:t>
            </a:r>
            <a:r>
              <a:rPr lang="ru-RU" b="1" dirty="0" smtClean="0"/>
              <a:t> </a:t>
            </a:r>
            <a:r>
              <a:rPr lang="ru-RU" b="1" dirty="0" err="1" smtClean="0"/>
              <a:t>гетерозиготи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рецесивною</a:t>
            </a:r>
            <a:r>
              <a:rPr lang="ru-RU" b="1" dirty="0" smtClean="0"/>
              <a:t> </a:t>
            </a:r>
            <a:r>
              <a:rPr lang="ru-RU" b="1" dirty="0" err="1" smtClean="0"/>
              <a:t>гомозиготою</a:t>
            </a:r>
            <a:r>
              <a:rPr lang="ru-RU" b="1" dirty="0" smtClean="0"/>
              <a:t> (</a:t>
            </a:r>
            <a:r>
              <a:rPr lang="ru-RU" b="1" dirty="0" err="1" smtClean="0"/>
              <a:t>аналізуюче</a:t>
            </a:r>
            <a:r>
              <a:rPr lang="ru-RU" b="1" dirty="0" smtClean="0"/>
              <a:t> </a:t>
            </a:r>
            <a:r>
              <a:rPr lang="ru-RU" b="1" dirty="0" err="1" smtClean="0"/>
              <a:t>схрещування</a:t>
            </a:r>
            <a:r>
              <a:rPr lang="ru-RU" b="1" dirty="0" smtClean="0"/>
              <a:t>) </a:t>
            </a:r>
            <a:r>
              <a:rPr lang="ru-RU" b="1" dirty="0" err="1" smtClean="0"/>
              <a:t>розщеплення</a:t>
            </a:r>
            <a:r>
              <a:rPr lang="ru-RU" b="1" dirty="0" smtClean="0"/>
              <a:t> за фенотипом у </a:t>
            </a:r>
            <a:r>
              <a:rPr lang="en-US" b="1" dirty="0" smtClean="0"/>
              <a:t>F1 </a:t>
            </a:r>
            <a:r>
              <a:rPr lang="ru-RU" b="1" dirty="0" smtClean="0"/>
              <a:t>буде 1:1;3, при </a:t>
            </a:r>
            <a:r>
              <a:rPr lang="ru-RU" b="1" dirty="0" err="1" smtClean="0"/>
              <a:t>схрещуванні</a:t>
            </a:r>
            <a:r>
              <a:rPr lang="ru-RU" b="1" dirty="0" smtClean="0"/>
              <a:t> </a:t>
            </a:r>
            <a:r>
              <a:rPr lang="ru-RU" b="1" dirty="0" err="1" smtClean="0"/>
              <a:t>будь-яких</a:t>
            </a:r>
            <a:r>
              <a:rPr lang="ru-RU" b="1" dirty="0" smtClean="0"/>
              <a:t> </a:t>
            </a:r>
            <a:r>
              <a:rPr lang="ru-RU" b="1" dirty="0" err="1" smtClean="0"/>
              <a:t>гомозигот</a:t>
            </a:r>
            <a:r>
              <a:rPr lang="ru-RU" b="1" dirty="0" smtClean="0"/>
              <a:t>, а </a:t>
            </a:r>
            <a:r>
              <a:rPr lang="ru-RU" b="1" dirty="0" err="1" smtClean="0"/>
              <a:t>також</a:t>
            </a:r>
            <a:r>
              <a:rPr lang="ru-RU" b="1" dirty="0" smtClean="0"/>
              <a:t> </a:t>
            </a:r>
            <a:r>
              <a:rPr lang="ru-RU" b="1" dirty="0" err="1" smtClean="0"/>
              <a:t>домінантної</a:t>
            </a:r>
            <a:r>
              <a:rPr lang="ru-RU" b="1" dirty="0" smtClean="0"/>
              <a:t> </a:t>
            </a:r>
            <a:r>
              <a:rPr lang="ru-RU" b="1" dirty="0" err="1" smtClean="0"/>
              <a:t>гомозиготи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</a:t>
            </a:r>
            <a:r>
              <a:rPr lang="ru-RU" b="1" dirty="0" err="1" smtClean="0"/>
              <a:t>гетерозиготою</a:t>
            </a:r>
            <a:r>
              <a:rPr lang="ru-RU" b="1" dirty="0" smtClean="0"/>
              <a:t> </a:t>
            </a:r>
            <a:r>
              <a:rPr lang="ru-RU" b="1" dirty="0" err="1" smtClean="0"/>
              <a:t>розщеплення</a:t>
            </a:r>
            <a:r>
              <a:rPr lang="ru-RU" b="1" dirty="0" smtClean="0"/>
              <a:t> за фенотипом у </a:t>
            </a:r>
            <a:r>
              <a:rPr lang="en-US" b="1" dirty="0" smtClean="0"/>
              <a:t>F1 </a:t>
            </a:r>
            <a:r>
              <a:rPr lang="ru-RU" b="1" dirty="0" err="1" smtClean="0"/>
              <a:t>ніколи</a:t>
            </a:r>
            <a:r>
              <a:rPr lang="ru-RU" b="1" dirty="0" smtClean="0"/>
              <a:t> не буде.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780928"/>
            <a:ext cx="80648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2 тип</a:t>
            </a:r>
            <a:endParaRPr lang="ru-RU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3.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форм, </a:t>
            </a:r>
            <a:r>
              <a:rPr lang="ru-RU" dirty="0" err="1" smtClean="0"/>
              <a:t>якщо</a:t>
            </a:r>
            <a:r>
              <a:rPr lang="ru-RU" dirty="0" smtClean="0"/>
              <a:t> при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червоноквіткових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гороху у </a:t>
            </a:r>
            <a:r>
              <a:rPr lang="en-US" dirty="0" smtClean="0"/>
              <a:t>F1–F5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червоноквіткові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п'яти</a:t>
            </a:r>
            <a:r>
              <a:rPr lang="ru-RU" dirty="0" smtClean="0"/>
              <a:t> </a:t>
            </a:r>
            <a:r>
              <a:rPr lang="ru-RU" dirty="0" err="1" smtClean="0"/>
              <a:t>поколінь</a:t>
            </a:r>
            <a:r>
              <a:rPr lang="ru-RU" dirty="0" smtClean="0"/>
              <a:t> не </a:t>
            </a:r>
            <a:r>
              <a:rPr lang="ru-RU" dirty="0" err="1" smtClean="0"/>
              <a:t>спостерігалося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, </a:t>
            </a:r>
            <a:r>
              <a:rPr lang="ru-RU" dirty="0" err="1" smtClean="0"/>
              <a:t>вихідні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– </a:t>
            </a:r>
            <a:r>
              <a:rPr lang="ru-RU" dirty="0" err="1" smtClean="0"/>
              <a:t>гомозиготи</a:t>
            </a:r>
            <a:r>
              <a:rPr lang="ru-RU" dirty="0" smtClean="0"/>
              <a:t> (див. 1-у </a:t>
            </a:r>
            <a:r>
              <a:rPr lang="ru-RU" dirty="0" err="1" smtClean="0"/>
              <a:t>літеру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«</a:t>
            </a:r>
            <a:r>
              <a:rPr lang="ru-RU" dirty="0" err="1" smtClean="0"/>
              <a:t>алфавіту</a:t>
            </a:r>
            <a:r>
              <a:rPr lang="ru-RU" dirty="0" smtClean="0"/>
              <a:t>»).</a:t>
            </a:r>
            <a:r>
              <a:rPr lang="ru-RU" dirty="0" err="1" smtClean="0"/>
              <a:t>Відповідь</a:t>
            </a:r>
            <a:r>
              <a:rPr lang="ru-RU" dirty="0" smtClean="0"/>
              <a:t>. Р: </a:t>
            </a:r>
            <a:r>
              <a:rPr lang="en-US" dirty="0" smtClean="0"/>
              <a:t>AA × AA; F1: AA × AA; F2: AA × AA… F5AA.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Завдання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родоводів</a:t>
            </a:r>
            <a:endParaRPr lang="ru-RU" dirty="0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4. </a:t>
            </a:r>
            <a:r>
              <a:rPr lang="ru-RU" dirty="0" err="1" smtClean="0"/>
              <a:t>Визначити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полідактилії</a:t>
            </a:r>
            <a:r>
              <a:rPr lang="ru-RU" dirty="0" smtClean="0"/>
              <a:t> (</a:t>
            </a:r>
            <a:r>
              <a:rPr lang="ru-RU" dirty="0" err="1" smtClean="0"/>
              <a:t>зайві</a:t>
            </a:r>
            <a:r>
              <a:rPr lang="ru-RU" dirty="0" smtClean="0"/>
              <a:t> </a:t>
            </a:r>
            <a:r>
              <a:rPr lang="ru-RU" dirty="0" err="1" smtClean="0"/>
              <a:t>пальці</a:t>
            </a:r>
            <a:r>
              <a:rPr lang="ru-RU" dirty="0" smtClean="0"/>
              <a:t>, 6 </a:t>
            </a:r>
            <a:r>
              <a:rPr lang="ru-RU" dirty="0" err="1" smtClean="0"/>
              <a:t>пальців</a:t>
            </a:r>
            <a:r>
              <a:rPr lang="ru-RU" dirty="0" smtClean="0"/>
              <a:t> на </a:t>
            </a:r>
            <a:r>
              <a:rPr lang="ru-RU" dirty="0" err="1" smtClean="0"/>
              <a:t>руці</a:t>
            </a:r>
            <a:r>
              <a:rPr lang="ru-RU" dirty="0" smtClean="0"/>
              <a:t>) за </a:t>
            </a:r>
            <a:r>
              <a:rPr lang="ru-RU" dirty="0" err="1" smtClean="0"/>
              <a:t>представленим</a:t>
            </a:r>
            <a:r>
              <a:rPr lang="ru-RU" dirty="0" smtClean="0"/>
              <a:t> </a:t>
            </a:r>
            <a:r>
              <a:rPr lang="ru-RU" dirty="0" err="1" smtClean="0"/>
              <a:t>родоводом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1340768"/>
            <a:ext cx="4819650" cy="183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3645024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шлюбу</a:t>
            </a:r>
            <a:r>
              <a:rPr lang="ru-RU" dirty="0" smtClean="0"/>
              <a:t> здорового </a:t>
            </a:r>
            <a:r>
              <a:rPr lang="ru-RU" dirty="0" err="1" smtClean="0"/>
              <a:t>чоловіка</a:t>
            </a:r>
            <a:r>
              <a:rPr lang="ru-RU" dirty="0" smtClean="0"/>
              <a:t> та </a:t>
            </a:r>
            <a:r>
              <a:rPr lang="ru-RU" dirty="0" err="1" smtClean="0"/>
              <a:t>жінки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полідактилією</a:t>
            </a:r>
            <a:r>
              <a:rPr lang="ru-RU" dirty="0" smtClean="0"/>
              <a:t> в </a:t>
            </a:r>
            <a:r>
              <a:rPr lang="ru-RU" dirty="0" err="1" smtClean="0"/>
              <a:t>потомстві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як </a:t>
            </a:r>
            <a:r>
              <a:rPr lang="ru-RU" dirty="0" err="1" smtClean="0"/>
              <a:t>здорові</a:t>
            </a:r>
            <a:r>
              <a:rPr lang="ru-RU" dirty="0" smtClean="0"/>
              <a:t> </a:t>
            </a:r>
            <a:r>
              <a:rPr lang="ru-RU" dirty="0" err="1" smtClean="0"/>
              <a:t>нащадки</a:t>
            </a:r>
            <a:r>
              <a:rPr lang="ru-RU" dirty="0" smtClean="0"/>
              <a:t>,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відхиленням</a:t>
            </a:r>
            <a:r>
              <a:rPr lang="ru-RU" dirty="0" smtClean="0"/>
              <a:t> (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).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висновок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батьківських</a:t>
            </a:r>
            <a:r>
              <a:rPr lang="ru-RU" dirty="0" smtClean="0"/>
              <a:t> форм – </a:t>
            </a:r>
            <a:r>
              <a:rPr lang="ru-RU" dirty="0" err="1" smtClean="0"/>
              <a:t>гетерозигота</a:t>
            </a:r>
            <a:r>
              <a:rPr lang="ru-RU" dirty="0" smtClean="0"/>
              <a:t>, а </a:t>
            </a:r>
            <a:r>
              <a:rPr lang="ru-RU" dirty="0" err="1" smtClean="0"/>
              <a:t>інша</a:t>
            </a:r>
            <a:r>
              <a:rPr lang="ru-RU" dirty="0" smtClean="0"/>
              <a:t> – </a:t>
            </a:r>
            <a:r>
              <a:rPr lang="ru-RU" dirty="0" err="1" smtClean="0"/>
              <a:t>гомозигота</a:t>
            </a:r>
            <a:r>
              <a:rPr lang="ru-RU" dirty="0" smtClean="0"/>
              <a:t>,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рецесивна</a:t>
            </a:r>
            <a:r>
              <a:rPr lang="ru-RU" dirty="0" smtClean="0"/>
              <a:t> (батьки </a:t>
            </a:r>
            <a:r>
              <a:rPr lang="ru-RU" dirty="0" err="1" smtClean="0"/>
              <a:t>несуть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).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визначити</a:t>
            </a:r>
            <a:r>
              <a:rPr lang="ru-RU" dirty="0" smtClean="0"/>
              <a:t> яку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домінантною</a:t>
            </a:r>
            <a:r>
              <a:rPr lang="ru-RU" dirty="0" smtClean="0"/>
              <a:t>, </a:t>
            </a:r>
            <a:r>
              <a:rPr lang="ru-RU" dirty="0" err="1" smtClean="0"/>
              <a:t>звернемо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шлюб</a:t>
            </a:r>
            <a:r>
              <a:rPr lang="ru-RU" dirty="0" smtClean="0"/>
              <a:t> 8–9, де </a:t>
            </a:r>
            <a:r>
              <a:rPr lang="ru-RU" dirty="0" err="1" smtClean="0"/>
              <a:t>подружжя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шестеро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здорові</a:t>
            </a:r>
            <a:r>
              <a:rPr lang="ru-RU" dirty="0" smtClean="0"/>
              <a:t> (</a:t>
            </a:r>
            <a:r>
              <a:rPr lang="ru-RU" dirty="0" err="1" smtClean="0"/>
              <a:t>розщеплення</a:t>
            </a:r>
            <a:r>
              <a:rPr lang="ru-RU" dirty="0" smtClean="0"/>
              <a:t> не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).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рецесивними</a:t>
            </a:r>
            <a:r>
              <a:rPr lang="ru-RU" dirty="0" smtClean="0"/>
              <a:t> </a:t>
            </a:r>
            <a:r>
              <a:rPr lang="ru-RU" dirty="0" err="1" smtClean="0"/>
              <a:t>гомозиготами</a:t>
            </a:r>
            <a:r>
              <a:rPr lang="ru-RU" dirty="0" smtClean="0"/>
              <a:t>, </a:t>
            </a:r>
            <a:r>
              <a:rPr lang="ru-RU" dirty="0" err="1" smtClean="0"/>
              <a:t>інакше</a:t>
            </a:r>
            <a:r>
              <a:rPr lang="ru-RU" dirty="0" smtClean="0"/>
              <a:t> </a:t>
            </a:r>
            <a:r>
              <a:rPr lang="ru-RU" dirty="0" err="1" smtClean="0"/>
              <a:t>спостерігалося</a:t>
            </a:r>
            <a:r>
              <a:rPr lang="ru-RU" dirty="0" smtClean="0"/>
              <a:t> б </a:t>
            </a:r>
            <a:r>
              <a:rPr lang="ru-RU" dirty="0" err="1" smtClean="0"/>
              <a:t>розщеплення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нормальна </a:t>
            </a:r>
            <a:r>
              <a:rPr lang="ru-RU" dirty="0" err="1" smtClean="0"/>
              <a:t>ознака</a:t>
            </a:r>
            <a:r>
              <a:rPr lang="ru-RU" dirty="0" smtClean="0"/>
              <a:t> – </a:t>
            </a:r>
            <a:r>
              <a:rPr lang="ru-RU" dirty="0" err="1" smtClean="0"/>
              <a:t>рецесивна</a:t>
            </a:r>
            <a:r>
              <a:rPr lang="ru-RU" dirty="0" smtClean="0"/>
              <a:t>, а </a:t>
            </a:r>
            <a:r>
              <a:rPr lang="ru-RU" dirty="0" err="1" smtClean="0"/>
              <a:t>полідактилія</a:t>
            </a:r>
            <a:r>
              <a:rPr lang="ru-RU" dirty="0" smtClean="0"/>
              <a:t> – </a:t>
            </a:r>
            <a:r>
              <a:rPr lang="ru-RU" dirty="0" err="1" smtClean="0"/>
              <a:t>домінантна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</a:t>
            </a:r>
            <a:r>
              <a:rPr lang="ru-RU" dirty="0" err="1" smtClean="0"/>
              <a:t>Полідактилія</a:t>
            </a:r>
            <a:r>
              <a:rPr lang="ru-RU" dirty="0" smtClean="0"/>
              <a:t> </a:t>
            </a:r>
            <a:r>
              <a:rPr lang="ru-RU" dirty="0" err="1" smtClean="0"/>
              <a:t>домінантна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871296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Неповне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endParaRPr lang="ru-RU" dirty="0" smtClean="0"/>
          </a:p>
          <a:p>
            <a:endParaRPr lang="ru-RU" dirty="0"/>
          </a:p>
          <a:p>
            <a:r>
              <a:rPr lang="ru-RU" sz="1600" dirty="0" err="1" smtClean="0"/>
              <a:t>Неповне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домінування</a:t>
            </a:r>
            <a:r>
              <a:rPr lang="ru-RU" sz="1600" dirty="0" smtClean="0"/>
              <a:t> – тип </a:t>
            </a:r>
            <a:r>
              <a:rPr lang="ru-RU" sz="1600" dirty="0" err="1" smtClean="0"/>
              <a:t>взаємодії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</a:t>
            </a:r>
            <a:r>
              <a:rPr lang="ru-RU" sz="1600" dirty="0" err="1" smtClean="0"/>
              <a:t>алелей</a:t>
            </a:r>
            <a:r>
              <a:rPr lang="ru-RU" sz="1600" dirty="0" smtClean="0"/>
              <a:t> одного гена, при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в гетерозиготному </a:t>
            </a:r>
            <a:r>
              <a:rPr lang="ru-RU" sz="1600" dirty="0" err="1" smtClean="0"/>
              <a:t>стані</a:t>
            </a:r>
            <a:r>
              <a:rPr lang="ru-RU" sz="1600" dirty="0" smtClean="0"/>
              <a:t> одна </a:t>
            </a:r>
            <a:r>
              <a:rPr lang="ru-RU" sz="1600" dirty="0" err="1" smtClean="0"/>
              <a:t>алель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пригнічує</a:t>
            </a:r>
            <a:r>
              <a:rPr lang="ru-RU" sz="1600" dirty="0" smtClean="0"/>
              <a:t> </a:t>
            </a:r>
            <a:r>
              <a:rPr lang="ru-RU" sz="1600" dirty="0" err="1" smtClean="0"/>
              <a:t>дію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іншої</a:t>
            </a:r>
            <a:r>
              <a:rPr lang="ru-RU" sz="1600" dirty="0" smtClean="0"/>
              <a:t>, а </a:t>
            </a:r>
            <a:r>
              <a:rPr lang="ru-RU" sz="1600" dirty="0" err="1" smtClean="0"/>
              <a:t>найчастіше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проміжної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ознаки</a:t>
            </a:r>
            <a:r>
              <a:rPr lang="ru-RU" sz="1600" dirty="0" smtClean="0"/>
              <a:t>. </a:t>
            </a:r>
            <a:r>
              <a:rPr lang="ru-RU" sz="1600" dirty="0" err="1" smtClean="0"/>
              <a:t>Неповне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домінування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називають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проміжним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успадкуванням</a:t>
            </a:r>
            <a:r>
              <a:rPr lang="ru-RU" sz="1600" dirty="0" smtClean="0"/>
              <a:t>, </a:t>
            </a:r>
            <a:r>
              <a:rPr lang="ru-RU" sz="1600" dirty="0" err="1" smtClean="0"/>
              <a:t>хоча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відмінності</a:t>
            </a:r>
            <a:r>
              <a:rPr lang="ru-RU" sz="1600" dirty="0" smtClean="0"/>
              <a:t> у </a:t>
            </a:r>
            <a:r>
              <a:rPr lang="ru-RU" sz="1600" dirty="0" err="1" smtClean="0"/>
              <a:t>біохімічному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аспекті</a:t>
            </a:r>
            <a:r>
              <a:rPr lang="ru-RU" sz="1600" dirty="0" smtClean="0"/>
              <a:t>. </a:t>
            </a:r>
            <a:r>
              <a:rPr lang="ru-RU" sz="1600" dirty="0" err="1" smtClean="0"/>
              <a:t>Позначення</a:t>
            </a:r>
            <a:r>
              <a:rPr lang="ru-RU" sz="1600" dirty="0" smtClean="0"/>
              <a:t>. </a:t>
            </a:r>
            <a:r>
              <a:rPr lang="en-US" sz="1600" dirty="0" smtClean="0"/>
              <a:t>RR – </a:t>
            </a:r>
            <a:r>
              <a:rPr lang="ru-RU" sz="1600" dirty="0" err="1" smtClean="0"/>
              <a:t>червоне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квіток</a:t>
            </a:r>
            <a:r>
              <a:rPr lang="ru-RU" sz="1600" dirty="0" smtClean="0"/>
              <a:t> у </a:t>
            </a:r>
            <a:r>
              <a:rPr lang="en-US" sz="1600" dirty="0" smtClean="0"/>
              <a:t>Mirabilis – </a:t>
            </a:r>
            <a:r>
              <a:rPr lang="ru-RU" sz="1600" dirty="0" err="1" smtClean="0"/>
              <a:t>нічної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красуні</a:t>
            </a:r>
            <a:r>
              <a:rPr lang="ru-RU" sz="1600" dirty="0" smtClean="0"/>
              <a:t>, </a:t>
            </a:r>
            <a:r>
              <a:rPr lang="en-US" sz="1600" dirty="0" err="1" smtClean="0"/>
              <a:t>rr</a:t>
            </a:r>
            <a:r>
              <a:rPr lang="en-US" sz="1600" dirty="0" smtClean="0"/>
              <a:t> – </a:t>
            </a:r>
            <a:r>
              <a:rPr lang="ru-RU" sz="1600" dirty="0" err="1" smtClean="0"/>
              <a:t>біле</a:t>
            </a:r>
            <a:r>
              <a:rPr lang="ru-RU" sz="1600" dirty="0" smtClean="0"/>
              <a:t>, </a:t>
            </a:r>
            <a:r>
              <a:rPr lang="en-US" sz="1600" dirty="0" err="1" smtClean="0"/>
              <a:t>Rr</a:t>
            </a:r>
            <a:r>
              <a:rPr lang="en-US" sz="1600" dirty="0" smtClean="0"/>
              <a:t> – </a:t>
            </a:r>
            <a:r>
              <a:rPr lang="ru-RU" sz="1600" dirty="0" err="1" smtClean="0"/>
              <a:t>рожеве</a:t>
            </a:r>
            <a:r>
              <a:rPr lang="ru-RU" sz="1600" dirty="0" smtClean="0"/>
              <a:t> (</a:t>
            </a:r>
            <a:r>
              <a:rPr lang="ru-RU" sz="1600" dirty="0" err="1" smtClean="0"/>
              <a:t>проміжне</a:t>
            </a:r>
            <a:r>
              <a:rPr lang="ru-RU" sz="1600" dirty="0" smtClean="0"/>
              <a:t>); </a:t>
            </a:r>
            <a:r>
              <a:rPr lang="en-US" sz="1600" dirty="0" smtClean="0"/>
              <a:t>B</a:t>
            </a:r>
            <a:r>
              <a:rPr lang="ru-RU" sz="1600" dirty="0" smtClean="0"/>
              <a:t>В – </a:t>
            </a:r>
            <a:r>
              <a:rPr lang="ru-RU" sz="1600" dirty="0" err="1" smtClean="0"/>
              <a:t>чорне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оперіння</a:t>
            </a:r>
            <a:r>
              <a:rPr lang="ru-RU" sz="1600" dirty="0" smtClean="0"/>
              <a:t> у курей, </a:t>
            </a:r>
            <a:r>
              <a:rPr lang="en-US" sz="1600" dirty="0" smtClean="0"/>
              <a:t>bb – </a:t>
            </a:r>
            <a:r>
              <a:rPr lang="ru-RU" sz="1600" dirty="0" err="1" smtClean="0"/>
              <a:t>біле</a:t>
            </a:r>
            <a:r>
              <a:rPr lang="ru-RU" sz="1600" dirty="0" smtClean="0"/>
              <a:t>, В</a:t>
            </a:r>
            <a:r>
              <a:rPr lang="en-US" sz="1600" dirty="0" smtClean="0"/>
              <a:t>b – «</a:t>
            </a:r>
            <a:r>
              <a:rPr lang="ru-RU" sz="1600" dirty="0" err="1" smtClean="0"/>
              <a:t>блакитне</a:t>
            </a:r>
            <a:r>
              <a:rPr lang="ru-RU" sz="1600" dirty="0" smtClean="0"/>
              <a:t>», </a:t>
            </a:r>
            <a:r>
              <a:rPr lang="ru-RU" sz="1600" dirty="0" err="1" smtClean="0"/>
              <a:t>андалузьке</a:t>
            </a:r>
            <a:r>
              <a:rPr lang="ru-RU" sz="1600" dirty="0" smtClean="0"/>
              <a:t>, (</a:t>
            </a:r>
            <a:r>
              <a:rPr lang="ru-RU" sz="1600" dirty="0" err="1" smtClean="0"/>
              <a:t>тобто</a:t>
            </a:r>
            <a:r>
              <a:rPr lang="ru-RU" sz="1600" dirty="0" smtClean="0"/>
              <a:t> не </a:t>
            </a:r>
            <a:r>
              <a:rPr lang="ru-RU" sz="1600" dirty="0" err="1" smtClean="0"/>
              <a:t>проміжне</a:t>
            </a:r>
            <a:r>
              <a:rPr lang="ru-RU" sz="1600" dirty="0" smtClean="0"/>
              <a:t>!).</a:t>
            </a:r>
          </a:p>
          <a:p>
            <a:endParaRPr lang="ru-RU" sz="1600" dirty="0" smtClean="0"/>
          </a:p>
          <a:p>
            <a:r>
              <a:rPr lang="ru-RU" sz="1600" dirty="0" smtClean="0"/>
              <a:t>1 тип </a:t>
            </a:r>
          </a:p>
          <a:p>
            <a:r>
              <a:rPr lang="ru-RU" sz="1600" dirty="0" err="1" smtClean="0"/>
              <a:t>Завдання</a:t>
            </a:r>
            <a:r>
              <a:rPr lang="ru-RU" sz="1600" dirty="0" smtClean="0"/>
              <a:t> № 1. </a:t>
            </a:r>
            <a:r>
              <a:rPr lang="ru-RU" sz="1600" dirty="0" err="1" smtClean="0"/>
              <a:t>Визначте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генотипи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фенотипи</a:t>
            </a:r>
            <a:r>
              <a:rPr lang="ru-RU" sz="1600" dirty="0" smtClean="0"/>
              <a:t> </a:t>
            </a:r>
            <a:r>
              <a:rPr lang="ru-RU" sz="1600" dirty="0" err="1" smtClean="0"/>
              <a:t>нічної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красуні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фарбуванням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з'являться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рослинами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рожеві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квітки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Рішення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Хід</a:t>
            </a:r>
            <a:r>
              <a:rPr lang="ru-RU" sz="1600" dirty="0" smtClean="0"/>
              <a:t> </a:t>
            </a:r>
            <a:r>
              <a:rPr lang="ru-RU" sz="1600" dirty="0" err="1" smtClean="0"/>
              <a:t>міркувань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подібний</a:t>
            </a:r>
            <a:r>
              <a:rPr lang="ru-RU" sz="1600" dirty="0" smtClean="0"/>
              <a:t> до прикладу </a:t>
            </a:r>
            <a:r>
              <a:rPr lang="ru-RU" sz="1600" dirty="0" err="1" smtClean="0"/>
              <a:t>повного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домінування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Проведемо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: </a:t>
            </a:r>
            <a:r>
              <a:rPr lang="en-US" sz="1600" dirty="0" smtClean="0"/>
              <a:t>P: </a:t>
            </a:r>
            <a:r>
              <a:rPr lang="en-US" sz="1600" dirty="0" err="1" smtClean="0"/>
              <a:t>Rr</a:t>
            </a:r>
            <a:r>
              <a:rPr lang="en-US" sz="1600" dirty="0" smtClean="0"/>
              <a:t> ♀ × </a:t>
            </a:r>
            <a:r>
              <a:rPr lang="en-US" sz="1600" dirty="0" err="1" smtClean="0"/>
              <a:t>Rr</a:t>
            </a:r>
            <a:r>
              <a:rPr lang="en-US" sz="1600" dirty="0" smtClean="0"/>
              <a:t> ♂. </a:t>
            </a:r>
            <a:r>
              <a:rPr lang="ru-RU" sz="1600" dirty="0" err="1" smtClean="0"/>
              <a:t>Отримаємо</a:t>
            </a:r>
            <a:r>
              <a:rPr lang="ru-RU" sz="1600" dirty="0" smtClean="0"/>
              <a:t> </a:t>
            </a:r>
            <a:r>
              <a:rPr lang="ru-RU" sz="1600" dirty="0" err="1" smtClean="0"/>
              <a:t>гамети</a:t>
            </a:r>
            <a:r>
              <a:rPr lang="ru-RU" sz="1600" dirty="0" smtClean="0"/>
              <a:t> та потомство: </a:t>
            </a:r>
            <a:r>
              <a:rPr lang="en-US" sz="1600" dirty="0" smtClean="0"/>
              <a:t>G: 0,5R + 0,5r ♀; </a:t>
            </a:r>
            <a:r>
              <a:rPr lang="ru-RU" sz="1600" dirty="0" smtClean="0"/>
              <a:t>та 0,5</a:t>
            </a:r>
            <a:r>
              <a:rPr lang="en-US" sz="1600" dirty="0" smtClean="0"/>
              <a:t>R + 0,5r ♂; F1: 0,25RR; 0,5Rr; 0,25 </a:t>
            </a:r>
            <a:r>
              <a:rPr lang="en-US" sz="1600" dirty="0" err="1" smtClean="0"/>
              <a:t>rr</a:t>
            </a:r>
            <a:r>
              <a:rPr lang="en-US" sz="1600" dirty="0" smtClean="0"/>
              <a:t>.</a:t>
            </a:r>
            <a:endParaRPr lang="uk-UA" sz="1600" dirty="0" smtClean="0"/>
          </a:p>
          <a:p>
            <a:r>
              <a:rPr lang="ru-RU" sz="1600" dirty="0" err="1" smtClean="0"/>
              <a:t>Проаналізуємо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результати</a:t>
            </a:r>
            <a:r>
              <a:rPr lang="ru-RU" sz="1600" dirty="0" smtClean="0"/>
              <a:t>. У </a:t>
            </a:r>
            <a:r>
              <a:rPr lang="ru-RU" sz="1600" dirty="0" err="1" smtClean="0"/>
              <a:t>потомстві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три </a:t>
            </a:r>
            <a:r>
              <a:rPr lang="ru-RU" sz="1600" dirty="0" err="1" smtClean="0"/>
              <a:t>фенотипи</a:t>
            </a:r>
            <a:r>
              <a:rPr lang="ru-RU" sz="1600" dirty="0" smtClean="0"/>
              <a:t> (</a:t>
            </a:r>
            <a:r>
              <a:rPr lang="ru-RU" sz="1600" dirty="0" err="1" smtClean="0"/>
              <a:t>червоні</a:t>
            </a:r>
            <a:r>
              <a:rPr lang="ru-RU" sz="1600" dirty="0" smtClean="0"/>
              <a:t>, </a:t>
            </a:r>
            <a:r>
              <a:rPr lang="ru-RU" sz="1600" dirty="0" err="1" smtClean="0"/>
              <a:t>рожеві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білі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квітки</a:t>
            </a:r>
            <a:r>
              <a:rPr lang="ru-RU" sz="1600" dirty="0" smtClean="0"/>
              <a:t>) ¼: ½: ¼ </a:t>
            </a:r>
            <a:r>
              <a:rPr lang="ru-RU" sz="1600" dirty="0" err="1" smtClean="0"/>
              <a:t>і</a:t>
            </a:r>
            <a:r>
              <a:rPr lang="ru-RU" sz="1600" dirty="0" smtClean="0"/>
              <a:t> три </a:t>
            </a:r>
            <a:r>
              <a:rPr lang="ru-RU" sz="1600" dirty="0" err="1" smtClean="0"/>
              <a:t>генотипи</a:t>
            </a:r>
            <a:r>
              <a:rPr lang="ru-RU" sz="1600" dirty="0" smtClean="0"/>
              <a:t> (</a:t>
            </a:r>
            <a:r>
              <a:rPr lang="ru-RU" sz="1600" dirty="0" err="1" smtClean="0"/>
              <a:t>домінантна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гомозигота</a:t>
            </a:r>
            <a:r>
              <a:rPr lang="ru-RU" sz="1600" dirty="0" smtClean="0"/>
              <a:t>, </a:t>
            </a:r>
            <a:r>
              <a:rPr lang="ru-RU" sz="1600" dirty="0" err="1" smtClean="0"/>
              <a:t>гетерозигота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рецесивна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гомозигота</a:t>
            </a:r>
            <a:r>
              <a:rPr lang="ru-RU" sz="1600" dirty="0" smtClean="0"/>
              <a:t>) у тому ж </a:t>
            </a:r>
            <a:r>
              <a:rPr lang="ru-RU" sz="1600" dirty="0" err="1" smtClean="0"/>
              <a:t>співвідношенні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принциповою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відмінністю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особливістю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неповного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домінування</a:t>
            </a:r>
            <a:r>
              <a:rPr lang="ru-RU" sz="1600" dirty="0" smtClean="0"/>
              <a:t>. </a:t>
            </a:r>
            <a:r>
              <a:rPr lang="ru-RU" sz="1600" dirty="0" err="1" smtClean="0"/>
              <a:t>Розщеплення</a:t>
            </a:r>
            <a:r>
              <a:rPr lang="ru-RU" sz="1600" dirty="0" smtClean="0"/>
              <a:t> за фенотипом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розщепленню</a:t>
            </a:r>
            <a:r>
              <a:rPr lang="ru-RU" sz="1600" dirty="0" smtClean="0"/>
              <a:t> за генотипом, </a:t>
            </a:r>
            <a:r>
              <a:rPr lang="ru-RU" sz="1600" dirty="0" err="1" smtClean="0"/>
              <a:t>оскільки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кожен</a:t>
            </a:r>
            <a:r>
              <a:rPr lang="ru-RU" sz="1600" dirty="0" smtClean="0"/>
              <a:t> генотип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фенотипний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прояв</a:t>
            </a:r>
            <a:r>
              <a:rPr lang="ru-RU" sz="1600" dirty="0" smtClean="0"/>
              <a:t>: </a:t>
            </a:r>
            <a:r>
              <a:rPr lang="ru-RU" sz="1600" dirty="0" err="1" smtClean="0"/>
              <a:t>домінантна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гомозигота</a:t>
            </a:r>
            <a:r>
              <a:rPr lang="ru-RU" sz="1600" dirty="0" smtClean="0"/>
              <a:t> – </a:t>
            </a:r>
            <a:r>
              <a:rPr lang="ru-RU" sz="1600" dirty="0" err="1" smtClean="0"/>
              <a:t>домінантний</a:t>
            </a:r>
            <a:r>
              <a:rPr lang="ru-RU" sz="1600" dirty="0" smtClean="0"/>
              <a:t> фенотип, </a:t>
            </a:r>
            <a:r>
              <a:rPr lang="ru-RU" sz="1600" dirty="0" err="1" smtClean="0"/>
              <a:t>гетерозигота</a:t>
            </a:r>
            <a:r>
              <a:rPr lang="ru-RU" sz="1600" dirty="0" smtClean="0"/>
              <a:t> – </a:t>
            </a:r>
            <a:r>
              <a:rPr lang="ru-RU" sz="1600" dirty="0" err="1" smtClean="0"/>
              <a:t>проміжний</a:t>
            </a:r>
            <a:r>
              <a:rPr lang="ru-RU" sz="1600" dirty="0" smtClean="0"/>
              <a:t> фенотип та </a:t>
            </a:r>
            <a:r>
              <a:rPr lang="ru-RU" sz="1600" dirty="0" err="1" smtClean="0"/>
              <a:t>рецесивна</a:t>
            </a:r>
            <a:r>
              <a:rPr lang="ru-RU" sz="1600" dirty="0" smtClean="0"/>
              <a:t> </a:t>
            </a:r>
            <a:r>
              <a:rPr lang="ru-RU" sz="1600" dirty="0" err="1" smtClean="0"/>
              <a:t>гомозигота</a:t>
            </a:r>
            <a:r>
              <a:rPr lang="ru-RU" sz="1600" dirty="0" smtClean="0"/>
              <a:t> – </a:t>
            </a:r>
            <a:r>
              <a:rPr lang="ru-RU" sz="1600" dirty="0" err="1" smtClean="0"/>
              <a:t>рецесивний</a:t>
            </a:r>
            <a:r>
              <a:rPr lang="ru-RU" sz="1600" dirty="0" smtClean="0"/>
              <a:t> фенотип.</a:t>
            </a:r>
          </a:p>
          <a:p>
            <a:r>
              <a:rPr lang="ru-RU" sz="1600" dirty="0" err="1" smtClean="0"/>
              <a:t>Відповідь</a:t>
            </a:r>
            <a:r>
              <a:rPr lang="ru-RU" sz="1600" dirty="0" smtClean="0"/>
              <a:t>. В </a:t>
            </a:r>
            <a:r>
              <a:rPr lang="ru-RU" sz="1600" dirty="0" err="1" smtClean="0"/>
              <a:t>результаті</a:t>
            </a:r>
            <a:r>
              <a:rPr lang="ru-RU" sz="1600" dirty="0" smtClean="0"/>
              <a:t> </a:t>
            </a:r>
            <a:r>
              <a:rPr lang="ru-RU" sz="1600" dirty="0" err="1" smtClean="0"/>
              <a:t>схрещування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виходить</a:t>
            </a:r>
            <a:r>
              <a:rPr lang="ru-RU" sz="1600" dirty="0" smtClean="0"/>
              <a:t> три </a:t>
            </a:r>
            <a:r>
              <a:rPr lang="ru-RU" sz="1600" dirty="0" err="1" smtClean="0"/>
              <a:t>генотипи</a:t>
            </a:r>
            <a:r>
              <a:rPr lang="ru-RU" sz="1600" dirty="0" smtClean="0"/>
              <a:t> та три </a:t>
            </a:r>
            <a:r>
              <a:rPr lang="ru-RU" sz="1600" dirty="0" err="1" smtClean="0"/>
              <a:t>фенотипи</a:t>
            </a:r>
            <a:r>
              <a:rPr lang="ru-RU" sz="1600" dirty="0" smtClean="0"/>
              <a:t>: </a:t>
            </a:r>
            <a:r>
              <a:rPr lang="ru-RU" sz="1600" dirty="0" err="1" smtClean="0"/>
              <a:t>червоне</a:t>
            </a:r>
            <a:r>
              <a:rPr lang="ru-RU" sz="1600" dirty="0" smtClean="0"/>
              <a:t>, </a:t>
            </a:r>
            <a:r>
              <a:rPr lang="ru-RU" sz="1600" dirty="0" err="1" smtClean="0"/>
              <a:t>рожеве</a:t>
            </a:r>
            <a:r>
              <a:rPr lang="ru-RU" sz="1600" dirty="0" smtClean="0"/>
              <a:t> та </a:t>
            </a:r>
            <a:r>
              <a:rPr lang="ru-RU" sz="1600" dirty="0" err="1" smtClean="0"/>
              <a:t>біле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забарвлення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квіток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476672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mtClean="0"/>
              <a:t>2 тип</a:t>
            </a:r>
            <a:endParaRPr lang="ru-RU" smtClean="0"/>
          </a:p>
          <a:p>
            <a:r>
              <a:rPr lang="ru-RU" dirty="0" err="1" smtClean="0"/>
              <a:t>Завдання</a:t>
            </a:r>
            <a:r>
              <a:rPr lang="ru-RU" dirty="0" smtClean="0"/>
              <a:t> № 2.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рослини</a:t>
            </a:r>
            <a:r>
              <a:rPr lang="ru-RU" dirty="0" smtClean="0"/>
              <a:t> </a:t>
            </a:r>
            <a:r>
              <a:rPr lang="ru-RU" dirty="0" err="1" smtClean="0"/>
              <a:t>нічної</a:t>
            </a:r>
            <a:r>
              <a:rPr lang="ru-RU" dirty="0" smtClean="0"/>
              <a:t> </a:t>
            </a:r>
            <a:r>
              <a:rPr lang="ru-RU" dirty="0" err="1" smtClean="0"/>
              <a:t>красуні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на </a:t>
            </a:r>
            <a:r>
              <a:rPr lang="ru-RU" dirty="0" err="1" smtClean="0"/>
              <a:t>наступний</a:t>
            </a:r>
            <a:r>
              <a:rPr lang="ru-RU" dirty="0" smtClean="0"/>
              <a:t> </a:t>
            </a:r>
            <a:r>
              <a:rPr lang="ru-RU" dirty="0" err="1" smtClean="0"/>
              <a:t>рік</a:t>
            </a:r>
            <a:r>
              <a:rPr lang="ru-RU" dirty="0" smtClean="0"/>
              <a:t> вся клумба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рожевою</a:t>
            </a:r>
            <a:r>
              <a:rPr lang="ru-RU" dirty="0" smtClean="0"/>
              <a:t> </a:t>
            </a:r>
            <a:r>
              <a:rPr lang="ru-RU" dirty="0" err="1" smtClean="0"/>
              <a:t>квітковою</a:t>
            </a:r>
            <a:r>
              <a:rPr lang="ru-RU" dirty="0" smtClean="0"/>
              <a:t>?</a:t>
            </a:r>
          </a:p>
          <a:p>
            <a:r>
              <a:rPr lang="ru-RU" dirty="0" err="1" smtClean="0"/>
              <a:t>Рішення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випадок</a:t>
            </a:r>
            <a:r>
              <a:rPr lang="ru-RU" dirty="0" smtClean="0"/>
              <a:t> </a:t>
            </a:r>
            <a:r>
              <a:rPr lang="ru-RU" dirty="0" err="1" smtClean="0"/>
              <a:t>неповного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 гена </a:t>
            </a:r>
            <a:r>
              <a:rPr lang="en-US" dirty="0" smtClean="0"/>
              <a:t>R, </a:t>
            </a:r>
            <a:r>
              <a:rPr lang="ru-RU" dirty="0" smtClean="0"/>
              <a:t>тому </a:t>
            </a:r>
            <a:r>
              <a:rPr lang="ru-RU" dirty="0" err="1" smtClean="0"/>
              <a:t>рожеве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зумовлене</a:t>
            </a:r>
            <a:r>
              <a:rPr lang="ru-RU" dirty="0" smtClean="0"/>
              <a:t> </a:t>
            </a:r>
            <a:r>
              <a:rPr lang="ru-RU" dirty="0" err="1" smtClean="0"/>
              <a:t>гетерозиготністю</a:t>
            </a:r>
            <a:r>
              <a:rPr lang="ru-RU" dirty="0" smtClean="0"/>
              <a:t>.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en-US" dirty="0" err="1" smtClean="0"/>
              <a:t>Rr</a:t>
            </a:r>
            <a:r>
              <a:rPr lang="en-US" dirty="0" smtClean="0"/>
              <a:t>,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схрестити</a:t>
            </a:r>
            <a:r>
              <a:rPr lang="ru-RU" dirty="0" smtClean="0"/>
              <a:t> </a:t>
            </a:r>
            <a:r>
              <a:rPr lang="ru-RU" dirty="0" err="1" smtClean="0"/>
              <a:t>червоноквіткові</a:t>
            </a:r>
            <a:r>
              <a:rPr lang="ru-RU" dirty="0" smtClean="0"/>
              <a:t> </a:t>
            </a:r>
            <a:r>
              <a:rPr lang="en-US" dirty="0" smtClean="0"/>
              <a:t>RR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білоквітковими</a:t>
            </a:r>
            <a:r>
              <a:rPr lang="ru-RU" dirty="0" smtClean="0"/>
              <a:t> </a:t>
            </a:r>
            <a:r>
              <a:rPr lang="en-US" dirty="0" err="1" smtClean="0"/>
              <a:t>rr</a:t>
            </a:r>
            <a:r>
              <a:rPr lang="en-US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висіяти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Відповідь</a:t>
            </a:r>
            <a:r>
              <a:rPr lang="ru-RU" dirty="0" smtClean="0"/>
              <a:t>. Р: </a:t>
            </a:r>
            <a:r>
              <a:rPr lang="en-US" dirty="0" err="1" smtClean="0"/>
              <a:t>RR×rr</a:t>
            </a:r>
            <a:r>
              <a:rPr lang="en-US" dirty="0" smtClean="0"/>
              <a:t>; F1: </a:t>
            </a:r>
            <a:r>
              <a:rPr lang="en-US" dirty="0" err="1" smtClean="0"/>
              <a:t>Rr</a:t>
            </a:r>
            <a:r>
              <a:rPr lang="en-US" dirty="0" smtClean="0"/>
              <a:t> (</a:t>
            </a:r>
            <a:r>
              <a:rPr lang="ru-RU" dirty="0" err="1" smtClean="0"/>
              <a:t>рожеві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47864" y="260648"/>
            <a:ext cx="23712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Генетична</a:t>
            </a:r>
            <a:r>
              <a:rPr lang="ru-RU" dirty="0" smtClean="0"/>
              <a:t> </a:t>
            </a:r>
            <a:r>
              <a:rPr lang="ru-RU" dirty="0" err="1" smtClean="0"/>
              <a:t>символіка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836712"/>
            <a:ext cx="82809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Генетика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спадковість</a:t>
            </a:r>
            <a:r>
              <a:rPr lang="ru-RU" dirty="0" smtClean="0"/>
              <a:t> та </a:t>
            </a:r>
            <a:r>
              <a:rPr lang="ru-RU" dirty="0" err="1" smtClean="0"/>
              <a:t>мінливість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вивчають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,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інструмент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– </a:t>
            </a:r>
            <a:r>
              <a:rPr lang="ru-RU" b="1" dirty="0" err="1" smtClean="0"/>
              <a:t>гібридологічний</a:t>
            </a:r>
            <a:r>
              <a:rPr lang="ru-RU" b="1" dirty="0" smtClean="0"/>
              <a:t> метод </a:t>
            </a:r>
            <a:r>
              <a:rPr lang="ru-RU" dirty="0" smtClean="0"/>
              <a:t>(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схрещувань</a:t>
            </a:r>
            <a:r>
              <a:rPr lang="ru-RU" dirty="0" smtClean="0"/>
              <a:t> та </a:t>
            </a:r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 у </a:t>
            </a:r>
            <a:r>
              <a:rPr lang="ru-RU" dirty="0" err="1" smtClean="0"/>
              <a:t>потомстві</a:t>
            </a:r>
            <a:r>
              <a:rPr lang="ru-RU" dirty="0" smtClean="0"/>
              <a:t>). </a:t>
            </a:r>
          </a:p>
          <a:p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знаком ×; </a:t>
            </a:r>
            <a:r>
              <a:rPr lang="ru-RU" dirty="0" err="1" smtClean="0"/>
              <a:t>попереду</a:t>
            </a:r>
            <a:r>
              <a:rPr lang="ru-RU" dirty="0" smtClean="0"/>
              <a:t>,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Р (</a:t>
            </a:r>
            <a:r>
              <a:rPr lang="en-US" dirty="0" smtClean="0"/>
              <a:t>parents),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записують</a:t>
            </a:r>
            <a:r>
              <a:rPr lang="ru-RU" dirty="0" smtClean="0"/>
              <a:t> генотип </a:t>
            </a:r>
            <a:r>
              <a:rPr lang="ru-RU" dirty="0" err="1" smtClean="0"/>
              <a:t>материнського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а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батьківського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тому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необхідності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ставити</a:t>
            </a:r>
            <a:r>
              <a:rPr lang="ru-RU" dirty="0" smtClean="0"/>
              <a:t> в </a:t>
            </a:r>
            <a:r>
              <a:rPr lang="ru-RU" dirty="0" err="1" smtClean="0"/>
              <a:t>записі</a:t>
            </a:r>
            <a:r>
              <a:rPr lang="ru-RU" dirty="0" smtClean="0"/>
              <a:t> </a:t>
            </a:r>
            <a:r>
              <a:rPr lang="ru-RU" dirty="0" err="1" smtClean="0"/>
              <a:t>схрещувань</a:t>
            </a:r>
            <a:r>
              <a:rPr lang="ru-RU" dirty="0" smtClean="0"/>
              <a:t> знаки ♀ (</a:t>
            </a:r>
            <a:r>
              <a:rPr lang="ru-RU" dirty="0" err="1" smtClean="0"/>
              <a:t>дзеркало</a:t>
            </a:r>
            <a:r>
              <a:rPr lang="ru-RU" dirty="0" smtClean="0"/>
              <a:t> </a:t>
            </a:r>
            <a:r>
              <a:rPr lang="ru-RU" dirty="0" err="1" smtClean="0"/>
              <a:t>Венери</a:t>
            </a:r>
            <a:r>
              <a:rPr lang="ru-RU" dirty="0" smtClean="0"/>
              <a:t>, символ </a:t>
            </a:r>
            <a:r>
              <a:rPr lang="ru-RU" dirty="0" err="1" smtClean="0"/>
              <a:t>жіночої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) та ♂ (щит та </a:t>
            </a:r>
            <a:r>
              <a:rPr lang="ru-RU" dirty="0" err="1" smtClean="0"/>
              <a:t>спис</a:t>
            </a:r>
            <a:r>
              <a:rPr lang="ru-RU" dirty="0" smtClean="0"/>
              <a:t> Марса, символ </a:t>
            </a:r>
            <a:r>
              <a:rPr lang="ru-RU" dirty="0" err="1" smtClean="0"/>
              <a:t>чоловічої</a:t>
            </a:r>
            <a:r>
              <a:rPr lang="ru-RU" dirty="0" smtClean="0"/>
              <a:t> </a:t>
            </a:r>
            <a:r>
              <a:rPr lang="ru-RU" dirty="0" err="1" smtClean="0"/>
              <a:t>статі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501008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На другому рядку (у </a:t>
            </a:r>
            <a:r>
              <a:rPr lang="ru-RU" dirty="0" err="1" smtClean="0"/>
              <a:t>разі</a:t>
            </a:r>
            <a:r>
              <a:rPr lang="ru-RU" dirty="0" smtClean="0"/>
              <a:t> потреби, особливо на </a:t>
            </a:r>
            <a:r>
              <a:rPr lang="ru-RU" dirty="0" err="1" smtClean="0"/>
              <a:t>першому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) </a:t>
            </a:r>
            <a:r>
              <a:rPr lang="ru-RU" dirty="0" err="1" smtClean="0"/>
              <a:t>записують</a:t>
            </a:r>
            <a:r>
              <a:rPr lang="ru-RU" dirty="0" smtClean="0"/>
              <a:t> </a:t>
            </a:r>
            <a:r>
              <a:rPr lang="ru-RU" dirty="0" err="1" smtClean="0"/>
              <a:t>гамети</a:t>
            </a:r>
            <a:r>
              <a:rPr lang="ru-RU" dirty="0" smtClean="0"/>
              <a:t> (</a:t>
            </a:r>
            <a:r>
              <a:rPr lang="en-US" dirty="0" smtClean="0"/>
              <a:t>G),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індексами</a:t>
            </a:r>
            <a:r>
              <a:rPr lang="ru-RU" dirty="0" smtClean="0"/>
              <a:t> </a:t>
            </a:r>
            <a:r>
              <a:rPr lang="en-US" dirty="0" smtClean="0"/>
              <a:t>G</a:t>
            </a:r>
            <a:r>
              <a:rPr lang="en-US" sz="1100" dirty="0" smtClean="0"/>
              <a:t>P</a:t>
            </a:r>
            <a:r>
              <a:rPr lang="en-US" dirty="0" smtClean="0"/>
              <a:t> (</a:t>
            </a:r>
            <a:r>
              <a:rPr lang="ru-RU" dirty="0" err="1" smtClean="0"/>
              <a:t>гамети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), </a:t>
            </a:r>
            <a:r>
              <a:rPr lang="en-US" dirty="0" smtClean="0"/>
              <a:t>G</a:t>
            </a:r>
            <a:r>
              <a:rPr lang="en-US" sz="1400" dirty="0" smtClean="0"/>
              <a:t>F1</a:t>
            </a:r>
            <a:r>
              <a:rPr lang="en-US" dirty="0" smtClean="0"/>
              <a:t> (</a:t>
            </a:r>
            <a:r>
              <a:rPr lang="ru-RU" dirty="0" err="1" smtClean="0"/>
              <a:t>гамети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), </a:t>
            </a:r>
            <a:r>
              <a:rPr lang="en-US" dirty="0" smtClean="0"/>
              <a:t>G</a:t>
            </a:r>
            <a:r>
              <a:rPr lang="en-US" sz="1400" dirty="0" smtClean="0"/>
              <a:t>F2</a:t>
            </a:r>
            <a:r>
              <a:rPr lang="en-US" dirty="0" smtClean="0"/>
              <a:t> (</a:t>
            </a:r>
            <a:r>
              <a:rPr lang="ru-RU" dirty="0" err="1" smtClean="0"/>
              <a:t>гамети</a:t>
            </a:r>
            <a:r>
              <a:rPr lang="ru-RU" dirty="0" smtClean="0"/>
              <a:t> </a:t>
            </a:r>
            <a:r>
              <a:rPr lang="ru-RU" dirty="0" err="1" smtClean="0"/>
              <a:t>онуків</a:t>
            </a:r>
            <a:r>
              <a:rPr lang="ru-RU" dirty="0" smtClean="0"/>
              <a:t>)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 (</a:t>
            </a:r>
            <a:r>
              <a:rPr lang="ru-RU" dirty="0" err="1" smtClean="0"/>
              <a:t>гібридне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) </a:t>
            </a:r>
            <a:r>
              <a:rPr lang="ru-RU" dirty="0" err="1" smtClean="0"/>
              <a:t>записують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</a:t>
            </a:r>
            <a:r>
              <a:rPr lang="en-US" dirty="0" smtClean="0"/>
              <a:t>F (</a:t>
            </a:r>
            <a:r>
              <a:rPr lang="en-US" dirty="0" err="1" smtClean="0"/>
              <a:t>filia</a:t>
            </a:r>
            <a:r>
              <a:rPr lang="en-US" dirty="0" smtClean="0"/>
              <a:t>, </a:t>
            </a:r>
            <a:r>
              <a:rPr lang="en-US" dirty="0" err="1" smtClean="0"/>
              <a:t>fils</a:t>
            </a:r>
            <a:r>
              <a:rPr lang="en-US" dirty="0" smtClean="0"/>
              <a:t>, </a:t>
            </a:r>
            <a:r>
              <a:rPr lang="en-US" dirty="0" err="1" smtClean="0"/>
              <a:t>filles</a:t>
            </a:r>
            <a:r>
              <a:rPr lang="en-US" dirty="0" smtClean="0"/>
              <a:t> – </a:t>
            </a:r>
            <a:r>
              <a:rPr lang="ru-RU" dirty="0" err="1" smtClean="0"/>
              <a:t>діти</a:t>
            </a:r>
            <a:r>
              <a:rPr lang="ru-RU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індексами</a:t>
            </a:r>
            <a:r>
              <a:rPr lang="ru-RU" dirty="0" smtClean="0"/>
              <a:t>: </a:t>
            </a:r>
            <a:r>
              <a:rPr lang="en-US" dirty="0" smtClean="0"/>
              <a:t>F1 – </a:t>
            </a:r>
            <a:r>
              <a:rPr lang="ru-RU" dirty="0" err="1" smtClean="0"/>
              <a:t>діти</a:t>
            </a:r>
            <a:r>
              <a:rPr lang="ru-RU" dirty="0" smtClean="0"/>
              <a:t> (1 </a:t>
            </a:r>
            <a:r>
              <a:rPr lang="ru-RU" dirty="0" err="1" smtClean="0"/>
              <a:t>покоління</a:t>
            </a:r>
            <a:r>
              <a:rPr lang="ru-RU" dirty="0" smtClean="0"/>
              <a:t>), </a:t>
            </a:r>
            <a:r>
              <a:rPr lang="en-US" dirty="0" smtClean="0"/>
              <a:t>F2 – </a:t>
            </a:r>
            <a:r>
              <a:rPr lang="ru-RU" dirty="0" err="1" smtClean="0"/>
              <a:t>онуки</a:t>
            </a:r>
            <a:r>
              <a:rPr lang="ru-RU" dirty="0" smtClean="0"/>
              <a:t> (2 </a:t>
            </a:r>
            <a:r>
              <a:rPr lang="ru-RU" dirty="0" err="1" smtClean="0"/>
              <a:t>покоління</a:t>
            </a:r>
            <a:r>
              <a:rPr lang="ru-RU" dirty="0" smtClean="0"/>
              <a:t>), </a:t>
            </a:r>
            <a:r>
              <a:rPr lang="en-US" dirty="0" smtClean="0"/>
              <a:t>F3, Fn </a:t>
            </a:r>
            <a:r>
              <a:rPr lang="ru-RU" dirty="0" err="1" smtClean="0"/>
              <a:t>тощо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en-US" dirty="0" err="1" smtClean="0"/>
              <a:t>Fb</a:t>
            </a:r>
            <a:r>
              <a:rPr lang="en-US" dirty="0" smtClean="0"/>
              <a:t> –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беккросу</a:t>
            </a:r>
            <a:r>
              <a:rPr lang="ru-RU" dirty="0" smtClean="0"/>
              <a:t> (</a:t>
            </a:r>
            <a:r>
              <a:rPr lang="ru-RU" dirty="0" err="1" smtClean="0"/>
              <a:t>вікових</a:t>
            </a:r>
            <a:r>
              <a:rPr lang="ru-RU" dirty="0" smtClean="0"/>
              <a:t> </a:t>
            </a:r>
            <a:r>
              <a:rPr lang="ru-RU" dirty="0" err="1" smtClean="0"/>
              <a:t>схрещувань</a:t>
            </a:r>
            <a:r>
              <a:rPr lang="ru-RU" dirty="0" smtClean="0"/>
              <a:t> </a:t>
            </a:r>
            <a:r>
              <a:rPr lang="ru-RU" dirty="0" err="1" smtClean="0"/>
              <a:t>гібридів</a:t>
            </a:r>
            <a:r>
              <a:rPr lang="ru-RU" dirty="0" smtClean="0"/>
              <a:t> </a:t>
            </a:r>
            <a:r>
              <a:rPr lang="en-US" dirty="0" smtClean="0"/>
              <a:t>F1 </a:t>
            </a:r>
            <a:r>
              <a:rPr lang="ru-RU" dirty="0" err="1" smtClean="0"/>
              <a:t>з</a:t>
            </a:r>
            <a:r>
              <a:rPr lang="ru-RU" dirty="0" smtClean="0"/>
              <a:t> ♀ </a:t>
            </a:r>
            <a:r>
              <a:rPr lang="ru-RU" dirty="0" err="1" smtClean="0"/>
              <a:t>і</a:t>
            </a:r>
            <a:r>
              <a:rPr lang="ru-RU" dirty="0" smtClean="0"/>
              <a:t> ♂), </a:t>
            </a:r>
            <a:r>
              <a:rPr lang="en-US" dirty="0" err="1" smtClean="0"/>
              <a:t>Fa</a:t>
            </a:r>
            <a:r>
              <a:rPr lang="en-US" dirty="0" smtClean="0"/>
              <a:t> – </a:t>
            </a:r>
            <a:r>
              <a:rPr lang="ru-RU" dirty="0" err="1" smtClean="0"/>
              <a:t>нащадки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аналізуючого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(</a:t>
            </a:r>
            <a:r>
              <a:rPr lang="ru-RU" dirty="0" err="1" smtClean="0"/>
              <a:t>гібрид</a:t>
            </a:r>
            <a:r>
              <a:rPr lang="ru-RU" dirty="0" smtClean="0"/>
              <a:t> </a:t>
            </a:r>
            <a:r>
              <a:rPr lang="en-US" dirty="0" smtClean="0"/>
              <a:t>F1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рецесивною</a:t>
            </a:r>
            <a:r>
              <a:rPr lang="ru-RU" dirty="0" smtClean="0"/>
              <a:t> </a:t>
            </a:r>
            <a:r>
              <a:rPr lang="ru-RU" dirty="0" err="1" smtClean="0"/>
              <a:t>гомозиготою</a:t>
            </a:r>
            <a:r>
              <a:rPr lang="ru-RU" dirty="0" smtClean="0"/>
              <a:t> за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аналізованими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)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260648"/>
            <a:ext cx="87849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зазначити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генетичному</a:t>
            </a:r>
            <a:r>
              <a:rPr lang="ru-RU" dirty="0" smtClean="0"/>
              <a:t> </a:t>
            </a:r>
            <a:r>
              <a:rPr lang="ru-RU" dirty="0" err="1" smtClean="0"/>
              <a:t>аналізі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реципрокні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вихідних</a:t>
            </a:r>
            <a:r>
              <a:rPr lang="ru-RU" dirty="0" smtClean="0"/>
              <a:t> форм (♀ та ♂) у </a:t>
            </a:r>
            <a:r>
              <a:rPr lang="ru-RU" dirty="0" err="1" smtClean="0"/>
              <a:t>матері</a:t>
            </a:r>
            <a:r>
              <a:rPr lang="ru-RU" dirty="0" smtClean="0"/>
              <a:t> та батька </a:t>
            </a:r>
            <a:r>
              <a:rPr lang="ru-RU" dirty="0" err="1" smtClean="0"/>
              <a:t>змінюються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: ♀ </a:t>
            </a:r>
            <a:r>
              <a:rPr lang="ru-RU" dirty="0" err="1" smtClean="0"/>
              <a:t>чорний</a:t>
            </a:r>
            <a:r>
              <a:rPr lang="ru-RU" dirty="0" smtClean="0"/>
              <a:t> ×♂ </a:t>
            </a:r>
            <a:r>
              <a:rPr lang="ru-RU" dirty="0" err="1" smtClean="0"/>
              <a:t>білий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навпаки</a:t>
            </a:r>
            <a:r>
              <a:rPr lang="ru-RU" dirty="0" smtClean="0"/>
              <a:t>, ♀ </a:t>
            </a:r>
            <a:r>
              <a:rPr lang="ru-RU" dirty="0" err="1" smtClean="0"/>
              <a:t>білий</a:t>
            </a:r>
            <a:r>
              <a:rPr lang="ru-RU" dirty="0" smtClean="0"/>
              <a:t> × ♂ </a:t>
            </a:r>
            <a:r>
              <a:rPr lang="ru-RU" dirty="0" err="1" smtClean="0"/>
              <a:t>чорний</a:t>
            </a:r>
            <a:r>
              <a:rPr lang="ru-RU" dirty="0" smtClean="0"/>
              <a:t>).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схрещувань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прямим, а друге – </a:t>
            </a:r>
            <a:r>
              <a:rPr lang="ru-RU" dirty="0" err="1" smtClean="0"/>
              <a:t>зворотним</a:t>
            </a:r>
            <a:r>
              <a:rPr lang="ru-RU" dirty="0" smtClean="0"/>
              <a:t>.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</a:t>
            </a:r>
            <a:r>
              <a:rPr lang="ru-RU" dirty="0" err="1" smtClean="0"/>
              <a:t>літерою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виявленої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гена, </a:t>
            </a:r>
            <a:r>
              <a:rPr lang="ru-RU" dirty="0" err="1" smtClean="0"/>
              <a:t>причому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мутація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гена </a:t>
            </a:r>
            <a:r>
              <a:rPr lang="ru-RU" dirty="0" err="1" smtClean="0"/>
              <a:t>рецесивна</a:t>
            </a:r>
            <a:r>
              <a:rPr lang="ru-RU" dirty="0" smtClean="0"/>
              <a:t> (не </a:t>
            </a:r>
            <a:r>
              <a:rPr lang="ru-RU" dirty="0" err="1" smtClean="0"/>
              <a:t>проявляється</a:t>
            </a:r>
            <a:r>
              <a:rPr lang="ru-RU" dirty="0" smtClean="0"/>
              <a:t> в гетерозиготному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), то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малої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</a:t>
            </a:r>
            <a:r>
              <a:rPr lang="ru-RU" dirty="0" err="1" smtClean="0"/>
              <a:t>пишуть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(</a:t>
            </a:r>
            <a:r>
              <a:rPr lang="en-US" dirty="0" smtClean="0"/>
              <a:t>white – </a:t>
            </a:r>
            <a:r>
              <a:rPr lang="ru-RU" dirty="0" err="1" smtClean="0"/>
              <a:t>білі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 у </a:t>
            </a:r>
            <a:r>
              <a:rPr lang="ru-RU" dirty="0" err="1" smtClean="0"/>
              <a:t>дрозофіли</a:t>
            </a:r>
            <a:r>
              <a:rPr lang="ru-RU" dirty="0" smtClean="0"/>
              <a:t>), </a:t>
            </a:r>
            <a:r>
              <a:rPr lang="ru-RU" dirty="0" err="1" smtClean="0"/>
              <a:t>назва</a:t>
            </a:r>
            <a:r>
              <a:rPr lang="ru-RU" dirty="0" smtClean="0"/>
              <a:t> гена – </a:t>
            </a:r>
            <a:r>
              <a:rPr lang="en-US" dirty="0" smtClean="0"/>
              <a:t>w.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домінантна</a:t>
            </a:r>
            <a:r>
              <a:rPr lang="ru-RU" dirty="0" smtClean="0"/>
              <a:t> </a:t>
            </a:r>
            <a:r>
              <a:rPr lang="ru-RU" dirty="0" err="1" smtClean="0"/>
              <a:t>мутація</a:t>
            </a:r>
            <a:r>
              <a:rPr lang="ru-RU" dirty="0" smtClean="0"/>
              <a:t> (</a:t>
            </a:r>
            <a:r>
              <a:rPr lang="ru-RU" dirty="0" err="1" smtClean="0"/>
              <a:t>проявляється</a:t>
            </a:r>
            <a:r>
              <a:rPr lang="ru-RU" dirty="0" smtClean="0"/>
              <a:t> в гетерозиготному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), то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гена </a:t>
            </a:r>
            <a:r>
              <a:rPr lang="ru-RU" dirty="0" err="1" smtClean="0"/>
              <a:t>пишуть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літери</a:t>
            </a:r>
            <a:r>
              <a:rPr lang="ru-RU" dirty="0" smtClean="0"/>
              <a:t> (</a:t>
            </a:r>
            <a:r>
              <a:rPr lang="ru-RU" dirty="0" err="1" smtClean="0"/>
              <a:t>мутація</a:t>
            </a:r>
            <a:r>
              <a:rPr lang="ru-RU" dirty="0" smtClean="0"/>
              <a:t> </a:t>
            </a:r>
            <a:r>
              <a:rPr lang="en-US" dirty="0" smtClean="0"/>
              <a:t>Bar - </a:t>
            </a:r>
            <a:r>
              <a:rPr lang="ru-RU" dirty="0" err="1" smtClean="0"/>
              <a:t>смугоподібні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 у </a:t>
            </a:r>
            <a:r>
              <a:rPr lang="ru-RU" dirty="0" err="1" smtClean="0"/>
              <a:t>дрозофіли</a:t>
            </a:r>
            <a:r>
              <a:rPr lang="ru-RU" dirty="0" smtClean="0"/>
              <a:t>, ген </a:t>
            </a:r>
            <a:r>
              <a:rPr lang="en-US" dirty="0" smtClean="0"/>
              <a:t>B).</a:t>
            </a:r>
            <a:r>
              <a:rPr lang="uk-UA" dirty="0" smtClean="0"/>
              <a:t>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гена </a:t>
            </a:r>
            <a:r>
              <a:rPr lang="ru-RU" dirty="0" err="1" smtClean="0"/>
              <a:t>включає</a:t>
            </a:r>
            <a:r>
              <a:rPr lang="ru-RU" dirty="0" smtClean="0"/>
              <a:t> 2, 3 та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літер</a:t>
            </a:r>
            <a:r>
              <a:rPr lang="ru-RU" dirty="0" smtClean="0"/>
              <a:t> и (</a:t>
            </a:r>
            <a:r>
              <a:rPr lang="en-US" dirty="0" err="1" smtClean="0"/>
              <a:t>cn</a:t>
            </a:r>
            <a:r>
              <a:rPr lang="en-US" dirty="0" smtClean="0"/>
              <a:t>, vg, </a:t>
            </a:r>
            <a:r>
              <a:rPr lang="en-US" dirty="0" err="1" smtClean="0"/>
              <a:t>Antp</a:t>
            </a:r>
            <a:r>
              <a:rPr lang="en-US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мутації</a:t>
            </a:r>
            <a:r>
              <a:rPr lang="ru-RU" dirty="0" smtClean="0"/>
              <a:t> у </a:t>
            </a:r>
            <a:r>
              <a:rPr lang="ru-RU" dirty="0" err="1" smtClean="0"/>
              <a:t>дрозофіли</a:t>
            </a:r>
            <a:r>
              <a:rPr lang="ru-RU" dirty="0" smtClean="0"/>
              <a:t>).У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диплоїдних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при </a:t>
            </a:r>
            <a:r>
              <a:rPr lang="ru-RU" dirty="0" smtClean="0"/>
              <a:t>генотипу </a:t>
            </a:r>
            <a:r>
              <a:rPr lang="ru-RU" dirty="0" smtClean="0"/>
              <a:t>треба </a:t>
            </a:r>
            <a:r>
              <a:rPr lang="ru-RU" dirty="0" err="1" smtClean="0"/>
              <a:t>відобразити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(у </a:t>
            </a:r>
            <a:r>
              <a:rPr lang="ru-RU" dirty="0" err="1" smtClean="0"/>
              <a:t>тетраплоідних</a:t>
            </a:r>
            <a:r>
              <a:rPr lang="ru-RU" dirty="0" smtClean="0"/>
              <a:t> –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чотири</a:t>
            </a:r>
            <a:r>
              <a:rPr lang="ru-RU" dirty="0" smtClean="0"/>
              <a:t>). </a:t>
            </a:r>
            <a:r>
              <a:rPr lang="ru-RU" dirty="0" err="1" smtClean="0"/>
              <a:t>Дику</a:t>
            </a:r>
            <a:r>
              <a:rPr lang="ru-RU" dirty="0" smtClean="0"/>
              <a:t> аллель </a:t>
            </a:r>
            <a:r>
              <a:rPr lang="ru-RU" dirty="0" err="1" smtClean="0"/>
              <a:t>записують</a:t>
            </a:r>
            <a:r>
              <a:rPr lang="ru-RU" dirty="0" smtClean="0"/>
              <a:t> </a:t>
            </a:r>
            <a:r>
              <a:rPr lang="ru-RU" dirty="0" err="1" smtClean="0"/>
              <a:t>тією</a:t>
            </a:r>
            <a:r>
              <a:rPr lang="ru-RU" dirty="0" smtClean="0"/>
              <a:t> ж </a:t>
            </a:r>
            <a:r>
              <a:rPr lang="ru-RU" dirty="0" err="1" smtClean="0"/>
              <a:t>літерою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мутантну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знаком + </a:t>
            </a:r>
            <a:r>
              <a:rPr lang="ru-RU" dirty="0" err="1" smtClean="0"/>
              <a:t>або</a:t>
            </a:r>
            <a:r>
              <a:rPr lang="ru-RU" dirty="0" smtClean="0"/>
              <a:t> просто знаком +.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записувати</a:t>
            </a:r>
            <a:r>
              <a:rPr lang="ru-RU" dirty="0" smtClean="0"/>
              <a:t>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таблицею: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75656" y="414908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Мутантна алель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Дика алель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Домінування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w+&gt;w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B+&lt;B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</a:t>
                      </a:r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cn</a:t>
                      </a:r>
                      <a:r>
                        <a:rPr lang="en-US" dirty="0" smtClean="0"/>
                        <a:t>+&gt;</a:t>
                      </a:r>
                      <a:r>
                        <a:rPr lang="en-US" dirty="0" err="1" smtClean="0"/>
                        <a:t>cn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Antp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Antp</a:t>
                      </a:r>
                      <a:r>
                        <a:rPr lang="en-US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Antp</a:t>
                      </a:r>
                      <a:r>
                        <a:rPr lang="en-US" dirty="0" smtClean="0"/>
                        <a:t>+&lt;</a:t>
                      </a:r>
                      <a:r>
                        <a:rPr lang="en-US" dirty="0" err="1" smtClean="0"/>
                        <a:t>Antp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76672"/>
            <a:ext cx="80648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Тут &gt; - знак </a:t>
            </a:r>
            <a:r>
              <a:rPr lang="ru-RU" dirty="0" err="1" smtClean="0"/>
              <a:t>домінування</a:t>
            </a:r>
            <a:r>
              <a:rPr lang="ru-RU" dirty="0" smtClean="0"/>
              <a:t> (для </a:t>
            </a:r>
            <a:r>
              <a:rPr lang="ru-RU" dirty="0" err="1" smtClean="0"/>
              <a:t>позначення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 </a:t>
            </a:r>
            <a:r>
              <a:rPr lang="ru-RU" dirty="0" err="1" smtClean="0"/>
              <a:t>однієїалелі</a:t>
            </a:r>
            <a:r>
              <a:rPr lang="ru-RU" dirty="0" smtClean="0"/>
              <a:t> над </a:t>
            </a:r>
            <a:r>
              <a:rPr lang="ru-RU" dirty="0" err="1" smtClean="0"/>
              <a:t>іншою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математичні</a:t>
            </a:r>
            <a:r>
              <a:rPr lang="ru-RU" dirty="0" smtClean="0"/>
              <a:t> знаки &gt; </a:t>
            </a:r>
            <a:r>
              <a:rPr lang="ru-RU" dirty="0" err="1" smtClean="0"/>
              <a:t>або</a:t>
            </a:r>
            <a:r>
              <a:rPr lang="ru-RU" dirty="0" smtClean="0"/>
              <a:t> &lt;).При </a:t>
            </a:r>
            <a:r>
              <a:rPr lang="ru-RU" dirty="0" err="1" smtClean="0"/>
              <a:t>записі</a:t>
            </a:r>
            <a:r>
              <a:rPr lang="ru-RU" dirty="0" smtClean="0"/>
              <a:t> </a:t>
            </a:r>
            <a:r>
              <a:rPr lang="ru-RU" dirty="0" err="1" smtClean="0"/>
              <a:t>генотипів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пишуть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поряд</a:t>
            </a:r>
            <a:r>
              <a:rPr lang="ru-RU" dirty="0" smtClean="0"/>
              <a:t> у рядок, </a:t>
            </a:r>
            <a:r>
              <a:rPr lang="ru-RU" dirty="0" err="1" smtClean="0"/>
              <a:t>або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дробу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над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лінією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символізують</a:t>
            </a:r>
            <a:r>
              <a:rPr lang="ru-RU" dirty="0" smtClean="0"/>
              <a:t> пару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хромосом. Для гена А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 err="1" smtClean="0"/>
              <a:t>варіанти</a:t>
            </a:r>
            <a:r>
              <a:rPr lang="ru-RU" dirty="0" smtClean="0"/>
              <a:t>, </a:t>
            </a:r>
            <a:r>
              <a:rPr lang="ru-RU" dirty="0" err="1" smtClean="0"/>
              <a:t>подані</a:t>
            </a:r>
            <a:r>
              <a:rPr lang="ru-RU" dirty="0" smtClean="0"/>
              <a:t> в </a:t>
            </a:r>
            <a:r>
              <a:rPr lang="ru-RU" dirty="0" err="1" smtClean="0"/>
              <a:t>таблиці</a:t>
            </a:r>
            <a:r>
              <a:rPr lang="ru-RU" dirty="0" smtClean="0"/>
              <a:t>: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11560" y="2011680"/>
          <a:ext cx="7128795" cy="44895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066"/>
                <a:gridCol w="2257452"/>
                <a:gridCol w="1425759"/>
                <a:gridCol w="1425759"/>
                <a:gridCol w="1425759"/>
              </a:tblGrid>
              <a:tr h="466143"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Генотипи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1 варіант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 варіант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3 варіант</a:t>
                      </a:r>
                      <a:endParaRPr lang="ru-RU" sz="1400" dirty="0"/>
                    </a:p>
                  </a:txBody>
                  <a:tcPr/>
                </a:tc>
              </a:tr>
              <a:tr h="506010">
                <a:tc rowSpan="3">
                  <a:txBody>
                    <a:bodyPr/>
                    <a:lstStyle/>
                    <a:p>
                      <a:r>
                        <a:rPr lang="uk-UA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uk-UA" sz="1400" dirty="0" smtClean="0"/>
                        <a:t>Домінантна </a:t>
                      </a:r>
                      <a:r>
                        <a:rPr lang="uk-UA" sz="1400" dirty="0" err="1" smtClean="0"/>
                        <a:t>гомозигота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u="sng" dirty="0" smtClean="0"/>
                        <a:t>А</a:t>
                      </a:r>
                    </a:p>
                    <a:p>
                      <a:r>
                        <a:rPr lang="uk-UA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А//</a:t>
                      </a:r>
                      <a:r>
                        <a:rPr lang="uk-UA" sz="1400" dirty="0" err="1" smtClean="0"/>
                        <a:t>А</a:t>
                      </a:r>
                      <a:endParaRPr lang="ru-RU" sz="1400" dirty="0"/>
                    </a:p>
                  </a:txBody>
                  <a:tcPr/>
                </a:tc>
              </a:tr>
              <a:tr h="5060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а+ </a:t>
                      </a:r>
                      <a:r>
                        <a:rPr lang="uk-UA" sz="1400" dirty="0" err="1" smtClean="0"/>
                        <a:t>а+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u="sng" dirty="0" smtClean="0"/>
                        <a:t>а+</a:t>
                      </a:r>
                    </a:p>
                    <a:p>
                      <a:r>
                        <a:rPr lang="uk-UA" sz="1400" dirty="0" smtClean="0"/>
                        <a:t>а+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а+//</a:t>
                      </a:r>
                      <a:r>
                        <a:rPr lang="uk-UA" sz="1400" dirty="0" err="1" smtClean="0"/>
                        <a:t>а+</a:t>
                      </a:r>
                      <a:endParaRPr lang="ru-RU" sz="1400" dirty="0"/>
                    </a:p>
                  </a:txBody>
                  <a:tcPr/>
                </a:tc>
              </a:tr>
              <a:tr h="5060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++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u="sng" dirty="0" smtClean="0"/>
                        <a:t>+</a:t>
                      </a:r>
                    </a:p>
                    <a:p>
                      <a:r>
                        <a:rPr lang="uk-UA" sz="1400" dirty="0" smtClean="0"/>
                        <a:t>+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+//+</a:t>
                      </a:r>
                      <a:endParaRPr lang="ru-RU" sz="1400" dirty="0"/>
                    </a:p>
                  </a:txBody>
                  <a:tcPr/>
                </a:tc>
              </a:tr>
              <a:tr h="506010">
                <a:tc rowSpan="3">
                  <a:txBody>
                    <a:bodyPr/>
                    <a:lstStyle/>
                    <a:p>
                      <a:r>
                        <a:rPr lang="uk-UA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uk-UA" sz="1400" dirty="0" smtClean="0"/>
                        <a:t>Гетерозигота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u="sng" dirty="0" smtClean="0"/>
                        <a:t>А</a:t>
                      </a:r>
                    </a:p>
                    <a:p>
                      <a:r>
                        <a:rPr lang="uk-UA" sz="1400" dirty="0" smtClean="0"/>
                        <a:t>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А/</a:t>
                      </a:r>
                      <a:r>
                        <a:rPr lang="uk-UA" sz="1400" dirty="0" err="1" smtClean="0"/>
                        <a:t>а</a:t>
                      </a:r>
                      <a:endParaRPr lang="ru-RU" sz="1400" dirty="0"/>
                    </a:p>
                  </a:txBody>
                  <a:tcPr/>
                </a:tc>
              </a:tr>
              <a:tr h="2891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а+а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а+//а</a:t>
                      </a:r>
                      <a:endParaRPr lang="ru-RU" sz="1400" dirty="0"/>
                    </a:p>
                  </a:txBody>
                  <a:tcPr/>
                </a:tc>
              </a:tr>
              <a:tr h="28914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+//а</a:t>
                      </a:r>
                      <a:endParaRPr lang="ru-RU" sz="1400" dirty="0"/>
                    </a:p>
                  </a:txBody>
                  <a:tcPr/>
                </a:tc>
              </a:tr>
              <a:tr h="289149">
                <a:tc rowSpan="3">
                  <a:txBody>
                    <a:bodyPr/>
                    <a:lstStyle/>
                    <a:p>
                      <a:r>
                        <a:rPr lang="uk-UA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uk-UA" sz="1400" dirty="0" smtClean="0"/>
                        <a:t>Рецесивна </a:t>
                      </a:r>
                      <a:r>
                        <a:rPr lang="uk-UA" sz="1400" dirty="0" err="1" smtClean="0"/>
                        <a:t>гомозигота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а//</a:t>
                      </a:r>
                      <a:r>
                        <a:rPr lang="uk-UA" sz="1400" dirty="0" err="1" smtClean="0"/>
                        <a:t>а</a:t>
                      </a:r>
                      <a:endParaRPr lang="ru-RU" sz="1400" dirty="0"/>
                    </a:p>
                  </a:txBody>
                  <a:tcPr/>
                </a:tc>
              </a:tr>
              <a:tr h="5060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а//</a:t>
                      </a:r>
                      <a:r>
                        <a:rPr lang="uk-UA" sz="1400" dirty="0" err="1" smtClean="0"/>
                        <a:t>а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50601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err="1" smtClean="0"/>
                        <a:t>аа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/>
                        <a:t>а//</a:t>
                      </a:r>
                      <a:r>
                        <a:rPr lang="uk-UA" sz="1400" dirty="0" err="1" smtClean="0"/>
                        <a:t>а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0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Схрещування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батьківські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один </a:t>
            </a:r>
            <a:r>
              <a:rPr lang="ru-RU" dirty="0" err="1" smtClean="0"/>
              <a:t>від</a:t>
            </a:r>
            <a:r>
              <a:rPr lang="ru-RU" dirty="0" smtClean="0"/>
              <a:t> одного по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аналізованих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моногібридним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ж </a:t>
            </a:r>
            <a:r>
              <a:rPr lang="ru-RU" dirty="0" err="1" smtClean="0"/>
              <a:t>аналізується</a:t>
            </a:r>
            <a:r>
              <a:rPr lang="ru-RU" dirty="0" smtClean="0"/>
              <a:t> </a:t>
            </a:r>
            <a:r>
              <a:rPr lang="ru-RU" dirty="0" err="1" smtClean="0"/>
              <a:t>відмінність</a:t>
            </a:r>
            <a:r>
              <a:rPr lang="ru-RU" dirty="0" smtClean="0"/>
              <a:t> по </a:t>
            </a:r>
            <a:r>
              <a:rPr lang="ru-RU" dirty="0" err="1" smtClean="0"/>
              <a:t>двох</a:t>
            </a:r>
            <a:r>
              <a:rPr lang="ru-RU" dirty="0" smtClean="0"/>
              <a:t> парах </a:t>
            </a:r>
            <a:r>
              <a:rPr lang="ru-RU" dirty="0" err="1" smtClean="0"/>
              <a:t>алелів</a:t>
            </a:r>
            <a:r>
              <a:rPr lang="ru-RU" dirty="0" smtClean="0"/>
              <a:t> (</a:t>
            </a:r>
            <a:r>
              <a:rPr lang="ru-RU" dirty="0" err="1" smtClean="0"/>
              <a:t>ознак</a:t>
            </a:r>
            <a:r>
              <a:rPr lang="ru-RU" dirty="0" smtClean="0"/>
              <a:t>), то </a:t>
            </a:r>
            <a:r>
              <a:rPr lang="ru-RU" dirty="0" err="1" smtClean="0"/>
              <a:t>схрещування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дигібридним</a:t>
            </a:r>
            <a:r>
              <a:rPr lang="ru-RU" dirty="0" smtClean="0"/>
              <a:t>, а по </a:t>
            </a:r>
            <a:r>
              <a:rPr lang="ru-RU" dirty="0" err="1" smtClean="0"/>
              <a:t>багатьох</a:t>
            </a:r>
            <a:r>
              <a:rPr lang="ru-RU" dirty="0" smtClean="0"/>
              <a:t> – </a:t>
            </a:r>
            <a:r>
              <a:rPr lang="ru-RU" dirty="0" err="1" smtClean="0"/>
              <a:t>полігібридним</a:t>
            </a:r>
            <a:r>
              <a:rPr lang="ru-RU" dirty="0" smtClean="0"/>
              <a:t>. 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локалізації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в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тій</a:t>
            </a:r>
            <a:r>
              <a:rPr lang="ru-RU" dirty="0" smtClean="0"/>
              <a:t> же </a:t>
            </a:r>
            <a:r>
              <a:rPr lang="ru-RU" dirty="0" err="1" smtClean="0"/>
              <a:t>парі</a:t>
            </a:r>
            <a:r>
              <a:rPr lang="ru-RU" dirty="0" smtClean="0"/>
              <a:t> </a:t>
            </a:r>
            <a:r>
              <a:rPr lang="ru-RU" dirty="0" err="1" smtClean="0"/>
              <a:t>гомологічних</a:t>
            </a:r>
            <a:r>
              <a:rPr lang="ru-RU" dirty="0" smtClean="0"/>
              <a:t> хромосом, вони </a:t>
            </a:r>
            <a:r>
              <a:rPr lang="ru-RU" dirty="0" err="1" smtClean="0"/>
              <a:t>записуються</a:t>
            </a:r>
            <a:r>
              <a:rPr lang="ru-RU" dirty="0" smtClean="0"/>
              <a:t> в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/>
              <a:t>чисельнику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знаменнику</a:t>
            </a:r>
            <a:r>
              <a:rPr lang="ru-RU" dirty="0" smtClean="0"/>
              <a:t> (одна проста «</a:t>
            </a:r>
            <a:r>
              <a:rPr lang="ru-RU" dirty="0" err="1" smtClean="0"/>
              <a:t>дріб</a:t>
            </a:r>
            <a:r>
              <a:rPr lang="ru-RU" dirty="0" smtClean="0"/>
              <a:t>»: а</a:t>
            </a:r>
            <a:r>
              <a:rPr lang="en-US" dirty="0" smtClean="0"/>
              <a:t>b/</a:t>
            </a:r>
            <a:r>
              <a:rPr lang="ru-RU" dirty="0" smtClean="0"/>
              <a:t>а</a:t>
            </a:r>
            <a:r>
              <a:rPr lang="en-US" dirty="0" smtClean="0"/>
              <a:t>b). </a:t>
            </a:r>
            <a:r>
              <a:rPr lang="ru-RU" dirty="0" smtClean="0"/>
              <a:t>Коли </a:t>
            </a:r>
            <a:r>
              <a:rPr lang="ru-RU" dirty="0" err="1" smtClean="0"/>
              <a:t>гени</a:t>
            </a:r>
            <a:r>
              <a:rPr lang="ru-RU" dirty="0" smtClean="0"/>
              <a:t> 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en-US" dirty="0" smtClean="0"/>
              <a:t>b </a:t>
            </a:r>
            <a:r>
              <a:rPr lang="ru-RU" dirty="0" err="1" smtClean="0"/>
              <a:t>успадковуються</a:t>
            </a:r>
            <a:r>
              <a:rPr lang="ru-RU" dirty="0" smtClean="0"/>
              <a:t> </a:t>
            </a:r>
            <a:r>
              <a:rPr lang="ru-RU" dirty="0" err="1" smtClean="0"/>
              <a:t>незалежно</a:t>
            </a:r>
            <a:r>
              <a:rPr lang="ru-RU" dirty="0" smtClean="0"/>
              <a:t> (</a:t>
            </a:r>
            <a:r>
              <a:rPr lang="ru-RU" dirty="0" err="1" smtClean="0"/>
              <a:t>розташовані</a:t>
            </a:r>
            <a:r>
              <a:rPr lang="ru-RU" dirty="0" smtClean="0"/>
              <a:t> у </a:t>
            </a:r>
            <a:r>
              <a:rPr lang="ru-RU" dirty="0" err="1" smtClean="0"/>
              <a:t>різних</a:t>
            </a:r>
            <a:r>
              <a:rPr lang="ru-RU" dirty="0" smtClean="0"/>
              <a:t> парах хромосом), </a:t>
            </a:r>
            <a:r>
              <a:rPr lang="ru-RU" dirty="0" err="1" smtClean="0"/>
              <a:t>кожну</a:t>
            </a:r>
            <a:r>
              <a:rPr lang="ru-RU" dirty="0" smtClean="0"/>
              <a:t> пару </a:t>
            </a:r>
            <a:r>
              <a:rPr lang="ru-RU" dirty="0" err="1" smtClean="0"/>
              <a:t>алелей</a:t>
            </a:r>
            <a:r>
              <a:rPr lang="ru-RU" dirty="0" smtClean="0"/>
              <a:t> </a:t>
            </a:r>
            <a:r>
              <a:rPr lang="ru-RU" dirty="0" err="1" smtClean="0"/>
              <a:t>записують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окремої</a:t>
            </a:r>
            <a:r>
              <a:rPr lang="ru-RU" dirty="0" smtClean="0"/>
              <a:t> «</a:t>
            </a:r>
            <a:r>
              <a:rPr lang="ru-RU" dirty="0" err="1" smtClean="0"/>
              <a:t>дробі</a:t>
            </a:r>
            <a:r>
              <a:rPr lang="ru-RU" dirty="0" smtClean="0"/>
              <a:t>», (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отримуємо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простих</a:t>
            </a:r>
            <a:r>
              <a:rPr lang="ru-RU" dirty="0" smtClean="0"/>
              <a:t>: а/</a:t>
            </a:r>
            <a:r>
              <a:rPr lang="ru-RU" dirty="0" err="1" smtClean="0"/>
              <a:t>а</a:t>
            </a:r>
            <a:r>
              <a:rPr lang="ru-RU" dirty="0" smtClean="0"/>
              <a:t> та </a:t>
            </a:r>
            <a:r>
              <a:rPr lang="en-US" dirty="0" smtClean="0"/>
              <a:t>b/b).</a:t>
            </a:r>
            <a:r>
              <a:rPr lang="ru-RU" dirty="0" smtClean="0"/>
              <a:t>При </a:t>
            </a:r>
            <a:r>
              <a:rPr lang="ru-RU" dirty="0" err="1" smtClean="0"/>
              <a:t>використанні</a:t>
            </a:r>
            <a:r>
              <a:rPr lang="ru-RU" dirty="0" smtClean="0"/>
              <a:t> </a:t>
            </a:r>
            <a:r>
              <a:rPr lang="ru-RU" dirty="0" err="1" smtClean="0"/>
              <a:t>серії</a:t>
            </a:r>
            <a:r>
              <a:rPr lang="ru-RU" dirty="0" smtClean="0"/>
              <a:t> </a:t>
            </a:r>
            <a:r>
              <a:rPr lang="ru-RU" dirty="0" err="1" smtClean="0"/>
              <a:t>множинних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особливий</a:t>
            </a:r>
            <a:r>
              <a:rPr lang="ru-RU" dirty="0" smtClean="0"/>
              <a:t> </a:t>
            </a:r>
            <a:r>
              <a:rPr lang="ru-RU" dirty="0" err="1" smtClean="0"/>
              <a:t>запис</a:t>
            </a:r>
            <a:r>
              <a:rPr lang="ru-RU" dirty="0" smtClean="0"/>
              <a:t> "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індексацією</a:t>
            </a:r>
            <a:r>
              <a:rPr lang="ru-RU" dirty="0" smtClean="0"/>
              <a:t>": </a:t>
            </a:r>
            <a:r>
              <a:rPr lang="en-US" dirty="0" err="1" smtClean="0"/>
              <a:t>J</a:t>
            </a:r>
            <a:r>
              <a:rPr lang="en-US" sz="1600" dirty="0" err="1" smtClean="0"/>
              <a:t>a</a:t>
            </a:r>
            <a:r>
              <a:rPr lang="en-US" dirty="0" smtClean="0"/>
              <a:t>, </a:t>
            </a:r>
            <a:r>
              <a:rPr lang="en-US" dirty="0" err="1" smtClean="0"/>
              <a:t>J</a:t>
            </a:r>
            <a:r>
              <a:rPr lang="en-US" sz="1600" dirty="0" err="1" smtClean="0"/>
              <a:t>b</a:t>
            </a:r>
            <a:r>
              <a:rPr lang="en-US" dirty="0" smtClean="0"/>
              <a:t>, J0, A</a:t>
            </a:r>
            <a:r>
              <a:rPr lang="en-US" sz="1400" dirty="0" smtClean="0"/>
              <a:t>l</a:t>
            </a:r>
            <a:r>
              <a:rPr lang="en-US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перелік</a:t>
            </a:r>
            <a:r>
              <a:rPr lang="ru-RU" dirty="0" smtClean="0"/>
              <a:t> наводиться у порядку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 один над одним.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серія</a:t>
            </a:r>
            <a:r>
              <a:rPr lang="ru-RU" dirty="0" smtClean="0"/>
              <a:t> </a:t>
            </a:r>
            <a:r>
              <a:rPr lang="ru-RU" dirty="0" err="1" smtClean="0"/>
              <a:t>множинних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шерсті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мишей</a:t>
            </a:r>
            <a:r>
              <a:rPr lang="ru-RU" dirty="0" smtClean="0"/>
              <a:t>: </a:t>
            </a:r>
            <a:r>
              <a:rPr lang="en-US" dirty="0" smtClean="0"/>
              <a:t>A</a:t>
            </a:r>
            <a:r>
              <a:rPr lang="en-US" sz="1600" dirty="0" smtClean="0"/>
              <a:t>y</a:t>
            </a:r>
            <a:r>
              <a:rPr lang="en-US" dirty="0" smtClean="0"/>
              <a:t> (</a:t>
            </a:r>
            <a:r>
              <a:rPr lang="ru-RU" dirty="0" err="1" smtClean="0"/>
              <a:t>жовта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світлим</a:t>
            </a:r>
            <a:r>
              <a:rPr lang="ru-RU" dirty="0" smtClean="0"/>
              <a:t> черевом) &gt; </a:t>
            </a:r>
            <a:r>
              <a:rPr lang="en-US" dirty="0" smtClean="0"/>
              <a:t>A</a:t>
            </a:r>
            <a:r>
              <a:rPr lang="en-US" sz="1200" dirty="0" smtClean="0"/>
              <a:t>L</a:t>
            </a:r>
            <a:r>
              <a:rPr lang="en-US" dirty="0" smtClean="0"/>
              <a:t> (</a:t>
            </a:r>
            <a:r>
              <a:rPr lang="ru-RU" dirty="0" err="1" smtClean="0"/>
              <a:t>агуті</a:t>
            </a:r>
            <a:r>
              <a:rPr lang="ru-RU" dirty="0" smtClean="0"/>
              <a:t>) &gt; </a:t>
            </a:r>
            <a:r>
              <a:rPr lang="en-US" dirty="0" smtClean="0"/>
              <a:t>A (</a:t>
            </a:r>
            <a:r>
              <a:rPr lang="ru-RU" dirty="0" err="1" smtClean="0"/>
              <a:t>чорна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підпалинами</a:t>
            </a:r>
            <a:r>
              <a:rPr lang="ru-RU" dirty="0" smtClean="0"/>
              <a:t>) &gt; </a:t>
            </a:r>
            <a:r>
              <a:rPr lang="en-US" dirty="0" err="1" smtClean="0"/>
              <a:t>a</a:t>
            </a:r>
            <a:r>
              <a:rPr lang="en-US" sz="1600" dirty="0" err="1" smtClean="0"/>
              <a:t>ta</a:t>
            </a:r>
            <a:r>
              <a:rPr lang="en-US" dirty="0" smtClean="0"/>
              <a:t> (</a:t>
            </a:r>
            <a:r>
              <a:rPr lang="ru-RU" dirty="0" err="1" smtClean="0"/>
              <a:t>чорна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складанні</a:t>
            </a:r>
            <a:r>
              <a:rPr lang="ru-RU" dirty="0" smtClean="0"/>
              <a:t> </a:t>
            </a:r>
            <a:r>
              <a:rPr lang="ru-RU" dirty="0" err="1" smtClean="0"/>
              <a:t>родоводів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символи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149080"/>
            <a:ext cx="1008112" cy="171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4149080"/>
            <a:ext cx="99060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5220072" y="4581128"/>
            <a:ext cx="216024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907704" y="4149080"/>
            <a:ext cx="237626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Чоловіча стать</a:t>
            </a:r>
          </a:p>
          <a:p>
            <a:endParaRPr lang="uk-UA" dirty="0" smtClean="0"/>
          </a:p>
          <a:p>
            <a:r>
              <a:rPr lang="uk-UA" dirty="0" smtClean="0"/>
              <a:t>Жіноча стать</a:t>
            </a:r>
          </a:p>
          <a:p>
            <a:r>
              <a:rPr lang="uk-UA" dirty="0" smtClean="0"/>
              <a:t>Стать невідома</a:t>
            </a:r>
          </a:p>
          <a:p>
            <a:endParaRPr lang="uk-UA" dirty="0" smtClean="0"/>
          </a:p>
          <a:p>
            <a:r>
              <a:rPr lang="uk-UA" dirty="0" smtClean="0"/>
              <a:t>Шлюб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156176" y="414908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Несе ознаку</a:t>
            </a:r>
          </a:p>
          <a:p>
            <a:r>
              <a:rPr lang="uk-UA" dirty="0" smtClean="0"/>
              <a:t>Гетерозигота</a:t>
            </a:r>
          </a:p>
          <a:p>
            <a:r>
              <a:rPr lang="uk-UA" dirty="0" err="1" smtClean="0"/>
              <a:t>Пробанд</a:t>
            </a:r>
            <a:endParaRPr lang="uk-UA" dirty="0" smtClean="0"/>
          </a:p>
          <a:p>
            <a:r>
              <a:rPr lang="uk-UA" dirty="0" smtClean="0"/>
              <a:t>Шлюб без дітей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620688"/>
            <a:ext cx="172819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692696"/>
            <a:ext cx="1512168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483768" y="764704"/>
            <a:ext cx="27363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Шлюб між родичами</a:t>
            </a:r>
          </a:p>
          <a:p>
            <a:endParaRPr lang="uk-UA" dirty="0"/>
          </a:p>
          <a:p>
            <a:r>
              <a:rPr lang="uk-UA" dirty="0" smtClean="0"/>
              <a:t>Викидень</a:t>
            </a:r>
          </a:p>
          <a:p>
            <a:endParaRPr lang="uk-UA" dirty="0"/>
          </a:p>
          <a:p>
            <a:r>
              <a:rPr lang="uk-UA" dirty="0" smtClean="0"/>
              <a:t>Аборт</a:t>
            </a:r>
          </a:p>
          <a:p>
            <a:endParaRPr lang="uk-UA" dirty="0"/>
          </a:p>
          <a:p>
            <a:r>
              <a:rPr lang="uk-UA" dirty="0" smtClean="0"/>
              <a:t>Мертвонароджений</a:t>
            </a:r>
          </a:p>
          <a:p>
            <a:endParaRPr lang="uk-UA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516216" y="692696"/>
            <a:ext cx="26277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Дизиготні</a:t>
            </a:r>
            <a:r>
              <a:rPr lang="uk-UA" dirty="0" smtClean="0"/>
              <a:t> близнюки</a:t>
            </a:r>
          </a:p>
          <a:p>
            <a:endParaRPr lang="uk-UA" dirty="0"/>
          </a:p>
          <a:p>
            <a:r>
              <a:rPr lang="uk-UA" dirty="0" err="1" smtClean="0"/>
              <a:t>Монозиготні</a:t>
            </a:r>
            <a:r>
              <a:rPr lang="uk-UA" dirty="0" smtClean="0"/>
              <a:t> близнюки</a:t>
            </a:r>
          </a:p>
          <a:p>
            <a:r>
              <a:rPr lang="uk-UA" dirty="0" err="1" smtClean="0"/>
              <a:t>Сибси</a:t>
            </a:r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r>
              <a:rPr lang="uk-UA" dirty="0" err="1" smtClean="0"/>
              <a:t>Померший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967335"/>
            <a:ext cx="80648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Римськими</a:t>
            </a:r>
            <a:r>
              <a:rPr lang="ru-RU" dirty="0" smtClean="0"/>
              <a:t> цифрами </a:t>
            </a:r>
            <a:r>
              <a:rPr lang="ru-RU" dirty="0" err="1" smtClean="0"/>
              <a:t>позначають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, </a:t>
            </a:r>
            <a:r>
              <a:rPr lang="ru-RU" dirty="0" err="1" smtClean="0"/>
              <a:t>арабськими</a:t>
            </a:r>
            <a:r>
              <a:rPr lang="ru-RU" dirty="0" smtClean="0"/>
              <a:t> – </a:t>
            </a:r>
            <a:r>
              <a:rPr lang="ru-RU" dirty="0" err="1" smtClean="0"/>
              <a:t>особини</a:t>
            </a:r>
            <a:r>
              <a:rPr lang="ru-RU" dirty="0" smtClean="0"/>
              <a:t> у кожному </a:t>
            </a:r>
            <a:r>
              <a:rPr lang="ru-RU" dirty="0" err="1" smtClean="0"/>
              <a:t>поколінні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3573016"/>
            <a:ext cx="5970253" cy="1795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Система </a:t>
            </a:r>
            <a:r>
              <a:rPr lang="ru-RU" dirty="0" err="1" smtClean="0"/>
              <a:t>запису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для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генетичного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наводиться: а) у рядок; </a:t>
            </a:r>
            <a:r>
              <a:rPr lang="ru-RU" dirty="0" err="1" smtClean="0"/>
              <a:t>b</a:t>
            </a:r>
            <a:r>
              <a:rPr lang="ru-RU" dirty="0" smtClean="0"/>
              <a:t>) </a:t>
            </a:r>
            <a:r>
              <a:rPr lang="ru-RU" dirty="0" err="1" smtClean="0"/>
              <a:t>записом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«</a:t>
            </a:r>
            <a:r>
              <a:rPr lang="ru-RU" dirty="0" err="1" smtClean="0"/>
              <a:t>дробу</a:t>
            </a:r>
            <a:r>
              <a:rPr lang="ru-RU" dirty="0" smtClean="0"/>
              <a:t>».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980728"/>
            <a:ext cx="4316030" cy="1937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2852936"/>
            <a:ext cx="8280920" cy="648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F2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за </a:t>
            </a:r>
            <a:r>
              <a:rPr lang="ru-RU" dirty="0" err="1" smtClean="0"/>
              <a:t>решіткою</a:t>
            </a:r>
            <a:r>
              <a:rPr lang="ru-RU" dirty="0" smtClean="0"/>
              <a:t> </a:t>
            </a:r>
            <a:r>
              <a:rPr lang="ru-RU" dirty="0" err="1" smtClean="0"/>
              <a:t>Пенета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отримання</a:t>
            </a:r>
            <a:r>
              <a:rPr lang="ru-RU" dirty="0" smtClean="0"/>
              <a:t> потомства, </a:t>
            </a:r>
            <a:r>
              <a:rPr lang="ru-RU" dirty="0" err="1" smtClean="0"/>
              <a:t>поданим</a:t>
            </a:r>
            <a:r>
              <a:rPr lang="ru-RU" dirty="0" smtClean="0"/>
              <a:t> у </a:t>
            </a:r>
            <a:r>
              <a:rPr lang="ru-RU" dirty="0" err="1" smtClean="0"/>
              <a:t>таблиці</a:t>
            </a:r>
            <a:r>
              <a:rPr lang="ru-RU" dirty="0" smtClean="0"/>
              <a:t>:</a:t>
            </a:r>
            <a:endParaRPr lang="ru-RU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429000"/>
            <a:ext cx="731200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899592" y="4437112"/>
            <a:ext cx="79208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моногібридного</a:t>
            </a:r>
            <a:r>
              <a:rPr lang="ru-RU" dirty="0" smtClean="0"/>
              <a:t> </a:t>
            </a:r>
            <a:r>
              <a:rPr lang="ru-RU" dirty="0" err="1" smtClean="0"/>
              <a:t>схрещування</a:t>
            </a:r>
            <a:r>
              <a:rPr lang="ru-RU" dirty="0" smtClean="0"/>
              <a:t> (по </a:t>
            </a:r>
            <a:r>
              <a:rPr lang="ru-RU" dirty="0" err="1" smtClean="0"/>
              <a:t>обох</a:t>
            </a:r>
            <a:r>
              <a:rPr lang="ru-RU" dirty="0" smtClean="0"/>
              <a:t> системах </a:t>
            </a:r>
            <a:r>
              <a:rPr lang="ru-RU" dirty="0" err="1" smtClean="0"/>
              <a:t>запису</a:t>
            </a:r>
            <a:r>
              <a:rPr lang="ru-RU" dirty="0" smtClean="0"/>
              <a:t>):</a:t>
            </a:r>
            <a:endParaRPr lang="ru-RU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4797152"/>
            <a:ext cx="3588786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23528" y="5229200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Розщеплення</a:t>
            </a:r>
            <a:r>
              <a:rPr lang="ru-RU" dirty="0" smtClean="0"/>
              <a:t> за генотипом (набором </a:t>
            </a:r>
            <a:r>
              <a:rPr lang="ru-RU" dirty="0" err="1" smtClean="0"/>
              <a:t>генів</a:t>
            </a:r>
            <a:r>
              <a:rPr lang="ru-RU" dirty="0" smtClean="0"/>
              <a:t>) 1 : 2 : 1, а </a:t>
            </a:r>
            <a:r>
              <a:rPr lang="ru-RU" dirty="0" err="1" smtClean="0"/>
              <a:t>розщеплення</a:t>
            </a:r>
            <a:r>
              <a:rPr lang="ru-RU" dirty="0" smtClean="0"/>
              <a:t> за фенотипом (набором </a:t>
            </a:r>
            <a:r>
              <a:rPr lang="ru-RU" dirty="0" err="1" smtClean="0"/>
              <a:t>ознак</a:t>
            </a:r>
            <a:r>
              <a:rPr lang="ru-RU" dirty="0" smtClean="0"/>
              <a:t>: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рецесивних</a:t>
            </a:r>
            <a:r>
              <a:rPr lang="ru-RU" dirty="0" smtClean="0"/>
              <a:t>) 3 : 1. </a:t>
            </a:r>
            <a:r>
              <a:rPr lang="ru-RU" dirty="0" err="1" smtClean="0"/>
              <a:t>Така</a:t>
            </a:r>
            <a:r>
              <a:rPr lang="ru-RU" dirty="0" smtClean="0"/>
              <a:t> система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успадкування</a:t>
            </a:r>
            <a:r>
              <a:rPr lang="ru-RU" dirty="0" smtClean="0"/>
              <a:t> пари </a:t>
            </a:r>
            <a:r>
              <a:rPr lang="ru-RU" dirty="0" err="1" smtClean="0"/>
              <a:t>алелів</a:t>
            </a:r>
            <a:r>
              <a:rPr lang="ru-RU" dirty="0" smtClean="0"/>
              <a:t> (</a:t>
            </a:r>
            <a:r>
              <a:rPr lang="ru-RU" dirty="0" err="1" smtClean="0"/>
              <a:t>ознак</a:t>
            </a:r>
            <a:r>
              <a:rPr lang="ru-RU" dirty="0" smtClean="0"/>
              <a:t>)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запис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0"/>
            <a:ext cx="87484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 МОНОГІБРИДНЕ СХРЕЩУВАННЯ</a:t>
            </a:r>
          </a:p>
          <a:p>
            <a:r>
              <a:rPr lang="ru-RU" dirty="0" smtClean="0"/>
              <a:t>1.1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endParaRPr lang="ru-RU" dirty="0" smtClean="0"/>
          </a:p>
          <a:p>
            <a:r>
              <a:rPr lang="ru-RU" b="1" dirty="0" smtClean="0"/>
              <a:t>Ген (</a:t>
            </a:r>
            <a:r>
              <a:rPr lang="ru-RU" b="1" dirty="0" err="1" smtClean="0"/>
              <a:t>спадковий</a:t>
            </a:r>
            <a:r>
              <a:rPr lang="ru-RU" b="1" dirty="0" smtClean="0"/>
              <a:t> фактор по Менделю)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матеріальна</a:t>
            </a:r>
            <a:r>
              <a:rPr lang="ru-RU" dirty="0" smtClean="0"/>
              <a:t> </a:t>
            </a:r>
            <a:r>
              <a:rPr lang="ru-RU" dirty="0" err="1" smtClean="0"/>
              <a:t>субстанція</a:t>
            </a:r>
            <a:r>
              <a:rPr lang="ru-RU" dirty="0" smtClean="0"/>
              <a:t> (ДНК), яка </a:t>
            </a:r>
            <a:r>
              <a:rPr lang="ru-RU" dirty="0" err="1" smtClean="0"/>
              <a:t>передається</a:t>
            </a:r>
            <a:r>
              <a:rPr lang="ru-RU" dirty="0" smtClean="0"/>
              <a:t> у </a:t>
            </a:r>
            <a:r>
              <a:rPr lang="ru-RU" dirty="0" err="1" smtClean="0"/>
              <a:t>спадок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батьків</a:t>
            </a:r>
            <a:r>
              <a:rPr lang="ru-RU" dirty="0" smtClean="0"/>
              <a:t> до </a:t>
            </a:r>
            <a:r>
              <a:rPr lang="ru-RU" dirty="0" err="1" smtClean="0"/>
              <a:t>нащадків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та </a:t>
            </a:r>
            <a:r>
              <a:rPr lang="ru-RU" dirty="0" err="1" smtClean="0"/>
              <a:t>властивостей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. </a:t>
            </a:r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контролюються</a:t>
            </a:r>
            <a:r>
              <a:rPr lang="ru-RU" dirty="0" smtClean="0"/>
              <a:t> </a:t>
            </a:r>
            <a:r>
              <a:rPr lang="ru-RU" dirty="0" err="1" smtClean="0"/>
              <a:t>кількома</a:t>
            </a:r>
            <a:r>
              <a:rPr lang="ru-RU" dirty="0" smtClean="0"/>
              <a:t> генами, </a:t>
            </a:r>
            <a:r>
              <a:rPr lang="ru-RU" dirty="0" err="1" smtClean="0"/>
              <a:t>але</a:t>
            </a:r>
            <a:r>
              <a:rPr lang="ru-RU" dirty="0" smtClean="0"/>
              <a:t> у 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розкладена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на </a:t>
            </a:r>
            <a:r>
              <a:rPr lang="ru-RU" dirty="0" err="1" smtClean="0"/>
              <a:t>елементарні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– фени.</a:t>
            </a:r>
          </a:p>
          <a:p>
            <a:r>
              <a:rPr lang="ru-RU" b="1" dirty="0" smtClean="0"/>
              <a:t>Фен -</a:t>
            </a:r>
            <a:r>
              <a:rPr lang="ru-RU" dirty="0" smtClean="0"/>
              <a:t> </a:t>
            </a:r>
            <a:r>
              <a:rPr lang="ru-RU" dirty="0" err="1" smtClean="0"/>
              <a:t>простий</a:t>
            </a:r>
            <a:r>
              <a:rPr lang="ru-RU" dirty="0" smtClean="0"/>
              <a:t>, </a:t>
            </a:r>
            <a:r>
              <a:rPr lang="ru-RU" dirty="0" err="1" smtClean="0"/>
              <a:t>далі</a:t>
            </a:r>
            <a:r>
              <a:rPr lang="ru-RU" dirty="0" smtClean="0"/>
              <a:t> не </a:t>
            </a:r>
            <a:r>
              <a:rPr lang="ru-RU" dirty="0" err="1" smtClean="0"/>
              <a:t>підрозділяється</a:t>
            </a:r>
            <a:r>
              <a:rPr lang="ru-RU" dirty="0" smtClean="0"/>
              <a:t> (за </a:t>
            </a:r>
            <a:r>
              <a:rPr lang="ru-RU" dirty="0" err="1" smtClean="0"/>
              <a:t>проявом</a:t>
            </a:r>
            <a:r>
              <a:rPr lang="ru-RU" dirty="0" smtClean="0"/>
              <a:t> </a:t>
            </a:r>
            <a:r>
              <a:rPr lang="ru-RU" dirty="0" err="1" smtClean="0"/>
              <a:t>морфологічний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фізіологічний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в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біохімічний</a:t>
            </a:r>
            <a:r>
              <a:rPr lang="ru-RU" dirty="0" smtClean="0"/>
              <a:t>) </a:t>
            </a:r>
            <a:r>
              <a:rPr lang="ru-RU" dirty="0" err="1" smtClean="0"/>
              <a:t>ознака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відрізняє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.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ознак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називається</a:t>
            </a:r>
            <a:r>
              <a:rPr lang="ru-RU" dirty="0" smtClean="0"/>
              <a:t> фенотипом.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710075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Термін</a:t>
            </a:r>
            <a:r>
              <a:rPr lang="ru-RU" b="1" dirty="0" smtClean="0"/>
              <a:t> генотип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суми</a:t>
            </a:r>
            <a:r>
              <a:rPr lang="ru-RU" dirty="0" smtClean="0"/>
              <a:t> </a:t>
            </a:r>
            <a:r>
              <a:rPr lang="ru-RU" dirty="0" err="1" smtClean="0"/>
              <a:t>аналізованих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схрещуванні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вузькому</a:t>
            </a:r>
            <a:r>
              <a:rPr lang="ru-RU" dirty="0" smtClean="0"/>
              <a:t> </a:t>
            </a:r>
            <a:r>
              <a:rPr lang="ru-RU" dirty="0" err="1" smtClean="0"/>
              <a:t>значенні</a:t>
            </a:r>
            <a:r>
              <a:rPr lang="ru-RU" dirty="0" smtClean="0"/>
              <a:t> слова, </a:t>
            </a:r>
            <a:r>
              <a:rPr lang="ru-RU" dirty="0" err="1" smtClean="0"/>
              <a:t>чи</a:t>
            </a:r>
            <a:r>
              <a:rPr lang="ru-RU" dirty="0" smtClean="0"/>
              <a:t> широкому – для </a:t>
            </a:r>
            <a:r>
              <a:rPr lang="ru-RU" dirty="0" err="1" smtClean="0"/>
              <a:t>сукупності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(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).Очевидно,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генотипи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. Тому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b="1" dirty="0" smtClean="0"/>
              <a:t>геном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сукупністю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генів</a:t>
            </a:r>
            <a:r>
              <a:rPr lang="ru-RU" dirty="0" smtClean="0"/>
              <a:t>, </a:t>
            </a:r>
            <a:r>
              <a:rPr lang="ru-RU" dirty="0" err="1" smtClean="0"/>
              <a:t>характерних</a:t>
            </a:r>
            <a:r>
              <a:rPr lang="ru-RU" dirty="0" smtClean="0"/>
              <a:t> для </a:t>
            </a:r>
            <a:r>
              <a:rPr lang="ru-RU" dirty="0" err="1" smtClean="0"/>
              <a:t>гаплоїдного</a:t>
            </a:r>
            <a:r>
              <a:rPr lang="ru-RU" dirty="0" smtClean="0"/>
              <a:t> набору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особин</a:t>
            </a:r>
            <a:r>
              <a:rPr lang="ru-RU" dirty="0" smtClean="0"/>
              <a:t> </a:t>
            </a:r>
            <a:r>
              <a:rPr lang="ru-RU" dirty="0" err="1" smtClean="0"/>
              <a:t>даного</a:t>
            </a:r>
            <a:r>
              <a:rPr lang="ru-RU" dirty="0" smtClean="0"/>
              <a:t> виду. </a:t>
            </a:r>
            <a:r>
              <a:rPr lang="ru-RU" dirty="0" err="1" smtClean="0"/>
              <a:t>Гени</a:t>
            </a:r>
            <a:r>
              <a:rPr lang="ru-RU" dirty="0" smtClean="0"/>
              <a:t> </a:t>
            </a:r>
            <a:r>
              <a:rPr lang="ru-RU" dirty="0" err="1" smtClean="0"/>
              <a:t>локалізовані</a:t>
            </a:r>
            <a:r>
              <a:rPr lang="ru-RU" dirty="0" smtClean="0"/>
              <a:t> у хромосомах.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хромосомного набору кожного </a:t>
            </a:r>
            <a:r>
              <a:rPr lang="ru-RU" dirty="0" err="1" smtClean="0"/>
              <a:t>біологічного</a:t>
            </a:r>
            <a:r>
              <a:rPr lang="ru-RU" dirty="0" smtClean="0"/>
              <a:t> виду (число, форма, </a:t>
            </a:r>
            <a:r>
              <a:rPr lang="ru-RU" dirty="0" err="1" smtClean="0"/>
              <a:t>будова</a:t>
            </a:r>
            <a:r>
              <a:rPr lang="ru-RU" dirty="0" smtClean="0"/>
              <a:t> хромосом)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b="1" dirty="0" err="1" smtClean="0"/>
              <a:t>каріотипом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b="1" dirty="0" smtClean="0"/>
              <a:t>Локус</a:t>
            </a:r>
            <a:r>
              <a:rPr lang="ru-RU" dirty="0" smtClean="0"/>
              <a:t> -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гена в </a:t>
            </a:r>
            <a:r>
              <a:rPr lang="ru-RU" dirty="0" err="1" smtClean="0"/>
              <a:t>каріотипі</a:t>
            </a:r>
            <a:r>
              <a:rPr lang="ru-RU" dirty="0" smtClean="0"/>
              <a:t> (</a:t>
            </a:r>
            <a:r>
              <a:rPr lang="ru-RU" dirty="0" err="1" smtClean="0"/>
              <a:t>хромосомі</a:t>
            </a:r>
            <a:r>
              <a:rPr lang="ru-RU" dirty="0" smtClean="0"/>
              <a:t>).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парні</a:t>
            </a:r>
            <a:r>
              <a:rPr lang="ru-RU" dirty="0" smtClean="0"/>
              <a:t>, то </a:t>
            </a:r>
            <a:r>
              <a:rPr lang="ru-RU" dirty="0" err="1" smtClean="0"/>
              <a:t>гомологічні</a:t>
            </a:r>
            <a:r>
              <a:rPr lang="ru-RU" dirty="0" smtClean="0"/>
              <a:t> </a:t>
            </a:r>
            <a:r>
              <a:rPr lang="ru-RU" dirty="0" err="1" smtClean="0"/>
              <a:t>хромосоми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два </a:t>
            </a:r>
            <a:r>
              <a:rPr lang="ru-RU" dirty="0" err="1" smtClean="0"/>
              <a:t>локуси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даний</a:t>
            </a:r>
            <a:r>
              <a:rPr lang="ru-RU" dirty="0" smtClean="0"/>
              <a:t> ген у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клітині</a:t>
            </a:r>
            <a:r>
              <a:rPr lang="ru-RU" dirty="0" smtClean="0"/>
              <a:t> </a:t>
            </a:r>
            <a:r>
              <a:rPr lang="ru-RU" dirty="0" err="1" smtClean="0"/>
              <a:t>диплоїдного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форма </a:t>
            </a:r>
            <a:r>
              <a:rPr lang="ru-RU" dirty="0" err="1" smtClean="0"/>
              <a:t>існування</a:t>
            </a:r>
            <a:r>
              <a:rPr lang="ru-RU" dirty="0" smtClean="0"/>
              <a:t> гена </a:t>
            </a:r>
            <a:r>
              <a:rPr lang="ru-RU" b="1" dirty="0" smtClean="0"/>
              <a:t>– аллель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,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гомозиготний</a:t>
            </a:r>
            <a:r>
              <a:rPr lang="ru-RU" dirty="0" smtClean="0"/>
              <a:t> стан,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, то– </a:t>
            </a:r>
            <a:r>
              <a:rPr lang="ru-RU" dirty="0" err="1" smtClean="0"/>
              <a:t>гетерозиготний</a:t>
            </a:r>
            <a:r>
              <a:rPr lang="ru-RU" dirty="0" smtClean="0"/>
              <a:t> стан гену.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контролю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в </a:t>
            </a:r>
            <a:r>
              <a:rPr lang="ru-RU" dirty="0" err="1" smtClean="0"/>
              <a:t>ході</a:t>
            </a:r>
            <a:r>
              <a:rPr lang="ru-RU" dirty="0" smtClean="0"/>
              <a:t> </a:t>
            </a:r>
            <a:r>
              <a:rPr lang="ru-RU" dirty="0" err="1" smtClean="0"/>
              <a:t>експресії</a:t>
            </a:r>
            <a:r>
              <a:rPr lang="ru-RU" dirty="0" smtClean="0"/>
              <a:t> (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)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вступати</a:t>
            </a:r>
            <a:r>
              <a:rPr lang="ru-RU" dirty="0" smtClean="0"/>
              <a:t> в </a:t>
            </a:r>
            <a:r>
              <a:rPr lang="ru-RU" dirty="0" err="1" smtClean="0"/>
              <a:t>різні</a:t>
            </a:r>
            <a:r>
              <a:rPr lang="ru-RU" dirty="0" smtClean="0"/>
              <a:t> взаємодії:1) </a:t>
            </a:r>
            <a:r>
              <a:rPr lang="ru-RU" dirty="0" err="1" smtClean="0"/>
              <a:t>повне</a:t>
            </a:r>
            <a:r>
              <a:rPr lang="ru-RU" dirty="0" smtClean="0"/>
              <a:t> домінування;2) </a:t>
            </a:r>
            <a:r>
              <a:rPr lang="ru-RU" dirty="0" err="1" smtClean="0"/>
              <a:t>неповне</a:t>
            </a:r>
            <a:r>
              <a:rPr lang="ru-RU" dirty="0" smtClean="0"/>
              <a:t> домінування;3) кодомінантність;4) наддомінантність;5) </a:t>
            </a:r>
            <a:r>
              <a:rPr lang="ru-RU" dirty="0" err="1" smtClean="0"/>
              <a:t>градуальність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гена.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разі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домінування</a:t>
            </a:r>
            <a:r>
              <a:rPr lang="ru-RU" dirty="0" smtClean="0"/>
              <a:t>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алелей</a:t>
            </a:r>
            <a:r>
              <a:rPr lang="ru-RU" dirty="0" smtClean="0"/>
              <a:t> (</a:t>
            </a:r>
            <a:r>
              <a:rPr lang="ru-RU" dirty="0" err="1" smtClean="0"/>
              <a:t>домінантна</a:t>
            </a:r>
            <a:r>
              <a:rPr lang="ru-RU" dirty="0" smtClean="0"/>
              <a:t>) у гетерозиготному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пригнічує</a:t>
            </a:r>
            <a:r>
              <a:rPr lang="ru-RU" dirty="0" smtClean="0"/>
              <a:t>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(</a:t>
            </a:r>
            <a:r>
              <a:rPr lang="ru-RU" dirty="0" err="1" smtClean="0"/>
              <a:t>рецесивної</a:t>
            </a:r>
            <a:r>
              <a:rPr lang="ru-RU" dirty="0" smtClean="0"/>
              <a:t>).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обидві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</a:t>
            </a:r>
            <a:r>
              <a:rPr lang="ru-RU" dirty="0" err="1" smtClean="0"/>
              <a:t>контролюють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(</a:t>
            </a:r>
            <a:r>
              <a:rPr lang="ru-RU" dirty="0" err="1" smtClean="0"/>
              <a:t>жовте</a:t>
            </a:r>
            <a:r>
              <a:rPr lang="ru-RU" dirty="0" smtClean="0"/>
              <a:t> та </a:t>
            </a:r>
            <a:r>
              <a:rPr lang="ru-RU" dirty="0" err="1" smtClean="0"/>
              <a:t>зелене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гороху), а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домінантної</a:t>
            </a:r>
            <a:r>
              <a:rPr lang="ru-RU" dirty="0" smtClean="0"/>
              <a:t> </a:t>
            </a:r>
            <a:r>
              <a:rPr lang="ru-RU" dirty="0" err="1" smtClean="0"/>
              <a:t>алелі</a:t>
            </a:r>
            <a:r>
              <a:rPr lang="ru-RU" dirty="0" smtClean="0"/>
              <a:t> в гомозиготному та гетерозиготному станах не </a:t>
            </a:r>
            <a:r>
              <a:rPr lang="ru-RU" dirty="0" err="1" smtClean="0"/>
              <a:t>відрізняється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неповному</a:t>
            </a:r>
            <a:r>
              <a:rPr lang="ru-RU" dirty="0" smtClean="0"/>
              <a:t> </a:t>
            </a:r>
            <a:r>
              <a:rPr lang="ru-RU" dirty="0" err="1" smtClean="0"/>
              <a:t>домінуванні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проміжне</a:t>
            </a:r>
            <a:r>
              <a:rPr lang="ru-RU" dirty="0" smtClean="0"/>
              <a:t> </a:t>
            </a:r>
            <a:r>
              <a:rPr lang="ru-RU" dirty="0" err="1" smtClean="0"/>
              <a:t>спадкування</a:t>
            </a:r>
            <a:r>
              <a:rPr lang="ru-RU" dirty="0" smtClean="0"/>
              <a:t>: </a:t>
            </a:r>
            <a:r>
              <a:rPr lang="ru-RU" dirty="0" err="1" smtClean="0"/>
              <a:t>ознака</a:t>
            </a:r>
            <a:r>
              <a:rPr lang="ru-RU" dirty="0" smtClean="0"/>
              <a:t> в гомозиготному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вдвічі</a:t>
            </a:r>
            <a:r>
              <a:rPr lang="ru-RU" dirty="0" smtClean="0"/>
              <a:t> </a:t>
            </a:r>
            <a:r>
              <a:rPr lang="ru-RU" dirty="0" err="1" smtClean="0"/>
              <a:t>сильніше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гетерозиготному, а альтернативна </a:t>
            </a:r>
            <a:r>
              <a:rPr lang="ru-RU" dirty="0" err="1" smtClean="0"/>
              <a:t>алель</a:t>
            </a:r>
            <a:r>
              <a:rPr lang="ru-RU" dirty="0" smtClean="0"/>
              <a:t> </a:t>
            </a:r>
            <a:r>
              <a:rPr lang="ru-RU" dirty="0" err="1" smtClean="0"/>
              <a:t>ніяк</a:t>
            </a:r>
            <a:r>
              <a:rPr lang="ru-RU" dirty="0" smtClean="0"/>
              <a:t> не </a:t>
            </a:r>
            <a:r>
              <a:rPr lang="ru-RU" dirty="0" err="1" smtClean="0"/>
              <a:t>виявляється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36912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Кодомінування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кожна</a:t>
            </a:r>
            <a:r>
              <a:rPr lang="ru-RU" dirty="0" smtClean="0"/>
              <a:t> </a:t>
            </a:r>
            <a:r>
              <a:rPr lang="ru-RU" dirty="0" err="1" smtClean="0"/>
              <a:t>алель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власний</a:t>
            </a:r>
            <a:r>
              <a:rPr lang="ru-RU" dirty="0" smtClean="0"/>
              <a:t> </a:t>
            </a:r>
            <a:r>
              <a:rPr lang="ru-RU" dirty="0" err="1" smtClean="0"/>
              <a:t>фенотипний</a:t>
            </a:r>
            <a:r>
              <a:rPr lang="ru-RU" dirty="0" smtClean="0"/>
              <a:t> </a:t>
            </a:r>
            <a:r>
              <a:rPr lang="ru-RU" dirty="0" err="1" smtClean="0"/>
              <a:t>прояв</a:t>
            </a:r>
            <a:r>
              <a:rPr lang="ru-RU" dirty="0" smtClean="0"/>
              <a:t>, а при </a:t>
            </a:r>
            <a:r>
              <a:rPr lang="ru-RU" dirty="0" err="1" smtClean="0"/>
              <a:t>спільній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нова </a:t>
            </a:r>
            <a:r>
              <a:rPr lang="ru-RU" dirty="0" err="1" smtClean="0"/>
              <a:t>третя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Градуальна</a:t>
            </a:r>
            <a:r>
              <a:rPr lang="ru-RU" dirty="0" smtClean="0"/>
              <a:t> </a:t>
            </a:r>
            <a:r>
              <a:rPr lang="ru-RU" dirty="0" err="1" smtClean="0"/>
              <a:t>дія</a:t>
            </a:r>
            <a:r>
              <a:rPr lang="ru-RU" dirty="0" smtClean="0"/>
              <a:t> гена </a:t>
            </a:r>
            <a:r>
              <a:rPr lang="ru-RU" dirty="0" err="1" smtClean="0"/>
              <a:t>проявляється</a:t>
            </a:r>
            <a:r>
              <a:rPr lang="ru-RU" dirty="0" smtClean="0"/>
              <a:t> у </a:t>
            </a:r>
            <a:r>
              <a:rPr lang="ru-RU" dirty="0" err="1" smtClean="0"/>
              <a:t>прямій</a:t>
            </a:r>
            <a:r>
              <a:rPr lang="ru-RU" dirty="0" smtClean="0"/>
              <a:t>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ступеня</a:t>
            </a:r>
            <a:r>
              <a:rPr lang="ru-RU" dirty="0" smtClean="0"/>
              <a:t> </a:t>
            </a:r>
            <a:r>
              <a:rPr lang="ru-RU" dirty="0" err="1" smtClean="0"/>
              <a:t>вираження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числа </a:t>
            </a:r>
            <a:r>
              <a:rPr lang="ru-RU" dirty="0" err="1" smtClean="0"/>
              <a:t>домінантних</a:t>
            </a:r>
            <a:r>
              <a:rPr lang="ru-RU" dirty="0" smtClean="0"/>
              <a:t> </a:t>
            </a:r>
            <a:r>
              <a:rPr lang="ru-RU" dirty="0" err="1" smtClean="0"/>
              <a:t>алелів</a:t>
            </a:r>
            <a:r>
              <a:rPr lang="ru-RU" dirty="0" smtClean="0"/>
              <a:t>, характер та сила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ідентичні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Наддомінування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основою гетерозису: </a:t>
            </a:r>
            <a:r>
              <a:rPr lang="ru-RU" dirty="0" err="1" smtClean="0"/>
              <a:t>гетерозигота</a:t>
            </a:r>
            <a:r>
              <a:rPr lang="ru-RU" dirty="0" smtClean="0"/>
              <a:t> за </a:t>
            </a:r>
            <a:r>
              <a:rPr lang="ru-RU" dirty="0" err="1" smtClean="0"/>
              <a:t>рівнем</a:t>
            </a:r>
            <a:r>
              <a:rPr lang="ru-RU" dirty="0" smtClean="0"/>
              <a:t> </a:t>
            </a:r>
            <a:r>
              <a:rPr lang="ru-RU" dirty="0" err="1" smtClean="0"/>
              <a:t>прояву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домінантну</a:t>
            </a:r>
            <a:r>
              <a:rPr lang="ru-RU" dirty="0" smtClean="0"/>
              <a:t> </a:t>
            </a:r>
            <a:r>
              <a:rPr lang="ru-RU" dirty="0" err="1" smtClean="0"/>
              <a:t>гомозиготу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360</TotalTime>
  <Words>2939</Words>
  <Application>Microsoft Office PowerPoint</Application>
  <PresentationFormat>Экран (4:3)</PresentationFormat>
  <Paragraphs>190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Бумажная</vt:lpstr>
      <vt:lpstr>Лабораторна робота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Лабораторна робота 1</dc:title>
  <dc:creator>Руслан Аминов</dc:creator>
  <cp:lastModifiedBy>Руслан Аминов</cp:lastModifiedBy>
  <cp:revision>38</cp:revision>
  <dcterms:created xsi:type="dcterms:W3CDTF">2022-10-16T18:32:39Z</dcterms:created>
  <dcterms:modified xsi:type="dcterms:W3CDTF">2022-10-18T07:37:08Z</dcterms:modified>
</cp:coreProperties>
</file>