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38"/>
  </p:handoutMasterIdLst>
  <p:sldIdLst>
    <p:sldId id="256" r:id="rId2"/>
    <p:sldId id="257" r:id="rId3"/>
    <p:sldId id="283" r:id="rId4"/>
    <p:sldId id="259" r:id="rId5"/>
    <p:sldId id="258" r:id="rId6"/>
    <p:sldId id="260" r:id="rId7"/>
    <p:sldId id="261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84" r:id="rId19"/>
    <p:sldId id="273" r:id="rId20"/>
    <p:sldId id="275" r:id="rId21"/>
    <p:sldId id="285" r:id="rId22"/>
    <p:sldId id="274" r:id="rId23"/>
    <p:sldId id="286" r:id="rId24"/>
    <p:sldId id="277" r:id="rId25"/>
    <p:sldId id="287" r:id="rId26"/>
    <p:sldId id="278" r:id="rId27"/>
    <p:sldId id="280" r:id="rId28"/>
    <p:sldId id="279" r:id="rId29"/>
    <p:sldId id="281" r:id="rId30"/>
    <p:sldId id="288" r:id="rId31"/>
    <p:sldId id="289" r:id="rId32"/>
    <p:sldId id="282" r:id="rId33"/>
    <p:sldId id="290" r:id="rId34"/>
    <p:sldId id="291" r:id="rId35"/>
    <p:sldId id="292" r:id="rId36"/>
    <p:sldId id="293" r:id="rId3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FAFA"/>
    <a:srgbClr val="FF00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1350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4" d="100"/>
          <a:sy n="54" d="100"/>
        </p:scale>
        <p:origin x="2820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88D0DF-48D5-4684-8096-31748A7D21F7}" type="datetimeFigureOut">
              <a:rPr lang="ru-RU" smtClean="0"/>
              <a:t>04.11.2025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32C423-004B-4D5F-AD3F-0D2C021461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11205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04.11.2025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8740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04.11.2025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0041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07757" y="365125"/>
            <a:ext cx="1478756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71488" y="365125"/>
            <a:ext cx="4321969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04.11.2025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70743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04.11.2025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42655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04.11.2025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95502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71487" y="1825625"/>
            <a:ext cx="2900363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486150" y="1825625"/>
            <a:ext cx="2900363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04.11.2025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90839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04.11.2025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60005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04.11.2025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43509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04.11.2025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4920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04.11.2025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10129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04.11.2025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41405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0BB889-9D34-4BBB-8EBF-7B432ADE08F0}" type="datetimeFigureOut">
              <a:rPr lang="ru-RU" smtClean="0"/>
              <a:t>04.11.2025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997180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7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296"/>
            <a:ext cx="9144000" cy="6858000"/>
          </a:xfrm>
          <a:prstGeom prst="rect">
            <a:avLst/>
          </a:prstGeom>
        </p:spPr>
      </p:pic>
      <p:sp>
        <p:nvSpPr>
          <p:cNvPr id="18" name="Заголовок 1"/>
          <p:cNvSpPr>
            <a:spLocks noGrp="1"/>
          </p:cNvSpPr>
          <p:nvPr>
            <p:ph type="ctrTitle"/>
          </p:nvPr>
        </p:nvSpPr>
        <p:spPr>
          <a:xfrm>
            <a:off x="2174293" y="2961594"/>
            <a:ext cx="4667398" cy="1876607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4000" b="1" spc="50" dirty="0">
                <a:ln w="11430"/>
                <a:solidFill>
                  <a:schemeClr val="accent2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ПРОЦЕС ОБСЛУГОВУВАННЯ В ЗАКЛАДАХ РЕСТОРАННОГО ГОСПОДАРСТВА</a:t>
            </a:r>
          </a:p>
        </p:txBody>
      </p:sp>
    </p:spTree>
    <p:extLst>
      <p:ext uri="{BB962C8B-B14F-4D97-AF65-F5344CB8AC3E}">
        <p14:creationId xmlns:p14="http://schemas.microsoft.com/office/powerpoint/2010/main" val="16938328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874" y="-64642"/>
            <a:ext cx="7043166" cy="1325563"/>
          </a:xfrm>
        </p:spPr>
        <p:txBody>
          <a:bodyPr/>
          <a:lstStyle/>
          <a:p>
            <a:r>
              <a:rPr lang="ru-RU" b="1" dirty="0"/>
              <a:t>За способом </a:t>
            </a:r>
            <a:r>
              <a:rPr lang="ru-RU" b="1" dirty="0" err="1"/>
              <a:t>розрахунку</a:t>
            </a:r>
            <a:r>
              <a:rPr lang="ru-RU" b="1" dirty="0"/>
              <a:t> </a:t>
            </a:r>
            <a:r>
              <a:rPr lang="ru-RU" b="1" dirty="0" err="1"/>
              <a:t>поділяється</a:t>
            </a:r>
            <a:r>
              <a:rPr lang="ru-RU" b="1" dirty="0"/>
              <a:t> на: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6143" y="1600199"/>
            <a:ext cx="8115521" cy="4650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2009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6888" y="0"/>
            <a:ext cx="7639812" cy="1325563"/>
          </a:xfrm>
        </p:spPr>
        <p:txBody>
          <a:bodyPr/>
          <a:lstStyle/>
          <a:p>
            <a:r>
              <a:rPr lang="ru-RU" b="1" dirty="0"/>
              <a:t>За </a:t>
            </a:r>
            <a:r>
              <a:rPr lang="ru-RU" b="1" dirty="0" err="1"/>
              <a:t>організацією</a:t>
            </a:r>
            <a:r>
              <a:rPr lang="ru-RU" b="1" dirty="0"/>
              <a:t> </a:t>
            </a:r>
            <a:r>
              <a:rPr lang="ru-RU" b="1" dirty="0" err="1"/>
              <a:t>роботи</a:t>
            </a:r>
            <a:r>
              <a:rPr lang="ru-RU" b="1" dirty="0"/>
              <a:t> </a:t>
            </a:r>
            <a:r>
              <a:rPr lang="ru-RU" b="1" dirty="0" err="1"/>
              <a:t>офіціантів</a:t>
            </a:r>
            <a:r>
              <a:rPr lang="ru-RU" b="1" dirty="0"/>
              <a:t>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888" y="1649928"/>
            <a:ext cx="8611065" cy="4229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3153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3746" y="255398"/>
            <a:ext cx="6549390" cy="1325563"/>
          </a:xfrm>
        </p:spPr>
        <p:txBody>
          <a:bodyPr>
            <a:normAutofit fontScale="90000"/>
          </a:bodyPr>
          <a:lstStyle/>
          <a:p>
            <a:r>
              <a:rPr lang="ru-RU" dirty="0" err="1"/>
              <a:t>Види</a:t>
            </a:r>
            <a:r>
              <a:rPr lang="ru-RU" dirty="0"/>
              <a:t> та </a:t>
            </a:r>
            <a:r>
              <a:rPr lang="ru-RU" dirty="0" err="1"/>
              <a:t>способи</a:t>
            </a:r>
            <a:r>
              <a:rPr lang="ru-RU" dirty="0"/>
              <a:t> </a:t>
            </a:r>
            <a:r>
              <a:rPr lang="ru-RU" dirty="0" err="1"/>
              <a:t>обслуговування</a:t>
            </a:r>
            <a:r>
              <a:rPr lang="ru-RU" dirty="0"/>
              <a:t> </a:t>
            </a:r>
            <a:r>
              <a:rPr lang="ru-RU" dirty="0" err="1"/>
              <a:t>можуть</a:t>
            </a:r>
            <a:r>
              <a:rPr lang="ru-RU" dirty="0"/>
              <a:t> бути </a:t>
            </a:r>
            <a:r>
              <a:rPr lang="ru-RU" dirty="0" err="1"/>
              <a:t>різноманітними</a:t>
            </a:r>
            <a:r>
              <a:rPr lang="ru-RU" dirty="0"/>
              <a:t>. </a:t>
            </a:r>
            <a:r>
              <a:rPr lang="ru-RU" dirty="0" err="1"/>
              <a:t>Можна</a:t>
            </a:r>
            <a:r>
              <a:rPr lang="ru-RU" dirty="0"/>
              <a:t> </a:t>
            </a:r>
            <a:r>
              <a:rPr lang="ru-RU" dirty="0" err="1"/>
              <a:t>виділити</a:t>
            </a:r>
            <a:r>
              <a:rPr lang="ru-RU" dirty="0"/>
              <a:t>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такі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види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обслуговування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400" dirty="0"/>
              <a:t>•	</a:t>
            </a:r>
            <a:r>
              <a:rPr lang="ru-RU" sz="2400" dirty="0" err="1"/>
              <a:t>обслуговування</a:t>
            </a:r>
            <a:r>
              <a:rPr lang="ru-RU" sz="2400" dirty="0"/>
              <a:t> «а ля карт» – </a:t>
            </a:r>
            <a:r>
              <a:rPr lang="ru-RU" sz="2400" dirty="0" err="1"/>
              <a:t>гості</a:t>
            </a:r>
            <a:r>
              <a:rPr lang="ru-RU" sz="2400" dirty="0"/>
              <a:t> </a:t>
            </a:r>
            <a:r>
              <a:rPr lang="ru-RU" sz="2400" dirty="0" err="1"/>
              <a:t>із</a:t>
            </a:r>
            <a:r>
              <a:rPr lang="ru-RU" sz="2400" dirty="0"/>
              <a:t> </a:t>
            </a:r>
            <a:r>
              <a:rPr lang="ru-RU" sz="2400" dirty="0" err="1"/>
              <a:t>карти</a:t>
            </a:r>
            <a:r>
              <a:rPr lang="ru-RU" sz="2400" dirty="0"/>
              <a:t>-меню </a:t>
            </a:r>
            <a:r>
              <a:rPr lang="ru-RU" sz="2400" dirty="0" err="1"/>
              <a:t>можуть</a:t>
            </a:r>
            <a:r>
              <a:rPr lang="ru-RU" sz="2400" dirty="0"/>
              <a:t> </a:t>
            </a:r>
            <a:r>
              <a:rPr lang="ru-RU" sz="2400" dirty="0" err="1"/>
              <a:t>вибирати</a:t>
            </a:r>
            <a:r>
              <a:rPr lang="ru-RU" sz="2400" dirty="0"/>
              <a:t> </a:t>
            </a:r>
            <a:r>
              <a:rPr lang="ru-RU" sz="2400" dirty="0" err="1"/>
              <a:t>ті</a:t>
            </a:r>
            <a:r>
              <a:rPr lang="ru-RU" sz="2400" dirty="0"/>
              <a:t> </a:t>
            </a:r>
            <a:r>
              <a:rPr lang="ru-RU" sz="2400" dirty="0" err="1"/>
              <a:t>позиції</a:t>
            </a:r>
            <a:r>
              <a:rPr lang="ru-RU" sz="2400" dirty="0"/>
              <a:t>, </a:t>
            </a:r>
            <a:r>
              <a:rPr lang="ru-RU" sz="2400" dirty="0" err="1"/>
              <a:t>які</a:t>
            </a:r>
            <a:r>
              <a:rPr lang="ru-RU" sz="2400" dirty="0"/>
              <a:t> вони </a:t>
            </a:r>
            <a:r>
              <a:rPr lang="ru-RU" sz="2400" dirty="0" err="1"/>
              <a:t>захочуть</a:t>
            </a:r>
            <a:r>
              <a:rPr lang="ru-RU" sz="2400" dirty="0"/>
              <a:t>;</a:t>
            </a:r>
          </a:p>
          <a:p>
            <a:r>
              <a:rPr lang="ru-RU" sz="2400" dirty="0"/>
              <a:t>•	«а парт» – </a:t>
            </a:r>
            <a:r>
              <a:rPr lang="ru-RU" sz="2400" dirty="0" err="1"/>
              <a:t>гості</a:t>
            </a:r>
            <a:r>
              <a:rPr lang="ru-RU" sz="2400" dirty="0"/>
              <a:t> </a:t>
            </a:r>
            <a:r>
              <a:rPr lang="ru-RU" sz="2400" dirty="0" err="1"/>
              <a:t>обслуговуються</a:t>
            </a:r>
            <a:r>
              <a:rPr lang="ru-RU" sz="2400" dirty="0"/>
              <a:t> в установлений </a:t>
            </a:r>
            <a:r>
              <a:rPr lang="ru-RU" sz="2400" dirty="0" err="1"/>
              <a:t>проміжок</a:t>
            </a:r>
            <a:r>
              <a:rPr lang="ru-RU" sz="2400" dirty="0"/>
              <a:t> часу за </a:t>
            </a:r>
            <a:r>
              <a:rPr lang="ru-RU" sz="2400" dirty="0" err="1"/>
              <a:t>попереднім</a:t>
            </a:r>
            <a:r>
              <a:rPr lang="ru-RU" sz="2400" dirty="0"/>
              <a:t> </a:t>
            </a:r>
            <a:r>
              <a:rPr lang="ru-RU" sz="2400" dirty="0" err="1"/>
              <a:t>замовленням</a:t>
            </a:r>
            <a:r>
              <a:rPr lang="ru-RU" sz="2400" dirty="0"/>
              <a:t>;</a:t>
            </a:r>
          </a:p>
          <a:p>
            <a:r>
              <a:rPr lang="ru-RU" sz="2400" dirty="0"/>
              <a:t>•	«табльдот» – </a:t>
            </a:r>
            <a:r>
              <a:rPr lang="ru-RU" sz="2400" dirty="0" err="1"/>
              <a:t>гості</a:t>
            </a:r>
            <a:r>
              <a:rPr lang="ru-RU" sz="2400" dirty="0"/>
              <a:t> </a:t>
            </a:r>
            <a:r>
              <a:rPr lang="ru-RU" sz="2400" dirty="0" err="1"/>
              <a:t>обслуговуються</a:t>
            </a:r>
            <a:r>
              <a:rPr lang="ru-RU" sz="2400" dirty="0"/>
              <a:t> </a:t>
            </a:r>
            <a:r>
              <a:rPr lang="ru-RU" sz="2400" dirty="0" err="1"/>
              <a:t>завжди</a:t>
            </a:r>
            <a:r>
              <a:rPr lang="ru-RU" sz="2400" dirty="0"/>
              <a:t> в один і той же час за одним і </a:t>
            </a:r>
            <a:r>
              <a:rPr lang="ru-RU" sz="2400" dirty="0" err="1"/>
              <a:t>тим</a:t>
            </a:r>
            <a:r>
              <a:rPr lang="ru-RU" sz="2400" dirty="0"/>
              <a:t> же меню;</a:t>
            </a:r>
          </a:p>
          <a:p>
            <a:r>
              <a:rPr lang="ru-RU" sz="2400" dirty="0"/>
              <a:t>•	«</a:t>
            </a:r>
            <a:r>
              <a:rPr lang="ru-RU" sz="2400" dirty="0" err="1"/>
              <a:t>шведський</a:t>
            </a:r>
            <a:r>
              <a:rPr lang="ru-RU" sz="2400" dirty="0"/>
              <a:t> </a:t>
            </a:r>
            <a:r>
              <a:rPr lang="ru-RU" sz="2400" dirty="0" err="1"/>
              <a:t>стіл</a:t>
            </a:r>
            <a:r>
              <a:rPr lang="ru-RU" sz="2400" dirty="0"/>
              <a:t>» – гостям </a:t>
            </a:r>
            <a:r>
              <a:rPr lang="ru-RU" sz="2400" dirty="0" err="1"/>
              <a:t>пропонується</a:t>
            </a:r>
            <a:r>
              <a:rPr lang="ru-RU" sz="2400" dirty="0"/>
              <a:t> на </a:t>
            </a:r>
            <a:r>
              <a:rPr lang="ru-RU" sz="2400" dirty="0" err="1"/>
              <a:t>вибір</a:t>
            </a:r>
            <a:r>
              <a:rPr lang="ru-RU" sz="2400" dirty="0"/>
              <a:t> </a:t>
            </a:r>
            <a:r>
              <a:rPr lang="ru-RU" sz="2400" dirty="0" err="1"/>
              <a:t>асортимент</a:t>
            </a:r>
            <a:r>
              <a:rPr lang="ru-RU" sz="2400" dirty="0"/>
              <a:t> </a:t>
            </a:r>
            <a:r>
              <a:rPr lang="ru-RU" sz="2400" dirty="0" err="1"/>
              <a:t>страв</a:t>
            </a:r>
            <a:r>
              <a:rPr lang="ru-RU" sz="2400" dirty="0"/>
              <a:t> з </a:t>
            </a:r>
            <a:r>
              <a:rPr lang="ru-RU" sz="2400" dirty="0" err="1"/>
              <a:t>вільним</a:t>
            </a:r>
            <a:r>
              <a:rPr lang="ru-RU" sz="2400" dirty="0"/>
              <a:t> доступом;</a:t>
            </a:r>
          </a:p>
          <a:p>
            <a:r>
              <a:rPr lang="ru-RU" sz="2400" dirty="0"/>
              <a:t>•	«</a:t>
            </a:r>
            <a:r>
              <a:rPr lang="ru-RU" sz="2400" dirty="0" err="1"/>
              <a:t>буфетне</a:t>
            </a:r>
            <a:r>
              <a:rPr lang="ru-RU" sz="2400" dirty="0"/>
              <a:t> </a:t>
            </a:r>
            <a:r>
              <a:rPr lang="ru-RU" sz="2400" dirty="0" err="1"/>
              <a:t>обслуговування</a:t>
            </a:r>
            <a:r>
              <a:rPr lang="ru-RU" sz="2400" dirty="0"/>
              <a:t>» – </a:t>
            </a:r>
            <a:r>
              <a:rPr lang="ru-RU" sz="2400" dirty="0" err="1"/>
              <a:t>пропонується</a:t>
            </a:r>
            <a:r>
              <a:rPr lang="ru-RU" sz="2400" dirty="0"/>
              <a:t> </a:t>
            </a:r>
            <a:r>
              <a:rPr lang="ru-RU" sz="2400" dirty="0" err="1"/>
              <a:t>самообслуговування</a:t>
            </a:r>
            <a:r>
              <a:rPr lang="ru-RU" sz="2400" dirty="0"/>
              <a:t> гостей за </a:t>
            </a:r>
            <a:r>
              <a:rPr lang="ru-RU" sz="2400" dirty="0" err="1"/>
              <a:t>участю</a:t>
            </a:r>
            <a:r>
              <a:rPr lang="ru-RU" sz="2400" dirty="0"/>
              <a:t> персоналу.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032109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5770" y="-128016"/>
            <a:ext cx="7886700" cy="1325563"/>
          </a:xfrm>
        </p:spPr>
        <p:txBody>
          <a:bodyPr>
            <a:normAutofit/>
          </a:bodyPr>
          <a:lstStyle/>
          <a:p>
            <a:r>
              <a:rPr lang="ru-RU" b="1" dirty="0"/>
              <a:t>У ЗРГ </a:t>
            </a:r>
            <a:r>
              <a:rPr lang="ru-RU" b="1" dirty="0" err="1"/>
              <a:t>поширені</a:t>
            </a:r>
            <a:r>
              <a:rPr lang="ru-RU" b="1" dirty="0"/>
              <a:t> </a:t>
            </a:r>
            <a:r>
              <a:rPr lang="ru-RU" b="1" dirty="0" err="1"/>
              <a:t>наступні</a:t>
            </a:r>
            <a:r>
              <a:rPr lang="ru-RU" b="1" dirty="0"/>
              <a:t> </a:t>
            </a:r>
            <a:r>
              <a:rPr lang="ru-RU" b="1" dirty="0" err="1"/>
              <a:t>способи</a:t>
            </a:r>
            <a:r>
              <a:rPr lang="ru-RU" b="1" dirty="0"/>
              <a:t> </a:t>
            </a:r>
            <a:r>
              <a:rPr lang="ru-RU" b="1" dirty="0" err="1"/>
              <a:t>обслуговування</a:t>
            </a:r>
            <a:r>
              <a:rPr lang="ru-RU" b="1" dirty="0"/>
              <a:t>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47594" y="1187648"/>
            <a:ext cx="6211062" cy="4351338"/>
          </a:xfrm>
        </p:spPr>
        <p:txBody>
          <a:bodyPr/>
          <a:lstStyle/>
          <a:p>
            <a:r>
              <a:rPr lang="uk-UA" b="1" u="sng" dirty="0"/>
              <a:t>1. Французький спосіб. </a:t>
            </a:r>
            <a:r>
              <a:rPr lang="uk-UA" dirty="0"/>
              <a:t>Відомий як спосіб подачі «в обнесення» відрізняється складністю і вимагає неабиякої майстерності.  Офіціант підходить до гостя зліва, тримає в лівій руці на рушнику блюдо для роздачі.  Він підносить його ближче до тарілки гостя і тільки правою рукою за допомогою виделки і ложки </a:t>
            </a:r>
            <a:r>
              <a:rPr lang="uk-UA" dirty="0" err="1"/>
              <a:t>переносить</a:t>
            </a:r>
            <a:r>
              <a:rPr lang="uk-UA" dirty="0"/>
              <a:t> на тарілку відвідувача порційні шматки, гарнір, закуски й інші компоненти складних страв.  При цьому гість може повідомити офіціанту про свої уподобання.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6691" y="4453128"/>
            <a:ext cx="3551965" cy="217171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96036" y="4227636"/>
            <a:ext cx="854621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err="1"/>
              <a:t>Французький</a:t>
            </a:r>
            <a:r>
              <a:rPr lang="ru-RU" sz="2000" b="1" dirty="0"/>
              <a:t> метод </a:t>
            </a:r>
            <a:r>
              <a:rPr lang="ru-RU" sz="2000" b="1" dirty="0" err="1"/>
              <a:t>подачі</a:t>
            </a:r>
            <a:r>
              <a:rPr lang="ru-RU" sz="2000" b="1" dirty="0"/>
              <a:t> </a:t>
            </a:r>
            <a:r>
              <a:rPr lang="ru-RU" sz="2000" b="1" dirty="0" err="1"/>
              <a:t>страв</a:t>
            </a:r>
            <a:r>
              <a:rPr lang="ru-RU" sz="2000" b="1" dirty="0"/>
              <a:t> </a:t>
            </a:r>
            <a:r>
              <a:rPr lang="ru-RU" sz="2000" b="1" dirty="0" err="1"/>
              <a:t>має</a:t>
            </a:r>
            <a:r>
              <a:rPr lang="ru-RU" sz="2000" b="1" dirty="0"/>
              <a:t> два </a:t>
            </a:r>
            <a:r>
              <a:rPr lang="ru-RU" sz="2000" b="1" dirty="0" err="1"/>
              <a:t>різновиди</a:t>
            </a:r>
            <a:r>
              <a:rPr lang="ru-RU" sz="2000" b="1" dirty="0"/>
              <a:t>:</a:t>
            </a:r>
            <a:endParaRPr lang="ru-RU" sz="2000" dirty="0"/>
          </a:p>
          <a:p>
            <a:pPr marL="342900" indent="-342900">
              <a:buFontTx/>
              <a:buChar char="-"/>
            </a:pPr>
            <a:r>
              <a:rPr lang="ru-RU" sz="2000" dirty="0" err="1"/>
              <a:t>офіціант</a:t>
            </a:r>
            <a:r>
              <a:rPr lang="ru-RU" sz="2000" dirty="0"/>
              <a:t> </a:t>
            </a:r>
            <a:r>
              <a:rPr lang="ru-RU" sz="2000" dirty="0" err="1"/>
              <a:t>перекладає</a:t>
            </a:r>
            <a:r>
              <a:rPr lang="ru-RU" sz="2000" dirty="0"/>
              <a:t> </a:t>
            </a:r>
            <a:r>
              <a:rPr lang="ru-RU" sz="2000" dirty="0" err="1"/>
              <a:t>страву</a:t>
            </a:r>
            <a:r>
              <a:rPr lang="ru-RU" sz="2000" dirty="0"/>
              <a:t> в </a:t>
            </a:r>
            <a:r>
              <a:rPr lang="ru-RU" sz="2000" dirty="0" err="1"/>
              <a:t>тарілку</a:t>
            </a:r>
            <a:r>
              <a:rPr lang="ru-RU" sz="2000" dirty="0"/>
              <a:t> гостя –</a:t>
            </a:r>
          </a:p>
          <a:p>
            <a:r>
              <a:rPr lang="ru-RU" sz="2000" dirty="0"/>
              <a:t> як правило, при </a:t>
            </a:r>
            <a:r>
              <a:rPr lang="ru-RU" sz="2000" dirty="0" err="1"/>
              <a:t>обслуговуванні</a:t>
            </a:r>
            <a:r>
              <a:rPr lang="ru-RU" sz="2000" dirty="0"/>
              <a:t> дам і </a:t>
            </a:r>
            <a:r>
              <a:rPr lang="ru-RU" sz="2000" dirty="0" err="1"/>
              <a:t>молодих</a:t>
            </a:r>
            <a:r>
              <a:rPr lang="ru-RU" sz="2000" dirty="0"/>
              <a:t> </a:t>
            </a:r>
          </a:p>
          <a:p>
            <a:r>
              <a:rPr lang="ru-RU" sz="2000" dirty="0"/>
              <a:t>людей;</a:t>
            </a:r>
          </a:p>
          <a:p>
            <a:pPr marL="342900" indent="-342900">
              <a:buFontTx/>
              <a:buChar char="-"/>
            </a:pPr>
            <a:r>
              <a:rPr lang="ru-RU" sz="2000" dirty="0" err="1"/>
              <a:t>офіціант</a:t>
            </a:r>
            <a:r>
              <a:rPr lang="ru-RU" sz="2000" dirty="0"/>
              <a:t> </a:t>
            </a:r>
            <a:r>
              <a:rPr lang="ru-RU" sz="2000" dirty="0" err="1"/>
              <a:t>підносить</a:t>
            </a:r>
            <a:r>
              <a:rPr lang="ru-RU" sz="2000" dirty="0"/>
              <a:t> блюдо </a:t>
            </a:r>
            <a:r>
              <a:rPr lang="ru-RU" sz="2000" dirty="0" err="1"/>
              <a:t>якомога</a:t>
            </a:r>
            <a:r>
              <a:rPr lang="ru-RU" sz="2000" dirty="0"/>
              <a:t> </a:t>
            </a:r>
            <a:r>
              <a:rPr lang="ru-RU" sz="2000" dirty="0" err="1"/>
              <a:t>ближче</a:t>
            </a:r>
            <a:r>
              <a:rPr lang="ru-RU" sz="2000" dirty="0"/>
              <a:t> </a:t>
            </a:r>
          </a:p>
          <a:p>
            <a:r>
              <a:rPr lang="ru-RU" sz="2000" dirty="0"/>
              <a:t>до </a:t>
            </a:r>
            <a:r>
              <a:rPr lang="ru-RU" sz="2000" dirty="0" err="1"/>
              <a:t>тарілки</a:t>
            </a:r>
            <a:r>
              <a:rPr lang="ru-RU" sz="2000" dirty="0"/>
              <a:t> гостя, а той </a:t>
            </a:r>
            <a:r>
              <a:rPr lang="ru-RU" sz="2000" dirty="0" err="1"/>
              <a:t>вже</a:t>
            </a:r>
            <a:r>
              <a:rPr lang="ru-RU" sz="2000" dirty="0"/>
              <a:t> сам </a:t>
            </a:r>
            <a:r>
              <a:rPr lang="ru-RU" sz="2000" dirty="0" err="1"/>
              <a:t>перекладає</a:t>
            </a:r>
            <a:r>
              <a:rPr lang="ru-RU" sz="2000" dirty="0"/>
              <a:t> </a:t>
            </a:r>
          </a:p>
          <a:p>
            <a:r>
              <a:rPr lang="ru-RU" sz="2000" dirty="0" err="1"/>
              <a:t>собі</a:t>
            </a:r>
            <a:r>
              <a:rPr lang="ru-RU" sz="2000" dirty="0"/>
              <a:t> шматок - при </a:t>
            </a:r>
            <a:r>
              <a:rPr lang="ru-RU" sz="2000" dirty="0" err="1"/>
              <a:t>обслуговуванні</a:t>
            </a:r>
            <a:r>
              <a:rPr lang="ru-RU" sz="2000" dirty="0"/>
              <a:t> </a:t>
            </a:r>
            <a:r>
              <a:rPr lang="ru-RU" sz="2000" dirty="0" err="1"/>
              <a:t>чоловіків</a:t>
            </a:r>
            <a:r>
              <a:rPr lang="ru-RU" sz="2000" dirty="0"/>
              <a:t> </a:t>
            </a:r>
          </a:p>
          <a:p>
            <a:r>
              <a:rPr lang="ru-RU" sz="2000" dirty="0"/>
              <a:t>і </a:t>
            </a:r>
            <a:r>
              <a:rPr lang="ru-RU" sz="2000" dirty="0" err="1"/>
              <a:t>відвідувачів</a:t>
            </a:r>
            <a:r>
              <a:rPr lang="ru-RU" sz="2000" dirty="0"/>
              <a:t> на </a:t>
            </a:r>
            <a:r>
              <a:rPr lang="ru-RU" sz="2000" dirty="0" err="1"/>
              <a:t>клубних</a:t>
            </a:r>
            <a:r>
              <a:rPr lang="ru-RU" sz="2000" dirty="0"/>
              <a:t> </a:t>
            </a:r>
            <a:r>
              <a:rPr lang="ru-RU" sz="2000" dirty="0" err="1"/>
              <a:t>обідах</a:t>
            </a:r>
            <a:r>
              <a:rPr lang="ru-RU" sz="2000" dirty="0"/>
              <a:t>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099" y="1136725"/>
            <a:ext cx="2713433" cy="3141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8786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0010" y="1397778"/>
            <a:ext cx="2992374" cy="5745607"/>
          </a:xfrm>
        </p:spPr>
        <p:txBody>
          <a:bodyPr>
            <a:normAutofit lnSpcReduction="10000"/>
          </a:bodyPr>
          <a:lstStyle/>
          <a:p>
            <a:r>
              <a:rPr lang="ru-RU" dirty="0"/>
              <a:t>2. </a:t>
            </a:r>
            <a:r>
              <a:rPr lang="ru-RU" b="1" u="sng" dirty="0" err="1"/>
              <a:t>Англійський</a:t>
            </a:r>
            <a:r>
              <a:rPr lang="ru-RU" b="1" u="sng" dirty="0"/>
              <a:t> </a:t>
            </a:r>
            <a:r>
              <a:rPr lang="ru-RU" b="1" u="sng" dirty="0" err="1"/>
              <a:t>спосіб</a:t>
            </a:r>
            <a:r>
              <a:rPr lang="ru-RU" b="1" u="sng" dirty="0"/>
              <a:t> </a:t>
            </a:r>
            <a:r>
              <a:rPr lang="ru-RU" b="1" u="sng" dirty="0" err="1"/>
              <a:t>обслуговування</a:t>
            </a:r>
            <a:r>
              <a:rPr lang="ru-RU" b="1" u="sng" dirty="0"/>
              <a:t> </a:t>
            </a:r>
            <a:r>
              <a:rPr lang="ru-RU" dirty="0"/>
              <a:t>– </a:t>
            </a:r>
            <a:r>
              <a:rPr lang="ru-RU" dirty="0" err="1"/>
              <a:t>передбачає</a:t>
            </a:r>
            <a:r>
              <a:rPr lang="ru-RU" dirty="0"/>
              <a:t> </a:t>
            </a:r>
            <a:r>
              <a:rPr lang="ru-RU" dirty="0" err="1"/>
              <a:t>обслуговування</a:t>
            </a:r>
            <a:r>
              <a:rPr lang="ru-RU" dirty="0"/>
              <a:t> з приставного столу, на </a:t>
            </a:r>
            <a:r>
              <a:rPr lang="ru-RU" dirty="0" err="1"/>
              <a:t>якому</a:t>
            </a:r>
            <a:r>
              <a:rPr lang="ru-RU" dirty="0"/>
              <a:t> </a:t>
            </a:r>
            <a:r>
              <a:rPr lang="ru-RU" dirty="0" err="1"/>
              <a:t>офіціант</a:t>
            </a:r>
            <a:r>
              <a:rPr lang="ru-RU" dirty="0"/>
              <a:t> </a:t>
            </a:r>
            <a:r>
              <a:rPr lang="ru-RU" dirty="0" err="1"/>
              <a:t>поділяє</a:t>
            </a:r>
            <a:r>
              <a:rPr lang="ru-RU" dirty="0"/>
              <a:t> страви на </a:t>
            </a:r>
            <a:r>
              <a:rPr lang="ru-RU" dirty="0" err="1"/>
              <a:t>порції</a:t>
            </a:r>
            <a:r>
              <a:rPr lang="ru-RU" dirty="0"/>
              <a:t> і </a:t>
            </a:r>
            <a:r>
              <a:rPr lang="ru-RU" dirty="0" err="1"/>
              <a:t>подає</a:t>
            </a:r>
            <a:r>
              <a:rPr lang="ru-RU" dirty="0"/>
              <a:t> </a:t>
            </a:r>
            <a:r>
              <a:rPr lang="ru-RU" dirty="0" err="1"/>
              <a:t>їх</a:t>
            </a:r>
            <a:r>
              <a:rPr lang="ru-RU" dirty="0"/>
              <a:t>. </a:t>
            </a:r>
            <a:r>
              <a:rPr lang="ru-RU" dirty="0" err="1"/>
              <a:t>Офіціант</a:t>
            </a:r>
            <a:r>
              <a:rPr lang="ru-RU" dirty="0"/>
              <a:t> </a:t>
            </a:r>
            <a:r>
              <a:rPr lang="ru-RU" dirty="0" err="1"/>
              <a:t>зупиняється</a:t>
            </a:r>
            <a:r>
              <a:rPr lang="ru-RU" dirty="0"/>
              <a:t> </a:t>
            </a:r>
            <a:r>
              <a:rPr lang="ru-RU" dirty="0" err="1"/>
              <a:t>біля</a:t>
            </a:r>
            <a:r>
              <a:rPr lang="ru-RU" dirty="0"/>
              <a:t> </a:t>
            </a:r>
            <a:r>
              <a:rPr lang="ru-RU" dirty="0" err="1"/>
              <a:t>накритого</a:t>
            </a:r>
            <a:r>
              <a:rPr lang="ru-RU" dirty="0"/>
              <a:t> столу, </a:t>
            </a:r>
            <a:r>
              <a:rPr lang="ru-RU" dirty="0" err="1"/>
              <a:t>забирає</a:t>
            </a:r>
            <a:r>
              <a:rPr lang="ru-RU" dirty="0"/>
              <a:t> у кожного гостя </a:t>
            </a:r>
            <a:r>
              <a:rPr lang="ru-RU" dirty="0" err="1"/>
              <a:t>тарілку</a:t>
            </a:r>
            <a:r>
              <a:rPr lang="ru-RU" dirty="0"/>
              <a:t>, </a:t>
            </a:r>
            <a:r>
              <a:rPr lang="ru-RU" dirty="0" err="1"/>
              <a:t>перекладає</a:t>
            </a:r>
            <a:r>
              <a:rPr lang="ru-RU" dirty="0"/>
              <a:t> на </a:t>
            </a:r>
            <a:r>
              <a:rPr lang="ru-RU" dirty="0" err="1"/>
              <a:t>неї</a:t>
            </a:r>
            <a:r>
              <a:rPr lang="ru-RU" dirty="0"/>
              <a:t> </a:t>
            </a:r>
            <a:r>
              <a:rPr lang="ru-RU" dirty="0" err="1"/>
              <a:t>порційні</a:t>
            </a:r>
            <a:r>
              <a:rPr lang="ru-RU" dirty="0"/>
              <a:t> шматки основного блюда, </a:t>
            </a:r>
            <a:r>
              <a:rPr lang="ru-RU" dirty="0" err="1"/>
              <a:t>гарніру</a:t>
            </a:r>
            <a:r>
              <a:rPr lang="ru-RU" dirty="0"/>
              <a:t> і </a:t>
            </a:r>
            <a:r>
              <a:rPr lang="ru-RU" dirty="0" err="1"/>
              <a:t>повертає</a:t>
            </a:r>
            <a:r>
              <a:rPr lang="ru-RU" dirty="0"/>
              <a:t> </a:t>
            </a:r>
            <a:r>
              <a:rPr lang="ru-RU" dirty="0" err="1"/>
              <a:t>тарілку</a:t>
            </a:r>
            <a:r>
              <a:rPr lang="ru-RU" dirty="0"/>
              <a:t> гостю.  Так </a:t>
            </a:r>
            <a:r>
              <a:rPr lang="ru-RU" dirty="0" err="1"/>
              <a:t>поступово</a:t>
            </a:r>
            <a:r>
              <a:rPr lang="ru-RU" dirty="0"/>
              <a:t> </a:t>
            </a:r>
            <a:r>
              <a:rPr lang="ru-RU" dirty="0" err="1"/>
              <a:t>обслуговується</a:t>
            </a:r>
            <a:r>
              <a:rPr lang="ru-RU" dirty="0"/>
              <a:t> весь </a:t>
            </a:r>
            <a:r>
              <a:rPr lang="ru-RU" dirty="0" err="1"/>
              <a:t>стіл</a:t>
            </a:r>
            <a:r>
              <a:rPr lang="ru-RU" dirty="0"/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0" y="1819656"/>
            <a:ext cx="5583936" cy="4335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5114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64617" y="4267073"/>
            <a:ext cx="8414766" cy="4351338"/>
          </a:xfrm>
        </p:spPr>
        <p:txBody>
          <a:bodyPr/>
          <a:lstStyle/>
          <a:p>
            <a:r>
              <a:rPr lang="ru-RU" dirty="0"/>
              <a:t>3. </a:t>
            </a:r>
            <a:r>
              <a:rPr lang="ru-RU" b="1" u="sng" dirty="0" err="1"/>
              <a:t>Європейський</a:t>
            </a:r>
            <a:r>
              <a:rPr lang="ru-RU" b="1" u="sng" dirty="0"/>
              <a:t> </a:t>
            </a:r>
            <a:r>
              <a:rPr lang="ru-RU" b="1" u="sng" dirty="0" err="1"/>
              <a:t>спосіб</a:t>
            </a:r>
            <a:r>
              <a:rPr lang="ru-RU" b="1" u="sng" dirty="0"/>
              <a:t> </a:t>
            </a:r>
            <a:r>
              <a:rPr lang="ru-RU" b="1" u="sng" dirty="0" err="1"/>
              <a:t>обслуговування</a:t>
            </a:r>
            <a:r>
              <a:rPr lang="ru-RU" b="1" u="sng" dirty="0"/>
              <a:t> </a:t>
            </a:r>
            <a:r>
              <a:rPr lang="ru-RU" dirty="0"/>
              <a:t>– </a:t>
            </a:r>
            <a:r>
              <a:rPr lang="ru-RU" dirty="0" err="1"/>
              <a:t>відрізняється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попередніх</a:t>
            </a:r>
            <a:r>
              <a:rPr lang="ru-RU" dirty="0"/>
              <a:t> </a:t>
            </a:r>
            <a:r>
              <a:rPr lang="ru-RU" dirty="0" err="1"/>
              <a:t>насамперед</a:t>
            </a:r>
            <a:r>
              <a:rPr lang="ru-RU" dirty="0"/>
              <a:t> </a:t>
            </a:r>
            <a:r>
              <a:rPr lang="ru-RU" dirty="0" err="1"/>
              <a:t>сервіровкою</a:t>
            </a:r>
            <a:r>
              <a:rPr lang="ru-RU" dirty="0"/>
              <a:t> столу. </a:t>
            </a:r>
            <a:r>
              <a:rPr lang="ru-RU" dirty="0" err="1"/>
              <a:t>Стіл</a:t>
            </a:r>
            <a:r>
              <a:rPr lang="ru-RU" dirty="0"/>
              <a:t> </a:t>
            </a:r>
            <a:r>
              <a:rPr lang="ru-RU" dirty="0" err="1"/>
              <a:t>сервірують</a:t>
            </a:r>
            <a:r>
              <a:rPr lang="ru-RU" dirty="0"/>
              <a:t> </a:t>
            </a:r>
            <a:r>
              <a:rPr lang="ru-RU" dirty="0" err="1"/>
              <a:t>столовими</a:t>
            </a:r>
            <a:r>
              <a:rPr lang="ru-RU" dirty="0"/>
              <a:t> і </a:t>
            </a:r>
            <a:r>
              <a:rPr lang="ru-RU" dirty="0" err="1"/>
              <a:t>закусочними</a:t>
            </a:r>
            <a:r>
              <a:rPr lang="ru-RU" dirty="0"/>
              <a:t> приборами, </a:t>
            </a:r>
            <a:r>
              <a:rPr lang="ru-RU" dirty="0" err="1"/>
              <a:t>пиріжковою</a:t>
            </a:r>
            <a:r>
              <a:rPr lang="ru-RU" dirty="0"/>
              <a:t> </a:t>
            </a:r>
            <a:r>
              <a:rPr lang="ru-RU" dirty="0" err="1"/>
              <a:t>тарілкою</a:t>
            </a:r>
            <a:r>
              <a:rPr lang="ru-RU" dirty="0"/>
              <a:t>, полотняною </a:t>
            </a:r>
            <a:r>
              <a:rPr lang="ru-RU" dirty="0" err="1"/>
              <a:t>серветкою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кладеться</a:t>
            </a:r>
            <a:r>
              <a:rPr lang="ru-RU" dirty="0"/>
              <a:t> перед гостем, </a:t>
            </a:r>
            <a:r>
              <a:rPr lang="ru-RU" dirty="0" err="1"/>
              <a:t>склом</a:t>
            </a:r>
            <a:r>
              <a:rPr lang="ru-RU" dirty="0"/>
              <a:t>, набором для </a:t>
            </a:r>
            <a:r>
              <a:rPr lang="ru-RU" dirty="0" err="1"/>
              <a:t>спецій</a:t>
            </a:r>
            <a:r>
              <a:rPr lang="ru-RU" dirty="0"/>
              <a:t>, </a:t>
            </a:r>
            <a:r>
              <a:rPr lang="ru-RU" dirty="0" err="1"/>
              <a:t>квітами</a:t>
            </a:r>
            <a:r>
              <a:rPr lang="ru-RU" dirty="0"/>
              <a:t>. </a:t>
            </a:r>
            <a:r>
              <a:rPr lang="ru-RU" dirty="0" err="1"/>
              <a:t>Холодні</a:t>
            </a:r>
            <a:r>
              <a:rPr lang="ru-RU" dirty="0"/>
              <a:t> закуски </a:t>
            </a:r>
            <a:r>
              <a:rPr lang="ru-RU" dirty="0" err="1"/>
              <a:t>офіціант</a:t>
            </a:r>
            <a:r>
              <a:rPr lang="ru-RU" dirty="0"/>
              <a:t> приносить </a:t>
            </a:r>
            <a:r>
              <a:rPr lang="ru-RU" dirty="0" err="1"/>
              <a:t>заздалегідь</a:t>
            </a:r>
            <a:r>
              <a:rPr lang="ru-RU" dirty="0"/>
              <a:t>, </a:t>
            </a:r>
            <a:r>
              <a:rPr lang="ru-RU" dirty="0" err="1"/>
              <a:t>порціонованими</a:t>
            </a:r>
            <a:r>
              <a:rPr lang="ru-RU" dirty="0"/>
              <a:t> на </a:t>
            </a:r>
            <a:r>
              <a:rPr lang="ru-RU" dirty="0" err="1"/>
              <a:t>закусочні</a:t>
            </a:r>
            <a:r>
              <a:rPr lang="ru-RU" dirty="0"/>
              <a:t> </a:t>
            </a:r>
            <a:r>
              <a:rPr lang="ru-RU" dirty="0" err="1"/>
              <a:t>тарілки</a:t>
            </a:r>
            <a:r>
              <a:rPr lang="ru-RU" dirty="0"/>
              <a:t>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464" y="365126"/>
            <a:ext cx="5986272" cy="3665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906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206710"/>
            <a:ext cx="7653992" cy="4017156"/>
          </a:xfrm>
        </p:spPr>
        <p:txBody>
          <a:bodyPr/>
          <a:lstStyle/>
          <a:p>
            <a:r>
              <a:rPr lang="ru-RU" dirty="0"/>
              <a:t>4. </a:t>
            </a:r>
            <a:r>
              <a:rPr lang="en-US" b="1" u="sng" dirty="0"/>
              <a:t>C</a:t>
            </a:r>
            <a:r>
              <a:rPr lang="ru-RU" b="1" u="sng" dirty="0" err="1"/>
              <a:t>посіб</a:t>
            </a:r>
            <a:r>
              <a:rPr lang="ru-RU" b="1" u="sng" dirty="0"/>
              <a:t> </a:t>
            </a:r>
            <a:r>
              <a:rPr lang="ru-RU" b="1" u="sng" dirty="0" err="1"/>
              <a:t>обслуговування</a:t>
            </a:r>
            <a:r>
              <a:rPr lang="ru-RU" b="1" u="sng" dirty="0"/>
              <a:t> «в </a:t>
            </a:r>
            <a:r>
              <a:rPr lang="ru-RU" b="1" u="sng" dirty="0" err="1"/>
              <a:t>стіл</a:t>
            </a:r>
            <a:r>
              <a:rPr lang="ru-RU" b="1" u="sng" dirty="0"/>
              <a:t>» </a:t>
            </a:r>
            <a:r>
              <a:rPr lang="ru-RU" dirty="0"/>
              <a:t>– </a:t>
            </a:r>
            <a:r>
              <a:rPr lang="ru-RU" dirty="0" err="1"/>
              <a:t>розміщення</a:t>
            </a:r>
            <a:r>
              <a:rPr lang="ru-RU" dirty="0"/>
              <a:t> </a:t>
            </a:r>
            <a:r>
              <a:rPr lang="ru-RU" dirty="0" err="1"/>
              <a:t>замовлених</a:t>
            </a:r>
            <a:r>
              <a:rPr lang="ru-RU" dirty="0"/>
              <a:t> </a:t>
            </a:r>
            <a:r>
              <a:rPr lang="ru-RU" dirty="0" err="1"/>
              <a:t>страв</a:t>
            </a:r>
            <a:r>
              <a:rPr lang="ru-RU" dirty="0"/>
              <a:t> (</a:t>
            </a:r>
            <a:r>
              <a:rPr lang="ru-RU" dirty="0" err="1"/>
              <a:t>кілька</a:t>
            </a:r>
            <a:r>
              <a:rPr lang="ru-RU" dirty="0"/>
              <a:t> </a:t>
            </a:r>
            <a:r>
              <a:rPr lang="ru-RU" dirty="0" err="1"/>
              <a:t>порцій</a:t>
            </a:r>
            <a:r>
              <a:rPr lang="ru-RU" dirty="0"/>
              <a:t> в одному </a:t>
            </a:r>
            <a:r>
              <a:rPr lang="ru-RU" dirty="0" err="1"/>
              <a:t>посуді</a:t>
            </a:r>
            <a:r>
              <a:rPr lang="ru-RU" dirty="0"/>
              <a:t>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однопорційному</a:t>
            </a:r>
            <a:r>
              <a:rPr lang="ru-RU" dirty="0"/>
              <a:t>) на </a:t>
            </a:r>
            <a:r>
              <a:rPr lang="ru-RU" dirty="0" err="1"/>
              <a:t>обідньому</a:t>
            </a:r>
            <a:r>
              <a:rPr lang="ru-RU" dirty="0"/>
              <a:t> </a:t>
            </a:r>
            <a:r>
              <a:rPr lang="ru-RU" dirty="0" err="1"/>
              <a:t>столі</a:t>
            </a:r>
            <a:r>
              <a:rPr lang="ru-RU" dirty="0"/>
              <a:t>. </a:t>
            </a:r>
          </a:p>
          <a:p>
            <a:pPr marL="0" indent="0">
              <a:buNone/>
            </a:pPr>
            <a:r>
              <a:rPr lang="en-US" dirty="0"/>
              <a:t>     </a:t>
            </a:r>
            <a:r>
              <a:rPr lang="uk-UA" dirty="0"/>
              <a:t>П</a:t>
            </a:r>
            <a:r>
              <a:rPr lang="ru-RU" dirty="0" err="1"/>
              <a:t>ередбачає</a:t>
            </a:r>
            <a:r>
              <a:rPr lang="ru-RU" dirty="0"/>
              <a:t>:</a:t>
            </a:r>
          </a:p>
          <a:p>
            <a:r>
              <a:rPr lang="ru-RU" dirty="0" err="1"/>
              <a:t>попередній</a:t>
            </a:r>
            <a:r>
              <a:rPr lang="ru-RU" dirty="0"/>
              <a:t> </a:t>
            </a:r>
            <a:r>
              <a:rPr lang="ru-RU" dirty="0" err="1"/>
              <a:t>виніс</a:t>
            </a:r>
            <a:r>
              <a:rPr lang="ru-RU" dirty="0"/>
              <a:t> </a:t>
            </a:r>
            <a:r>
              <a:rPr lang="ru-RU" dirty="0" err="1"/>
              <a:t>холодних</a:t>
            </a:r>
            <a:r>
              <a:rPr lang="ru-RU" dirty="0"/>
              <a:t> закусок;</a:t>
            </a:r>
          </a:p>
          <a:p>
            <a:r>
              <a:rPr lang="ru-RU" dirty="0" err="1"/>
              <a:t>виніс</a:t>
            </a:r>
            <a:r>
              <a:rPr lang="ru-RU" dirty="0"/>
              <a:t> </a:t>
            </a:r>
            <a:r>
              <a:rPr lang="ru-RU" dirty="0" err="1"/>
              <a:t>гарячих</a:t>
            </a:r>
            <a:r>
              <a:rPr lang="ru-RU" dirty="0"/>
              <a:t> закусок, коли </a:t>
            </a:r>
            <a:r>
              <a:rPr lang="ru-RU" dirty="0" err="1"/>
              <a:t>гості</a:t>
            </a:r>
            <a:r>
              <a:rPr lang="ru-RU" dirty="0"/>
              <a:t> приступили до </a:t>
            </a:r>
            <a:r>
              <a:rPr lang="ru-RU" dirty="0" err="1"/>
              <a:t>трапези</a:t>
            </a:r>
            <a:r>
              <a:rPr lang="ru-RU" dirty="0"/>
              <a:t>;</a:t>
            </a:r>
          </a:p>
          <a:p>
            <a:r>
              <a:rPr lang="ru-RU" dirty="0" err="1"/>
              <a:t>поступовий</a:t>
            </a:r>
            <a:r>
              <a:rPr lang="ru-RU" dirty="0"/>
              <a:t> </a:t>
            </a:r>
            <a:r>
              <a:rPr lang="ru-RU" dirty="0" err="1"/>
              <a:t>винос</a:t>
            </a:r>
            <a:r>
              <a:rPr lang="ru-RU" dirty="0"/>
              <a:t> </a:t>
            </a:r>
            <a:r>
              <a:rPr lang="ru-RU" dirty="0" err="1"/>
              <a:t>основних</a:t>
            </a:r>
            <a:r>
              <a:rPr lang="ru-RU" dirty="0"/>
              <a:t> </a:t>
            </a:r>
            <a:r>
              <a:rPr lang="ru-RU" dirty="0" err="1"/>
              <a:t>страв</a:t>
            </a:r>
            <a:r>
              <a:rPr lang="ru-RU" dirty="0"/>
              <a:t>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ставляться</a:t>
            </a:r>
            <a:r>
              <a:rPr lang="ru-RU" dirty="0"/>
              <a:t> на </a:t>
            </a:r>
            <a:r>
              <a:rPr lang="ru-RU" dirty="0" err="1"/>
              <a:t>стіл</a:t>
            </a:r>
            <a:r>
              <a:rPr lang="ru-RU" dirty="0"/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7972" y="3035032"/>
            <a:ext cx="4408932" cy="329820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94894" y="3110758"/>
            <a:ext cx="375818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u="sng" dirty="0"/>
              <a:t>5. </a:t>
            </a:r>
            <a:r>
              <a:rPr lang="ru-RU" sz="2000" b="1" u="sng" dirty="0" err="1"/>
              <a:t>Американське</a:t>
            </a:r>
            <a:r>
              <a:rPr lang="ru-RU" sz="2000" b="1" u="sng" dirty="0"/>
              <a:t> </a:t>
            </a:r>
            <a:r>
              <a:rPr lang="ru-RU" sz="2000" b="1" u="sng" dirty="0" err="1"/>
              <a:t>обслуговування</a:t>
            </a:r>
            <a:r>
              <a:rPr lang="ru-RU" sz="2000" b="1" u="sng" dirty="0"/>
              <a:t>. </a:t>
            </a:r>
            <a:r>
              <a:rPr lang="ru-RU" sz="2000" dirty="0" err="1"/>
              <a:t>Їжа</a:t>
            </a:r>
            <a:r>
              <a:rPr lang="ru-RU" sz="2000" dirty="0"/>
              <a:t> </a:t>
            </a:r>
            <a:r>
              <a:rPr lang="ru-RU" sz="2000" dirty="0" err="1"/>
              <a:t>готується</a:t>
            </a:r>
            <a:r>
              <a:rPr lang="ru-RU" sz="2000" dirty="0"/>
              <a:t> і </a:t>
            </a:r>
            <a:r>
              <a:rPr lang="ru-RU" sz="2000" dirty="0" err="1"/>
              <a:t>розкладається</a:t>
            </a:r>
            <a:r>
              <a:rPr lang="ru-RU" sz="2000" dirty="0"/>
              <a:t> по </a:t>
            </a:r>
            <a:r>
              <a:rPr lang="ru-RU" sz="2000" dirty="0" err="1"/>
              <a:t>тарілках</a:t>
            </a:r>
            <a:r>
              <a:rPr lang="ru-RU" sz="2000" dirty="0"/>
              <a:t> </a:t>
            </a:r>
            <a:r>
              <a:rPr lang="ru-RU" sz="2000" dirty="0" err="1"/>
              <a:t>безпосередньо</a:t>
            </a:r>
            <a:r>
              <a:rPr lang="ru-RU" sz="2000" dirty="0"/>
              <a:t> на </a:t>
            </a:r>
            <a:r>
              <a:rPr lang="ru-RU" sz="2000" dirty="0" err="1"/>
              <a:t>кухні</a:t>
            </a:r>
            <a:r>
              <a:rPr lang="ru-RU" sz="2000" dirty="0"/>
              <a:t>, </a:t>
            </a:r>
            <a:r>
              <a:rPr lang="ru-RU" sz="2000" dirty="0" err="1"/>
              <a:t>після</a:t>
            </a:r>
            <a:r>
              <a:rPr lang="ru-RU" sz="2000" dirty="0"/>
              <a:t> </a:t>
            </a:r>
            <a:r>
              <a:rPr lang="ru-RU" sz="2000" dirty="0" err="1"/>
              <a:t>чого</a:t>
            </a:r>
            <a:r>
              <a:rPr lang="ru-RU" sz="2000" dirty="0"/>
              <a:t> </a:t>
            </a:r>
            <a:r>
              <a:rPr lang="ru-RU" sz="2000" dirty="0" err="1"/>
              <a:t>офіціанти</a:t>
            </a:r>
            <a:r>
              <a:rPr lang="ru-RU" sz="2000" dirty="0"/>
              <a:t> </a:t>
            </a:r>
            <a:r>
              <a:rPr lang="ru-RU" sz="2000" dirty="0" err="1"/>
              <a:t>розносять</a:t>
            </a:r>
            <a:r>
              <a:rPr lang="ru-RU" sz="2000" dirty="0"/>
              <a:t> </a:t>
            </a:r>
            <a:r>
              <a:rPr lang="ru-RU" sz="2000" dirty="0" err="1"/>
              <a:t>тарілки</a:t>
            </a:r>
            <a:r>
              <a:rPr lang="ru-RU" sz="2000" dirty="0"/>
              <a:t> гостям. </a:t>
            </a:r>
          </a:p>
        </p:txBody>
      </p:sp>
    </p:spTree>
    <p:extLst>
      <p:ext uri="{BB962C8B-B14F-4D97-AF65-F5344CB8AC3E}">
        <p14:creationId xmlns:p14="http://schemas.microsoft.com/office/powerpoint/2010/main" val="37158159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2306" y="-128650"/>
            <a:ext cx="7886700" cy="1325563"/>
          </a:xfrm>
        </p:spPr>
        <p:txBody>
          <a:bodyPr/>
          <a:lstStyle/>
          <a:p>
            <a:r>
              <a:rPr lang="ru-RU" b="1" dirty="0" err="1"/>
              <a:t>Технологічний</a:t>
            </a:r>
            <a:r>
              <a:rPr lang="ru-RU" b="1" dirty="0"/>
              <a:t> </a:t>
            </a:r>
            <a:r>
              <a:rPr lang="ru-RU" b="1" dirty="0" err="1"/>
              <a:t>процес</a:t>
            </a:r>
            <a:r>
              <a:rPr lang="ru-RU" b="1" dirty="0"/>
              <a:t> </a:t>
            </a:r>
            <a:r>
              <a:rPr lang="ru-RU" b="1" dirty="0" err="1"/>
              <a:t>обслуговування</a:t>
            </a:r>
            <a:r>
              <a:rPr lang="ru-RU" b="1" dirty="0"/>
              <a:t> гостей в ресторанах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6314" y="1423288"/>
            <a:ext cx="8341614" cy="4968367"/>
          </a:xfrm>
        </p:spPr>
        <p:txBody>
          <a:bodyPr>
            <a:normAutofit/>
          </a:bodyPr>
          <a:lstStyle/>
          <a:p>
            <a:r>
              <a:rPr lang="ru-RU" b="1" i="1" u="sng" dirty="0" err="1"/>
              <a:t>Обслуговування</a:t>
            </a:r>
            <a:r>
              <a:rPr lang="ru-RU" b="1" i="1" u="sng" dirty="0"/>
              <a:t> в </a:t>
            </a:r>
            <a:r>
              <a:rPr lang="ru-RU" b="1" i="1" u="sng" dirty="0" err="1"/>
              <a:t>ресторані</a:t>
            </a:r>
            <a:r>
              <a:rPr lang="ru-RU" b="1" i="1" u="sng" dirty="0"/>
              <a:t> </a:t>
            </a:r>
            <a:r>
              <a:rPr lang="ru-RU" b="1" i="1" u="sng" dirty="0" err="1"/>
              <a:t>складається</a:t>
            </a:r>
            <a:r>
              <a:rPr lang="ru-RU" b="1" i="1" u="sng" dirty="0"/>
              <a:t> з таких </a:t>
            </a:r>
          </a:p>
          <a:p>
            <a:r>
              <a:rPr lang="ru-RU" b="1" i="1" u="sng" dirty="0" err="1"/>
              <a:t>елементів</a:t>
            </a:r>
            <a:r>
              <a:rPr lang="ru-RU" b="1" i="1" u="sng" dirty="0"/>
              <a:t>: </a:t>
            </a:r>
          </a:p>
          <a:p>
            <a:r>
              <a:rPr lang="ru-RU" sz="2400" b="1" dirty="0"/>
              <a:t>1. </a:t>
            </a:r>
            <a:r>
              <a:rPr lang="ru-RU" sz="2400" b="1" dirty="0" err="1"/>
              <a:t>Підготовка</a:t>
            </a:r>
            <a:r>
              <a:rPr lang="ru-RU" sz="2400" b="1" dirty="0"/>
              <a:t> до </a:t>
            </a:r>
            <a:r>
              <a:rPr lang="ru-RU" sz="2400" b="1" dirty="0" err="1"/>
              <a:t>зустрічі</a:t>
            </a:r>
            <a:r>
              <a:rPr lang="ru-RU" sz="2400" b="1" dirty="0"/>
              <a:t> гостя (</a:t>
            </a:r>
            <a:r>
              <a:rPr lang="ru-RU" sz="2400" b="1" dirty="0" err="1"/>
              <a:t>Pre</a:t>
            </a:r>
            <a:r>
              <a:rPr lang="ru-RU" sz="2400" b="1" dirty="0"/>
              <a:t>-Service): </a:t>
            </a:r>
          </a:p>
          <a:p>
            <a:pPr marL="0" indent="0">
              <a:buNone/>
            </a:pPr>
            <a:r>
              <a:rPr lang="ru-RU" sz="2400" dirty="0" err="1"/>
              <a:t>підготовка</a:t>
            </a:r>
            <a:r>
              <a:rPr lang="ru-RU" sz="2400" dirty="0"/>
              <a:t> залу та </a:t>
            </a:r>
            <a:r>
              <a:rPr lang="ru-RU" sz="2400" dirty="0" err="1"/>
              <a:t>робочого</a:t>
            </a:r>
            <a:r>
              <a:rPr lang="ru-RU" sz="2400" dirty="0"/>
              <a:t> </a:t>
            </a:r>
            <a:r>
              <a:rPr lang="ru-RU" sz="2400" dirty="0" err="1"/>
              <a:t>місця</a:t>
            </a:r>
            <a:r>
              <a:rPr lang="ru-RU" sz="2400" dirty="0"/>
              <a:t>, </a:t>
            </a:r>
          </a:p>
          <a:p>
            <a:pPr marL="0" indent="0">
              <a:buNone/>
            </a:pPr>
            <a:r>
              <a:rPr lang="ru-RU" sz="2400" dirty="0"/>
              <a:t>особиста </a:t>
            </a:r>
            <a:r>
              <a:rPr lang="ru-RU" sz="2400" dirty="0" err="1"/>
              <a:t>підготовка</a:t>
            </a:r>
            <a:r>
              <a:rPr lang="ru-RU" sz="2400" dirty="0"/>
              <a:t> персоналу, </a:t>
            </a:r>
            <a:r>
              <a:rPr lang="ru-RU" sz="2400" dirty="0" err="1"/>
              <a:t>брифінг</a:t>
            </a:r>
            <a:r>
              <a:rPr lang="ru-RU" sz="2400" dirty="0"/>
              <a:t>.</a:t>
            </a:r>
          </a:p>
          <a:p>
            <a:r>
              <a:rPr lang="ru-RU" b="1" i="1" dirty="0"/>
              <a:t>2. </a:t>
            </a:r>
            <a:r>
              <a:rPr lang="ru-RU" sz="2400" b="1" dirty="0" err="1"/>
              <a:t>Зустріч</a:t>
            </a:r>
            <a:r>
              <a:rPr lang="ru-RU" sz="2400" b="1" dirty="0"/>
              <a:t> і </a:t>
            </a:r>
            <a:r>
              <a:rPr lang="ru-RU" sz="2400" b="1" dirty="0" err="1"/>
              <a:t>розміщення</a:t>
            </a:r>
            <a:r>
              <a:rPr lang="ru-RU" sz="2400" b="1" dirty="0"/>
              <a:t> </a:t>
            </a:r>
            <a:r>
              <a:rPr lang="ru-RU" sz="2400" b="1" dirty="0" err="1"/>
              <a:t>відвідувачів</a:t>
            </a:r>
            <a:r>
              <a:rPr lang="ru-RU" sz="2400" dirty="0"/>
              <a:t>. </a:t>
            </a:r>
          </a:p>
          <a:p>
            <a:r>
              <a:rPr lang="ru-RU" sz="2400" dirty="0" err="1"/>
              <a:t>Зустріч</a:t>
            </a:r>
            <a:r>
              <a:rPr lang="ru-RU" sz="2400" dirty="0"/>
              <a:t>: </a:t>
            </a:r>
            <a:r>
              <a:rPr lang="ru-RU" sz="2400" dirty="0" err="1"/>
              <a:t>Миттєва</a:t>
            </a:r>
            <a:r>
              <a:rPr lang="ru-RU" sz="2400" dirty="0"/>
              <a:t> </a:t>
            </a:r>
            <a:r>
              <a:rPr lang="ru-RU" sz="2400" dirty="0" err="1"/>
              <a:t>реакція</a:t>
            </a:r>
            <a:r>
              <a:rPr lang="ru-RU" sz="2400" dirty="0"/>
              <a:t> на </a:t>
            </a:r>
            <a:r>
              <a:rPr lang="ru-RU" sz="2400" dirty="0" err="1"/>
              <a:t>вхід</a:t>
            </a:r>
            <a:r>
              <a:rPr lang="ru-RU" sz="2400" dirty="0"/>
              <a:t> гостя (</a:t>
            </a:r>
            <a:r>
              <a:rPr lang="ru-RU" sz="2400" dirty="0" err="1"/>
              <a:t>протягом</a:t>
            </a:r>
            <a:r>
              <a:rPr lang="ru-RU" sz="2400" dirty="0"/>
              <a:t> 30 секунд). </a:t>
            </a:r>
            <a:r>
              <a:rPr lang="ru-RU" sz="2400" dirty="0" err="1"/>
              <a:t>Привітання</a:t>
            </a:r>
            <a:r>
              <a:rPr lang="ru-RU" sz="2400" dirty="0"/>
              <a:t> з щирою </a:t>
            </a:r>
            <a:r>
              <a:rPr lang="ru-RU" sz="2400" dirty="0" err="1"/>
              <a:t>посмішкою</a:t>
            </a:r>
            <a:r>
              <a:rPr lang="ru-RU" sz="2400" dirty="0"/>
              <a:t> та </a:t>
            </a:r>
            <a:r>
              <a:rPr lang="ru-RU" sz="2400" dirty="0" err="1"/>
              <a:t>візуальним</a:t>
            </a:r>
            <a:r>
              <a:rPr lang="ru-RU" sz="2400" dirty="0"/>
              <a:t> контактом.</a:t>
            </a:r>
          </a:p>
          <a:p>
            <a:r>
              <a:rPr lang="ru-RU" sz="2400" dirty="0" err="1"/>
              <a:t>Уточнення</a:t>
            </a:r>
            <a:r>
              <a:rPr lang="ru-RU" sz="2400" dirty="0"/>
              <a:t>: </a:t>
            </a:r>
            <a:r>
              <a:rPr lang="ru-RU" sz="2400" dirty="0" err="1"/>
              <a:t>Кількість</a:t>
            </a:r>
            <a:r>
              <a:rPr lang="ru-RU" sz="2400" dirty="0"/>
              <a:t> </a:t>
            </a:r>
            <a:r>
              <a:rPr lang="ru-RU" sz="2400" dirty="0" err="1"/>
              <a:t>осіб</a:t>
            </a:r>
            <a:r>
              <a:rPr lang="ru-RU" sz="2400" dirty="0"/>
              <a:t>, </a:t>
            </a:r>
            <a:r>
              <a:rPr lang="ru-RU" sz="2400" dirty="0" err="1"/>
              <a:t>наявність</a:t>
            </a:r>
            <a:r>
              <a:rPr lang="ru-RU" sz="2400" dirty="0"/>
              <a:t> </a:t>
            </a:r>
            <a:r>
              <a:rPr lang="ru-RU" sz="2400" dirty="0" err="1"/>
              <a:t>бронювання</a:t>
            </a:r>
            <a:r>
              <a:rPr lang="ru-RU" sz="2400" dirty="0"/>
              <a:t>.</a:t>
            </a:r>
          </a:p>
          <a:p>
            <a:r>
              <a:rPr lang="ru-RU" sz="2400" dirty="0" err="1"/>
              <a:t>Супровід</a:t>
            </a:r>
            <a:r>
              <a:rPr lang="ru-RU" sz="2400" dirty="0"/>
              <a:t>: </a:t>
            </a:r>
            <a:r>
              <a:rPr lang="ru-RU" sz="2400" dirty="0" err="1"/>
              <a:t>Запропонувати</a:t>
            </a:r>
            <a:r>
              <a:rPr lang="ru-RU" sz="2400" dirty="0"/>
              <a:t> столик, </a:t>
            </a:r>
            <a:r>
              <a:rPr lang="ru-RU" sz="2400" dirty="0" err="1"/>
              <a:t>враховуючи</a:t>
            </a:r>
            <a:r>
              <a:rPr lang="ru-RU" sz="2400" dirty="0"/>
              <a:t> </a:t>
            </a:r>
            <a:r>
              <a:rPr lang="ru-RU" sz="2400" dirty="0" err="1"/>
              <a:t>побажання</a:t>
            </a:r>
            <a:r>
              <a:rPr lang="ru-RU" sz="2400" dirty="0"/>
              <a:t> гостя (</a:t>
            </a:r>
            <a:r>
              <a:rPr lang="ru-RU" sz="2400" dirty="0" err="1"/>
              <a:t>біля</a:t>
            </a:r>
            <a:r>
              <a:rPr lang="ru-RU" sz="2400" dirty="0"/>
              <a:t> </a:t>
            </a:r>
            <a:r>
              <a:rPr lang="ru-RU" sz="2400" dirty="0" err="1"/>
              <a:t>вікна</a:t>
            </a:r>
            <a:r>
              <a:rPr lang="ru-RU" sz="2400" dirty="0"/>
              <a:t>, тихий </a:t>
            </a:r>
            <a:r>
              <a:rPr lang="ru-RU" sz="2400" dirty="0" err="1"/>
              <a:t>куточок</a:t>
            </a:r>
            <a:r>
              <a:rPr lang="ru-RU" sz="2400" dirty="0"/>
              <a:t> </a:t>
            </a:r>
            <a:r>
              <a:rPr lang="ru-RU" sz="2400" dirty="0" err="1"/>
              <a:t>тощо</a:t>
            </a:r>
            <a:r>
              <a:rPr lang="ru-RU" sz="2400" dirty="0"/>
              <a:t>).</a:t>
            </a:r>
          </a:p>
          <a:p>
            <a:r>
              <a:rPr lang="ru-RU" sz="2400" dirty="0" err="1"/>
              <a:t>Розсадка</a:t>
            </a:r>
            <a:r>
              <a:rPr lang="ru-RU" sz="2400" dirty="0"/>
              <a:t>: </a:t>
            </a:r>
            <a:r>
              <a:rPr lang="ru-RU" sz="2400" dirty="0" err="1"/>
              <a:t>Допомога</a:t>
            </a:r>
            <a:r>
              <a:rPr lang="ru-RU" sz="2400" dirty="0"/>
              <a:t> з </a:t>
            </a:r>
            <a:r>
              <a:rPr lang="ru-RU" sz="2400" dirty="0" err="1"/>
              <a:t>верхнім</a:t>
            </a:r>
            <a:r>
              <a:rPr lang="ru-RU" sz="2400" dirty="0"/>
              <a:t> </a:t>
            </a:r>
            <a:r>
              <a:rPr lang="ru-RU" sz="2400" dirty="0" err="1"/>
              <a:t>одягом</a:t>
            </a:r>
            <a:r>
              <a:rPr lang="ru-RU" sz="2400" dirty="0"/>
              <a:t> (гардероб).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7266" y="469131"/>
            <a:ext cx="2716734" cy="272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8983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DE0327CB-32DA-E0F5-DCF7-64AC474346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sz="2400" b="1" dirty="0"/>
              <a:t>3. Прийом і оформлення замовлень. </a:t>
            </a:r>
          </a:p>
          <a:p>
            <a:r>
              <a:rPr lang="uk-UA" dirty="0"/>
              <a:t>Після того, як відвідувачі зайняли свої місця, метрдотель або офіціант подає їм меню, щоб вони вибрали страви і напої.</a:t>
            </a:r>
          </a:p>
          <a:p>
            <a:r>
              <a:rPr lang="uk-UA" dirty="0"/>
              <a:t>Меню офіціант пропонує в обкладинці в розгорнутому вигляді зліва лівою рукою, з права-правою. </a:t>
            </a:r>
          </a:p>
          <a:p>
            <a:r>
              <a:rPr lang="uk-UA" dirty="0"/>
              <a:t>Меню в розгорнутому вигляді подають у першу чергу дамі, чоловіку – карту вин. Якщо за столом сидять кілька людей, то</a:t>
            </a:r>
          </a:p>
          <a:p>
            <a:pPr marL="0" indent="0">
              <a:buNone/>
            </a:pPr>
            <a:r>
              <a:rPr lang="uk-UA" dirty="0"/>
              <a:t>перевага надається старшому. </a:t>
            </a:r>
          </a:p>
          <a:p>
            <a:endParaRPr lang="uk-UA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A96D054-BAF3-A309-C9F5-1887ACF041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6283" y="4352993"/>
            <a:ext cx="3206774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495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184" y="230886"/>
            <a:ext cx="8409431" cy="6307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0970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6065" y="4334311"/>
            <a:ext cx="3071686" cy="227325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9441" y="137591"/>
            <a:ext cx="4897553" cy="795801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800" b="1" spc="50" dirty="0">
                <a:ln w="11430"/>
                <a:solidFill>
                  <a:schemeClr val="accent2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План</a:t>
            </a:r>
          </a:p>
        </p:txBody>
      </p:sp>
      <p:grpSp>
        <p:nvGrpSpPr>
          <p:cNvPr id="83" name="Group 7"/>
          <p:cNvGrpSpPr>
            <a:grpSpLocks/>
          </p:cNvGrpSpPr>
          <p:nvPr/>
        </p:nvGrpSpPr>
        <p:grpSpPr bwMode="auto">
          <a:xfrm>
            <a:off x="839565" y="2078226"/>
            <a:ext cx="5105400" cy="555625"/>
            <a:chOff x="1248" y="2030"/>
            <a:chExt cx="3216" cy="350"/>
          </a:xfrm>
        </p:grpSpPr>
        <p:sp>
          <p:nvSpPr>
            <p:cNvPr id="84" name="Line 8"/>
            <p:cNvSpPr>
              <a:spLocks noChangeShapeType="1"/>
            </p:cNvSpPr>
            <p:nvPr/>
          </p:nvSpPr>
          <p:spPr bwMode="gray">
            <a:xfrm>
              <a:off x="1440" y="238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5" name="Rectangle 9"/>
            <p:cNvSpPr>
              <a:spLocks noChangeArrowheads="1"/>
            </p:cNvSpPr>
            <p:nvPr/>
          </p:nvSpPr>
          <p:spPr bwMode="gray">
            <a:xfrm rot="3419336">
              <a:off x="1261" y="201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99CC00"/>
                </a:gs>
                <a:gs pos="100000">
                  <a:srgbClr val="99CC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CC00"/>
              </a:extrusionClr>
              <a:contourClr>
                <a:srgbClr val="99CC00"/>
              </a:contour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ru-RU"/>
            </a:p>
          </p:txBody>
        </p:sp>
        <p:sp>
          <p:nvSpPr>
            <p:cNvPr id="86" name="Text Box 10"/>
            <p:cNvSpPr txBox="1">
              <a:spLocks noChangeArrowheads="1"/>
            </p:cNvSpPr>
            <p:nvPr/>
          </p:nvSpPr>
          <p:spPr bwMode="gray">
            <a:xfrm>
              <a:off x="2011" y="2052"/>
              <a:ext cx="2363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l"/>
              <a:endParaRPr lang="en-US" sz="2400" dirty="0"/>
            </a:p>
          </p:txBody>
        </p:sp>
        <p:sp>
          <p:nvSpPr>
            <p:cNvPr id="87" name="Text Box 11"/>
            <p:cNvSpPr txBox="1">
              <a:spLocks noChangeArrowheads="1"/>
            </p:cNvSpPr>
            <p:nvPr/>
          </p:nvSpPr>
          <p:spPr bwMode="gray">
            <a:xfrm>
              <a:off x="1296" y="2044"/>
              <a:ext cx="214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 dirty="0"/>
                <a:t>1</a:t>
              </a:r>
            </a:p>
          </p:txBody>
        </p:sp>
      </p:grpSp>
      <p:grpSp>
        <p:nvGrpSpPr>
          <p:cNvPr id="88" name="Group 12"/>
          <p:cNvGrpSpPr>
            <a:grpSpLocks/>
          </p:cNvGrpSpPr>
          <p:nvPr/>
        </p:nvGrpSpPr>
        <p:grpSpPr bwMode="auto">
          <a:xfrm>
            <a:off x="750665" y="3066375"/>
            <a:ext cx="5283200" cy="555625"/>
            <a:chOff x="1248" y="2640"/>
            <a:chExt cx="3328" cy="350"/>
          </a:xfrm>
        </p:grpSpPr>
        <p:sp>
          <p:nvSpPr>
            <p:cNvPr id="89" name="Line 13"/>
            <p:cNvSpPr>
              <a:spLocks noChangeShapeType="1"/>
            </p:cNvSpPr>
            <p:nvPr/>
          </p:nvSpPr>
          <p:spPr bwMode="gray">
            <a:xfrm>
              <a:off x="1440" y="299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0" name="Rectangle 14"/>
            <p:cNvSpPr>
              <a:spLocks noChangeArrowheads="1"/>
            </p:cNvSpPr>
            <p:nvPr/>
          </p:nvSpPr>
          <p:spPr bwMode="gray">
            <a:xfrm rot="3419336">
              <a:off x="1261" y="262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006699"/>
                </a:gs>
                <a:gs pos="100000">
                  <a:srgbClr val="006699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006699"/>
              </a:extrusionClr>
              <a:contourClr>
                <a:srgbClr val="006699"/>
              </a:contour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ru-RU"/>
            </a:p>
          </p:txBody>
        </p:sp>
        <p:sp>
          <p:nvSpPr>
            <p:cNvPr id="91" name="Text Box 15"/>
            <p:cNvSpPr txBox="1">
              <a:spLocks noChangeArrowheads="1"/>
            </p:cNvSpPr>
            <p:nvPr/>
          </p:nvSpPr>
          <p:spPr bwMode="gray">
            <a:xfrm>
              <a:off x="1736" y="2654"/>
              <a:ext cx="2840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ru-RU" sz="2400" dirty="0" err="1"/>
                <a:t>Види</a:t>
              </a:r>
              <a:r>
                <a:rPr lang="ru-RU" sz="2400" dirty="0"/>
                <a:t> та </a:t>
              </a:r>
              <a:r>
                <a:rPr lang="ru-RU" sz="2400" dirty="0" err="1"/>
                <a:t>способи</a:t>
              </a:r>
              <a:r>
                <a:rPr lang="ru-RU" sz="2400" dirty="0"/>
                <a:t> </a:t>
              </a:r>
              <a:r>
                <a:rPr lang="ru-RU" sz="2400" dirty="0" err="1"/>
                <a:t>обслуговування</a:t>
              </a:r>
              <a:endParaRPr lang="en-US" sz="2400" dirty="0"/>
            </a:p>
          </p:txBody>
        </p:sp>
        <p:sp>
          <p:nvSpPr>
            <p:cNvPr id="92" name="Text Box 16"/>
            <p:cNvSpPr txBox="1">
              <a:spLocks noChangeArrowheads="1"/>
            </p:cNvSpPr>
            <p:nvPr/>
          </p:nvSpPr>
          <p:spPr bwMode="gray">
            <a:xfrm>
              <a:off x="1296" y="2654"/>
              <a:ext cx="214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/>
                <a:t>2</a:t>
              </a:r>
            </a:p>
          </p:txBody>
        </p:sp>
      </p:grpSp>
      <p:grpSp>
        <p:nvGrpSpPr>
          <p:cNvPr id="93" name="Group 17"/>
          <p:cNvGrpSpPr>
            <a:grpSpLocks/>
          </p:cNvGrpSpPr>
          <p:nvPr/>
        </p:nvGrpSpPr>
        <p:grpSpPr bwMode="auto">
          <a:xfrm>
            <a:off x="662099" y="4005311"/>
            <a:ext cx="7434263" cy="1200151"/>
            <a:chOff x="1248" y="3123"/>
            <a:chExt cx="4683" cy="756"/>
          </a:xfrm>
        </p:grpSpPr>
        <p:sp>
          <p:nvSpPr>
            <p:cNvPr id="94" name="Line 18"/>
            <p:cNvSpPr>
              <a:spLocks noChangeShapeType="1"/>
            </p:cNvSpPr>
            <p:nvPr/>
          </p:nvSpPr>
          <p:spPr bwMode="gray">
            <a:xfrm>
              <a:off x="1441" y="3579"/>
              <a:ext cx="3023" cy="1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5" name="Rectangle 19"/>
            <p:cNvSpPr>
              <a:spLocks noChangeArrowheads="1"/>
            </p:cNvSpPr>
            <p:nvPr/>
          </p:nvSpPr>
          <p:spPr bwMode="gray">
            <a:xfrm rot="3419336">
              <a:off x="1261" y="321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FF9933"/>
                </a:gs>
                <a:gs pos="100000">
                  <a:srgbClr val="FF9933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9933"/>
              </a:extrusionClr>
              <a:contourClr>
                <a:srgbClr val="FF9933"/>
              </a:contour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ru-RU"/>
            </a:p>
          </p:txBody>
        </p:sp>
        <p:sp>
          <p:nvSpPr>
            <p:cNvPr id="96" name="Text Box 20"/>
            <p:cNvSpPr txBox="1">
              <a:spLocks noChangeArrowheads="1"/>
            </p:cNvSpPr>
            <p:nvPr/>
          </p:nvSpPr>
          <p:spPr bwMode="gray">
            <a:xfrm>
              <a:off x="1736" y="3123"/>
              <a:ext cx="4195" cy="7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ru-RU" sz="2400" dirty="0" err="1"/>
                <a:t>Технологічний</a:t>
              </a:r>
              <a:r>
                <a:rPr lang="ru-RU" sz="2400" dirty="0"/>
                <a:t> </a:t>
              </a:r>
              <a:r>
                <a:rPr lang="ru-RU" sz="2400" dirty="0" err="1"/>
                <a:t>процес</a:t>
              </a:r>
              <a:r>
                <a:rPr lang="ru-RU" sz="2400" dirty="0"/>
                <a:t> </a:t>
              </a:r>
              <a:r>
                <a:rPr lang="ru-RU" sz="2400" dirty="0" err="1"/>
                <a:t>обслуговування</a:t>
              </a:r>
              <a:r>
                <a:rPr lang="ru-RU" sz="2400" dirty="0"/>
                <a:t> гостей в ресторанах. </a:t>
              </a:r>
              <a:r>
                <a:rPr lang="ru-RU" sz="2400" dirty="0" err="1"/>
                <a:t>Методи</a:t>
              </a:r>
              <a:r>
                <a:rPr lang="ru-RU" sz="2400" dirty="0"/>
                <a:t> продаж</a:t>
              </a:r>
            </a:p>
            <a:p>
              <a:endParaRPr lang="en-US" sz="2400" dirty="0"/>
            </a:p>
          </p:txBody>
        </p:sp>
        <p:sp>
          <p:nvSpPr>
            <p:cNvPr id="97" name="Text Box 21"/>
            <p:cNvSpPr txBox="1">
              <a:spLocks noChangeArrowheads="1"/>
            </p:cNvSpPr>
            <p:nvPr/>
          </p:nvSpPr>
          <p:spPr bwMode="gray">
            <a:xfrm>
              <a:off x="1296" y="3244"/>
              <a:ext cx="214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/>
                <a:t>3</a:t>
              </a:r>
            </a:p>
          </p:txBody>
        </p:sp>
      </p:grpSp>
      <p:sp>
        <p:nvSpPr>
          <p:cNvPr id="4" name="Прямоугольник 3"/>
          <p:cNvSpPr/>
          <p:nvPr/>
        </p:nvSpPr>
        <p:spPr>
          <a:xfrm>
            <a:off x="1613598" y="2100451"/>
            <a:ext cx="58888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/>
              <a:t>Основні</a:t>
            </a:r>
            <a:r>
              <a:rPr lang="ru-RU" sz="2400" dirty="0"/>
              <a:t> </a:t>
            </a:r>
            <a:r>
              <a:rPr lang="ru-RU" sz="2400" dirty="0" err="1"/>
              <a:t>методи</a:t>
            </a:r>
            <a:r>
              <a:rPr lang="ru-RU" sz="2400" dirty="0"/>
              <a:t> та </a:t>
            </a:r>
            <a:r>
              <a:rPr lang="ru-RU" sz="2400" dirty="0" err="1"/>
              <a:t>форми</a:t>
            </a:r>
            <a:r>
              <a:rPr lang="ru-RU" sz="2400" dirty="0"/>
              <a:t> </a:t>
            </a:r>
            <a:r>
              <a:rPr lang="ru-RU" sz="2400" dirty="0" err="1"/>
              <a:t>обслуговування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7242523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флешка\ілюстрації\приймання замовлення\3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3496" y="680701"/>
            <a:ext cx="3816850" cy="2580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ÐÐ¾Ð²âÑÐ·Ð°Ð½Ðµ Ð·Ð¾Ð±ÑÐ°Ð¶ÐµÐ½Ð½Ñ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576" y="3498464"/>
            <a:ext cx="5040560" cy="3101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04656" y="332690"/>
            <a:ext cx="48874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Після того, як гості ознайомилися з меню (папка закрита, відкладена у бік), офіціант знов підходить до столу (краще з правого боку) і приймає замовлення, за необхідності рекомендує ту чи іншу страву з урахуванням віку гостя, побажання, пори року і тощо</a:t>
            </a:r>
            <a:r>
              <a:rPr lang="uk-UA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4214383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07F1DF-DCF0-CC7D-340E-D4348E2833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62843"/>
            <a:ext cx="7886700" cy="1325563"/>
          </a:xfrm>
        </p:spPr>
        <p:txBody>
          <a:bodyPr/>
          <a:lstStyle/>
          <a:p>
            <a:r>
              <a:rPr lang="uk-UA" b="1" dirty="0"/>
              <a:t>Прийняття замовлення (</a:t>
            </a:r>
            <a:r>
              <a:rPr lang="en-US" b="1" dirty="0"/>
              <a:t>Order Taking)</a:t>
            </a:r>
            <a:br>
              <a:rPr lang="en-US" b="1" dirty="0"/>
            </a:br>
            <a:endParaRPr lang="uk-UA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9C56BEF-B9B6-7D76-71FD-7EFAAFAF6A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037660"/>
            <a:ext cx="7886700" cy="4351338"/>
          </a:xfrm>
        </p:spPr>
        <p:txBody>
          <a:bodyPr>
            <a:normAutofit lnSpcReduction="10000"/>
          </a:bodyPr>
          <a:lstStyle/>
          <a:p>
            <a:r>
              <a:rPr lang="uk-UA" b="1" dirty="0"/>
              <a:t>Первинний підхід:</a:t>
            </a:r>
            <a:r>
              <a:rPr lang="uk-UA" dirty="0"/>
              <a:t> Запропонувати напої та воду </a:t>
            </a:r>
            <a:r>
              <a:rPr lang="uk-UA" b="1" dirty="0"/>
              <a:t>одразу</a:t>
            </a:r>
            <a:r>
              <a:rPr lang="uk-UA" dirty="0"/>
              <a:t> (аперитиви, фірмові напої). Це підвищує середній чек і скорочує час очікування.</a:t>
            </a:r>
          </a:p>
          <a:p>
            <a:r>
              <a:rPr lang="uk-UA" b="1" dirty="0"/>
              <a:t>Консультація:</a:t>
            </a:r>
            <a:r>
              <a:rPr lang="uk-UA" dirty="0"/>
              <a:t> Активні продажі (</a:t>
            </a:r>
            <a:r>
              <a:rPr lang="en-US" b="1" dirty="0"/>
              <a:t>Upselling</a:t>
            </a:r>
            <a:r>
              <a:rPr lang="en-US" dirty="0"/>
              <a:t> - </a:t>
            </a:r>
            <a:r>
              <a:rPr lang="uk-UA" dirty="0"/>
              <a:t>пропонування дорожчого аналога; </a:t>
            </a:r>
            <a:r>
              <a:rPr lang="en-US" b="1" dirty="0"/>
              <a:t>Suggestive Selling</a:t>
            </a:r>
            <a:r>
              <a:rPr lang="en-US" dirty="0"/>
              <a:t> - </a:t>
            </a:r>
            <a:r>
              <a:rPr lang="uk-UA" dirty="0"/>
              <a:t>пропонування комплементарних страв, наприклад, вина до </a:t>
            </a:r>
            <a:r>
              <a:rPr lang="uk-UA" dirty="0" err="1"/>
              <a:t>стейку</a:t>
            </a:r>
            <a:r>
              <a:rPr lang="uk-UA" dirty="0"/>
              <a:t>). Допомога у виборі, надання детальної інформації про склад та алергени.</a:t>
            </a:r>
          </a:p>
          <a:p>
            <a:r>
              <a:rPr lang="uk-UA" b="1" dirty="0"/>
              <a:t>Запис замовлення:</a:t>
            </a:r>
            <a:r>
              <a:rPr lang="uk-UA" dirty="0"/>
              <a:t> Точний запис із вказівкою черговості подачі (салат - суп - основна страва). Використання </a:t>
            </a:r>
            <a:r>
              <a:rPr lang="uk-UA" i="1" dirty="0"/>
              <a:t>сервісного блокнота</a:t>
            </a:r>
            <a:r>
              <a:rPr lang="uk-UA" dirty="0"/>
              <a:t> або </a:t>
            </a:r>
            <a:r>
              <a:rPr lang="en-US" i="1" dirty="0"/>
              <a:t>POS-</a:t>
            </a:r>
            <a:r>
              <a:rPr lang="uk-UA" i="1" dirty="0"/>
              <a:t>системи</a:t>
            </a:r>
            <a:r>
              <a:rPr lang="uk-UA" dirty="0"/>
              <a:t>.</a:t>
            </a:r>
          </a:p>
          <a:p>
            <a:r>
              <a:rPr lang="uk-UA" b="1" dirty="0"/>
              <a:t>Повторення замовлення:</a:t>
            </a:r>
            <a:r>
              <a:rPr lang="uk-UA" dirty="0"/>
              <a:t> Повторити замовлення гостю для уникнення помилок.</a:t>
            </a:r>
          </a:p>
          <a:p>
            <a:r>
              <a:rPr lang="uk-UA" b="1" dirty="0"/>
              <a:t>Час очікування:</a:t>
            </a:r>
            <a:r>
              <a:rPr lang="uk-UA" dirty="0"/>
              <a:t> Обов'язкове інформування про приблизний час приготування.</a:t>
            </a: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8024052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77749" y="1486898"/>
            <a:ext cx="8588502" cy="4794631"/>
          </a:xfrm>
        </p:spPr>
        <p:txBody>
          <a:bodyPr>
            <a:normAutofit fontScale="92500" lnSpcReduction="10000"/>
          </a:bodyPr>
          <a:lstStyle/>
          <a:p>
            <a:r>
              <a:rPr lang="ru-RU" sz="2400" dirty="0"/>
              <a:t>4. </a:t>
            </a:r>
            <a:r>
              <a:rPr lang="ru-RU" sz="2400" b="1" dirty="0"/>
              <a:t>Передача </a:t>
            </a:r>
            <a:r>
              <a:rPr lang="ru-RU" sz="2400" b="1" dirty="0" err="1"/>
              <a:t>замовлень</a:t>
            </a:r>
            <a:r>
              <a:rPr lang="ru-RU" sz="2400" b="1" dirty="0"/>
              <a:t> на </a:t>
            </a:r>
            <a:r>
              <a:rPr lang="ru-RU" sz="2400" b="1" dirty="0" err="1"/>
              <a:t>виробництво</a:t>
            </a:r>
            <a:r>
              <a:rPr lang="ru-RU" sz="2400" dirty="0"/>
              <a:t>.</a:t>
            </a:r>
          </a:p>
          <a:p>
            <a:r>
              <a:rPr lang="ru-RU" sz="2400" dirty="0"/>
              <a:t>5. </a:t>
            </a:r>
            <a:r>
              <a:rPr lang="ru-RU" sz="2400" b="1" dirty="0" err="1"/>
              <a:t>Одержання</a:t>
            </a:r>
            <a:r>
              <a:rPr lang="ru-RU" sz="2400" b="1" dirty="0"/>
              <a:t> і подача </a:t>
            </a:r>
            <a:r>
              <a:rPr lang="ru-RU" sz="2400" b="1" dirty="0" err="1"/>
              <a:t>замовлення</a:t>
            </a:r>
            <a:r>
              <a:rPr lang="ru-RU" sz="2400" b="1" dirty="0"/>
              <a:t>. </a:t>
            </a:r>
          </a:p>
          <a:p>
            <a:pPr>
              <a:buNone/>
            </a:pPr>
            <a:r>
              <a:rPr lang="ru-RU" sz="2000" b="1" dirty="0"/>
              <a:t>Подача </a:t>
            </a:r>
            <a:r>
              <a:rPr lang="ru-RU" sz="2000" b="1" dirty="0" err="1"/>
              <a:t>напоїв</a:t>
            </a:r>
            <a:r>
              <a:rPr lang="ru-RU" sz="2000" b="1" dirty="0"/>
              <a:t>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000" b="1" dirty="0" err="1"/>
              <a:t>Пріоритет</a:t>
            </a:r>
            <a:r>
              <a:rPr lang="ru-RU" sz="2000" b="1" dirty="0"/>
              <a:t>:</a:t>
            </a:r>
            <a:r>
              <a:rPr lang="ru-RU" sz="2000" dirty="0"/>
              <a:t> </a:t>
            </a:r>
            <a:r>
              <a:rPr lang="ru-RU" sz="2000" dirty="0" err="1"/>
              <a:t>Напої</a:t>
            </a:r>
            <a:r>
              <a:rPr lang="ru-RU" sz="2000" dirty="0"/>
              <a:t> </a:t>
            </a:r>
            <a:r>
              <a:rPr lang="ru-RU" sz="2000" dirty="0" err="1"/>
              <a:t>подаються</a:t>
            </a:r>
            <a:r>
              <a:rPr lang="ru-RU" sz="2000" dirty="0"/>
              <a:t> </a:t>
            </a:r>
            <a:r>
              <a:rPr lang="ru-RU" sz="2000" dirty="0" err="1"/>
              <a:t>першими</a:t>
            </a:r>
            <a:r>
              <a:rPr lang="ru-RU" sz="2000" dirty="0"/>
              <a:t>, </a:t>
            </a:r>
            <a:r>
              <a:rPr lang="ru-RU" sz="2000" dirty="0" err="1"/>
              <a:t>зазвичай</a:t>
            </a:r>
            <a:r>
              <a:rPr lang="ru-RU" sz="2000" dirty="0"/>
              <a:t>, </a:t>
            </a:r>
            <a:r>
              <a:rPr lang="ru-RU" sz="2000" dirty="0" err="1"/>
              <a:t>протягом</a:t>
            </a:r>
            <a:r>
              <a:rPr lang="ru-RU" sz="2000" dirty="0"/>
              <a:t> 3-5 </a:t>
            </a:r>
            <a:r>
              <a:rPr lang="ru-RU" sz="2000" dirty="0" err="1"/>
              <a:t>хвилин</a:t>
            </a:r>
            <a:r>
              <a:rPr lang="ru-RU" sz="2000" dirty="0"/>
              <a:t> </a:t>
            </a:r>
            <a:r>
              <a:rPr lang="ru-RU" sz="2000" dirty="0" err="1"/>
              <a:t>після</a:t>
            </a:r>
            <a:r>
              <a:rPr lang="ru-RU" sz="2000" dirty="0"/>
              <a:t> </a:t>
            </a:r>
            <a:r>
              <a:rPr lang="ru-RU" sz="2000" dirty="0" err="1"/>
              <a:t>замовлення</a:t>
            </a:r>
            <a:r>
              <a:rPr lang="ru-RU" sz="2000" dirty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000" b="1" dirty="0" err="1"/>
              <a:t>Винний</a:t>
            </a:r>
            <a:r>
              <a:rPr lang="ru-RU" sz="2000" b="1" dirty="0"/>
              <a:t> </a:t>
            </a:r>
            <a:r>
              <a:rPr lang="ru-RU" sz="2000" b="1" dirty="0" err="1"/>
              <a:t>сервіс</a:t>
            </a:r>
            <a:r>
              <a:rPr lang="ru-RU" sz="2000" b="1" dirty="0"/>
              <a:t>:</a:t>
            </a:r>
            <a:r>
              <a:rPr lang="ru-RU" sz="2000" dirty="0"/>
              <a:t> </a:t>
            </a:r>
            <a:r>
              <a:rPr lang="ru-RU" sz="2000" dirty="0" err="1"/>
              <a:t>Дотримання</a:t>
            </a:r>
            <a:r>
              <a:rPr lang="ru-RU" sz="2000" dirty="0"/>
              <a:t> правил </a:t>
            </a:r>
            <a:r>
              <a:rPr lang="ru-RU" sz="2000" dirty="0" err="1"/>
              <a:t>дегустації</a:t>
            </a:r>
            <a:r>
              <a:rPr lang="ru-RU" sz="2000" dirty="0"/>
              <a:t>, </a:t>
            </a:r>
            <a:r>
              <a:rPr lang="ru-RU" sz="2000" dirty="0" err="1"/>
              <a:t>подачі</a:t>
            </a:r>
            <a:r>
              <a:rPr lang="ru-RU" sz="2000" dirty="0"/>
              <a:t> та </a:t>
            </a:r>
            <a:r>
              <a:rPr lang="ru-RU" sz="2000" dirty="0" err="1"/>
              <a:t>температури</a:t>
            </a:r>
            <a:r>
              <a:rPr lang="ru-RU" sz="2000" dirty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endParaRPr lang="ru-RU" sz="2000" dirty="0"/>
          </a:p>
          <a:p>
            <a:r>
              <a:rPr lang="ru-RU" sz="2000" b="1" dirty="0"/>
              <a:t>Подача </a:t>
            </a:r>
            <a:r>
              <a:rPr lang="ru-RU" sz="2000" b="1" dirty="0" err="1"/>
              <a:t>страв</a:t>
            </a:r>
            <a:endParaRPr lang="ru-RU" sz="2000" b="1" dirty="0"/>
          </a:p>
          <a:p>
            <a:r>
              <a:rPr lang="ru-RU" sz="2000" b="1" dirty="0"/>
              <a:t>Принцип </a:t>
            </a:r>
            <a:r>
              <a:rPr lang="ru-RU" sz="2000" b="1" dirty="0" err="1"/>
              <a:t>подачі</a:t>
            </a:r>
            <a:r>
              <a:rPr lang="ru-RU" sz="2000" b="1" dirty="0"/>
              <a:t>:</a:t>
            </a:r>
            <a:r>
              <a:rPr lang="ru-RU" sz="2000" dirty="0"/>
              <a:t> Страви </a:t>
            </a:r>
            <a:r>
              <a:rPr lang="ru-RU" sz="2000" dirty="0" err="1"/>
              <a:t>подаються</a:t>
            </a:r>
            <a:r>
              <a:rPr lang="ru-RU" sz="2000" dirty="0"/>
              <a:t> </a:t>
            </a:r>
            <a:r>
              <a:rPr lang="ru-RU" sz="2000" b="1" dirty="0" err="1"/>
              <a:t>одночасно</a:t>
            </a:r>
            <a:r>
              <a:rPr lang="ru-RU" sz="2000" dirty="0"/>
              <a:t> </a:t>
            </a:r>
            <a:r>
              <a:rPr lang="ru-RU" sz="2000" dirty="0" err="1"/>
              <a:t>всім</a:t>
            </a:r>
            <a:r>
              <a:rPr lang="ru-RU" sz="2000" dirty="0"/>
              <a:t> гостям за столом.</a:t>
            </a:r>
          </a:p>
          <a:p>
            <a:r>
              <a:rPr lang="ru-RU" sz="2000" b="1" dirty="0"/>
              <a:t>Сторона </a:t>
            </a:r>
            <a:r>
              <a:rPr lang="ru-RU" sz="2000" b="1" dirty="0" err="1"/>
              <a:t>подачі</a:t>
            </a:r>
            <a:r>
              <a:rPr lang="ru-RU" sz="2000" b="1" dirty="0"/>
              <a:t>:</a:t>
            </a:r>
            <a:r>
              <a:rPr lang="ru-RU" sz="2000" dirty="0"/>
              <a:t> </a:t>
            </a:r>
            <a:r>
              <a:rPr lang="ru-RU" sz="2000" dirty="0" err="1"/>
              <a:t>Зазвичай</a:t>
            </a:r>
            <a:r>
              <a:rPr lang="ru-RU" sz="2000" dirty="0"/>
              <a:t>, подача страви – </a:t>
            </a:r>
            <a:r>
              <a:rPr lang="ru-RU" sz="2000" b="1" dirty="0" err="1"/>
              <a:t>праворуч</a:t>
            </a:r>
            <a:r>
              <a:rPr lang="ru-RU" sz="2000" dirty="0"/>
              <a:t>, </a:t>
            </a:r>
            <a:r>
              <a:rPr lang="ru-RU" sz="2000" dirty="0" err="1"/>
              <a:t>прибирання</a:t>
            </a:r>
            <a:r>
              <a:rPr lang="ru-RU" sz="2000" dirty="0"/>
              <a:t> посуду – </a:t>
            </a:r>
            <a:r>
              <a:rPr lang="ru-RU" sz="2000" b="1" dirty="0" err="1"/>
              <a:t>праворуч</a:t>
            </a:r>
            <a:r>
              <a:rPr lang="ru-RU" sz="2000" dirty="0"/>
              <a:t>. Але </a:t>
            </a:r>
            <a:r>
              <a:rPr lang="ru-RU" sz="2000" dirty="0" err="1"/>
              <a:t>завжди</a:t>
            </a:r>
            <a:r>
              <a:rPr lang="ru-RU" sz="2000" dirty="0"/>
              <a:t> </a:t>
            </a:r>
            <a:r>
              <a:rPr lang="ru-RU" sz="2000" dirty="0" err="1"/>
              <a:t>потрібно</a:t>
            </a:r>
            <a:r>
              <a:rPr lang="ru-RU" sz="2000" dirty="0"/>
              <a:t> </a:t>
            </a:r>
            <a:r>
              <a:rPr lang="ru-RU" sz="2000" dirty="0" err="1"/>
              <a:t>дотримуватися</a:t>
            </a:r>
            <a:r>
              <a:rPr lang="ru-RU" sz="2000" dirty="0"/>
              <a:t> </a:t>
            </a:r>
            <a:r>
              <a:rPr lang="ru-RU" sz="2000" dirty="0" err="1"/>
              <a:t>стандартів</a:t>
            </a:r>
            <a:r>
              <a:rPr lang="ru-RU" sz="2000" dirty="0"/>
              <a:t> закладу.</a:t>
            </a:r>
          </a:p>
          <a:p>
            <a:r>
              <a:rPr lang="ru-RU" sz="2000" b="1" dirty="0" err="1"/>
              <a:t>Презентація</a:t>
            </a:r>
            <a:r>
              <a:rPr lang="ru-RU" sz="2000" b="1" dirty="0"/>
              <a:t>:</a:t>
            </a:r>
            <a:r>
              <a:rPr lang="ru-RU" sz="2000" dirty="0"/>
              <a:t> </a:t>
            </a:r>
            <a:r>
              <a:rPr lang="ru-RU" sz="2000" dirty="0" err="1"/>
              <a:t>Називати</a:t>
            </a:r>
            <a:r>
              <a:rPr lang="ru-RU" sz="2000" dirty="0"/>
              <a:t> </a:t>
            </a:r>
            <a:r>
              <a:rPr lang="ru-RU" sz="2000" dirty="0" err="1"/>
              <a:t>страву</a:t>
            </a:r>
            <a:r>
              <a:rPr lang="ru-RU" sz="2000" dirty="0"/>
              <a:t> при </a:t>
            </a:r>
            <a:r>
              <a:rPr lang="ru-RU" sz="2000" dirty="0" err="1"/>
              <a:t>подачі</a:t>
            </a:r>
            <a:r>
              <a:rPr lang="ru-RU" sz="2000" dirty="0"/>
              <a:t>, </a:t>
            </a:r>
            <a:r>
              <a:rPr lang="ru-RU" sz="2000" dirty="0" err="1"/>
              <a:t>вказуючи</a:t>
            </a:r>
            <a:r>
              <a:rPr lang="ru-RU" sz="2000" dirty="0"/>
              <a:t>, для кого вона.</a:t>
            </a:r>
          </a:p>
          <a:p>
            <a:r>
              <a:rPr lang="ru-RU" sz="2000" b="1" dirty="0"/>
              <a:t>Контроль </a:t>
            </a:r>
            <a:r>
              <a:rPr lang="ru-RU" sz="2000" b="1" dirty="0" err="1"/>
              <a:t>якості</a:t>
            </a:r>
            <a:r>
              <a:rPr lang="ru-RU" sz="2000" b="1" dirty="0"/>
              <a:t> (Check-</a:t>
            </a:r>
            <a:r>
              <a:rPr lang="ru-RU" sz="2000" b="1" dirty="0" err="1"/>
              <a:t>back</a:t>
            </a:r>
            <a:r>
              <a:rPr lang="ru-RU" sz="2000" b="1" dirty="0"/>
              <a:t>):</a:t>
            </a:r>
            <a:r>
              <a:rPr lang="ru-RU" sz="2000" dirty="0"/>
              <a:t> Через </a:t>
            </a:r>
            <a:r>
              <a:rPr lang="ru-RU" sz="2000" b="1" dirty="0"/>
              <a:t>1-2 </a:t>
            </a:r>
            <a:r>
              <a:rPr lang="ru-RU" sz="2000" b="1" dirty="0" err="1"/>
              <a:t>хвилини</a:t>
            </a:r>
            <a:r>
              <a:rPr lang="ru-RU" sz="2000" dirty="0"/>
              <a:t> </a:t>
            </a:r>
            <a:r>
              <a:rPr lang="ru-RU" sz="2000" dirty="0" err="1"/>
              <a:t>після</a:t>
            </a:r>
            <a:r>
              <a:rPr lang="ru-RU" sz="2000" dirty="0"/>
              <a:t> </a:t>
            </a:r>
            <a:r>
              <a:rPr lang="ru-RU" sz="2000" dirty="0" err="1"/>
              <a:t>подачі</a:t>
            </a:r>
            <a:r>
              <a:rPr lang="ru-RU" sz="2000" dirty="0"/>
              <a:t> </a:t>
            </a:r>
            <a:r>
              <a:rPr lang="ru-RU" sz="2000" dirty="0" err="1"/>
              <a:t>основної</a:t>
            </a:r>
            <a:r>
              <a:rPr lang="ru-RU" sz="2000" dirty="0"/>
              <a:t> страви </a:t>
            </a:r>
            <a:r>
              <a:rPr lang="ru-RU" sz="2000" dirty="0" err="1"/>
              <a:t>запитати</a:t>
            </a:r>
            <a:r>
              <a:rPr lang="ru-RU" sz="2000" dirty="0"/>
              <a:t> гостя: </a:t>
            </a:r>
            <a:r>
              <a:rPr lang="ru-RU" sz="2000" i="1" dirty="0"/>
              <a:t>"</a:t>
            </a:r>
            <a:r>
              <a:rPr lang="ru-RU" sz="2000" i="1" dirty="0" err="1"/>
              <a:t>Чи</a:t>
            </a:r>
            <a:r>
              <a:rPr lang="ru-RU" sz="2000" i="1" dirty="0"/>
              <a:t> все Вам </a:t>
            </a:r>
            <a:r>
              <a:rPr lang="ru-RU" sz="2000" i="1" dirty="0" err="1"/>
              <a:t>смакує</a:t>
            </a:r>
            <a:r>
              <a:rPr lang="ru-RU" sz="2000" i="1" dirty="0"/>
              <a:t>?"</a:t>
            </a:r>
            <a:endParaRPr lang="ru-RU" sz="2000" dirty="0"/>
          </a:p>
          <a:p>
            <a:pPr>
              <a:buFont typeface="Arial" panose="020B0604020202020204" pitchFamily="34" charset="0"/>
              <a:buChar char="•"/>
            </a:pPr>
            <a:endParaRPr lang="ru-RU" sz="2000" dirty="0"/>
          </a:p>
          <a:p>
            <a:endParaRPr lang="ru-RU" sz="2400" b="1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46000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4FD9D2F8-AAE9-F264-4B55-D61A13B480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400" b="1" dirty="0"/>
              <a:t>Правила </a:t>
            </a:r>
            <a:r>
              <a:rPr lang="ru-RU" sz="2400" b="1" dirty="0" err="1"/>
              <a:t>роботи</a:t>
            </a:r>
            <a:r>
              <a:rPr lang="ru-RU" sz="2400" b="1" dirty="0"/>
              <a:t> з </a:t>
            </a:r>
            <a:r>
              <a:rPr lang="ru-RU" sz="2400" b="1" dirty="0" err="1"/>
              <a:t>підносом</a:t>
            </a:r>
            <a:r>
              <a:rPr lang="ru-RU" sz="2400" b="1" dirty="0"/>
              <a:t>:</a:t>
            </a:r>
          </a:p>
          <a:p>
            <a:r>
              <a:rPr lang="ru-RU" u="sng" dirty="0"/>
              <a:t>ПРАВИЛО № 1</a:t>
            </a:r>
          </a:p>
          <a:p>
            <a:r>
              <a:rPr lang="ru-RU" dirty="0"/>
              <a:t>Страви і </a:t>
            </a:r>
            <a:r>
              <a:rPr lang="ru-RU" dirty="0" err="1"/>
              <a:t>напої</a:t>
            </a:r>
            <a:r>
              <a:rPr lang="ru-RU" dirty="0"/>
              <a:t> </a:t>
            </a:r>
            <a:r>
              <a:rPr lang="ru-RU" dirty="0" err="1"/>
              <a:t>встановлюють</a:t>
            </a:r>
            <a:r>
              <a:rPr lang="ru-RU" dirty="0"/>
              <a:t> на </a:t>
            </a:r>
            <a:r>
              <a:rPr lang="ru-RU" dirty="0" err="1"/>
              <a:t>підносі</a:t>
            </a:r>
            <a:r>
              <a:rPr lang="ru-RU" dirty="0"/>
              <a:t> в </a:t>
            </a:r>
            <a:r>
              <a:rPr lang="ru-RU" dirty="0" err="1"/>
              <a:t>такий</a:t>
            </a:r>
            <a:r>
              <a:rPr lang="ru-RU" dirty="0"/>
              <a:t> </a:t>
            </a:r>
            <a:r>
              <a:rPr lang="ru-RU" dirty="0" err="1"/>
              <a:t>спосіб</a:t>
            </a:r>
            <a:r>
              <a:rPr lang="ru-RU" dirty="0"/>
              <a:t>: </a:t>
            </a:r>
            <a:r>
              <a:rPr lang="ru-RU" dirty="0" err="1"/>
              <a:t>більш</a:t>
            </a:r>
            <a:r>
              <a:rPr lang="ru-RU" dirty="0"/>
              <a:t> </a:t>
            </a:r>
            <a:r>
              <a:rPr lang="ru-RU" dirty="0" err="1"/>
              <a:t>важкі</a:t>
            </a:r>
            <a:r>
              <a:rPr lang="ru-RU" dirty="0"/>
              <a:t> </a:t>
            </a:r>
            <a:r>
              <a:rPr lang="ru-RU" dirty="0" err="1"/>
              <a:t>предмети</a:t>
            </a:r>
            <a:r>
              <a:rPr lang="ru-RU" dirty="0"/>
              <a:t> </a:t>
            </a:r>
            <a:r>
              <a:rPr lang="ru-RU" dirty="0" err="1"/>
              <a:t>повинні</a:t>
            </a:r>
            <a:r>
              <a:rPr lang="ru-RU" dirty="0"/>
              <a:t> </a:t>
            </a:r>
            <a:r>
              <a:rPr lang="ru-RU" dirty="0" err="1"/>
              <a:t>знаходитися</a:t>
            </a:r>
            <a:r>
              <a:rPr lang="ru-RU" dirty="0"/>
              <a:t> </a:t>
            </a:r>
            <a:r>
              <a:rPr lang="ru-RU" dirty="0" err="1"/>
              <a:t>ближче</a:t>
            </a:r>
            <a:r>
              <a:rPr lang="ru-RU" dirty="0"/>
              <a:t> до </a:t>
            </a:r>
            <a:r>
              <a:rPr lang="ru-RU" dirty="0" err="1"/>
              <a:t>офіціанта</a:t>
            </a:r>
            <a:r>
              <a:rPr lang="ru-RU" dirty="0"/>
              <a:t>, а </a:t>
            </a:r>
            <a:r>
              <a:rPr lang="ru-RU" dirty="0" err="1"/>
              <a:t>високі</a:t>
            </a:r>
            <a:r>
              <a:rPr lang="ru-RU" dirty="0"/>
              <a:t> - в </a:t>
            </a:r>
            <a:r>
              <a:rPr lang="ru-RU" dirty="0" err="1"/>
              <a:t>центрі</a:t>
            </a:r>
            <a:r>
              <a:rPr lang="ru-RU" dirty="0"/>
              <a:t> </a:t>
            </a:r>
            <a:r>
              <a:rPr lang="ru-RU" dirty="0" err="1"/>
              <a:t>підноса</a:t>
            </a:r>
            <a:r>
              <a:rPr lang="ru-RU" dirty="0"/>
              <a:t>. </a:t>
            </a:r>
          </a:p>
          <a:p>
            <a:endParaRPr lang="ru-RU" dirty="0"/>
          </a:p>
          <a:p>
            <a:endParaRPr lang="uk-UA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A8728BE-EF2C-F099-78F3-C1B302BA1E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876" y="4035161"/>
            <a:ext cx="4755292" cy="245771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553C819-6D5A-61DE-8E94-76164A367F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0622" y="4035161"/>
            <a:ext cx="2706859" cy="2322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8043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7944" y="500312"/>
            <a:ext cx="6479958" cy="4790884"/>
          </a:xfrm>
        </p:spPr>
        <p:txBody>
          <a:bodyPr>
            <a:normAutofit/>
          </a:bodyPr>
          <a:lstStyle/>
          <a:p>
            <a:r>
              <a:rPr lang="ru-RU" b="1" u="sng" dirty="0"/>
              <a:t>ПРАВИЛО № 2</a:t>
            </a:r>
          </a:p>
          <a:p>
            <a:r>
              <a:rPr lang="ru-RU" dirty="0" err="1"/>
              <a:t>Піднос</a:t>
            </a:r>
            <a:r>
              <a:rPr lang="ru-RU" dirty="0"/>
              <a:t> треба </a:t>
            </a:r>
            <a:r>
              <a:rPr lang="ru-RU" dirty="0" err="1"/>
              <a:t>тримати</a:t>
            </a:r>
            <a:r>
              <a:rPr lang="ru-RU" dirty="0"/>
              <a:t> на </a:t>
            </a:r>
            <a:r>
              <a:rPr lang="ru-RU" dirty="0" err="1"/>
              <a:t>рівні</a:t>
            </a:r>
            <a:r>
              <a:rPr lang="ru-RU" dirty="0"/>
              <a:t> </a:t>
            </a:r>
            <a:r>
              <a:rPr lang="ru-RU" dirty="0" err="1"/>
              <a:t>груді</a:t>
            </a:r>
            <a:r>
              <a:rPr lang="ru-RU" dirty="0"/>
              <a:t> та не </a:t>
            </a:r>
            <a:r>
              <a:rPr lang="ru-RU" dirty="0" err="1"/>
              <a:t>можна</a:t>
            </a:r>
            <a:r>
              <a:rPr lang="ru-RU" dirty="0"/>
              <a:t> </a:t>
            </a:r>
            <a:r>
              <a:rPr lang="ru-RU" dirty="0" err="1"/>
              <a:t>підіймати</a:t>
            </a:r>
            <a:r>
              <a:rPr lang="ru-RU" dirty="0"/>
              <a:t> </a:t>
            </a:r>
            <a:r>
              <a:rPr lang="ru-RU" dirty="0" err="1"/>
              <a:t>вище</a:t>
            </a:r>
            <a:r>
              <a:rPr lang="ru-RU" dirty="0"/>
              <a:t> плеча. </a:t>
            </a:r>
          </a:p>
          <a:p>
            <a:r>
              <a:rPr lang="ru-RU" b="1" u="sng" dirty="0"/>
              <a:t>ПРАВИЛО № 3</a:t>
            </a:r>
            <a:endParaRPr lang="ru-RU" b="1" dirty="0"/>
          </a:p>
          <a:p>
            <a:r>
              <a:rPr lang="ru-RU" dirty="0"/>
              <a:t>Не </a:t>
            </a:r>
            <a:r>
              <a:rPr lang="ru-RU" dirty="0" err="1"/>
              <a:t>можна</a:t>
            </a:r>
            <a:r>
              <a:rPr lang="ru-RU" dirty="0"/>
              <a:t> </a:t>
            </a:r>
            <a:r>
              <a:rPr lang="ru-RU" dirty="0" err="1"/>
              <a:t>ставити</a:t>
            </a:r>
            <a:r>
              <a:rPr lang="ru-RU" dirty="0"/>
              <a:t> </a:t>
            </a:r>
            <a:r>
              <a:rPr lang="ru-RU" dirty="0" err="1"/>
              <a:t>підніс</a:t>
            </a:r>
            <a:r>
              <a:rPr lang="ru-RU" dirty="0"/>
              <a:t> на </a:t>
            </a:r>
            <a:r>
              <a:rPr lang="ru-RU" dirty="0" err="1"/>
              <a:t>стіл</a:t>
            </a:r>
            <a:r>
              <a:rPr lang="ru-RU" dirty="0"/>
              <a:t>, де </a:t>
            </a:r>
            <a:r>
              <a:rPr lang="ru-RU" dirty="0" err="1"/>
              <a:t>сидять</a:t>
            </a:r>
            <a:r>
              <a:rPr lang="ru-RU" dirty="0"/>
              <a:t> </a:t>
            </a:r>
            <a:r>
              <a:rPr lang="ru-RU" dirty="0" err="1"/>
              <a:t>гості</a:t>
            </a:r>
            <a:r>
              <a:rPr lang="ru-RU" dirty="0"/>
              <a:t>.</a:t>
            </a:r>
          </a:p>
          <a:p>
            <a:r>
              <a:rPr lang="ru-RU" b="1" u="sng" dirty="0"/>
              <a:t>ПРАВИЛО № 4</a:t>
            </a:r>
            <a:endParaRPr lang="ru-RU" b="1" dirty="0"/>
          </a:p>
          <a:p>
            <a:r>
              <a:rPr lang="ru-RU" dirty="0"/>
              <a:t> Не </a:t>
            </a:r>
            <a:r>
              <a:rPr lang="ru-RU" dirty="0" err="1"/>
              <a:t>можна</a:t>
            </a:r>
            <a:r>
              <a:rPr lang="ru-RU" dirty="0"/>
              <a:t> </a:t>
            </a:r>
            <a:r>
              <a:rPr lang="ru-RU" dirty="0" err="1"/>
              <a:t>носити</a:t>
            </a:r>
            <a:r>
              <a:rPr lang="ru-RU" dirty="0"/>
              <a:t> </a:t>
            </a:r>
            <a:r>
              <a:rPr lang="uk-UA" dirty="0"/>
              <a:t>підніс</a:t>
            </a:r>
            <a:r>
              <a:rPr lang="ru-RU" dirty="0"/>
              <a:t> </a:t>
            </a:r>
            <a:r>
              <a:rPr lang="ru-RU" dirty="0" err="1"/>
              <a:t>під</a:t>
            </a:r>
            <a:r>
              <a:rPr lang="ru-RU" dirty="0"/>
              <a:t> рукою </a:t>
            </a:r>
          </a:p>
          <a:p>
            <a:pPr marL="0" indent="0">
              <a:buNone/>
            </a:pPr>
            <a:r>
              <a:rPr lang="ru-RU" dirty="0"/>
              <a:t>та за спиною.</a:t>
            </a:r>
          </a:p>
          <a:p>
            <a:pPr marL="0" indent="0">
              <a:buNone/>
            </a:pPr>
            <a:r>
              <a:rPr lang="ru-RU" dirty="0"/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7702" y="0"/>
            <a:ext cx="2426298" cy="463314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3190" y="4686405"/>
            <a:ext cx="2709858" cy="197527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6008" y="2243586"/>
            <a:ext cx="2081694" cy="4381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7109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BE31ABC9-13FB-A124-8914-A0A8A801B7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uk-UA" b="1" dirty="0"/>
              <a:t>6. Розрахунок, прощання та вихід гостя (</a:t>
            </a:r>
            <a:r>
              <a:rPr lang="en-US" b="1" dirty="0"/>
              <a:t>Post-Service)</a:t>
            </a:r>
            <a:endParaRPr lang="uk-UA" b="1" dirty="0"/>
          </a:p>
          <a:p>
            <a:r>
              <a:rPr lang="uk-UA" dirty="0"/>
              <a:t>Останні хвилини, які залишають </a:t>
            </a:r>
            <a:r>
              <a:rPr lang="uk-UA" b="1" dirty="0"/>
              <a:t>стійке враження</a:t>
            </a:r>
            <a:r>
              <a:rPr lang="uk-UA" dirty="0"/>
              <a:t>.</a:t>
            </a:r>
          </a:p>
          <a:p>
            <a:r>
              <a:rPr lang="uk-UA" b="1" dirty="0"/>
              <a:t>Запит на рахунок:</a:t>
            </a:r>
            <a:r>
              <a:rPr lang="uk-UA" dirty="0"/>
              <a:t> Рахунок надається лише на прохання гостя.</a:t>
            </a:r>
          </a:p>
          <a:p>
            <a:r>
              <a:rPr lang="uk-UA" b="1" dirty="0"/>
              <a:t>Підготовка рахунку:</a:t>
            </a:r>
            <a:r>
              <a:rPr lang="uk-UA" dirty="0"/>
              <a:t> Швидке та точне оформлення. Рахунок подається у </a:t>
            </a:r>
            <a:r>
              <a:rPr lang="uk-UA" i="1" dirty="0"/>
              <a:t>папці</a:t>
            </a:r>
            <a:r>
              <a:rPr lang="uk-UA" dirty="0"/>
              <a:t> або на </a:t>
            </a:r>
            <a:r>
              <a:rPr lang="uk-UA" i="1" dirty="0"/>
              <a:t>спеціальній тарілці</a:t>
            </a:r>
            <a:r>
              <a:rPr lang="uk-UA" dirty="0"/>
              <a:t>.</a:t>
            </a:r>
          </a:p>
          <a:p>
            <a:r>
              <a:rPr lang="uk-UA" b="1" dirty="0"/>
              <a:t>Прийняття оплати:</a:t>
            </a:r>
            <a:r>
              <a:rPr lang="uk-UA" dirty="0"/>
              <a:t> Розрахунок (готівка/картка). При поверненні решти (якщо це готівка), її слід повертати </a:t>
            </a:r>
            <a:r>
              <a:rPr lang="uk-UA" b="1" dirty="0"/>
              <a:t>якнайшвидше</a:t>
            </a:r>
            <a:r>
              <a:rPr lang="uk-UA" dirty="0"/>
              <a:t> та </a:t>
            </a:r>
            <a:r>
              <a:rPr lang="uk-UA" b="1" dirty="0"/>
              <a:t>точно</a:t>
            </a:r>
            <a:r>
              <a:rPr lang="uk-UA" dirty="0"/>
              <a:t>.</a:t>
            </a:r>
          </a:p>
          <a:p>
            <a:r>
              <a:rPr lang="uk-UA" b="1" dirty="0"/>
              <a:t>Прощання:</a:t>
            </a:r>
            <a:r>
              <a:rPr lang="uk-UA" dirty="0"/>
              <a:t> Подякувати за візит. Запропонувати допомогу з верхнім одягом.</a:t>
            </a:r>
          </a:p>
          <a:p>
            <a:r>
              <a:rPr lang="uk-UA" b="1" dirty="0"/>
              <a:t>Супровід:</a:t>
            </a:r>
            <a:r>
              <a:rPr lang="uk-UA" dirty="0"/>
              <a:t> Супровід до виходу. Запрошення завітати знову. </a:t>
            </a:r>
            <a:r>
              <a:rPr lang="uk-UA" i="1" dirty="0"/>
              <a:t>Приклад: "Дякуємо, що завітали. Будемо раді бачити Вас знову!"</a:t>
            </a:r>
            <a:endParaRPr lang="uk-UA" dirty="0"/>
          </a:p>
          <a:p>
            <a:pPr marL="0" indent="0">
              <a:buNone/>
            </a:pPr>
            <a:endParaRPr lang="uk-UA" b="1" dirty="0"/>
          </a:p>
        </p:txBody>
      </p:sp>
    </p:spTree>
    <p:extLst>
      <p:ext uri="{BB962C8B-B14F-4D97-AF65-F5344CB8AC3E}">
        <p14:creationId xmlns:p14="http://schemas.microsoft.com/office/powerpoint/2010/main" val="15375524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6314" y="287085"/>
            <a:ext cx="7886700" cy="549274"/>
          </a:xfrm>
        </p:spPr>
        <p:txBody>
          <a:bodyPr/>
          <a:lstStyle/>
          <a:p>
            <a:r>
              <a:rPr lang="uk-UA" b="1" dirty="0"/>
              <a:t>Методи продаж у ресторані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84632" y="1380744"/>
            <a:ext cx="4965192" cy="5083304"/>
          </a:xfrm>
        </p:spPr>
        <p:txBody>
          <a:bodyPr>
            <a:normAutofit lnSpcReduction="10000"/>
          </a:bodyPr>
          <a:lstStyle/>
          <a:p>
            <a:r>
              <a:rPr lang="uk-UA" dirty="0"/>
              <a:t>1. Ведення по меню.</a:t>
            </a:r>
          </a:p>
          <a:p>
            <a:r>
              <a:rPr lang="uk-UA" dirty="0"/>
              <a:t>2. «Кивок </a:t>
            </a:r>
            <a:r>
              <a:rPr lang="uk-UA" dirty="0" err="1"/>
              <a:t>Салівана</a:t>
            </a:r>
            <a:r>
              <a:rPr lang="uk-UA" dirty="0"/>
              <a:t>».</a:t>
            </a:r>
          </a:p>
          <a:p>
            <a:r>
              <a:rPr lang="uk-UA" dirty="0"/>
              <a:t>3. «Принцип </a:t>
            </a:r>
            <a:r>
              <a:rPr lang="uk-UA" dirty="0" err="1"/>
              <a:t>Штирлиця</a:t>
            </a:r>
            <a:r>
              <a:rPr lang="uk-UA" dirty="0"/>
              <a:t>» - принцип «першого» та «останнього». </a:t>
            </a:r>
          </a:p>
          <a:p>
            <a:r>
              <a:rPr lang="uk-UA" dirty="0"/>
              <a:t>4. «Ялинка» - ц</a:t>
            </a:r>
            <a:r>
              <a:rPr lang="ru-RU" dirty="0"/>
              <a:t>е метод </a:t>
            </a:r>
            <a:r>
              <a:rPr lang="ru-RU" dirty="0" err="1"/>
              <a:t>прийняття</a:t>
            </a:r>
            <a:r>
              <a:rPr lang="ru-RU" dirty="0"/>
              <a:t> </a:t>
            </a:r>
            <a:r>
              <a:rPr lang="ru-RU" dirty="0" err="1"/>
              <a:t>замовлення</a:t>
            </a:r>
            <a:r>
              <a:rPr lang="ru-RU" dirty="0"/>
              <a:t>, коли </a:t>
            </a:r>
            <a:r>
              <a:rPr lang="ru-RU" dirty="0" err="1"/>
              <a:t>офіціант</a:t>
            </a:r>
            <a:r>
              <a:rPr lang="ru-RU" dirty="0"/>
              <a:t>, </a:t>
            </a:r>
            <a:r>
              <a:rPr lang="ru-RU" dirty="0" err="1"/>
              <a:t>задаючи</a:t>
            </a:r>
            <a:r>
              <a:rPr lang="ru-RU" dirty="0"/>
              <a:t> </a:t>
            </a:r>
            <a:r>
              <a:rPr lang="ru-RU" dirty="0" err="1"/>
              <a:t>уточнюючі</a:t>
            </a:r>
            <a:r>
              <a:rPr lang="ru-RU" dirty="0"/>
              <a:t> </a:t>
            </a:r>
            <a:r>
              <a:rPr lang="ru-RU" dirty="0" err="1"/>
              <a:t>питання</a:t>
            </a:r>
            <a:r>
              <a:rPr lang="ru-RU" dirty="0"/>
              <a:t>, </a:t>
            </a:r>
            <a:r>
              <a:rPr lang="ru-RU" dirty="0" err="1"/>
              <a:t>веде</a:t>
            </a:r>
            <a:r>
              <a:rPr lang="ru-RU" dirty="0"/>
              <a:t> Гостя по меню, </a:t>
            </a:r>
            <a:r>
              <a:rPr lang="ru-RU" dirty="0" err="1"/>
              <a:t>визначаючи</a:t>
            </a:r>
            <a:r>
              <a:rPr lang="ru-RU" dirty="0"/>
              <a:t> </a:t>
            </a:r>
            <a:r>
              <a:rPr lang="ru-RU" dirty="0" err="1"/>
              <a:t>його</a:t>
            </a:r>
            <a:r>
              <a:rPr lang="ru-RU" dirty="0"/>
              <a:t> смак, </a:t>
            </a:r>
            <a:r>
              <a:rPr lang="ru-RU" dirty="0" err="1"/>
              <a:t>переваги</a:t>
            </a:r>
            <a:r>
              <a:rPr lang="ru-RU" dirty="0"/>
              <a:t> і </a:t>
            </a:r>
            <a:r>
              <a:rPr lang="ru-RU" dirty="0" err="1"/>
              <a:t>допомагає</a:t>
            </a:r>
            <a:r>
              <a:rPr lang="ru-RU" dirty="0"/>
              <a:t> </a:t>
            </a:r>
            <a:r>
              <a:rPr lang="ru-RU" dirty="0" err="1"/>
              <a:t>йому</a:t>
            </a:r>
            <a:r>
              <a:rPr lang="ru-RU" dirty="0"/>
              <a:t> </a:t>
            </a:r>
            <a:r>
              <a:rPr lang="ru-RU" dirty="0" err="1"/>
              <a:t>зробити</a:t>
            </a:r>
            <a:r>
              <a:rPr lang="ru-RU" dirty="0"/>
              <a:t> </a:t>
            </a:r>
            <a:r>
              <a:rPr lang="ru-RU" dirty="0" err="1"/>
              <a:t>вибір</a:t>
            </a:r>
            <a:r>
              <a:rPr lang="ru-RU" dirty="0"/>
              <a:t>.</a:t>
            </a:r>
          </a:p>
          <a:p>
            <a:r>
              <a:rPr lang="uk-UA" dirty="0"/>
              <a:t>5. «Ланцюжок».</a:t>
            </a:r>
          </a:p>
          <a:p>
            <a:r>
              <a:rPr lang="uk-UA" dirty="0"/>
              <a:t>6. «Кольоровий опис».</a:t>
            </a:r>
          </a:p>
          <a:p>
            <a:r>
              <a:rPr lang="uk-UA" dirty="0"/>
              <a:t>Щодо напоїв:</a:t>
            </a:r>
          </a:p>
          <a:p>
            <a:r>
              <a:rPr lang="uk-UA" dirty="0"/>
              <a:t>1. «Вибір без вибору».</a:t>
            </a:r>
          </a:p>
          <a:p>
            <a:r>
              <a:rPr lang="uk-UA" dirty="0"/>
              <a:t>2. Подвійний алкоголь.</a:t>
            </a:r>
          </a:p>
          <a:p>
            <a:r>
              <a:rPr lang="uk-UA" dirty="0"/>
              <a:t>3. Два напої.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9240" y="182880"/>
            <a:ext cx="3794760" cy="6176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5239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2890" y="127383"/>
            <a:ext cx="7886700" cy="814450"/>
          </a:xfrm>
        </p:spPr>
        <p:txBody>
          <a:bodyPr>
            <a:normAutofit fontScale="90000"/>
          </a:bodyPr>
          <a:lstStyle/>
          <a:p>
            <a:r>
              <a:rPr lang="ru-RU" b="1" dirty="0" err="1"/>
              <a:t>Чого</a:t>
            </a:r>
            <a:r>
              <a:rPr lang="ru-RU" b="1" dirty="0"/>
              <a:t> не </a:t>
            </a:r>
            <a:r>
              <a:rPr lang="ru-RU" b="1" dirty="0" err="1"/>
              <a:t>слід</a:t>
            </a:r>
            <a:r>
              <a:rPr lang="ru-RU" b="1" dirty="0"/>
              <a:t> </a:t>
            </a:r>
            <a:r>
              <a:rPr lang="ru-RU" b="1" dirty="0" err="1"/>
              <a:t>робити</a:t>
            </a:r>
            <a:r>
              <a:rPr lang="ru-RU" b="1" dirty="0"/>
              <a:t>:</a:t>
            </a:r>
            <a:br>
              <a:rPr lang="ru-RU" b="1" dirty="0"/>
            </a:br>
            <a:r>
              <a:rPr lang="ru-RU" b="1" dirty="0"/>
              <a:t>1. «Сюсюкаться» з гостем і </a:t>
            </a:r>
            <a:r>
              <a:rPr lang="ru-RU" b="1" dirty="0" err="1"/>
              <a:t>використовувати</a:t>
            </a:r>
            <a:r>
              <a:rPr lang="ru-RU" b="1" dirty="0"/>
              <a:t> </a:t>
            </a:r>
            <a:r>
              <a:rPr lang="ru-RU" b="1" dirty="0" err="1"/>
              <a:t>зменшувально-пестливі</a:t>
            </a:r>
            <a:r>
              <a:rPr lang="ru-RU" b="1" dirty="0"/>
              <a:t> </a:t>
            </a:r>
            <a:r>
              <a:rPr lang="ru-RU" b="1" dirty="0" err="1"/>
              <a:t>суфікси</a:t>
            </a:r>
            <a:r>
              <a:rPr lang="ru-RU" b="1" dirty="0"/>
              <a:t> (супчик і </a:t>
            </a:r>
            <a:r>
              <a:rPr lang="ru-RU" b="1" dirty="0" err="1"/>
              <a:t>т.і</a:t>
            </a:r>
            <a:r>
              <a:rPr lang="ru-RU" b="1" dirty="0"/>
              <a:t>.)   </a:t>
            </a:r>
          </a:p>
        </p:txBody>
      </p:sp>
      <p:pic>
        <p:nvPicPr>
          <p:cNvPr id="5" name="суффиксы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45992" y="1159700"/>
            <a:ext cx="6052016" cy="4538599"/>
          </a:xfrm>
        </p:spPr>
      </p:pic>
    </p:spTree>
    <p:extLst>
      <p:ext uri="{BB962C8B-B14F-4D97-AF65-F5344CB8AC3E}">
        <p14:creationId xmlns:p14="http://schemas.microsoft.com/office/powerpoint/2010/main" val="824227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5458" y="343663"/>
            <a:ext cx="7886700" cy="869314"/>
          </a:xfrm>
        </p:spPr>
        <p:txBody>
          <a:bodyPr>
            <a:normAutofit fontScale="90000"/>
          </a:bodyPr>
          <a:lstStyle/>
          <a:p>
            <a:r>
              <a:rPr lang="uk-UA" b="1" dirty="0"/>
              <a:t>Чого не слід робити:</a:t>
            </a:r>
            <a:br>
              <a:rPr lang="uk-UA" b="1" dirty="0"/>
            </a:br>
            <a:r>
              <a:rPr lang="uk-UA" b="1" dirty="0"/>
              <a:t>2. Бути агресивним і використовувати</a:t>
            </a:r>
            <a:br>
              <a:rPr lang="uk-UA" b="1" dirty="0"/>
            </a:br>
            <a:r>
              <a:rPr lang="uk-UA" b="1" dirty="0"/>
              <a:t>частку «не»</a:t>
            </a:r>
            <a:br>
              <a:rPr lang="uk-UA" b="1" dirty="0"/>
            </a:br>
            <a:r>
              <a:rPr lang="uk-UA" b="1" dirty="0"/>
              <a:t> </a:t>
            </a:r>
            <a:endParaRPr lang="ru-RU" b="1" dirty="0"/>
          </a:p>
        </p:txBody>
      </p:sp>
      <p:pic>
        <p:nvPicPr>
          <p:cNvPr id="5" name="официант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7698" y="1478026"/>
            <a:ext cx="7832725" cy="4351338"/>
          </a:xfrm>
        </p:spPr>
      </p:pic>
    </p:spTree>
    <p:extLst>
      <p:ext uri="{BB962C8B-B14F-4D97-AF65-F5344CB8AC3E}">
        <p14:creationId xmlns:p14="http://schemas.microsoft.com/office/powerpoint/2010/main" val="2270002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4058" y="0"/>
            <a:ext cx="7886700" cy="1325563"/>
          </a:xfrm>
        </p:spPr>
        <p:txBody>
          <a:bodyPr/>
          <a:lstStyle/>
          <a:p>
            <a:r>
              <a:rPr lang="uk-UA" dirty="0"/>
              <a:t>Чого не слід робити:</a:t>
            </a:r>
            <a:br>
              <a:rPr lang="uk-UA" dirty="0"/>
            </a:br>
            <a:r>
              <a:rPr lang="uk-UA" dirty="0"/>
              <a:t>3. «Розстрілювати» гостя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8026" y="1325563"/>
            <a:ext cx="7886700" cy="4351338"/>
          </a:xfrm>
        </p:spPr>
        <p:txBody>
          <a:bodyPr>
            <a:normAutofit/>
          </a:bodyPr>
          <a:lstStyle/>
          <a:p>
            <a:r>
              <a:rPr lang="uk-UA" sz="2400" dirty="0"/>
              <a:t>Варто пропонувати 2-3 страви, а не все меню одночасно.</a:t>
            </a:r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8296" y="2230828"/>
            <a:ext cx="4446270" cy="3866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74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79289796-A6A4-A793-5B66-082857C68C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sz="2800" dirty="0"/>
              <a:t>У сучасному світі ресторанний бізнес — це не лише про їжу. Це про </a:t>
            </a:r>
            <a:r>
              <a:rPr lang="uk-UA" sz="2800" b="1" dirty="0"/>
              <a:t>досвід, емоції та сервіс</a:t>
            </a:r>
            <a:r>
              <a:rPr lang="uk-UA" sz="2800" dirty="0"/>
              <a:t>. Якісне обслуговування перетворює разового відвідувача на постійного гостя, що є ключовим фактором прибутковості.</a:t>
            </a:r>
          </a:p>
          <a:p>
            <a:endParaRPr lang="uk-UA" sz="2800" b="1" dirty="0"/>
          </a:p>
          <a:p>
            <a:r>
              <a:rPr lang="uk-UA" sz="2800" b="1" dirty="0"/>
              <a:t>Обслуговування гостя</a:t>
            </a:r>
            <a:r>
              <a:rPr lang="uk-UA" sz="2800" dirty="0"/>
              <a:t> – це сукупність послідовних дій персоналу, спрямованих на задоволення потреб гостя у харчуванні, відпочинку та отриманні позитивних емоцій.</a:t>
            </a: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51859876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0DC03146-66DA-7834-F0F6-0A346E0B6D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ru-RU" b="1" dirty="0"/>
              <a:t>⚠️ Робота з </a:t>
            </a:r>
            <a:r>
              <a:rPr lang="ru-RU" b="1" dirty="0" err="1"/>
              <a:t>нестандартними</a:t>
            </a:r>
            <a:r>
              <a:rPr lang="ru-RU" b="1" dirty="0"/>
              <a:t> </a:t>
            </a:r>
            <a:r>
              <a:rPr lang="ru-RU" b="1" dirty="0" err="1"/>
              <a:t>ситуаціями</a:t>
            </a:r>
            <a:r>
              <a:rPr lang="ru-RU" b="1" dirty="0"/>
              <a:t> </a:t>
            </a:r>
            <a:r>
              <a:rPr lang="ru-RU" dirty="0" err="1"/>
              <a:t>Професіоналізм</a:t>
            </a:r>
            <a:r>
              <a:rPr lang="ru-RU" dirty="0"/>
              <a:t> </a:t>
            </a:r>
            <a:r>
              <a:rPr lang="ru-RU" dirty="0" err="1"/>
              <a:t>сервісу</a:t>
            </a:r>
            <a:r>
              <a:rPr lang="ru-RU" dirty="0"/>
              <a:t> </a:t>
            </a:r>
            <a:r>
              <a:rPr lang="ru-RU" dirty="0" err="1"/>
              <a:t>вимірюється</a:t>
            </a:r>
            <a:r>
              <a:rPr lang="ru-RU" dirty="0"/>
              <a:t> не </a:t>
            </a:r>
            <a:r>
              <a:rPr lang="ru-RU" dirty="0" err="1"/>
              <a:t>лише</a:t>
            </a:r>
            <a:r>
              <a:rPr lang="ru-RU" dirty="0"/>
              <a:t> в </a:t>
            </a:r>
            <a:r>
              <a:rPr lang="ru-RU" dirty="0" err="1"/>
              <a:t>ідеальних</a:t>
            </a:r>
            <a:r>
              <a:rPr lang="ru-RU" dirty="0"/>
              <a:t> </a:t>
            </a:r>
            <a:r>
              <a:rPr lang="ru-RU" dirty="0" err="1"/>
              <a:t>умовах</a:t>
            </a:r>
            <a:r>
              <a:rPr lang="ru-RU" dirty="0"/>
              <a:t>, а й у </a:t>
            </a:r>
            <a:r>
              <a:rPr lang="ru-RU" dirty="0" err="1"/>
              <a:t>вмінні</a:t>
            </a:r>
            <a:r>
              <a:rPr lang="ru-RU" dirty="0"/>
              <a:t> </a:t>
            </a:r>
            <a:r>
              <a:rPr lang="ru-RU" dirty="0" err="1"/>
              <a:t>вирішувати</a:t>
            </a:r>
            <a:r>
              <a:rPr lang="ru-RU" dirty="0"/>
              <a:t> </a:t>
            </a:r>
            <a:r>
              <a:rPr lang="ru-RU" b="1" dirty="0" err="1"/>
              <a:t>конфлікти</a:t>
            </a:r>
            <a:r>
              <a:rPr lang="ru-RU" dirty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b="1" dirty="0"/>
              <a:t>Скарга на </a:t>
            </a:r>
            <a:r>
              <a:rPr lang="ru-RU" b="1" dirty="0" err="1"/>
              <a:t>якість</a:t>
            </a:r>
            <a:r>
              <a:rPr lang="ru-RU" b="1" dirty="0"/>
              <a:t> страви:</a:t>
            </a:r>
            <a:endParaRPr lang="ru-RU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b="1" dirty="0" err="1"/>
              <a:t>Вислухати</a:t>
            </a:r>
            <a:r>
              <a:rPr lang="ru-RU" b="1" dirty="0"/>
              <a:t>:</a:t>
            </a:r>
            <a:r>
              <a:rPr lang="ru-RU" dirty="0"/>
              <a:t> Не </a:t>
            </a:r>
            <a:r>
              <a:rPr lang="ru-RU" dirty="0" err="1"/>
              <a:t>перебивати</a:t>
            </a:r>
            <a:r>
              <a:rPr lang="ru-RU" dirty="0"/>
              <a:t>, </a:t>
            </a:r>
            <a:r>
              <a:rPr lang="ru-RU" dirty="0" err="1"/>
              <a:t>виявити</a:t>
            </a:r>
            <a:r>
              <a:rPr lang="ru-RU" dirty="0"/>
              <a:t> </a:t>
            </a:r>
            <a:r>
              <a:rPr lang="ru-RU" dirty="0" err="1"/>
              <a:t>емпатію</a:t>
            </a:r>
            <a:r>
              <a:rPr lang="ru-RU" dirty="0"/>
              <a:t>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b="1" dirty="0" err="1"/>
              <a:t>Вибачитися</a:t>
            </a:r>
            <a:r>
              <a:rPr lang="ru-RU" b="1" dirty="0"/>
              <a:t>:</a:t>
            </a:r>
            <a:r>
              <a:rPr lang="ru-RU" dirty="0"/>
              <a:t> </a:t>
            </a:r>
            <a:r>
              <a:rPr lang="ru-RU" dirty="0" err="1"/>
              <a:t>Щире</a:t>
            </a:r>
            <a:r>
              <a:rPr lang="ru-RU" dirty="0"/>
              <a:t> </a:t>
            </a:r>
            <a:r>
              <a:rPr lang="ru-RU" dirty="0" err="1"/>
              <a:t>вибачення</a:t>
            </a:r>
            <a:r>
              <a:rPr lang="ru-RU" dirty="0"/>
              <a:t> без </a:t>
            </a:r>
            <a:r>
              <a:rPr lang="ru-RU" dirty="0" err="1"/>
              <a:t>перекладання</a:t>
            </a:r>
            <a:r>
              <a:rPr lang="ru-RU" dirty="0"/>
              <a:t> </a:t>
            </a:r>
            <a:r>
              <a:rPr lang="ru-RU" dirty="0" err="1"/>
              <a:t>провини</a:t>
            </a:r>
            <a:r>
              <a:rPr lang="ru-RU" dirty="0"/>
              <a:t>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b="1" dirty="0" err="1"/>
              <a:t>Вирішити</a:t>
            </a:r>
            <a:r>
              <a:rPr lang="ru-RU" b="1" dirty="0"/>
              <a:t>:</a:t>
            </a:r>
            <a:r>
              <a:rPr lang="ru-RU" dirty="0"/>
              <a:t> </a:t>
            </a:r>
            <a:r>
              <a:rPr lang="ru-RU" dirty="0" err="1"/>
              <a:t>Запропонувати</a:t>
            </a:r>
            <a:r>
              <a:rPr lang="ru-RU" dirty="0"/>
              <a:t> </a:t>
            </a:r>
            <a:r>
              <a:rPr lang="ru-RU" dirty="0" err="1"/>
              <a:t>негайну</a:t>
            </a:r>
            <a:r>
              <a:rPr lang="ru-RU" dirty="0"/>
              <a:t> </a:t>
            </a:r>
            <a:r>
              <a:rPr lang="ru-RU" dirty="0" err="1"/>
              <a:t>заміну</a:t>
            </a:r>
            <a:r>
              <a:rPr lang="ru-RU" dirty="0"/>
              <a:t> страви, </a:t>
            </a:r>
            <a:r>
              <a:rPr lang="ru-RU" dirty="0" err="1"/>
              <a:t>видалення</a:t>
            </a:r>
            <a:r>
              <a:rPr lang="ru-RU" dirty="0"/>
              <a:t> з </a:t>
            </a:r>
            <a:r>
              <a:rPr lang="ru-RU" dirty="0" err="1"/>
              <a:t>рахунку</a:t>
            </a:r>
            <a:r>
              <a:rPr lang="ru-RU" dirty="0"/>
              <a:t>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i="1" dirty="0"/>
              <a:t>комплемент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закладу (кава, десерт).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b="1" dirty="0" err="1"/>
              <a:t>Повідомити</a:t>
            </a:r>
            <a:r>
              <a:rPr lang="ru-RU" b="1" dirty="0"/>
              <a:t>:</a:t>
            </a:r>
            <a:r>
              <a:rPr lang="ru-RU" dirty="0"/>
              <a:t> </a:t>
            </a:r>
            <a:r>
              <a:rPr lang="ru-RU" dirty="0" err="1"/>
              <a:t>Інформування</a:t>
            </a:r>
            <a:r>
              <a:rPr lang="ru-RU" dirty="0"/>
              <a:t> менеджера </a:t>
            </a:r>
            <a:r>
              <a:rPr lang="ru-RU" dirty="0" err="1"/>
              <a:t>або</a:t>
            </a:r>
            <a:r>
              <a:rPr lang="ru-RU" dirty="0"/>
              <a:t> шеф-кухаря.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b="1" dirty="0" err="1"/>
              <a:t>Затримка</a:t>
            </a:r>
            <a:r>
              <a:rPr lang="ru-RU" b="1" dirty="0"/>
              <a:t> </a:t>
            </a:r>
            <a:r>
              <a:rPr lang="ru-RU" b="1" dirty="0" err="1"/>
              <a:t>подачі</a:t>
            </a:r>
            <a:r>
              <a:rPr lang="ru-RU" b="1" dirty="0"/>
              <a:t>:</a:t>
            </a:r>
            <a:endParaRPr lang="ru-RU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dirty="0" err="1"/>
              <a:t>Вибачитися</a:t>
            </a:r>
            <a:r>
              <a:rPr lang="ru-RU" dirty="0"/>
              <a:t>, </a:t>
            </a:r>
            <a:r>
              <a:rPr lang="ru-RU" dirty="0" err="1"/>
              <a:t>запропонувати</a:t>
            </a:r>
            <a:r>
              <a:rPr lang="ru-RU" dirty="0"/>
              <a:t> </a:t>
            </a:r>
            <a:r>
              <a:rPr lang="ru-RU" i="1" dirty="0"/>
              <a:t>комплемент</a:t>
            </a:r>
            <a:r>
              <a:rPr lang="ru-RU" dirty="0"/>
              <a:t> (</a:t>
            </a:r>
            <a:r>
              <a:rPr lang="ru-RU" dirty="0" err="1"/>
              <a:t>наприклад</a:t>
            </a:r>
            <a:r>
              <a:rPr lang="ru-RU" dirty="0"/>
              <a:t>, склянку вина </a:t>
            </a:r>
            <a:r>
              <a:rPr lang="ru-RU" dirty="0" err="1"/>
              <a:t>або</a:t>
            </a:r>
            <a:r>
              <a:rPr lang="ru-RU" dirty="0"/>
              <a:t> закуску) як </a:t>
            </a:r>
            <a:r>
              <a:rPr lang="ru-RU" dirty="0" err="1"/>
              <a:t>вибачення</a:t>
            </a:r>
            <a:r>
              <a:rPr lang="ru-RU" dirty="0"/>
              <a:t>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dirty="0"/>
              <a:t>Точно </a:t>
            </a:r>
            <a:r>
              <a:rPr lang="ru-RU" dirty="0" err="1"/>
              <a:t>назвати</a:t>
            </a:r>
            <a:r>
              <a:rPr lang="ru-RU" dirty="0"/>
              <a:t> </a:t>
            </a:r>
            <a:r>
              <a:rPr lang="ru-RU" dirty="0" err="1"/>
              <a:t>новий</a:t>
            </a:r>
            <a:r>
              <a:rPr lang="ru-RU" dirty="0"/>
              <a:t> час </a:t>
            </a:r>
            <a:r>
              <a:rPr lang="ru-RU" dirty="0" err="1"/>
              <a:t>очікування</a:t>
            </a:r>
            <a:r>
              <a:rPr lang="ru-RU" dirty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b="1" dirty="0" err="1"/>
              <a:t>Пам'ятайте</a:t>
            </a:r>
            <a:r>
              <a:rPr lang="ru-RU" b="1" dirty="0"/>
              <a:t>: "</a:t>
            </a:r>
            <a:r>
              <a:rPr lang="ru-RU" b="1" dirty="0" err="1"/>
              <a:t>Гість</a:t>
            </a:r>
            <a:r>
              <a:rPr lang="ru-RU" b="1" dirty="0"/>
              <a:t> </a:t>
            </a:r>
            <a:r>
              <a:rPr lang="ru-RU" b="1" dirty="0" err="1"/>
              <a:t>завжди</a:t>
            </a:r>
            <a:r>
              <a:rPr lang="ru-RU" b="1" dirty="0"/>
              <a:t> </a:t>
            </a:r>
            <a:r>
              <a:rPr lang="ru-RU" b="1" dirty="0" err="1"/>
              <a:t>має</a:t>
            </a:r>
            <a:r>
              <a:rPr lang="ru-RU" b="1" dirty="0"/>
              <a:t> </a:t>
            </a:r>
            <a:r>
              <a:rPr lang="ru-RU" b="1" dirty="0" err="1"/>
              <a:t>рацію</a:t>
            </a:r>
            <a:r>
              <a:rPr lang="ru-RU" b="1" dirty="0"/>
              <a:t>"</a:t>
            </a:r>
            <a:r>
              <a:rPr lang="ru-RU" dirty="0"/>
              <a:t> (</a:t>
            </a:r>
            <a:r>
              <a:rPr lang="ru-RU" dirty="0" err="1"/>
              <a:t>навіть</a:t>
            </a:r>
            <a:r>
              <a:rPr lang="ru-RU" dirty="0"/>
              <a:t> </a:t>
            </a:r>
            <a:r>
              <a:rPr lang="ru-RU" dirty="0" err="1"/>
              <a:t>якщо</a:t>
            </a:r>
            <a:r>
              <a:rPr lang="ru-RU" dirty="0"/>
              <a:t> </a:t>
            </a:r>
            <a:r>
              <a:rPr lang="ru-RU" dirty="0" err="1"/>
              <a:t>це</a:t>
            </a:r>
            <a:r>
              <a:rPr lang="ru-RU" dirty="0"/>
              <a:t> не так, ваше </a:t>
            </a:r>
            <a:r>
              <a:rPr lang="ru-RU" dirty="0" err="1"/>
              <a:t>завдання</a:t>
            </a:r>
            <a:r>
              <a:rPr lang="ru-RU" dirty="0"/>
              <a:t> — </a:t>
            </a:r>
            <a:r>
              <a:rPr lang="ru-RU" dirty="0" err="1"/>
              <a:t>вирішити</a:t>
            </a:r>
            <a:r>
              <a:rPr lang="ru-RU" dirty="0"/>
              <a:t> проблему, а не довести свою правоту).</a:t>
            </a: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1402906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4378EC3E-D4E4-BA7E-98B7-C2F422B201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087" y="1537252"/>
            <a:ext cx="7985263" cy="4639711"/>
          </a:xfrm>
        </p:spPr>
        <p:txBody>
          <a:bodyPr/>
          <a:lstStyle/>
          <a:p>
            <a:pPr>
              <a:buNone/>
            </a:pPr>
            <a:r>
              <a:rPr lang="uk-UA" b="1" dirty="0"/>
              <a:t>Ключові принципи успішного обслуговування</a:t>
            </a:r>
          </a:p>
          <a:p>
            <a:pPr>
              <a:buFont typeface="+mj-lt"/>
              <a:buAutoNum type="arabicPeriod"/>
            </a:pPr>
            <a:r>
              <a:rPr lang="uk-UA" b="1" dirty="0"/>
              <a:t>Індивідуальний підхід:</a:t>
            </a:r>
            <a:r>
              <a:rPr lang="uk-UA" dirty="0"/>
              <a:t> Кожен гість — особливий. Запам'ятовуйте імена та переваги постійних клієнтів.</a:t>
            </a:r>
          </a:p>
          <a:p>
            <a:pPr>
              <a:buFont typeface="+mj-lt"/>
              <a:buAutoNum type="arabicPeriod"/>
            </a:pPr>
            <a:r>
              <a:rPr lang="uk-UA" b="1" dirty="0" err="1"/>
              <a:t>Проактивність</a:t>
            </a:r>
            <a:r>
              <a:rPr lang="uk-UA" b="1" dirty="0"/>
              <a:t>:</a:t>
            </a:r>
            <a:r>
              <a:rPr lang="uk-UA" dirty="0"/>
              <a:t> Передбачайте потреби гостя (наприклад, наявність вільної серветки, чиста тарілка).</a:t>
            </a:r>
          </a:p>
          <a:p>
            <a:pPr>
              <a:buFont typeface="+mj-lt"/>
              <a:buAutoNum type="arabicPeriod"/>
            </a:pPr>
            <a:r>
              <a:rPr lang="uk-UA" b="1" dirty="0"/>
              <a:t>Емоційний інтелект:</a:t>
            </a:r>
            <a:r>
              <a:rPr lang="uk-UA" dirty="0"/>
              <a:t> Уміння читати настрій гостя та відповідно коригувати свою поведінку.</a:t>
            </a:r>
          </a:p>
          <a:p>
            <a:pPr>
              <a:buFont typeface="+mj-lt"/>
              <a:buAutoNum type="arabicPeriod"/>
            </a:pPr>
            <a:r>
              <a:rPr lang="uk-UA" b="1" dirty="0"/>
              <a:t>Командна робота:</a:t>
            </a:r>
            <a:r>
              <a:rPr lang="uk-UA" dirty="0"/>
              <a:t> Успіх обслуговування — це злагоджена робота всього персоналу: офіціантів, барменів, кухарів та адміністратора.</a:t>
            </a:r>
          </a:p>
          <a:p>
            <a:pPr>
              <a:buNone/>
            </a:pPr>
            <a:endParaRPr lang="uk-UA" b="1" dirty="0"/>
          </a:p>
          <a:p>
            <a:pPr>
              <a:buNone/>
            </a:pPr>
            <a:r>
              <a:rPr lang="uk-UA" b="1" dirty="0"/>
              <a:t>Запам'ятайте:</a:t>
            </a:r>
            <a:r>
              <a:rPr lang="uk-UA" dirty="0"/>
              <a:t> </a:t>
            </a:r>
            <a:r>
              <a:rPr lang="uk-UA" b="1" dirty="0"/>
              <a:t>"Сервіс — це мистецтво робити так, щоб гість захотів повернутися"</a:t>
            </a:r>
            <a:r>
              <a:rPr lang="uk-UA" dirty="0"/>
              <a:t>. Якісне обслуговування – це конкурентна перевага, яку неможливо скопіювати.</a:t>
            </a: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62320065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2D723D-47B0-EE03-7B9B-423AE8850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81961"/>
            <a:ext cx="7886700" cy="1325563"/>
          </a:xfrm>
        </p:spPr>
        <p:txBody>
          <a:bodyPr/>
          <a:lstStyle/>
          <a:p>
            <a:r>
              <a:rPr lang="uk-UA" b="1" dirty="0"/>
              <a:t>Практичне завдання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849C2BB-9249-15EF-3C1A-9FB4F961CE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207524"/>
            <a:ext cx="7886700" cy="4351338"/>
          </a:xfrm>
        </p:spPr>
        <p:txBody>
          <a:bodyPr/>
          <a:lstStyle/>
          <a:p>
            <a:r>
              <a:rPr lang="uk-UA" sz="2800" dirty="0"/>
              <a:t>Скласти схему послідовності обслуговування споживачів закладу ресторанного господарства - елемент-фраза офіціанта (наприклад: зустріч, розміщення - добрий день, бронювали стіл чи ні? проходьте будь ласка). </a:t>
            </a:r>
          </a:p>
          <a:p>
            <a:r>
              <a:rPr lang="uk-UA" sz="2800" dirty="0"/>
              <a:t>Зробити це завдання на українській та англійській мові.</a:t>
            </a: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14870547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4D4E22DB-CBFF-BB2A-790B-209F31DC12B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46376018"/>
              </p:ext>
            </p:extLst>
          </p:nvPr>
        </p:nvGraphicFramePr>
        <p:xfrm>
          <a:off x="628650" y="1260413"/>
          <a:ext cx="7886700" cy="5303520"/>
        </p:xfrm>
        <a:graphic>
          <a:graphicData uri="http://schemas.openxmlformats.org/drawingml/2006/table">
            <a:tbl>
              <a:tblPr/>
              <a:tblGrid>
                <a:gridCol w="2628900">
                  <a:extLst>
                    <a:ext uri="{9D8B030D-6E8A-4147-A177-3AD203B41FA5}">
                      <a16:colId xmlns:a16="http://schemas.microsoft.com/office/drawing/2014/main" val="2144609665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2929487501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6258346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 dirty="0"/>
                        <a:t>Role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/>
                        <a:t>Dialogue (English)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/>
                        <a:t>Focus Area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4001547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 b="1"/>
                        <a:t>Greeting &amp; Seating</a:t>
                      </a:r>
                      <a:endParaRPr lang="en-US" sz="180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ru-UA" sz="18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ru-UA" sz="180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393004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 b="1"/>
                        <a:t>Waiter/Waitress (W)</a:t>
                      </a:r>
                      <a:endParaRPr lang="en-US" sz="180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 dirty="0"/>
                        <a:t>Good evening! Welcome to </a:t>
                      </a:r>
                      <a:r>
                        <a:rPr lang="en-US" sz="1800" i="1" dirty="0"/>
                        <a:t>[Restaurant Name]</a:t>
                      </a:r>
                      <a:r>
                        <a:rPr lang="en-US" sz="1800" dirty="0"/>
                        <a:t>. Do you have a reservation?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1800"/>
                        <a:t>Добрий вечір! Ласкаво просимо до </a:t>
                      </a:r>
                      <a:r>
                        <a:rPr lang="ru-RU" sz="1800" i="1"/>
                        <a:t>[Назва Ресторану]</a:t>
                      </a:r>
                      <a:r>
                        <a:rPr lang="ru-RU" sz="1800"/>
                        <a:t>. Ви бронювали столик?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3508961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 b="1"/>
                        <a:t>Guest (G)</a:t>
                      </a:r>
                      <a:endParaRPr lang="en-US" sz="180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/>
                        <a:t>Yes, under the name Smith, for two people.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1800" dirty="0"/>
                        <a:t>Так, на </a:t>
                      </a:r>
                      <a:r>
                        <a:rPr lang="ru-RU" sz="1800" dirty="0" err="1"/>
                        <a:t>ім'я</a:t>
                      </a:r>
                      <a:r>
                        <a:rPr lang="ru-RU" sz="1800" dirty="0"/>
                        <a:t> </a:t>
                      </a:r>
                      <a:r>
                        <a:rPr lang="ru-RU" sz="1800" dirty="0" err="1"/>
                        <a:t>Сміт</a:t>
                      </a:r>
                      <a:r>
                        <a:rPr lang="ru-RU" sz="1800" dirty="0"/>
                        <a:t>, на </a:t>
                      </a:r>
                      <a:r>
                        <a:rPr lang="ru-RU" sz="1800" dirty="0" err="1"/>
                        <a:t>двох</a:t>
                      </a:r>
                      <a:r>
                        <a:rPr lang="ru-RU" sz="1800" dirty="0"/>
                        <a:t> </a:t>
                      </a:r>
                      <a:r>
                        <a:rPr lang="ru-RU" sz="1800" dirty="0" err="1"/>
                        <a:t>осіб</a:t>
                      </a:r>
                      <a:r>
                        <a:rPr lang="ru-RU" sz="1800" dirty="0"/>
                        <a:t>.</a:t>
                      </a:r>
                      <a:endParaRPr lang="uk-UA" sz="18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3850597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 b="1"/>
                        <a:t>W</a:t>
                      </a:r>
                      <a:endParaRPr lang="en-US" sz="180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/>
                        <a:t>Excellent. Please follow me. Is this table by the window acceptable for you?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1800" dirty="0"/>
                        <a:t>Чудово. Прошу за мною. </a:t>
                      </a:r>
                      <a:r>
                        <a:rPr lang="ru-RU" sz="1800" dirty="0" err="1"/>
                        <a:t>Цей</a:t>
                      </a:r>
                      <a:r>
                        <a:rPr lang="ru-RU" sz="1800" dirty="0"/>
                        <a:t> столик </a:t>
                      </a:r>
                      <a:r>
                        <a:rPr lang="ru-RU" sz="1800" dirty="0" err="1"/>
                        <a:t>біля</a:t>
                      </a:r>
                      <a:r>
                        <a:rPr lang="ru-RU" sz="1800" dirty="0"/>
                        <a:t> </a:t>
                      </a:r>
                      <a:r>
                        <a:rPr lang="ru-RU" sz="1800" dirty="0" err="1"/>
                        <a:t>вікна</a:t>
                      </a:r>
                      <a:r>
                        <a:rPr lang="ru-RU" sz="1800" dirty="0"/>
                        <a:t> Вам </a:t>
                      </a:r>
                      <a:r>
                        <a:rPr lang="ru-RU" sz="1800" dirty="0" err="1"/>
                        <a:t>підходить</a:t>
                      </a:r>
                      <a:r>
                        <a:rPr lang="ru-RU" sz="1800" dirty="0"/>
                        <a:t>?</a:t>
                      </a:r>
                      <a:endParaRPr lang="uk-UA" sz="18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307335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 b="1"/>
                        <a:t>G</a:t>
                      </a:r>
                      <a:endParaRPr lang="en-US" sz="180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/>
                        <a:t>Perfect, thank you.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uk-UA" sz="1800" dirty="0"/>
                        <a:t>Ідеально, дякую.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2989664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 b="1" dirty="0"/>
                        <a:t>W</a:t>
                      </a:r>
                      <a:endParaRPr lang="en-US" sz="18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 dirty="0"/>
                        <a:t>Here are your menus. I'll be back in a moment to take your drink order.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1800" dirty="0"/>
                        <a:t>Ось </a:t>
                      </a:r>
                      <a:r>
                        <a:rPr lang="ru-RU" sz="1800" dirty="0" err="1"/>
                        <a:t>Ваші</a:t>
                      </a:r>
                      <a:r>
                        <a:rPr lang="ru-RU" sz="1800" dirty="0"/>
                        <a:t> меню. Я </a:t>
                      </a:r>
                      <a:r>
                        <a:rPr lang="ru-RU" sz="1800" dirty="0" err="1"/>
                        <a:t>повернуся</a:t>
                      </a:r>
                      <a:r>
                        <a:rPr lang="ru-RU" sz="1800" dirty="0"/>
                        <a:t> за </a:t>
                      </a:r>
                      <a:r>
                        <a:rPr lang="ru-RU" sz="1800" dirty="0" err="1"/>
                        <a:t>хвилину</a:t>
                      </a:r>
                      <a:r>
                        <a:rPr lang="ru-RU" sz="1800" dirty="0"/>
                        <a:t>, </a:t>
                      </a:r>
                      <a:r>
                        <a:rPr lang="ru-RU" sz="1800" dirty="0" err="1"/>
                        <a:t>щоб</a:t>
                      </a:r>
                      <a:r>
                        <a:rPr lang="ru-RU" sz="1800" dirty="0"/>
                        <a:t> </a:t>
                      </a:r>
                      <a:r>
                        <a:rPr lang="ru-RU" sz="1800" dirty="0" err="1"/>
                        <a:t>прийняти</a:t>
                      </a:r>
                      <a:r>
                        <a:rPr lang="ru-RU" sz="1800" dirty="0"/>
                        <a:t> </a:t>
                      </a:r>
                      <a:r>
                        <a:rPr lang="ru-RU" sz="1800" dirty="0" err="1"/>
                        <a:t>замовлення</a:t>
                      </a:r>
                      <a:r>
                        <a:rPr lang="ru-RU" sz="1800" dirty="0"/>
                        <a:t> на </a:t>
                      </a:r>
                      <a:r>
                        <a:rPr lang="ru-RU" sz="1800" dirty="0" err="1"/>
                        <a:t>напої</a:t>
                      </a:r>
                      <a:r>
                        <a:rPr lang="ru-RU" sz="1800" dirty="0"/>
                        <a:t>.</a:t>
                      </a:r>
                      <a:endParaRPr lang="uk-UA" sz="18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913143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808459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53E0445A-C798-B5B8-DFF7-7F3ED88A7EC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69410303"/>
              </p:ext>
            </p:extLst>
          </p:nvPr>
        </p:nvGraphicFramePr>
        <p:xfrm>
          <a:off x="371060" y="1166190"/>
          <a:ext cx="8123583" cy="5385611"/>
        </p:xfrm>
        <a:graphic>
          <a:graphicData uri="http://schemas.openxmlformats.org/drawingml/2006/table">
            <a:tbl>
              <a:tblPr/>
              <a:tblGrid>
                <a:gridCol w="1086679">
                  <a:extLst>
                    <a:ext uri="{9D8B030D-6E8A-4147-A177-3AD203B41FA5}">
                      <a16:colId xmlns:a16="http://schemas.microsoft.com/office/drawing/2014/main" val="3065210199"/>
                    </a:ext>
                  </a:extLst>
                </a:gridCol>
                <a:gridCol w="4329043">
                  <a:extLst>
                    <a:ext uri="{9D8B030D-6E8A-4147-A177-3AD203B41FA5}">
                      <a16:colId xmlns:a16="http://schemas.microsoft.com/office/drawing/2014/main" val="1665645598"/>
                    </a:ext>
                  </a:extLst>
                </a:gridCol>
                <a:gridCol w="2707861">
                  <a:extLst>
                    <a:ext uri="{9D8B030D-6E8A-4147-A177-3AD203B41FA5}">
                      <a16:colId xmlns:a16="http://schemas.microsoft.com/office/drawing/2014/main" val="886499394"/>
                    </a:ext>
                  </a:extLst>
                </a:gridCol>
              </a:tblGrid>
              <a:tr h="29415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b="1" dirty="0"/>
                        <a:t>Initial Order</a:t>
                      </a:r>
                      <a:endParaRPr lang="en-US" sz="1200" dirty="0"/>
                    </a:p>
                  </a:txBody>
                  <a:tcPr marL="82101" marR="82101" marT="41050" marB="41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ru-UA" sz="1200" dirty="0"/>
                    </a:p>
                  </a:txBody>
                  <a:tcPr marL="82101" marR="82101" marT="41050" marB="41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ru-UA" sz="1200" dirty="0"/>
                    </a:p>
                  </a:txBody>
                  <a:tcPr marL="82101" marR="82101" marT="41050" marB="41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2842606"/>
                  </a:ext>
                </a:extLst>
              </a:tr>
              <a:tr h="905106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b="1" dirty="0"/>
                        <a:t>W</a:t>
                      </a:r>
                      <a:endParaRPr lang="en-US" sz="1200" dirty="0"/>
                    </a:p>
                  </a:txBody>
                  <a:tcPr marL="82101" marR="82101" marT="41050" marB="41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/>
                        <a:t>May I start you off with something to drink? We have a wonderful homemade lavender lemonade today.</a:t>
                      </a:r>
                    </a:p>
                  </a:txBody>
                  <a:tcPr marL="82101" marR="82101" marT="41050" marB="41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1200" dirty="0" err="1"/>
                        <a:t>Чи</a:t>
                      </a:r>
                      <a:r>
                        <a:rPr lang="ru-RU" sz="1200" dirty="0"/>
                        <a:t> </a:t>
                      </a:r>
                      <a:r>
                        <a:rPr lang="ru-RU" sz="1200" dirty="0" err="1"/>
                        <a:t>можу</a:t>
                      </a:r>
                      <a:r>
                        <a:rPr lang="ru-RU" sz="1200" dirty="0"/>
                        <a:t> я </a:t>
                      </a:r>
                      <a:r>
                        <a:rPr lang="ru-RU" sz="1200" dirty="0" err="1"/>
                        <a:t>запропонувати</a:t>
                      </a:r>
                      <a:r>
                        <a:rPr lang="ru-RU" sz="1200" dirty="0"/>
                        <a:t> Вам </a:t>
                      </a:r>
                      <a:r>
                        <a:rPr lang="ru-RU" sz="1200" dirty="0" err="1"/>
                        <a:t>щось</a:t>
                      </a:r>
                      <a:r>
                        <a:rPr lang="ru-RU" sz="1200" dirty="0"/>
                        <a:t> </a:t>
                      </a:r>
                      <a:r>
                        <a:rPr lang="ru-RU" sz="1200" dirty="0" err="1"/>
                        <a:t>випити</a:t>
                      </a:r>
                      <a:r>
                        <a:rPr lang="ru-RU" sz="1200" dirty="0"/>
                        <a:t> для початку? </a:t>
                      </a:r>
                      <a:r>
                        <a:rPr lang="ru-RU" sz="1200" dirty="0" err="1"/>
                        <a:t>Сьогодні</a:t>
                      </a:r>
                      <a:r>
                        <a:rPr lang="ru-RU" sz="1200" dirty="0"/>
                        <a:t> у нас є </a:t>
                      </a:r>
                      <a:r>
                        <a:rPr lang="ru-RU" sz="1200" dirty="0" err="1"/>
                        <a:t>чудовий</a:t>
                      </a:r>
                      <a:r>
                        <a:rPr lang="ru-RU" sz="1200" dirty="0"/>
                        <a:t> </a:t>
                      </a:r>
                      <a:r>
                        <a:rPr lang="ru-RU" sz="1200" dirty="0" err="1"/>
                        <a:t>домашній</a:t>
                      </a:r>
                      <a:r>
                        <a:rPr lang="ru-RU" sz="1200" dirty="0"/>
                        <a:t> </a:t>
                      </a:r>
                      <a:r>
                        <a:rPr lang="ru-RU" sz="1200" dirty="0" err="1"/>
                        <a:t>лавандовий</a:t>
                      </a:r>
                      <a:r>
                        <a:rPr lang="ru-RU" sz="1200" dirty="0"/>
                        <a:t> лимонад.</a:t>
                      </a:r>
                      <a:endParaRPr lang="en-US" sz="1200" dirty="0"/>
                    </a:p>
                  </a:txBody>
                  <a:tcPr marL="82101" marR="82101" marT="41050" marB="41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56291829"/>
                  </a:ext>
                </a:extLst>
              </a:tr>
              <a:tr h="497808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b="1"/>
                        <a:t>G</a:t>
                      </a:r>
                      <a:endParaRPr lang="en-US" sz="1200"/>
                    </a:p>
                  </a:txBody>
                  <a:tcPr marL="82101" marR="82101" marT="41050" marB="41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dirty="0"/>
                        <a:t>That sounds lovely. I'll have the lavender lemonade, please.</a:t>
                      </a:r>
                    </a:p>
                  </a:txBody>
                  <a:tcPr marL="82101" marR="82101" marT="41050" marB="41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1200" dirty="0" err="1"/>
                        <a:t>Звучить</a:t>
                      </a:r>
                      <a:r>
                        <a:rPr lang="ru-RU" sz="1200" dirty="0"/>
                        <a:t> </a:t>
                      </a:r>
                      <a:r>
                        <a:rPr lang="ru-RU" sz="1200" dirty="0" err="1"/>
                        <a:t>чудово</a:t>
                      </a:r>
                      <a:r>
                        <a:rPr lang="ru-RU" sz="1200" dirty="0"/>
                        <a:t>. Я </a:t>
                      </a:r>
                      <a:r>
                        <a:rPr lang="ru-RU" sz="1200" dirty="0" err="1"/>
                        <a:t>візьму</a:t>
                      </a:r>
                      <a:r>
                        <a:rPr lang="ru-RU" sz="1200" dirty="0"/>
                        <a:t> </a:t>
                      </a:r>
                      <a:r>
                        <a:rPr lang="ru-RU" sz="1200" dirty="0" err="1"/>
                        <a:t>лавандовий</a:t>
                      </a:r>
                      <a:r>
                        <a:rPr lang="ru-RU" sz="1200" dirty="0"/>
                        <a:t> лимонад, будь ласка.</a:t>
                      </a:r>
                      <a:endParaRPr lang="ru-UA" sz="1200" dirty="0"/>
                    </a:p>
                  </a:txBody>
                  <a:tcPr marL="82101" marR="82101" marT="41050" marB="41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73646056"/>
                  </a:ext>
                </a:extLst>
              </a:tr>
              <a:tr h="109857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b="1" dirty="0"/>
                        <a:t>W</a:t>
                      </a:r>
                      <a:endParaRPr lang="en-US" sz="1200" dirty="0"/>
                    </a:p>
                  </a:txBody>
                  <a:tcPr marL="82101" marR="82101" marT="41050" marB="41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dirty="0"/>
                        <a:t>And for your appetizer and main course? Have you had a chance to look at our specials? The pan-seared scallops are exceptional.</a:t>
                      </a:r>
                    </a:p>
                  </a:txBody>
                  <a:tcPr marL="82101" marR="82101" marT="41050" marB="41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1200" dirty="0"/>
                        <a:t>А </a:t>
                      </a:r>
                      <a:r>
                        <a:rPr lang="ru-RU" sz="1200" dirty="0" err="1"/>
                        <a:t>щодо</a:t>
                      </a:r>
                      <a:r>
                        <a:rPr lang="ru-RU" sz="1200" dirty="0"/>
                        <a:t> закуски та </a:t>
                      </a:r>
                      <a:r>
                        <a:rPr lang="ru-RU" sz="1200" dirty="0" err="1"/>
                        <a:t>основної</a:t>
                      </a:r>
                      <a:r>
                        <a:rPr lang="ru-RU" sz="1200" dirty="0"/>
                        <a:t> страви? </a:t>
                      </a:r>
                      <a:r>
                        <a:rPr lang="ru-RU" sz="1200" dirty="0" err="1"/>
                        <a:t>Чи</a:t>
                      </a:r>
                      <a:r>
                        <a:rPr lang="ru-RU" sz="1200" dirty="0"/>
                        <a:t> </a:t>
                      </a:r>
                      <a:r>
                        <a:rPr lang="ru-RU" sz="1200" dirty="0" err="1"/>
                        <a:t>встигли</a:t>
                      </a:r>
                      <a:r>
                        <a:rPr lang="ru-RU" sz="1200" dirty="0"/>
                        <a:t> Ви </a:t>
                      </a:r>
                      <a:r>
                        <a:rPr lang="ru-RU" sz="1200" dirty="0" err="1"/>
                        <a:t>ознайомитися</a:t>
                      </a:r>
                      <a:r>
                        <a:rPr lang="ru-RU" sz="1200" dirty="0"/>
                        <a:t> з нашими </a:t>
                      </a:r>
                      <a:r>
                        <a:rPr lang="ru-RU" sz="1200" dirty="0" err="1"/>
                        <a:t>спеціальними</a:t>
                      </a:r>
                      <a:r>
                        <a:rPr lang="ru-RU" sz="1200" dirty="0"/>
                        <a:t> </a:t>
                      </a:r>
                      <a:r>
                        <a:rPr lang="ru-RU" sz="1200" dirty="0" err="1"/>
                        <a:t>пропозиціями</a:t>
                      </a:r>
                      <a:r>
                        <a:rPr lang="ru-RU" sz="1200" dirty="0"/>
                        <a:t>? </a:t>
                      </a:r>
                      <a:r>
                        <a:rPr lang="ru-RU" sz="1200" dirty="0" err="1"/>
                        <a:t>Обсмажені</a:t>
                      </a:r>
                      <a:r>
                        <a:rPr lang="ru-RU" sz="1200" dirty="0"/>
                        <a:t> на </a:t>
                      </a:r>
                      <a:r>
                        <a:rPr lang="ru-RU" sz="1200" dirty="0" err="1"/>
                        <a:t>пательні</a:t>
                      </a:r>
                      <a:r>
                        <a:rPr lang="ru-RU" sz="1200" dirty="0"/>
                        <a:t> </a:t>
                      </a:r>
                      <a:r>
                        <a:rPr lang="ru-RU" sz="1200" dirty="0" err="1"/>
                        <a:t>гребінці</a:t>
                      </a:r>
                      <a:r>
                        <a:rPr lang="ru-RU" sz="1200" dirty="0"/>
                        <a:t> — </a:t>
                      </a:r>
                      <a:r>
                        <a:rPr lang="ru-RU" sz="1200" dirty="0" err="1"/>
                        <a:t>виняткові</a:t>
                      </a:r>
                      <a:r>
                        <a:rPr lang="ru-RU" sz="1200" dirty="0"/>
                        <a:t>.</a:t>
                      </a:r>
                      <a:endParaRPr lang="en-US" sz="1200" dirty="0"/>
                    </a:p>
                  </a:txBody>
                  <a:tcPr marL="82101" marR="82101" marT="41050" marB="41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78567688"/>
                  </a:ext>
                </a:extLst>
              </a:tr>
              <a:tr h="701457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b="1"/>
                        <a:t>G</a:t>
                      </a:r>
                      <a:endParaRPr lang="en-US" sz="1200"/>
                    </a:p>
                  </a:txBody>
                  <a:tcPr marL="82101" marR="82101" marT="41050" marB="41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dirty="0"/>
                        <a:t>I'll take the French Onion Soup to start, and then the Classic Beef Wellington.</a:t>
                      </a:r>
                    </a:p>
                  </a:txBody>
                  <a:tcPr marL="82101" marR="82101" marT="41050" marB="41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1200" dirty="0"/>
                        <a:t>На закуску я </a:t>
                      </a:r>
                      <a:r>
                        <a:rPr lang="ru-RU" sz="1200" dirty="0" err="1"/>
                        <a:t>візьму</a:t>
                      </a:r>
                      <a:r>
                        <a:rPr lang="ru-RU" sz="1200" dirty="0"/>
                        <a:t> </a:t>
                      </a:r>
                      <a:r>
                        <a:rPr lang="ru-RU" sz="1200" dirty="0" err="1"/>
                        <a:t>французький</a:t>
                      </a:r>
                      <a:r>
                        <a:rPr lang="ru-RU" sz="1200" dirty="0"/>
                        <a:t> </a:t>
                      </a:r>
                      <a:r>
                        <a:rPr lang="ru-RU" sz="1200" dirty="0" err="1"/>
                        <a:t>цибулевий</a:t>
                      </a:r>
                      <a:r>
                        <a:rPr lang="ru-RU" sz="1200" dirty="0"/>
                        <a:t> суп, а </a:t>
                      </a:r>
                      <a:r>
                        <a:rPr lang="ru-RU" sz="1200" dirty="0" err="1"/>
                        <a:t>потім</a:t>
                      </a:r>
                      <a:r>
                        <a:rPr lang="ru-RU" sz="1200" dirty="0"/>
                        <a:t> — </a:t>
                      </a:r>
                      <a:r>
                        <a:rPr lang="ru-RU" sz="1200" dirty="0" err="1"/>
                        <a:t>Класичний</a:t>
                      </a:r>
                      <a:r>
                        <a:rPr lang="ru-RU" sz="1200" dirty="0"/>
                        <a:t> </a:t>
                      </a:r>
                      <a:r>
                        <a:rPr lang="ru-RU" sz="1200" dirty="0" err="1"/>
                        <a:t>Біф</a:t>
                      </a:r>
                      <a:r>
                        <a:rPr lang="ru-RU" sz="1200" dirty="0"/>
                        <a:t> </a:t>
                      </a:r>
                      <a:r>
                        <a:rPr lang="ru-RU" sz="1200" dirty="0" err="1"/>
                        <a:t>Веллінгтон</a:t>
                      </a:r>
                      <a:r>
                        <a:rPr lang="ru-RU" sz="1200" dirty="0"/>
                        <a:t>.</a:t>
                      </a:r>
                      <a:endParaRPr lang="ru-UA" sz="1200" dirty="0"/>
                    </a:p>
                  </a:txBody>
                  <a:tcPr marL="82101" marR="82101" marT="41050" marB="41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97915467"/>
                  </a:ext>
                </a:extLst>
              </a:tr>
              <a:tr h="896962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b="1"/>
                        <a:t>W</a:t>
                      </a:r>
                      <a:endParaRPr lang="en-US" sz="1200"/>
                    </a:p>
                  </a:txBody>
                  <a:tcPr marL="82101" marR="82101" marT="41050" marB="41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/>
                        <a:t>A superb choice. How would you like your Wellington prepared? Medium-rare, perhaps?</a:t>
                      </a:r>
                    </a:p>
                  </a:txBody>
                  <a:tcPr marL="82101" marR="82101" marT="41050" marB="41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uk-UA" sz="1200" dirty="0"/>
                        <a:t>Чудовий вибір. Як Ви бажаєте, щоб Ваш Веллінгтон був приготований? Можливо, середньо-просмажений (</a:t>
                      </a:r>
                      <a:r>
                        <a:rPr lang="en-US" sz="1200" dirty="0"/>
                        <a:t>Medium-rare)?</a:t>
                      </a:r>
                    </a:p>
                  </a:txBody>
                  <a:tcPr marL="82101" marR="82101" marT="41050" marB="41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8815642"/>
                  </a:ext>
                </a:extLst>
              </a:tr>
              <a:tr h="493736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b="1"/>
                        <a:t>G</a:t>
                      </a:r>
                      <a:endParaRPr lang="en-US" sz="1200"/>
                    </a:p>
                  </a:txBody>
                  <a:tcPr marL="82101" marR="82101" marT="41050" marB="41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/>
                        <a:t>Medium-rare, please.</a:t>
                      </a:r>
                    </a:p>
                  </a:txBody>
                  <a:tcPr marL="82101" marR="82101" marT="41050" marB="41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uk-UA" sz="1200" dirty="0"/>
                        <a:t>Середньо-просмажений, будь ласка.</a:t>
                      </a:r>
                      <a:endParaRPr lang="ru-UA" sz="1200" dirty="0"/>
                    </a:p>
                  </a:txBody>
                  <a:tcPr marL="82101" marR="82101" marT="41050" marB="41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70637527"/>
                  </a:ext>
                </a:extLst>
              </a:tr>
              <a:tr h="497808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b="1"/>
                        <a:t>W</a:t>
                      </a:r>
                      <a:endParaRPr lang="en-US" sz="1200"/>
                    </a:p>
                  </a:txBody>
                  <a:tcPr marL="82101" marR="82101" marT="41050" marB="41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/>
                        <a:t>Thank you. Your soup should be ready in about 8 to 10 minutes.</a:t>
                      </a:r>
                    </a:p>
                  </a:txBody>
                  <a:tcPr marL="82101" marR="82101" marT="41050" marB="41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1200" dirty="0" err="1"/>
                        <a:t>Дякую</a:t>
                      </a:r>
                      <a:r>
                        <a:rPr lang="ru-RU" sz="1200" dirty="0"/>
                        <a:t>. Ваш суп буде </a:t>
                      </a:r>
                      <a:r>
                        <a:rPr lang="ru-RU" sz="1200" dirty="0" err="1"/>
                        <a:t>готовий</a:t>
                      </a:r>
                      <a:r>
                        <a:rPr lang="ru-RU" sz="1200" dirty="0"/>
                        <a:t> </a:t>
                      </a:r>
                      <a:r>
                        <a:rPr lang="ru-RU" sz="1200" dirty="0" err="1"/>
                        <a:t>приблизно</a:t>
                      </a:r>
                      <a:r>
                        <a:rPr lang="ru-RU" sz="1200" dirty="0"/>
                        <a:t> за 8–10 </a:t>
                      </a:r>
                      <a:r>
                        <a:rPr lang="ru-RU" sz="1200" dirty="0" err="1"/>
                        <a:t>хвилин</a:t>
                      </a:r>
                      <a:r>
                        <a:rPr lang="ru-RU" sz="1200" dirty="0"/>
                        <a:t>.</a:t>
                      </a:r>
                      <a:endParaRPr lang="en-US" sz="1200" dirty="0"/>
                    </a:p>
                  </a:txBody>
                  <a:tcPr marL="82101" marR="82101" marT="41050" marB="41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95823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7645886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74168FA2-D05B-E402-A1E1-66C0BC98D29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45475259"/>
              </p:ext>
            </p:extLst>
          </p:nvPr>
        </p:nvGraphicFramePr>
        <p:xfrm>
          <a:off x="530087" y="2146852"/>
          <a:ext cx="7985262" cy="4206240"/>
        </p:xfrm>
        <a:graphic>
          <a:graphicData uri="http://schemas.openxmlformats.org/drawingml/2006/table">
            <a:tbl>
              <a:tblPr/>
              <a:tblGrid>
                <a:gridCol w="2661754">
                  <a:extLst>
                    <a:ext uri="{9D8B030D-6E8A-4147-A177-3AD203B41FA5}">
                      <a16:colId xmlns:a16="http://schemas.microsoft.com/office/drawing/2014/main" val="579307893"/>
                    </a:ext>
                  </a:extLst>
                </a:gridCol>
                <a:gridCol w="2661754">
                  <a:extLst>
                    <a:ext uri="{9D8B030D-6E8A-4147-A177-3AD203B41FA5}">
                      <a16:colId xmlns:a16="http://schemas.microsoft.com/office/drawing/2014/main" val="1955301153"/>
                    </a:ext>
                  </a:extLst>
                </a:gridCol>
                <a:gridCol w="2661754">
                  <a:extLst>
                    <a:ext uri="{9D8B030D-6E8A-4147-A177-3AD203B41FA5}">
                      <a16:colId xmlns:a16="http://schemas.microsoft.com/office/drawing/2014/main" val="2384611933"/>
                    </a:ext>
                  </a:extLst>
                </a:gridCol>
              </a:tblGrid>
              <a:tr h="318224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 b="1" dirty="0"/>
                        <a:t>Serving &amp; Check-back</a:t>
                      </a:r>
                      <a:endParaRPr lang="en-US" sz="16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ru-UA" sz="160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ru-UA" sz="160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92249012"/>
                  </a:ext>
                </a:extLst>
              </a:tr>
              <a:tr h="758841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 b="1" dirty="0"/>
                        <a:t>W</a:t>
                      </a:r>
                      <a:endParaRPr lang="en-US" sz="16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 i="1" dirty="0"/>
                        <a:t>(Placing the soup)</a:t>
                      </a:r>
                      <a:r>
                        <a:rPr lang="en-US" sz="1600" dirty="0"/>
                        <a:t> Here is your French Onion Soup. Please enjoy.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1600" i="1" dirty="0"/>
                        <a:t>(</a:t>
                      </a:r>
                      <a:r>
                        <a:rPr lang="ru-RU" sz="1600" i="1" dirty="0" err="1"/>
                        <a:t>Ставлячи</a:t>
                      </a:r>
                      <a:r>
                        <a:rPr lang="ru-RU" sz="1600" i="1" dirty="0"/>
                        <a:t> суп)</a:t>
                      </a:r>
                      <a:r>
                        <a:rPr lang="ru-RU" sz="1600" dirty="0"/>
                        <a:t> Ось Ваш </a:t>
                      </a:r>
                      <a:r>
                        <a:rPr lang="ru-RU" sz="1600" dirty="0" err="1"/>
                        <a:t>французький</a:t>
                      </a:r>
                      <a:r>
                        <a:rPr lang="ru-RU" sz="1600" dirty="0"/>
                        <a:t> </a:t>
                      </a:r>
                      <a:r>
                        <a:rPr lang="ru-RU" sz="1600" dirty="0" err="1"/>
                        <a:t>цибулевий</a:t>
                      </a:r>
                      <a:r>
                        <a:rPr lang="ru-RU" sz="1600" dirty="0"/>
                        <a:t> суп. Смачного.</a:t>
                      </a:r>
                      <a:endParaRPr lang="en-US" sz="16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66226891"/>
                  </a:ext>
                </a:extLst>
              </a:tr>
              <a:tr h="758841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 b="1"/>
                        <a:t>W</a:t>
                      </a:r>
                      <a:endParaRPr lang="en-US" sz="160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 i="1" dirty="0"/>
                        <a:t>(A minute later)</a:t>
                      </a:r>
                      <a:r>
                        <a:rPr lang="en-US" sz="1600" dirty="0"/>
                        <a:t> Excuse me, Madam. Is everything to your liking?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1600" i="1" dirty="0"/>
                        <a:t>(Через </a:t>
                      </a:r>
                      <a:r>
                        <a:rPr lang="ru-RU" sz="1600" i="1" dirty="0" err="1"/>
                        <a:t>хвилину</a:t>
                      </a:r>
                      <a:r>
                        <a:rPr lang="ru-RU" sz="1600" i="1" dirty="0"/>
                        <a:t>)</a:t>
                      </a:r>
                      <a:r>
                        <a:rPr lang="ru-RU" sz="1600" dirty="0"/>
                        <a:t> </a:t>
                      </a:r>
                      <a:r>
                        <a:rPr lang="ru-RU" sz="1600" dirty="0" err="1"/>
                        <a:t>Вибачте</a:t>
                      </a:r>
                      <a:r>
                        <a:rPr lang="ru-RU" sz="1600" dirty="0"/>
                        <a:t>, </a:t>
                      </a:r>
                      <a:r>
                        <a:rPr lang="ru-RU" sz="1600" dirty="0" err="1"/>
                        <a:t>пані</a:t>
                      </a:r>
                      <a:r>
                        <a:rPr lang="ru-RU" sz="1600" dirty="0"/>
                        <a:t>. </a:t>
                      </a:r>
                      <a:r>
                        <a:rPr lang="ru-RU" sz="1600" dirty="0" err="1"/>
                        <a:t>Чи</a:t>
                      </a:r>
                      <a:r>
                        <a:rPr lang="ru-RU" sz="1600" dirty="0"/>
                        <a:t> все Вам </a:t>
                      </a:r>
                      <a:r>
                        <a:rPr lang="ru-RU" sz="1600" dirty="0" err="1"/>
                        <a:t>смакує</a:t>
                      </a:r>
                      <a:r>
                        <a:rPr lang="ru-RU" sz="1600" dirty="0"/>
                        <a:t>?</a:t>
                      </a:r>
                      <a:endParaRPr lang="en-US" sz="16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98183931"/>
                  </a:ext>
                </a:extLst>
              </a:tr>
              <a:tr h="318224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 b="1"/>
                        <a:t>G</a:t>
                      </a:r>
                      <a:endParaRPr lang="en-US" sz="160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 dirty="0"/>
                        <a:t>It's delicious, thank you.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uk-UA" sz="1600" dirty="0"/>
                        <a:t>Дуже смачно, дякую.</a:t>
                      </a:r>
                      <a:endParaRPr lang="ru-UA" sz="16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1770985"/>
                  </a:ext>
                </a:extLst>
              </a:tr>
              <a:tr h="538532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 b="1"/>
                        <a:t>W</a:t>
                      </a:r>
                      <a:endParaRPr lang="en-US" sz="160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 dirty="0"/>
                        <a:t>My pleasure. I'll clear your table for the main course.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1600" dirty="0"/>
                        <a:t>Будь ласка. Я приберу Ваш </a:t>
                      </a:r>
                      <a:r>
                        <a:rPr lang="ru-RU" sz="1600" dirty="0" err="1"/>
                        <a:t>стіл</a:t>
                      </a:r>
                      <a:r>
                        <a:rPr lang="ru-RU" sz="1600" dirty="0"/>
                        <a:t> для </a:t>
                      </a:r>
                      <a:r>
                        <a:rPr lang="ru-RU" sz="1600" dirty="0" err="1"/>
                        <a:t>основної</a:t>
                      </a:r>
                      <a:r>
                        <a:rPr lang="ru-RU" sz="1600" dirty="0"/>
                        <a:t> страви.</a:t>
                      </a:r>
                      <a:endParaRPr lang="en-US" sz="16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32600"/>
                  </a:ext>
                </a:extLst>
              </a:tr>
              <a:tr h="97915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 b="1"/>
                        <a:t>W</a:t>
                      </a:r>
                      <a:endParaRPr lang="en-US" sz="160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 i="1"/>
                        <a:t>(Serving the main course)</a:t>
                      </a:r>
                      <a:r>
                        <a:rPr lang="en-US" sz="1600"/>
                        <a:t> Here is your Classic Beef Wellington, prepared medium-rare. Enjoy your meal.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1600" i="1" dirty="0"/>
                        <a:t>(</a:t>
                      </a:r>
                      <a:r>
                        <a:rPr lang="ru-RU" sz="1600" i="1" dirty="0" err="1"/>
                        <a:t>Подаючи</a:t>
                      </a:r>
                      <a:r>
                        <a:rPr lang="ru-RU" sz="1600" i="1" dirty="0"/>
                        <a:t> </a:t>
                      </a:r>
                      <a:r>
                        <a:rPr lang="ru-RU" sz="1600" i="1" dirty="0" err="1"/>
                        <a:t>основну</a:t>
                      </a:r>
                      <a:r>
                        <a:rPr lang="ru-RU" sz="1600" i="1" dirty="0"/>
                        <a:t> </a:t>
                      </a:r>
                      <a:r>
                        <a:rPr lang="ru-RU" sz="1600" i="1" dirty="0" err="1"/>
                        <a:t>страву</a:t>
                      </a:r>
                      <a:r>
                        <a:rPr lang="ru-RU" sz="1600" i="1" dirty="0"/>
                        <a:t>)</a:t>
                      </a:r>
                      <a:r>
                        <a:rPr lang="ru-RU" sz="1600" dirty="0"/>
                        <a:t> Ось Ваш </a:t>
                      </a:r>
                      <a:r>
                        <a:rPr lang="ru-RU" sz="1600" dirty="0" err="1"/>
                        <a:t>Класичний</a:t>
                      </a:r>
                      <a:r>
                        <a:rPr lang="ru-RU" sz="1600" dirty="0"/>
                        <a:t> </a:t>
                      </a:r>
                      <a:r>
                        <a:rPr lang="ru-RU" sz="1600" dirty="0" err="1"/>
                        <a:t>Біф</a:t>
                      </a:r>
                      <a:r>
                        <a:rPr lang="ru-RU" sz="1600" dirty="0"/>
                        <a:t> </a:t>
                      </a:r>
                      <a:r>
                        <a:rPr lang="ru-RU" sz="1600" dirty="0" err="1"/>
                        <a:t>Веллінгтон</a:t>
                      </a:r>
                      <a:r>
                        <a:rPr lang="ru-RU" sz="1600" dirty="0"/>
                        <a:t>, </a:t>
                      </a:r>
                      <a:r>
                        <a:rPr lang="ru-RU" sz="1600" dirty="0" err="1"/>
                        <a:t>приготований</a:t>
                      </a:r>
                      <a:r>
                        <a:rPr lang="ru-RU" sz="1600" dirty="0"/>
                        <a:t> </a:t>
                      </a:r>
                      <a:r>
                        <a:rPr lang="ru-RU" sz="1600" dirty="0" err="1"/>
                        <a:t>середньо-просмаженим</a:t>
                      </a:r>
                      <a:r>
                        <a:rPr lang="ru-RU" sz="1600" dirty="0"/>
                        <a:t>. Смачного.</a:t>
                      </a:r>
                      <a:endParaRPr lang="en-US" sz="16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739277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0051876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8A087697-468C-97FD-755D-F6BF636ECEB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88241098"/>
              </p:ext>
            </p:extLst>
          </p:nvPr>
        </p:nvGraphicFramePr>
        <p:xfrm>
          <a:off x="585586" y="1245704"/>
          <a:ext cx="7972827" cy="5388712"/>
        </p:xfrm>
        <a:graphic>
          <a:graphicData uri="http://schemas.openxmlformats.org/drawingml/2006/table">
            <a:tbl>
              <a:tblPr/>
              <a:tblGrid>
                <a:gridCol w="2657609">
                  <a:extLst>
                    <a:ext uri="{9D8B030D-6E8A-4147-A177-3AD203B41FA5}">
                      <a16:colId xmlns:a16="http://schemas.microsoft.com/office/drawing/2014/main" val="3465635150"/>
                    </a:ext>
                  </a:extLst>
                </a:gridCol>
                <a:gridCol w="2657609">
                  <a:extLst>
                    <a:ext uri="{9D8B030D-6E8A-4147-A177-3AD203B41FA5}">
                      <a16:colId xmlns:a16="http://schemas.microsoft.com/office/drawing/2014/main" val="4075082812"/>
                    </a:ext>
                  </a:extLst>
                </a:gridCol>
                <a:gridCol w="2657609">
                  <a:extLst>
                    <a:ext uri="{9D8B030D-6E8A-4147-A177-3AD203B41FA5}">
                      <a16:colId xmlns:a16="http://schemas.microsoft.com/office/drawing/2014/main" val="2908471368"/>
                    </a:ext>
                  </a:extLst>
                </a:gridCol>
              </a:tblGrid>
              <a:tr h="329522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b="1"/>
                        <a:t>Service Completion</a:t>
                      </a:r>
                      <a:endParaRPr lang="en-US" sz="1400"/>
                    </a:p>
                  </a:txBody>
                  <a:tcPr marL="87464" marR="87464" marT="43732" marB="4373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ru-UA" sz="1400"/>
                    </a:p>
                  </a:txBody>
                  <a:tcPr marL="87464" marR="87464" marT="43732" marB="4373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ru-UA" sz="1400"/>
                    </a:p>
                  </a:txBody>
                  <a:tcPr marL="87464" marR="87464" marT="43732" marB="4373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7753851"/>
                  </a:ext>
                </a:extLst>
              </a:tr>
              <a:tr h="1243928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b="1"/>
                        <a:t>W</a:t>
                      </a:r>
                      <a:endParaRPr lang="en-US" sz="1400"/>
                    </a:p>
                  </a:txBody>
                  <a:tcPr marL="87464" marR="87464" marT="43732" marB="4373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i="1"/>
                        <a:t>(After the Guest has finished)</a:t>
                      </a:r>
                      <a:r>
                        <a:rPr lang="en-US" sz="1400"/>
                        <a:t> Would you care for any dessert or perhaps a coffee or tea? Our tiramisu is freshly made this afternoon.</a:t>
                      </a:r>
                    </a:p>
                  </a:txBody>
                  <a:tcPr marL="87464" marR="87464" marT="43732" marB="4373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1400" i="1" dirty="0"/>
                        <a:t>(</a:t>
                      </a:r>
                      <a:r>
                        <a:rPr lang="ru-RU" sz="1400" i="1" dirty="0" err="1"/>
                        <a:t>Після</a:t>
                      </a:r>
                      <a:r>
                        <a:rPr lang="ru-RU" sz="1400" i="1" dirty="0"/>
                        <a:t> того, як </a:t>
                      </a:r>
                      <a:r>
                        <a:rPr lang="ru-RU" sz="1400" i="1" dirty="0" err="1"/>
                        <a:t>Гість</a:t>
                      </a:r>
                      <a:r>
                        <a:rPr lang="ru-RU" sz="1400" i="1" dirty="0"/>
                        <a:t> </a:t>
                      </a:r>
                      <a:r>
                        <a:rPr lang="ru-RU" sz="1400" i="1" dirty="0" err="1"/>
                        <a:t>закінчив</a:t>
                      </a:r>
                      <a:r>
                        <a:rPr lang="ru-RU" sz="1400" i="1" dirty="0"/>
                        <a:t>)</a:t>
                      </a:r>
                      <a:r>
                        <a:rPr lang="ru-RU" sz="1400" dirty="0"/>
                        <a:t> </a:t>
                      </a:r>
                      <a:r>
                        <a:rPr lang="ru-RU" sz="1400" dirty="0" err="1"/>
                        <a:t>Чи</a:t>
                      </a:r>
                      <a:r>
                        <a:rPr lang="ru-RU" sz="1400" dirty="0"/>
                        <a:t> </a:t>
                      </a:r>
                      <a:r>
                        <a:rPr lang="ru-RU" sz="1400" dirty="0" err="1"/>
                        <a:t>бажаєте</a:t>
                      </a:r>
                      <a:r>
                        <a:rPr lang="ru-RU" sz="1400" dirty="0"/>
                        <a:t> Ви </a:t>
                      </a:r>
                      <a:r>
                        <a:rPr lang="ru-RU" sz="1400" dirty="0" err="1"/>
                        <a:t>якийсь</a:t>
                      </a:r>
                      <a:r>
                        <a:rPr lang="ru-RU" sz="1400" dirty="0"/>
                        <a:t> десерт, </a:t>
                      </a:r>
                      <a:r>
                        <a:rPr lang="ru-RU" sz="1400" dirty="0" err="1"/>
                        <a:t>можливо</a:t>
                      </a:r>
                      <a:r>
                        <a:rPr lang="ru-RU" sz="1400" dirty="0"/>
                        <a:t>, каву </a:t>
                      </a:r>
                      <a:r>
                        <a:rPr lang="ru-RU" sz="1400" dirty="0" err="1"/>
                        <a:t>чи</a:t>
                      </a:r>
                      <a:r>
                        <a:rPr lang="ru-RU" sz="1400" dirty="0"/>
                        <a:t> чай? Наш </a:t>
                      </a:r>
                      <a:r>
                        <a:rPr lang="ru-RU" sz="1400" dirty="0" err="1"/>
                        <a:t>тірамісу</a:t>
                      </a:r>
                      <a:r>
                        <a:rPr lang="ru-RU" sz="1400" dirty="0"/>
                        <a:t> </a:t>
                      </a:r>
                      <a:r>
                        <a:rPr lang="ru-RU" sz="1400" dirty="0" err="1"/>
                        <a:t>свіжоприготовлений</a:t>
                      </a:r>
                      <a:r>
                        <a:rPr lang="ru-RU" sz="1400" dirty="0"/>
                        <a:t> </a:t>
                      </a:r>
                      <a:r>
                        <a:rPr lang="ru-RU" sz="1400" dirty="0" err="1"/>
                        <a:t>цього</a:t>
                      </a:r>
                      <a:r>
                        <a:rPr lang="ru-RU" sz="1400" dirty="0"/>
                        <a:t> дня.</a:t>
                      </a:r>
                      <a:endParaRPr lang="en-US" sz="1400" dirty="0"/>
                    </a:p>
                  </a:txBody>
                  <a:tcPr marL="87464" marR="87464" marT="43732" marB="4373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53390714"/>
                  </a:ext>
                </a:extLst>
              </a:tr>
              <a:tr h="329522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b="1"/>
                        <a:t>G</a:t>
                      </a:r>
                      <a:endParaRPr lang="en-US" sz="1400"/>
                    </a:p>
                  </a:txBody>
                  <a:tcPr marL="87464" marR="87464" marT="43732" marB="4373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/>
                        <a:t>No, thank you. Just the bill, please.</a:t>
                      </a:r>
                    </a:p>
                  </a:txBody>
                  <a:tcPr marL="87464" marR="87464" marT="43732" marB="4373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1400" dirty="0" err="1"/>
                        <a:t>Ні</a:t>
                      </a:r>
                      <a:r>
                        <a:rPr lang="ru-RU" sz="1400" dirty="0"/>
                        <a:t>, </a:t>
                      </a:r>
                      <a:r>
                        <a:rPr lang="ru-RU" sz="1400" dirty="0" err="1"/>
                        <a:t>дякую</a:t>
                      </a:r>
                      <a:r>
                        <a:rPr lang="ru-RU" sz="1400" dirty="0"/>
                        <a:t>. Просто </a:t>
                      </a:r>
                      <a:r>
                        <a:rPr lang="ru-RU" sz="1400" dirty="0" err="1"/>
                        <a:t>рахунок</a:t>
                      </a:r>
                      <a:r>
                        <a:rPr lang="ru-RU" sz="1400" dirty="0"/>
                        <a:t>, будь ласка.</a:t>
                      </a:r>
                      <a:endParaRPr lang="en-US" sz="1400" dirty="0"/>
                    </a:p>
                  </a:txBody>
                  <a:tcPr marL="87464" marR="87464" marT="43732" marB="4373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49878370"/>
                  </a:ext>
                </a:extLst>
              </a:tr>
              <a:tr h="78672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b="1"/>
                        <a:t>W</a:t>
                      </a:r>
                      <a:endParaRPr lang="en-US" sz="1400"/>
                    </a:p>
                  </a:txBody>
                  <a:tcPr marL="87464" marR="87464" marT="43732" marB="4373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dirty="0"/>
                        <a:t>Certainly. </a:t>
                      </a:r>
                      <a:r>
                        <a:rPr lang="en-US" sz="1400" i="1" dirty="0"/>
                        <a:t>(Presents the bill discreetly)</a:t>
                      </a:r>
                      <a:r>
                        <a:rPr lang="en-US" sz="1400" dirty="0"/>
                        <a:t> I'll be right back to process your payment.</a:t>
                      </a:r>
                    </a:p>
                  </a:txBody>
                  <a:tcPr marL="87464" marR="87464" marT="43732" marB="4373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1400" dirty="0" err="1"/>
                        <a:t>Звісно</a:t>
                      </a:r>
                      <a:r>
                        <a:rPr lang="ru-RU" sz="1400" dirty="0"/>
                        <a:t>. </a:t>
                      </a:r>
                      <a:r>
                        <a:rPr lang="ru-RU" sz="1400" i="1" dirty="0"/>
                        <a:t>(</a:t>
                      </a:r>
                      <a:r>
                        <a:rPr lang="ru-RU" sz="1400" i="1" dirty="0" err="1"/>
                        <a:t>Непомітно</a:t>
                      </a:r>
                      <a:r>
                        <a:rPr lang="ru-RU" sz="1400" i="1" dirty="0"/>
                        <a:t> </a:t>
                      </a:r>
                      <a:r>
                        <a:rPr lang="ru-RU" sz="1400" i="1" dirty="0" err="1"/>
                        <a:t>подає</a:t>
                      </a:r>
                      <a:r>
                        <a:rPr lang="ru-RU" sz="1400" i="1" dirty="0"/>
                        <a:t> </a:t>
                      </a:r>
                      <a:r>
                        <a:rPr lang="ru-RU" sz="1400" i="1" dirty="0" err="1"/>
                        <a:t>рахунок</a:t>
                      </a:r>
                      <a:r>
                        <a:rPr lang="ru-RU" sz="1400" i="1" dirty="0"/>
                        <a:t>)</a:t>
                      </a:r>
                      <a:r>
                        <a:rPr lang="ru-RU" sz="1400" dirty="0"/>
                        <a:t> Я </a:t>
                      </a:r>
                      <a:r>
                        <a:rPr lang="ru-RU" sz="1400" dirty="0" err="1"/>
                        <a:t>одразу</a:t>
                      </a:r>
                      <a:r>
                        <a:rPr lang="ru-RU" sz="1400" dirty="0"/>
                        <a:t> </a:t>
                      </a:r>
                      <a:r>
                        <a:rPr lang="ru-RU" sz="1400" dirty="0" err="1"/>
                        <a:t>повернуся</a:t>
                      </a:r>
                      <a:r>
                        <a:rPr lang="ru-RU" sz="1400" dirty="0"/>
                        <a:t>, </a:t>
                      </a:r>
                      <a:r>
                        <a:rPr lang="ru-RU" sz="1400" dirty="0" err="1"/>
                        <a:t>щоб</a:t>
                      </a:r>
                      <a:r>
                        <a:rPr lang="ru-RU" sz="1400" dirty="0"/>
                        <a:t> </a:t>
                      </a:r>
                      <a:r>
                        <a:rPr lang="ru-RU" sz="1400" dirty="0" err="1"/>
                        <a:t>прийняти</a:t>
                      </a:r>
                      <a:r>
                        <a:rPr lang="ru-RU" sz="1400" dirty="0"/>
                        <a:t> оплату.</a:t>
                      </a:r>
                      <a:endParaRPr lang="en-US" sz="1400" dirty="0"/>
                    </a:p>
                  </a:txBody>
                  <a:tcPr marL="87464" marR="87464" marT="43732" marB="4373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26172200"/>
                  </a:ext>
                </a:extLst>
              </a:tr>
              <a:tr h="1015326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b="1"/>
                        <a:t>W</a:t>
                      </a:r>
                      <a:endParaRPr lang="en-US" sz="1400"/>
                    </a:p>
                  </a:txBody>
                  <a:tcPr marL="87464" marR="87464" marT="43732" marB="4373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/>
                        <a:t>Thank you very much. Here is your receipt. I hope you had a pleasant dining experience with us this evening.</a:t>
                      </a:r>
                    </a:p>
                  </a:txBody>
                  <a:tcPr marL="87464" marR="87464" marT="43732" marB="4373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1400" dirty="0"/>
                        <a:t>Щиро </a:t>
                      </a:r>
                      <a:r>
                        <a:rPr lang="ru-RU" sz="1400" dirty="0" err="1"/>
                        <a:t>дякую</a:t>
                      </a:r>
                      <a:r>
                        <a:rPr lang="ru-RU" sz="1400" dirty="0"/>
                        <a:t>. Ось Ваш чек. </a:t>
                      </a:r>
                      <a:r>
                        <a:rPr lang="ru-RU" sz="1400" dirty="0" err="1"/>
                        <a:t>Сподіваюся</a:t>
                      </a:r>
                      <a:r>
                        <a:rPr lang="ru-RU" sz="1400" dirty="0"/>
                        <a:t>, Ви </a:t>
                      </a:r>
                      <a:r>
                        <a:rPr lang="ru-RU" sz="1400" dirty="0" err="1"/>
                        <a:t>отримали</a:t>
                      </a:r>
                      <a:r>
                        <a:rPr lang="ru-RU" sz="1400" dirty="0"/>
                        <a:t> </a:t>
                      </a:r>
                      <a:r>
                        <a:rPr lang="ru-RU" sz="1400" dirty="0" err="1"/>
                        <a:t>задоволення</a:t>
                      </a:r>
                      <a:r>
                        <a:rPr lang="ru-RU" sz="1400" dirty="0"/>
                        <a:t> </a:t>
                      </a:r>
                      <a:r>
                        <a:rPr lang="ru-RU" sz="1400" dirty="0" err="1"/>
                        <a:t>від</a:t>
                      </a:r>
                      <a:r>
                        <a:rPr lang="ru-RU" sz="1400" dirty="0"/>
                        <a:t> </a:t>
                      </a:r>
                      <a:r>
                        <a:rPr lang="ru-RU" sz="1400" dirty="0" err="1"/>
                        <a:t>вечері</a:t>
                      </a:r>
                      <a:r>
                        <a:rPr lang="ru-RU" sz="1400" dirty="0"/>
                        <a:t> у нас.</a:t>
                      </a:r>
                      <a:endParaRPr lang="en-US" sz="1400" dirty="0"/>
                    </a:p>
                  </a:txBody>
                  <a:tcPr marL="87464" marR="87464" marT="43732" marB="4373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09908333"/>
                  </a:ext>
                </a:extLst>
              </a:tr>
              <a:tr h="558123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b="1"/>
                        <a:t>G</a:t>
                      </a:r>
                      <a:endParaRPr lang="en-US" sz="1400"/>
                    </a:p>
                  </a:txBody>
                  <a:tcPr marL="87464" marR="87464" marT="43732" marB="4373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/>
                        <a:t>Everything was wonderful. Thank you.</a:t>
                      </a:r>
                    </a:p>
                  </a:txBody>
                  <a:tcPr marL="87464" marR="87464" marT="43732" marB="4373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uk-UA" sz="1400" dirty="0"/>
                        <a:t>Усе було чудово. Дякую.</a:t>
                      </a:r>
                      <a:endParaRPr lang="ru-UA" sz="1400" dirty="0"/>
                    </a:p>
                  </a:txBody>
                  <a:tcPr marL="87464" marR="87464" marT="43732" marB="4373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71427007"/>
                  </a:ext>
                </a:extLst>
              </a:tr>
              <a:tr h="78672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b="1"/>
                        <a:t>W</a:t>
                      </a:r>
                      <a:endParaRPr lang="en-US" sz="1400"/>
                    </a:p>
                  </a:txBody>
                  <a:tcPr marL="87464" marR="87464" marT="43732" marB="4373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/>
                        <a:t>It was our pleasure. Have a good night, and we hope to see you again soon!</a:t>
                      </a:r>
                    </a:p>
                  </a:txBody>
                  <a:tcPr marL="87464" marR="87464" marT="43732" marB="4373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1400" dirty="0"/>
                        <a:t>Ми були </a:t>
                      </a:r>
                      <a:r>
                        <a:rPr lang="ru-RU" sz="1400" dirty="0" err="1"/>
                        <a:t>раді</a:t>
                      </a:r>
                      <a:r>
                        <a:rPr lang="ru-RU" sz="1400" dirty="0"/>
                        <a:t> Вас </a:t>
                      </a:r>
                      <a:r>
                        <a:rPr lang="ru-RU" sz="1400" dirty="0" err="1"/>
                        <a:t>бачити</a:t>
                      </a:r>
                      <a:r>
                        <a:rPr lang="ru-RU" sz="1400" dirty="0"/>
                        <a:t>. Гарного Вам </a:t>
                      </a:r>
                      <a:r>
                        <a:rPr lang="ru-RU" sz="1400" dirty="0" err="1"/>
                        <a:t>вечора</a:t>
                      </a:r>
                      <a:r>
                        <a:rPr lang="ru-RU" sz="1400" dirty="0"/>
                        <a:t>, і </a:t>
                      </a:r>
                      <a:r>
                        <a:rPr lang="ru-RU" sz="1400" dirty="0" err="1"/>
                        <a:t>сподіваємося</a:t>
                      </a:r>
                      <a:r>
                        <a:rPr lang="ru-RU" sz="1400" dirty="0"/>
                        <a:t> </a:t>
                      </a:r>
                      <a:r>
                        <a:rPr lang="ru-RU" sz="1400" dirty="0" err="1"/>
                        <a:t>побачити</a:t>
                      </a:r>
                      <a:r>
                        <a:rPr lang="ru-RU" sz="1400" dirty="0"/>
                        <a:t> Вас </a:t>
                      </a:r>
                      <a:r>
                        <a:rPr lang="ru-RU" sz="1400" dirty="0" err="1"/>
                        <a:t>знову</a:t>
                      </a:r>
                      <a:r>
                        <a:rPr lang="ru-RU" sz="1400" dirty="0"/>
                        <a:t>!</a:t>
                      </a:r>
                      <a:endParaRPr lang="en-US" sz="1400" dirty="0"/>
                    </a:p>
                  </a:txBody>
                  <a:tcPr marL="87464" marR="87464" marT="43732" marB="4373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291121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152917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46378" y="2687639"/>
            <a:ext cx="3868340" cy="3684588"/>
          </a:xfrm>
        </p:spPr>
        <p:txBody>
          <a:bodyPr/>
          <a:lstStyle/>
          <a:p>
            <a:r>
              <a:rPr lang="ru-RU" dirty="0"/>
              <a:t>- </a:t>
            </a:r>
            <a:r>
              <a:rPr lang="ru-RU" dirty="0" err="1"/>
              <a:t>місця</a:t>
            </a:r>
            <a:r>
              <a:rPr lang="ru-RU" dirty="0"/>
              <a:t> </a:t>
            </a:r>
            <a:r>
              <a:rPr lang="ru-RU" dirty="0" err="1"/>
              <a:t>вживання</a:t>
            </a:r>
            <a:r>
              <a:rPr lang="ru-RU" dirty="0"/>
              <a:t> </a:t>
            </a:r>
            <a:r>
              <a:rPr lang="ru-RU" dirty="0" err="1"/>
              <a:t>їжі</a:t>
            </a:r>
            <a:r>
              <a:rPr lang="ru-RU" dirty="0"/>
              <a:t>;</a:t>
            </a:r>
          </a:p>
          <a:p>
            <a:r>
              <a:rPr lang="ru-RU" dirty="0"/>
              <a:t>- способу </a:t>
            </a:r>
            <a:r>
              <a:rPr lang="ru-RU" dirty="0" err="1"/>
              <a:t>її</a:t>
            </a:r>
            <a:r>
              <a:rPr lang="ru-RU" dirty="0"/>
              <a:t> </a:t>
            </a:r>
            <a:r>
              <a:rPr lang="ru-RU" dirty="0" err="1"/>
              <a:t>отримання</a:t>
            </a:r>
            <a:r>
              <a:rPr lang="ru-RU" dirty="0"/>
              <a:t> і доставки </a:t>
            </a:r>
            <a:r>
              <a:rPr lang="ru-RU" dirty="0" err="1"/>
              <a:t>споживачам</a:t>
            </a:r>
            <a:r>
              <a:rPr lang="ru-RU" dirty="0"/>
              <a:t>;</a:t>
            </a:r>
          </a:p>
          <a:p>
            <a:r>
              <a:rPr lang="ru-RU" dirty="0"/>
              <a:t>- </a:t>
            </a:r>
            <a:r>
              <a:rPr lang="ru-RU" dirty="0" err="1"/>
              <a:t>ступеня</a:t>
            </a:r>
            <a:r>
              <a:rPr lang="ru-RU" dirty="0"/>
              <a:t> </a:t>
            </a:r>
            <a:r>
              <a:rPr lang="ru-RU" dirty="0" err="1"/>
              <a:t>участі</a:t>
            </a:r>
            <a:r>
              <a:rPr lang="ru-RU" dirty="0"/>
              <a:t> персоналу в </a:t>
            </a:r>
            <a:r>
              <a:rPr lang="ru-RU" dirty="0" err="1"/>
              <a:t>обслуговуванні</a:t>
            </a:r>
            <a:r>
              <a:rPr lang="ru-RU" dirty="0"/>
              <a:t>;</a:t>
            </a:r>
          </a:p>
          <a:p>
            <a:r>
              <a:rPr lang="ru-RU" dirty="0"/>
              <a:t>- </a:t>
            </a:r>
            <a:r>
              <a:rPr lang="ru-RU" dirty="0" err="1"/>
              <a:t>інших</a:t>
            </a:r>
            <a:r>
              <a:rPr lang="ru-RU" dirty="0"/>
              <a:t> </a:t>
            </a:r>
            <a:r>
              <a:rPr lang="ru-RU" dirty="0" err="1"/>
              <a:t>факторів</a:t>
            </a:r>
            <a:r>
              <a:rPr lang="ru-RU" dirty="0"/>
              <a:t>.</a:t>
            </a:r>
          </a:p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545336"/>
            <a:ext cx="4039362" cy="959739"/>
          </a:xfrm>
        </p:spPr>
        <p:txBody>
          <a:bodyPr>
            <a:normAutofit/>
          </a:bodyPr>
          <a:lstStyle/>
          <a:p>
            <a:r>
              <a:rPr lang="ru-RU" sz="2000" dirty="0" err="1"/>
              <a:t>Вибір</a:t>
            </a:r>
            <a:r>
              <a:rPr lang="ru-RU" sz="2000" dirty="0"/>
              <a:t> </a:t>
            </a:r>
            <a:r>
              <a:rPr lang="ru-RU" sz="2000" dirty="0" err="1"/>
              <a:t>найбільш</a:t>
            </a:r>
            <a:r>
              <a:rPr lang="ru-RU" sz="2000" dirty="0"/>
              <a:t> </a:t>
            </a:r>
            <a:r>
              <a:rPr lang="ru-RU" sz="2000" dirty="0" err="1"/>
              <a:t>раціональних</a:t>
            </a:r>
            <a:r>
              <a:rPr lang="ru-RU" sz="2000" dirty="0"/>
              <a:t> </a:t>
            </a:r>
            <a:r>
              <a:rPr lang="ru-RU" sz="2000" dirty="0" err="1"/>
              <a:t>видів</a:t>
            </a:r>
            <a:r>
              <a:rPr lang="ru-RU" sz="2000" dirty="0"/>
              <a:t>, </a:t>
            </a:r>
            <a:r>
              <a:rPr lang="ru-RU" sz="2000" dirty="0" err="1"/>
              <a:t>методів</a:t>
            </a:r>
            <a:r>
              <a:rPr lang="ru-RU" sz="2000" dirty="0"/>
              <a:t> і форм </a:t>
            </a:r>
            <a:r>
              <a:rPr lang="ru-RU" sz="2000" dirty="0" err="1"/>
              <a:t>обслуговування</a:t>
            </a:r>
            <a:r>
              <a:rPr lang="ru-RU" sz="2000" dirty="0"/>
              <a:t> </a:t>
            </a:r>
            <a:r>
              <a:rPr lang="ru-RU" sz="2000" dirty="0" err="1"/>
              <a:t>сприяє</a:t>
            </a:r>
            <a:r>
              <a:rPr lang="ru-RU" sz="2000" dirty="0"/>
              <a:t>: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573191" y="2687639"/>
            <a:ext cx="3887391" cy="3684588"/>
          </a:xfrm>
        </p:spPr>
        <p:txBody>
          <a:bodyPr/>
          <a:lstStyle/>
          <a:p>
            <a:r>
              <a:rPr lang="ru-RU" dirty="0"/>
              <a:t>- </a:t>
            </a:r>
            <a:r>
              <a:rPr lang="ru-RU" dirty="0" err="1"/>
              <a:t>більш</a:t>
            </a:r>
            <a:r>
              <a:rPr lang="ru-RU" dirty="0"/>
              <a:t> </a:t>
            </a:r>
            <a:r>
              <a:rPr lang="ru-RU" dirty="0" err="1"/>
              <a:t>повному</a:t>
            </a:r>
            <a:r>
              <a:rPr lang="ru-RU" dirty="0"/>
              <a:t> </a:t>
            </a:r>
            <a:r>
              <a:rPr lang="ru-RU" dirty="0" err="1"/>
              <a:t>задоволенню</a:t>
            </a:r>
            <a:r>
              <a:rPr lang="ru-RU" dirty="0"/>
              <a:t> </a:t>
            </a:r>
            <a:r>
              <a:rPr lang="ru-RU" dirty="0" err="1"/>
              <a:t>попиту</a:t>
            </a:r>
            <a:r>
              <a:rPr lang="ru-RU" dirty="0"/>
              <a:t> </a:t>
            </a:r>
            <a:r>
              <a:rPr lang="ru-RU" dirty="0" err="1"/>
              <a:t>споживачів</a:t>
            </a:r>
            <a:r>
              <a:rPr lang="ru-RU" dirty="0"/>
              <a:t>;</a:t>
            </a:r>
          </a:p>
          <a:p>
            <a:r>
              <a:rPr lang="ru-RU" dirty="0"/>
              <a:t>- </a:t>
            </a:r>
            <a:r>
              <a:rPr lang="ru-RU" dirty="0" err="1"/>
              <a:t>поліпшенню</a:t>
            </a:r>
            <a:r>
              <a:rPr lang="ru-RU" dirty="0"/>
              <a:t> </a:t>
            </a:r>
            <a:r>
              <a:rPr lang="ru-RU" dirty="0" err="1"/>
              <a:t>культури</a:t>
            </a:r>
            <a:r>
              <a:rPr lang="ru-RU" dirty="0"/>
              <a:t> </a:t>
            </a:r>
            <a:r>
              <a:rPr lang="ru-RU" dirty="0" err="1"/>
              <a:t>обслуговування</a:t>
            </a:r>
            <a:r>
              <a:rPr lang="ru-RU" dirty="0"/>
              <a:t>;</a:t>
            </a:r>
          </a:p>
          <a:p>
            <a:r>
              <a:rPr lang="ru-RU" dirty="0"/>
              <a:t>- </a:t>
            </a:r>
            <a:r>
              <a:rPr lang="ru-RU" dirty="0" err="1"/>
              <a:t>підвищенню</a:t>
            </a:r>
            <a:r>
              <a:rPr lang="ru-RU" dirty="0"/>
              <a:t> </a:t>
            </a:r>
            <a:r>
              <a:rPr lang="ru-RU" dirty="0" err="1"/>
              <a:t>ефективності</a:t>
            </a:r>
            <a:r>
              <a:rPr lang="ru-RU" dirty="0"/>
              <a:t> </a:t>
            </a:r>
            <a:r>
              <a:rPr lang="ru-RU" dirty="0" err="1"/>
              <a:t>використання</a:t>
            </a:r>
            <a:r>
              <a:rPr lang="ru-RU" dirty="0"/>
              <a:t> МТБ ЗРГ;</a:t>
            </a:r>
          </a:p>
          <a:p>
            <a:r>
              <a:rPr lang="ru-RU" dirty="0"/>
              <a:t>- </a:t>
            </a:r>
            <a:r>
              <a:rPr lang="ru-RU" dirty="0" err="1"/>
              <a:t>підвищенню</a:t>
            </a:r>
            <a:r>
              <a:rPr lang="ru-RU" dirty="0"/>
              <a:t> </a:t>
            </a:r>
            <a:r>
              <a:rPr lang="ru-RU" dirty="0" err="1"/>
              <a:t>продуктивності</a:t>
            </a:r>
            <a:r>
              <a:rPr lang="ru-RU" dirty="0"/>
              <a:t> </a:t>
            </a:r>
            <a:r>
              <a:rPr lang="ru-RU" dirty="0" err="1"/>
              <a:t>праці</a:t>
            </a:r>
            <a:r>
              <a:rPr lang="ru-RU" dirty="0"/>
              <a:t> персоналу ЗРГ.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7" name="Заголовок 1"/>
          <p:cNvSpPr>
            <a:spLocks noGrp="1"/>
          </p:cNvSpPr>
          <p:nvPr>
            <p:ph type="body" idx="1"/>
          </p:nvPr>
        </p:nvSpPr>
        <p:spPr>
          <a:xfrm>
            <a:off x="237744" y="1681163"/>
            <a:ext cx="4223862" cy="804672"/>
          </a:xfrm>
        </p:spPr>
        <p:txBody>
          <a:bodyPr>
            <a:noAutofit/>
          </a:bodyPr>
          <a:lstStyle/>
          <a:p>
            <a:r>
              <a:rPr lang="ru-RU" sz="2000" dirty="0" err="1"/>
              <a:t>Вибір</a:t>
            </a:r>
            <a:r>
              <a:rPr lang="ru-RU" sz="2000" dirty="0"/>
              <a:t> </a:t>
            </a:r>
            <a:r>
              <a:rPr lang="ru-RU" sz="2000" dirty="0" err="1"/>
              <a:t>найбільш</a:t>
            </a:r>
            <a:r>
              <a:rPr lang="ru-RU" sz="2000" dirty="0"/>
              <a:t> </a:t>
            </a:r>
            <a:r>
              <a:rPr lang="ru-RU" sz="2000" dirty="0" err="1"/>
              <a:t>раціональних</a:t>
            </a:r>
            <a:r>
              <a:rPr lang="ru-RU" sz="2000" dirty="0"/>
              <a:t> </a:t>
            </a:r>
            <a:r>
              <a:rPr lang="ru-RU" sz="2000" dirty="0" err="1"/>
              <a:t>видів</a:t>
            </a:r>
            <a:r>
              <a:rPr lang="ru-RU" sz="2000" dirty="0"/>
              <a:t>, </a:t>
            </a:r>
            <a:r>
              <a:rPr lang="ru-RU" sz="2000" dirty="0" err="1"/>
              <a:t>методів</a:t>
            </a:r>
            <a:r>
              <a:rPr lang="ru-RU" sz="2000" dirty="0"/>
              <a:t> і форм </a:t>
            </a:r>
            <a:r>
              <a:rPr lang="ru-RU" sz="2000" dirty="0" err="1"/>
              <a:t>обслуговування</a:t>
            </a:r>
            <a:r>
              <a:rPr lang="ru-RU" sz="2000" dirty="0"/>
              <a:t> </a:t>
            </a:r>
            <a:r>
              <a:rPr lang="ru-RU" sz="2000" dirty="0" err="1"/>
              <a:t>залежать</a:t>
            </a:r>
            <a:r>
              <a:rPr lang="ru-RU" sz="2000" dirty="0"/>
              <a:t> </a:t>
            </a:r>
            <a:r>
              <a:rPr lang="ru-RU" sz="2000" dirty="0" err="1"/>
              <a:t>від</a:t>
            </a:r>
            <a:r>
              <a:rPr lang="ru-RU" sz="2000" dirty="0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3392957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92074" y="2506662"/>
            <a:ext cx="7886700" cy="4351338"/>
          </a:xfrm>
        </p:spPr>
        <p:txBody>
          <a:bodyPr/>
          <a:lstStyle/>
          <a:p>
            <a:r>
              <a:rPr lang="ru-RU" sz="2400" dirty="0"/>
              <a:t> </a:t>
            </a:r>
            <a:r>
              <a:rPr lang="ru-RU" sz="2400" dirty="0" err="1"/>
              <a:t>зі</a:t>
            </a:r>
            <a:r>
              <a:rPr lang="ru-RU" sz="2400" dirty="0"/>
              <a:t> </a:t>
            </a:r>
            <a:r>
              <a:rPr lang="ru-RU" sz="2400" dirty="0" err="1"/>
              <a:t>споживанням</a:t>
            </a:r>
            <a:r>
              <a:rPr lang="ru-RU" sz="2400" dirty="0"/>
              <a:t> </a:t>
            </a:r>
            <a:r>
              <a:rPr lang="ru-RU" sz="2400" dirty="0" err="1"/>
              <a:t>продукції</a:t>
            </a:r>
            <a:r>
              <a:rPr lang="ru-RU" sz="2400" dirty="0"/>
              <a:t> </a:t>
            </a:r>
            <a:r>
              <a:rPr lang="ru-RU" sz="2400" dirty="0" err="1"/>
              <a:t>безпосередньо</a:t>
            </a:r>
            <a:r>
              <a:rPr lang="ru-RU" sz="2400" dirty="0"/>
              <a:t> в ЗРГ;</a:t>
            </a:r>
          </a:p>
          <a:p>
            <a:r>
              <a:rPr lang="ru-RU" sz="2400" dirty="0"/>
              <a:t> з </a:t>
            </a:r>
            <a:r>
              <a:rPr lang="ru-RU" sz="2400" dirty="0" err="1"/>
              <a:t>доставкою</a:t>
            </a:r>
            <a:r>
              <a:rPr lang="ru-RU" sz="2400" dirty="0"/>
              <a:t> та </a:t>
            </a:r>
            <a:r>
              <a:rPr lang="ru-RU" sz="2400" dirty="0" err="1"/>
              <a:t>реалізацією</a:t>
            </a:r>
            <a:r>
              <a:rPr lang="ru-RU" sz="2400" dirty="0"/>
              <a:t> </a:t>
            </a:r>
            <a:r>
              <a:rPr lang="ru-RU" sz="2400" dirty="0" err="1"/>
              <a:t>кулінарної</a:t>
            </a:r>
            <a:r>
              <a:rPr lang="ru-RU" sz="2400" dirty="0"/>
              <a:t> </a:t>
            </a:r>
            <a:r>
              <a:rPr lang="ru-RU" sz="2400" dirty="0" err="1"/>
              <a:t>продукції</a:t>
            </a:r>
            <a:r>
              <a:rPr lang="ru-RU" sz="2400" dirty="0"/>
              <a:t> для </a:t>
            </a:r>
            <a:r>
              <a:rPr lang="ru-RU" sz="2400" dirty="0" err="1"/>
              <a:t>споживання</a:t>
            </a:r>
            <a:r>
              <a:rPr lang="ru-RU" sz="2400" dirty="0"/>
              <a:t> за </a:t>
            </a:r>
            <a:r>
              <a:rPr lang="ru-RU" sz="2400" dirty="0" err="1"/>
              <a:t>місцем</a:t>
            </a:r>
            <a:r>
              <a:rPr lang="ru-RU" sz="2400" dirty="0"/>
              <a:t> </a:t>
            </a:r>
            <a:r>
              <a:rPr lang="ru-RU" sz="2400" dirty="0" err="1"/>
              <a:t>роботи</a:t>
            </a:r>
            <a:r>
              <a:rPr lang="ru-RU" sz="2400" dirty="0"/>
              <a:t>, </a:t>
            </a:r>
            <a:r>
              <a:rPr lang="ru-RU" sz="2400" dirty="0" err="1"/>
              <a:t>навчання</a:t>
            </a:r>
            <a:r>
              <a:rPr lang="ru-RU" sz="2400" dirty="0"/>
              <a:t>, </a:t>
            </a:r>
            <a:r>
              <a:rPr lang="ru-RU" sz="2400" dirty="0" err="1"/>
              <a:t>відпочинку</a:t>
            </a:r>
            <a:r>
              <a:rPr lang="ru-RU" sz="2400" dirty="0"/>
              <a:t>, </a:t>
            </a:r>
            <a:r>
              <a:rPr lang="ru-RU" sz="2400" dirty="0" err="1"/>
              <a:t>дозвілля</a:t>
            </a:r>
            <a:r>
              <a:rPr lang="ru-RU" sz="2400" dirty="0"/>
              <a:t>, на </a:t>
            </a:r>
            <a:r>
              <a:rPr lang="ru-RU" sz="2400" dirty="0" err="1"/>
              <a:t>транспорті</a:t>
            </a:r>
            <a:r>
              <a:rPr lang="ru-RU" sz="2400" dirty="0"/>
              <a:t>;</a:t>
            </a:r>
          </a:p>
          <a:p>
            <a:r>
              <a:rPr lang="ru-RU" sz="2400" dirty="0"/>
              <a:t> </a:t>
            </a:r>
            <a:r>
              <a:rPr lang="ru-RU" sz="2400" dirty="0" err="1"/>
              <a:t>зі</a:t>
            </a:r>
            <a:r>
              <a:rPr lang="ru-RU" sz="2400" dirty="0"/>
              <a:t> </a:t>
            </a:r>
            <a:r>
              <a:rPr lang="ru-RU" sz="2400" dirty="0" err="1"/>
              <a:t>споживанням</a:t>
            </a:r>
            <a:r>
              <a:rPr lang="ru-RU" sz="2400" dirty="0"/>
              <a:t> </a:t>
            </a:r>
            <a:r>
              <a:rPr lang="ru-RU" sz="2400" dirty="0" err="1"/>
              <a:t>кулінарної</a:t>
            </a:r>
            <a:r>
              <a:rPr lang="ru-RU" sz="2400" dirty="0"/>
              <a:t> </a:t>
            </a:r>
            <a:r>
              <a:rPr lang="ru-RU" sz="2400" dirty="0" err="1"/>
              <a:t>продукції</a:t>
            </a:r>
            <a:r>
              <a:rPr lang="ru-RU" sz="2400" dirty="0"/>
              <a:t> та </a:t>
            </a:r>
            <a:r>
              <a:rPr lang="ru-RU" sz="2400" dirty="0" err="1"/>
              <a:t>напівфабрикатів</a:t>
            </a:r>
            <a:r>
              <a:rPr lang="ru-RU" sz="2400" dirty="0"/>
              <a:t> </a:t>
            </a:r>
            <a:r>
              <a:rPr lang="ru-RU" sz="2400" dirty="0" err="1"/>
              <a:t>вдома</a:t>
            </a:r>
            <a:r>
              <a:rPr lang="ru-RU" sz="2400" dirty="0"/>
              <a:t>.</a:t>
            </a:r>
          </a:p>
          <a:p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45186" y="1105790"/>
            <a:ext cx="7886700" cy="1325563"/>
          </a:xfrm>
        </p:spPr>
        <p:txBody>
          <a:bodyPr/>
          <a:lstStyle/>
          <a:p>
            <a:r>
              <a:rPr lang="ru-RU" b="1" dirty="0" err="1"/>
              <a:t>Залежно</a:t>
            </a:r>
            <a:r>
              <a:rPr lang="ru-RU" b="1" dirty="0"/>
              <a:t> </a:t>
            </a:r>
            <a:r>
              <a:rPr lang="ru-RU" b="1" dirty="0" err="1"/>
              <a:t>від</a:t>
            </a:r>
            <a:r>
              <a:rPr lang="ru-RU" b="1" dirty="0"/>
              <a:t> </a:t>
            </a:r>
            <a:r>
              <a:rPr lang="ru-RU" b="1" dirty="0" err="1"/>
              <a:t>функцій</a:t>
            </a:r>
            <a:r>
              <a:rPr lang="ru-RU" b="1" dirty="0"/>
              <a:t>, </a:t>
            </a:r>
            <a:r>
              <a:rPr lang="ru-RU" b="1" dirty="0" err="1"/>
              <a:t>що</a:t>
            </a:r>
            <a:r>
              <a:rPr lang="ru-RU" b="1" dirty="0"/>
              <a:t> </a:t>
            </a:r>
            <a:r>
              <a:rPr lang="ru-RU" b="1" dirty="0" err="1"/>
              <a:t>виконує</a:t>
            </a:r>
            <a:r>
              <a:rPr lang="ru-RU" b="1" dirty="0"/>
              <a:t> ЗРГ, </a:t>
            </a:r>
            <a:r>
              <a:rPr lang="ru-RU" b="1" dirty="0" err="1"/>
              <a:t>обслуговування</a:t>
            </a:r>
            <a:r>
              <a:rPr lang="ru-RU" b="1" dirty="0"/>
              <a:t> </a:t>
            </a:r>
            <a:r>
              <a:rPr lang="ru-RU" b="1" dirty="0" err="1"/>
              <a:t>може</a:t>
            </a:r>
            <a:r>
              <a:rPr lang="ru-RU" b="1" dirty="0"/>
              <a:t> </a:t>
            </a:r>
            <a:r>
              <a:rPr lang="ru-RU" b="1" dirty="0" err="1"/>
              <a:t>відбуватися</a:t>
            </a:r>
            <a:r>
              <a:rPr lang="ru-RU" b="1" dirty="0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5732151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0594" y="0"/>
            <a:ext cx="7886700" cy="1325563"/>
          </a:xfrm>
        </p:spPr>
        <p:txBody>
          <a:bodyPr/>
          <a:lstStyle/>
          <a:p>
            <a:r>
              <a:rPr lang="ru-RU" b="1" dirty="0"/>
              <a:t>Метод </a:t>
            </a:r>
            <a:r>
              <a:rPr lang="ru-RU" b="1" dirty="0" err="1"/>
              <a:t>обслуговування</a:t>
            </a:r>
            <a:r>
              <a:rPr lang="ru-RU" b="1" dirty="0"/>
              <a:t> </a:t>
            </a:r>
            <a:r>
              <a:rPr lang="ru-RU" b="1" dirty="0" err="1"/>
              <a:t>споживачів</a:t>
            </a:r>
            <a:r>
              <a:rPr lang="ru-RU" b="1" dirty="0"/>
              <a:t> – </a:t>
            </a:r>
            <a:br>
              <a:rPr lang="ru-RU" b="1" dirty="0"/>
            </a:br>
            <a:r>
              <a:rPr lang="ru-RU" b="1" dirty="0" err="1"/>
              <a:t>це</a:t>
            </a:r>
            <a:r>
              <a:rPr lang="ru-RU" b="1" dirty="0"/>
              <a:t> </a:t>
            </a:r>
            <a:r>
              <a:rPr lang="ru-RU" b="1" dirty="0" err="1"/>
              <a:t>спосіб</a:t>
            </a:r>
            <a:r>
              <a:rPr lang="ru-RU" b="1" dirty="0"/>
              <a:t> </a:t>
            </a:r>
            <a:r>
              <a:rPr lang="ru-RU" b="1" dirty="0" err="1"/>
              <a:t>реалізації</a:t>
            </a:r>
            <a:r>
              <a:rPr lang="ru-RU" b="1" dirty="0"/>
              <a:t> </a:t>
            </a:r>
            <a:r>
              <a:rPr lang="ru-RU" b="1" dirty="0" err="1"/>
              <a:t>продукції</a:t>
            </a:r>
            <a:r>
              <a:rPr lang="ru-RU" b="1" dirty="0"/>
              <a:t> ЗРГ.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1" y="1453897"/>
            <a:ext cx="8481672" cy="4507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5291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882" y="688033"/>
            <a:ext cx="7886700" cy="1325563"/>
          </a:xfrm>
        </p:spPr>
        <p:txBody>
          <a:bodyPr>
            <a:noAutofit/>
          </a:bodyPr>
          <a:lstStyle/>
          <a:p>
            <a:r>
              <a:rPr lang="ru-RU" sz="3200" b="1" dirty="0"/>
              <a:t>Форма </a:t>
            </a:r>
            <a:r>
              <a:rPr lang="ru-RU" sz="3200" b="1" dirty="0" err="1"/>
              <a:t>обслуговування</a:t>
            </a:r>
            <a:r>
              <a:rPr lang="ru-RU" sz="3200" b="1" dirty="0"/>
              <a:t> </a:t>
            </a:r>
            <a:r>
              <a:rPr lang="ru-RU" sz="3200" b="1" dirty="0" err="1"/>
              <a:t>споживачів</a:t>
            </a:r>
            <a:r>
              <a:rPr lang="ru-RU" sz="3200" b="1" dirty="0"/>
              <a:t> – </a:t>
            </a:r>
            <a:r>
              <a:rPr lang="ru-RU" sz="3200" b="1" dirty="0" err="1"/>
              <a:t>організаційний</a:t>
            </a:r>
            <a:r>
              <a:rPr lang="ru-RU" sz="3200" b="1" dirty="0"/>
              <a:t> </a:t>
            </a:r>
            <a:r>
              <a:rPr lang="ru-RU" sz="3200" b="1" dirty="0" err="1"/>
              <a:t>прийом</a:t>
            </a:r>
            <a:r>
              <a:rPr lang="ru-RU" sz="3200" b="1" dirty="0"/>
              <a:t>, </a:t>
            </a:r>
            <a:r>
              <a:rPr lang="ru-RU" sz="3200" b="1" dirty="0" err="1"/>
              <a:t>який</a:t>
            </a:r>
            <a:r>
              <a:rPr lang="ru-RU" sz="3200" b="1" dirty="0"/>
              <a:t> є </a:t>
            </a:r>
            <a:r>
              <a:rPr lang="ru-RU" sz="3200" b="1" dirty="0" err="1"/>
              <a:t>різновидом</a:t>
            </a:r>
            <a:r>
              <a:rPr lang="ru-RU" sz="3200" b="1" dirty="0"/>
              <a:t> </a:t>
            </a:r>
            <a:r>
              <a:rPr lang="ru-RU" sz="3200" b="1" dirty="0" err="1"/>
              <a:t>або</a:t>
            </a:r>
            <a:r>
              <a:rPr lang="ru-RU" sz="3200" b="1" dirty="0"/>
              <a:t> </a:t>
            </a:r>
            <a:r>
              <a:rPr lang="ru-RU" sz="3200" b="1" dirty="0" err="1"/>
              <a:t>поєднанням</a:t>
            </a:r>
            <a:r>
              <a:rPr lang="ru-RU" sz="3200" b="1" dirty="0"/>
              <a:t> </a:t>
            </a:r>
            <a:r>
              <a:rPr lang="ru-RU" sz="3200" b="1" dirty="0" err="1"/>
              <a:t>методів</a:t>
            </a:r>
            <a:r>
              <a:rPr lang="ru-RU" sz="3200" b="1" dirty="0"/>
              <a:t> </a:t>
            </a:r>
            <a:r>
              <a:rPr lang="ru-RU" sz="3200" b="1" dirty="0" err="1"/>
              <a:t>обслуговування</a:t>
            </a:r>
            <a:endParaRPr lang="ru-RU" sz="32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5217" y="2013596"/>
            <a:ext cx="7889128" cy="4240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4574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7886700" cy="1325563"/>
          </a:xfrm>
        </p:spPr>
        <p:txBody>
          <a:bodyPr>
            <a:normAutofit/>
          </a:bodyPr>
          <a:lstStyle/>
          <a:p>
            <a:r>
              <a:rPr lang="ru-RU" sz="2800" b="1" dirty="0"/>
              <a:t>За способом </a:t>
            </a:r>
            <a:r>
              <a:rPr lang="ru-RU" sz="2800" b="1" dirty="0" err="1"/>
              <a:t>відпускання</a:t>
            </a:r>
            <a:r>
              <a:rPr lang="ru-RU" sz="2800" b="1" dirty="0"/>
              <a:t> </a:t>
            </a:r>
            <a:r>
              <a:rPr lang="ru-RU" sz="2800" b="1" dirty="0" err="1"/>
              <a:t>продукції</a:t>
            </a:r>
            <a:r>
              <a:rPr lang="ru-RU" sz="2800" b="1" dirty="0"/>
              <a:t> (за видом </a:t>
            </a:r>
            <a:r>
              <a:rPr lang="ru-RU" sz="2800" b="1" dirty="0" err="1"/>
              <a:t>роздавальні</a:t>
            </a:r>
            <a:r>
              <a:rPr lang="ru-RU" sz="2800" b="1" dirty="0"/>
              <a:t>):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4904" y="1874520"/>
            <a:ext cx="8421624" cy="3001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0812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4438" y="1690689"/>
            <a:ext cx="8395124" cy="3999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90794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918</TotalTime>
  <Words>2418</Words>
  <Application>Microsoft Office PowerPoint</Application>
  <PresentationFormat>Экран (4:3)</PresentationFormat>
  <Paragraphs>218</Paragraphs>
  <Slides>36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41" baseType="lpstr">
      <vt:lpstr>Arial</vt:lpstr>
      <vt:lpstr>Calibri</vt:lpstr>
      <vt:lpstr>Calibri Light</vt:lpstr>
      <vt:lpstr>Times New Roman</vt:lpstr>
      <vt:lpstr>Тема Office</vt:lpstr>
      <vt:lpstr>ПРОЦЕС ОБСЛУГОВУВАННЯ В ЗАКЛАДАХ РЕСТОРАННОГО ГОСПОДАРСТВА</vt:lpstr>
      <vt:lpstr>План</vt:lpstr>
      <vt:lpstr>Презентация PowerPoint</vt:lpstr>
      <vt:lpstr>Презентация PowerPoint</vt:lpstr>
      <vt:lpstr>Залежно від функцій, що виконує ЗРГ, обслуговування може відбуватися:</vt:lpstr>
      <vt:lpstr>Метод обслуговування споживачів –  це спосіб реалізації продукції ЗРГ.</vt:lpstr>
      <vt:lpstr>Форма обслуговування споживачів – організаційний прийом, який є різновидом або поєднанням методів обслуговування</vt:lpstr>
      <vt:lpstr>За способом відпускання продукції (за видом роздавальні):</vt:lpstr>
      <vt:lpstr>Презентация PowerPoint</vt:lpstr>
      <vt:lpstr>За способом розрахунку поділяється на:</vt:lpstr>
      <vt:lpstr>За організацією роботи офіціантів:</vt:lpstr>
      <vt:lpstr>Види та способи обслуговування можуть бути різноманітними. Можна виділити такі види обслуговування:</vt:lpstr>
      <vt:lpstr>У ЗРГ поширені наступні способи обслуговування:</vt:lpstr>
      <vt:lpstr>Презентация PowerPoint</vt:lpstr>
      <vt:lpstr>Презентация PowerPoint</vt:lpstr>
      <vt:lpstr>Презентация PowerPoint</vt:lpstr>
      <vt:lpstr>Технологічний процес обслуговування гостей в ресторанах </vt:lpstr>
      <vt:lpstr>Презентация PowerPoint</vt:lpstr>
      <vt:lpstr>Презентация PowerPoint</vt:lpstr>
      <vt:lpstr>Презентация PowerPoint</vt:lpstr>
      <vt:lpstr>Прийняття замовлення (Order Taking) </vt:lpstr>
      <vt:lpstr>Презентация PowerPoint</vt:lpstr>
      <vt:lpstr>Презентация PowerPoint</vt:lpstr>
      <vt:lpstr>Презентация PowerPoint</vt:lpstr>
      <vt:lpstr>Презентация PowerPoint</vt:lpstr>
      <vt:lpstr>Методи продаж у ресторані</vt:lpstr>
      <vt:lpstr>Чого не слід робити: 1. «Сюсюкаться» з гостем і використовувати зменшувально-пестливі суфікси (супчик і т.і.)   </vt:lpstr>
      <vt:lpstr>Чого не слід робити: 2. Бути агресивним і використовувати частку «не»  </vt:lpstr>
      <vt:lpstr>Чого не слід робити: 3. «Розстрілювати» гостя</vt:lpstr>
      <vt:lpstr>Презентация PowerPoint</vt:lpstr>
      <vt:lpstr>Презентация PowerPoint</vt:lpstr>
      <vt:lpstr>Практичне завдання 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 presentation</dc:title>
  <dc:creator>Павел</dc:creator>
  <cp:lastModifiedBy>Анна Сидорук</cp:lastModifiedBy>
  <cp:revision>119</cp:revision>
  <dcterms:created xsi:type="dcterms:W3CDTF">2014-11-21T11:00:06Z</dcterms:created>
  <dcterms:modified xsi:type="dcterms:W3CDTF">2025-11-04T11:30:27Z</dcterms:modified>
</cp:coreProperties>
</file>