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trzeU30Ge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Конвергентність</a:t>
            </a:r>
            <a:r>
              <a:rPr lang="ru-RU" dirty="0"/>
              <a:t> як </a:t>
            </a:r>
            <a:r>
              <a:rPr lang="ru-RU" dirty="0" err="1"/>
              <a:t>домінуюча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Дисципліна: «Новітні медіа»</a:t>
            </a:r>
          </a:p>
          <a:p>
            <a:r>
              <a:rPr lang="uk-UA" dirty="0" smtClean="0"/>
              <a:t>Викладач: Сіріньок-Долгарьова Катерина Григорівна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1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per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39" y="1077684"/>
            <a:ext cx="10091058" cy="50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6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uper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236538"/>
            <a:ext cx="9730922" cy="64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6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vJW4hcO5zWmxq8pQpeQNo_5EoFgvA3zbsXWx8Kd4-1VNwSREjfAU3GLFFFpikUDyGl3JvBf9aKYthTAAm5CN5p4osY_YYu0yjFndVmd78tLQWD5uqNSl5aq_wVVp58Wydpbqw3JHouwuxw4LS5M35yi6gIn_ZfGXtpvcBuAd0Mv01MmZ41O647fqho-uZfCV-EC-xNI2Bqx_NWuoeDKMSGeEiCoiAIOC0oiOubM6kM-re1Y3Tq2R3SI9Kc6orp6Y1LtNpViPdbOtti13Olap9dqQHh7bA2JtxwoVMsCNluNurs3tWPK3O9WX34qFnUEJ4UcH98nd23bYg04AHdAUgswLKykDliHM0J3QOYS7FNW8iCDnDmGkfgg_1JnjC0urTGQd-syKa8wX7XF2-NMmuOvv530KCE0gsPZlcGV8xs2P3-DK9khJECgzPc3xHbi79GBxHyVQ0Pvo-4LEpz2pmN-XABRVhh_LBNgkZB5XyjTpbJ6YxduXtrrlpaXuPrJKX0GHmK3dqzvwIN-Q30qdBqSFwkbE3e9Kk6dJSBTmJ7m6KUDWFEdQDrOU_IFXYFb7KRV-0vfaAMsc8qHZq0r2Oi1aRbJl0GlwmS_R8w4w5pU9M9rnh1SmjehND9Sv-UnEivEWlbMvOBJBuIngcsv6NIL52T7FtEE5OAtKQKNUKPy5GYi6kXUgIEI=w1258-h94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21" y="185058"/>
            <a:ext cx="8658679" cy="64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9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Майбутнє конвергентної журналістики?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92925" y="2269315"/>
            <a:ext cx="7963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entury Gothic" panose="020B0502020202020204" pitchFamily="34" charset="0"/>
              </a:rPr>
              <a:t>Універсальність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журналіста</a:t>
            </a:r>
            <a:r>
              <a:rPr lang="ru-RU" sz="2400" b="1" dirty="0" smtClean="0">
                <a:latin typeface="Century Gothic" panose="020B0502020202020204" pitchFamily="34" charset="0"/>
              </a:rPr>
              <a:t> – 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2400" dirty="0" err="1" smtClean="0">
                <a:latin typeface="Century Gothic" panose="020B0502020202020204" pitchFamily="34" charset="0"/>
              </a:rPr>
              <a:t>Журналіст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може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визначити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що</a:t>
            </a:r>
            <a:r>
              <a:rPr lang="ru-RU" sz="2400" dirty="0">
                <a:latin typeface="Century Gothic" panose="020B0502020202020204" pitchFamily="34" charset="0"/>
              </a:rPr>
              <a:t> для </a:t>
            </a:r>
            <a:r>
              <a:rPr lang="ru-RU" sz="2400" dirty="0" err="1">
                <a:latin typeface="Century Gothic" panose="020B0502020202020204" pitchFamily="34" charset="0"/>
              </a:rPr>
              <a:t>якої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історії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краще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який</a:t>
            </a:r>
            <a:r>
              <a:rPr lang="ru-RU" sz="2400" dirty="0">
                <a:latin typeface="Century Gothic" panose="020B0502020202020204" pitchFamily="34" charset="0"/>
              </a:rPr>
              <a:t> тип </a:t>
            </a:r>
            <a:r>
              <a:rPr lang="ru-RU" sz="2400" dirty="0" err="1">
                <a:latin typeface="Century Gothic" panose="020B0502020202020204" pitchFamily="34" charset="0"/>
              </a:rPr>
              <a:t>медіа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краще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розкаже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історію</a:t>
            </a:r>
            <a:r>
              <a:rPr lang="ru-RU" sz="2400" dirty="0">
                <a:latin typeface="Century Gothic" panose="020B0502020202020204" pitchFamily="34" charset="0"/>
              </a:rPr>
              <a:t>, і через </a:t>
            </a:r>
            <a:r>
              <a:rPr lang="ru-RU" sz="2400" dirty="0" err="1" smtClean="0">
                <a:latin typeface="Century Gothic" panose="020B0502020202020204" pitchFamily="34" charset="0"/>
              </a:rPr>
              <a:t>який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медіа</a:t>
            </a:r>
            <a:r>
              <a:rPr lang="ru-RU" sz="2400" dirty="0" smtClean="0">
                <a:latin typeface="Century Gothic" panose="020B0502020202020204" pitchFamily="34" charset="0"/>
              </a:rPr>
              <a:t> канал </a:t>
            </a:r>
            <a:r>
              <a:rPr lang="ru-RU" sz="2400" dirty="0" err="1"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аудиторія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краще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сприйме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історію</a:t>
            </a:r>
            <a:r>
              <a:rPr lang="ru-RU" sz="2400" dirty="0">
                <a:latin typeface="Century Gothic" panose="020B0502020202020204" pitchFamily="34" charset="0"/>
              </a:rPr>
              <a:t>.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en-US" sz="2400" dirty="0">
                <a:hlinkClick r:id="rId2"/>
              </a:rPr>
              <a:t>https://www.youtube.com/watch?v=5trzeU30GeU</a:t>
            </a:r>
            <a:endParaRPr lang="ru-RU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0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ньюзрум</a:t>
            </a:r>
            <a:r>
              <a:rPr lang="ru-RU" b="1" dirty="0"/>
              <a:t> </a:t>
            </a:r>
            <a:r>
              <a:rPr lang="ru-RU" b="1" dirty="0" err="1"/>
              <a:t>майбутнього</a:t>
            </a:r>
            <a:r>
              <a:rPr lang="ru-RU" b="1" dirty="0"/>
              <a:t>?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фокус </a:t>
            </a:r>
            <a:r>
              <a:rPr lang="ru-RU" sz="2400" dirty="0"/>
              <a:t>– не на </a:t>
            </a:r>
            <a:r>
              <a:rPr lang="ru-RU" sz="2400" dirty="0" err="1"/>
              <a:t>технології</a:t>
            </a:r>
            <a:r>
              <a:rPr lang="ru-RU" sz="2400" dirty="0"/>
              <a:t>, а на </a:t>
            </a:r>
            <a:r>
              <a:rPr lang="ru-RU" sz="2400" dirty="0" err="1"/>
              <a:t>історії</a:t>
            </a:r>
            <a:r>
              <a:rPr lang="ru-RU" sz="2400" dirty="0"/>
              <a:t>, </a:t>
            </a:r>
            <a:r>
              <a:rPr lang="ru-RU" sz="2400" dirty="0" err="1"/>
              <a:t>сюжеті</a:t>
            </a:r>
            <a:r>
              <a:rPr lang="ru-RU" sz="2400" dirty="0"/>
              <a:t>, </a:t>
            </a:r>
            <a:r>
              <a:rPr lang="ru-RU" sz="2400" dirty="0" err="1"/>
              <a:t>інформації</a:t>
            </a:r>
            <a:endParaRPr lang="ru-RU" sz="2400" dirty="0"/>
          </a:p>
          <a:p>
            <a:r>
              <a:rPr lang="ru-RU" sz="2400" dirty="0" err="1"/>
              <a:t>більше</a:t>
            </a:r>
            <a:r>
              <a:rPr lang="ru-RU" sz="2400" dirty="0"/>
              <a:t> контенту,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форматів</a:t>
            </a:r>
            <a:r>
              <a:rPr lang="ru-RU" sz="2400" dirty="0"/>
              <a:t>, </a:t>
            </a:r>
            <a:r>
              <a:rPr lang="ru-RU" sz="2400" dirty="0" err="1"/>
              <a:t>більше</a:t>
            </a:r>
            <a:r>
              <a:rPr lang="ru-RU" sz="2400" dirty="0"/>
              <a:t> менеджменту. </a:t>
            </a:r>
            <a:r>
              <a:rPr lang="ru-RU" sz="2400" dirty="0" err="1"/>
              <a:t>Зростає</a:t>
            </a:r>
            <a:r>
              <a:rPr lang="ru-RU" sz="2400" dirty="0"/>
              <a:t> роль редактора</a:t>
            </a:r>
          </a:p>
          <a:p>
            <a:r>
              <a:rPr lang="ru-RU" sz="2400" dirty="0" err="1"/>
              <a:t>виготовлення</a:t>
            </a:r>
            <a:r>
              <a:rPr lang="ru-RU" sz="2400" dirty="0"/>
              <a:t> контенту для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медіа</a:t>
            </a:r>
            <a:endParaRPr lang="ru-RU" sz="2400" dirty="0"/>
          </a:p>
          <a:p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контенту</a:t>
            </a:r>
          </a:p>
          <a:p>
            <a:r>
              <a:rPr lang="ru-RU" sz="2400" dirty="0" err="1"/>
              <a:t>постійне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(</a:t>
            </a:r>
            <a:r>
              <a:rPr lang="ru-RU" sz="2400" dirty="0" err="1"/>
              <a:t>тренінги</a:t>
            </a:r>
            <a:r>
              <a:rPr lang="ru-RU" sz="2400" dirty="0"/>
              <a:t>) для </a:t>
            </a:r>
            <a:r>
              <a:rPr lang="ru-RU" sz="2400" dirty="0" err="1"/>
              <a:t>журналістів</a:t>
            </a:r>
            <a:r>
              <a:rPr lang="ru-RU" sz="2400" dirty="0"/>
              <a:t> (робота в </a:t>
            </a:r>
            <a:r>
              <a:rPr lang="ru-RU" sz="2400" dirty="0" err="1"/>
              <a:t>різних</a:t>
            </a:r>
            <a:r>
              <a:rPr lang="ru-RU" sz="2400" dirty="0"/>
              <a:t> форматах,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smtClean="0"/>
              <a:t>в конвергентному </a:t>
            </a:r>
            <a:r>
              <a:rPr lang="ru-RU" sz="2400" dirty="0" err="1" smtClean="0"/>
              <a:t>ньюзрумі</a:t>
            </a:r>
            <a:r>
              <a:rPr lang="ru-RU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69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Ролі в конвергентному </a:t>
            </a:r>
            <a:r>
              <a:rPr lang="uk-UA" b="1" dirty="0" err="1" smtClean="0"/>
              <a:t>ньюзрумі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747157"/>
            <a:ext cx="8911687" cy="46863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редактор </a:t>
            </a:r>
            <a:r>
              <a:rPr lang="ru-RU" sz="2400" dirty="0"/>
              <a:t>потоку новин (редактор,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розподіляє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 за типами </a:t>
            </a:r>
            <a:r>
              <a:rPr lang="ru-RU" sz="2400" dirty="0" err="1"/>
              <a:t>медіа</a:t>
            </a:r>
            <a:r>
              <a:rPr lang="ru-RU" sz="2400" dirty="0"/>
              <a:t>)</a:t>
            </a:r>
          </a:p>
          <a:p>
            <a:r>
              <a:rPr lang="ru-RU" sz="2400" dirty="0" err="1"/>
              <a:t>універсальний</a:t>
            </a:r>
            <a:r>
              <a:rPr lang="ru-RU" sz="2400" dirty="0"/>
              <a:t> </a:t>
            </a:r>
            <a:r>
              <a:rPr lang="ru-RU" sz="2400" dirty="0" err="1"/>
              <a:t>журналіст</a:t>
            </a:r>
            <a:r>
              <a:rPr lang="ru-RU" sz="2400" dirty="0"/>
              <a:t> (</a:t>
            </a:r>
            <a:r>
              <a:rPr lang="ru-RU" sz="2400" dirty="0" err="1"/>
              <a:t>бере</a:t>
            </a:r>
            <a:r>
              <a:rPr lang="ru-RU" sz="2400" dirty="0"/>
              <a:t> </a:t>
            </a:r>
            <a:r>
              <a:rPr lang="ru-RU" sz="2400" dirty="0" err="1"/>
              <a:t>інтерв’ю</a:t>
            </a:r>
            <a:r>
              <a:rPr lang="ru-RU" sz="2400" dirty="0"/>
              <a:t>, </a:t>
            </a:r>
            <a:r>
              <a:rPr lang="ru-RU" sz="2400" dirty="0" err="1"/>
              <a:t>пише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 для </a:t>
            </a:r>
            <a:r>
              <a:rPr lang="ru-RU" sz="2400" dirty="0" err="1"/>
              <a:t>радіо</a:t>
            </a:r>
            <a:r>
              <a:rPr lang="ru-RU" sz="2400" dirty="0"/>
              <a:t>/ТВ, новину, </a:t>
            </a:r>
            <a:r>
              <a:rPr lang="ru-RU" sz="2400" dirty="0" err="1" smtClean="0"/>
              <a:t>коротку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анотацію</a:t>
            </a:r>
            <a:r>
              <a:rPr lang="ru-RU" sz="2400" dirty="0"/>
              <a:t>)</a:t>
            </a:r>
          </a:p>
          <a:p>
            <a:r>
              <a:rPr lang="ru-RU" sz="2400" dirty="0" err="1"/>
              <a:t>відповідальний</a:t>
            </a:r>
            <a:r>
              <a:rPr lang="ru-RU" sz="2400" dirty="0"/>
              <a:t> за </a:t>
            </a:r>
            <a:r>
              <a:rPr lang="ru-RU" sz="2400" dirty="0" err="1"/>
              <a:t>історію</a:t>
            </a:r>
            <a:r>
              <a:rPr lang="ru-RU" sz="2400" dirty="0"/>
              <a:t> (</a:t>
            </a:r>
            <a:r>
              <a:rPr lang="ru-RU" sz="2400" dirty="0" err="1"/>
              <a:t>координує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– </a:t>
            </a:r>
            <a:r>
              <a:rPr lang="ru-RU" sz="2400" dirty="0" err="1"/>
              <a:t>журналіста</a:t>
            </a:r>
            <a:r>
              <a:rPr lang="ru-RU" sz="2400" dirty="0"/>
              <a:t>, фотографа, </a:t>
            </a:r>
            <a:r>
              <a:rPr lang="ru-RU" sz="2400" dirty="0" err="1"/>
              <a:t>архіваріуса</a:t>
            </a:r>
            <a:r>
              <a:rPr lang="ru-RU" sz="2400" dirty="0"/>
              <a:t> і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редактора</a:t>
            </a:r>
            <a:r>
              <a:rPr lang="ru-RU" sz="2400" dirty="0"/>
              <a:t>)</a:t>
            </a:r>
          </a:p>
          <a:p>
            <a:r>
              <a:rPr lang="ru-RU" sz="2400" dirty="0" err="1"/>
              <a:t>відповідальний</a:t>
            </a:r>
            <a:r>
              <a:rPr lang="ru-RU" sz="2400" dirty="0"/>
              <a:t> за </a:t>
            </a:r>
            <a:r>
              <a:rPr lang="ru-RU" sz="2400" dirty="0" err="1"/>
              <a:t>бекграунд</a:t>
            </a:r>
            <a:r>
              <a:rPr lang="ru-RU" sz="2400" dirty="0"/>
              <a:t> (</a:t>
            </a:r>
            <a:r>
              <a:rPr lang="ru-RU" sz="2400" dirty="0" err="1"/>
              <a:t>архіваріус</a:t>
            </a:r>
            <a:r>
              <a:rPr lang="ru-RU" sz="2400" dirty="0"/>
              <a:t>, </a:t>
            </a:r>
            <a:r>
              <a:rPr lang="ru-RU" sz="2400" dirty="0" err="1"/>
              <a:t>бібліотекар</a:t>
            </a:r>
            <a:r>
              <a:rPr lang="ru-RU" sz="2400" dirty="0"/>
              <a:t>, </a:t>
            </a:r>
            <a:r>
              <a:rPr lang="ru-RU" sz="2400" dirty="0" err="1"/>
              <a:t>шукає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в базах </a:t>
            </a:r>
            <a:r>
              <a:rPr lang="ru-RU" sz="2400" dirty="0" err="1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архівах</a:t>
            </a:r>
            <a:r>
              <a:rPr lang="ru-RU" sz="2400" dirty="0"/>
              <a:t>, </a:t>
            </a:r>
            <a:r>
              <a:rPr lang="ru-RU" sz="2400" dirty="0" err="1" smtClean="0"/>
              <a:t>інтернеті</a:t>
            </a:r>
            <a:r>
              <a:rPr lang="ru-RU" sz="2400" dirty="0"/>
              <a:t>)</a:t>
            </a:r>
          </a:p>
          <a:p>
            <a:r>
              <a:rPr lang="ru-RU" sz="2400" dirty="0"/>
              <a:t>редактор контенту, </a:t>
            </a:r>
            <a:r>
              <a:rPr lang="ru-RU" sz="2400" dirty="0" err="1"/>
              <a:t>сформованого</a:t>
            </a:r>
            <a:r>
              <a:rPr lang="ru-RU" sz="2400" dirty="0"/>
              <a:t> </a:t>
            </a:r>
            <a:r>
              <a:rPr lang="ru-RU" sz="2400" dirty="0" err="1"/>
              <a:t>користувачами</a:t>
            </a:r>
            <a:r>
              <a:rPr lang="ru-RU" sz="2400" dirty="0"/>
              <a:t> (</a:t>
            </a:r>
            <a:r>
              <a:rPr lang="ru-RU" sz="2400" dirty="0" err="1"/>
              <a:t>читає</a:t>
            </a:r>
            <a:r>
              <a:rPr lang="ru-RU" sz="2400" dirty="0"/>
              <a:t> блоги, </a:t>
            </a:r>
            <a:r>
              <a:rPr lang="ru-RU" sz="2400" dirty="0" err="1"/>
              <a:t>форуми</a:t>
            </a:r>
            <a:r>
              <a:rPr lang="ru-RU" sz="2400" dirty="0"/>
              <a:t>, </a:t>
            </a:r>
            <a:r>
              <a:rPr lang="ru-RU" sz="2400" dirty="0" err="1"/>
              <a:t>відбирає</a:t>
            </a:r>
            <a:r>
              <a:rPr lang="ru-RU" sz="2400" dirty="0"/>
              <a:t> фото, </a:t>
            </a:r>
            <a:r>
              <a:rPr lang="ru-RU" sz="2400" dirty="0" err="1"/>
              <a:t>відео</a:t>
            </a:r>
            <a:r>
              <a:rPr lang="ru-RU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186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Конвергентність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від </a:t>
            </a:r>
            <a:r>
              <a:rPr lang="uk-UA" sz="2400" dirty="0" err="1" smtClean="0"/>
              <a:t>англ</a:t>
            </a:r>
            <a:r>
              <a:rPr lang="uk-UA" sz="2400" dirty="0" smtClean="0"/>
              <a:t>. </a:t>
            </a:r>
            <a:r>
              <a:rPr lang="en-US" sz="2400" dirty="0" smtClean="0"/>
              <a:t>Convergence </a:t>
            </a:r>
            <a:r>
              <a:rPr lang="uk-UA" sz="2400" dirty="0" smtClean="0"/>
              <a:t>(взаємопроникнення, злиття); </a:t>
            </a:r>
          </a:p>
          <a:p>
            <a:r>
              <a:rPr lang="ru-RU" sz="2400" dirty="0" smtClean="0"/>
              <a:t>лат</a:t>
            </a:r>
            <a:r>
              <a:rPr lang="ru-RU" sz="2400" dirty="0"/>
              <a:t>. </a:t>
            </a:r>
            <a:r>
              <a:rPr lang="en-US" sz="2400" dirty="0" err="1"/>
              <a:t>convergo</a:t>
            </a:r>
            <a:r>
              <a:rPr lang="en-US" sz="2400" dirty="0"/>
              <a:t> – </a:t>
            </a:r>
            <a:r>
              <a:rPr lang="ru-RU" sz="2400" dirty="0" err="1"/>
              <a:t>зближую</a:t>
            </a:r>
            <a:endParaRPr lang="uk-UA" sz="2400" dirty="0" smtClean="0"/>
          </a:p>
          <a:p>
            <a:r>
              <a:rPr lang="uk-UA" sz="2400" dirty="0" smtClean="0"/>
              <a:t>«</a:t>
            </a:r>
            <a:r>
              <a:rPr lang="ru-RU" sz="2400" dirty="0" err="1" smtClean="0"/>
              <a:t>взаємодія</a:t>
            </a:r>
            <a:r>
              <a:rPr lang="ru-RU" sz="2400" dirty="0" smtClean="0"/>
              <a:t> та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каналів</a:t>
            </a:r>
            <a:r>
              <a:rPr lang="ru-RU" sz="2400" dirty="0"/>
              <a:t> і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зв’язку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мультимедійних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та </a:t>
            </a:r>
            <a:r>
              <a:rPr lang="ru-RU" sz="2400" dirty="0" err="1" smtClean="0"/>
              <a:t>інформаційних</a:t>
            </a:r>
            <a:r>
              <a:rPr lang="ru-RU" sz="2400" dirty="0" smtClean="0"/>
              <a:t> </a:t>
            </a:r>
            <a:r>
              <a:rPr lang="ru-RU" sz="2400" dirty="0"/>
              <a:t>супер-</a:t>
            </a:r>
            <a:r>
              <a:rPr lang="ru-RU" sz="2400" dirty="0" err="1"/>
              <a:t>магістралей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широкого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 smtClean="0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цифрової</a:t>
            </a:r>
            <a:r>
              <a:rPr lang="ru-RU" sz="2400" dirty="0"/>
              <a:t> </a:t>
            </a:r>
            <a:r>
              <a:rPr lang="ru-RU" sz="2400" dirty="0" err="1"/>
              <a:t>трансмісії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 smtClean="0"/>
              <a:t>комутації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комп’ютерних</a:t>
            </a:r>
            <a:r>
              <a:rPr lang="ru-RU" sz="2400" dirty="0" smtClean="0"/>
              <a:t> </a:t>
            </a:r>
            <a:r>
              <a:rPr lang="ru-RU" sz="2400" dirty="0"/>
              <a:t>та телефонно-</a:t>
            </a:r>
            <a:r>
              <a:rPr lang="ru-RU" sz="2400" dirty="0" err="1"/>
              <a:t>кабельних</a:t>
            </a:r>
            <a:r>
              <a:rPr lang="ru-RU" sz="2400" dirty="0"/>
              <a:t> </a:t>
            </a:r>
            <a:r>
              <a:rPr lang="ru-RU" sz="2400" dirty="0" smtClean="0"/>
              <a:t>мереж» </a:t>
            </a:r>
            <a:r>
              <a:rPr lang="uk-UA" sz="2400" dirty="0" smtClean="0"/>
              <a:t>(Л. </a:t>
            </a:r>
            <a:r>
              <a:rPr lang="uk-UA" sz="2400" dirty="0" err="1" smtClean="0"/>
              <a:t>Землянова</a:t>
            </a:r>
            <a:r>
              <a:rPr lang="uk-UA" sz="24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3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Рівні конвергентності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Технічний</a:t>
            </a:r>
            <a:r>
              <a:rPr lang="uk-UA" sz="3200" dirty="0" smtClean="0"/>
              <a:t> (об'єднання різних типів цифрової інформації в одному медіа, на одній платформі) – </a:t>
            </a:r>
            <a:r>
              <a:rPr lang="uk-UA" sz="3200" dirty="0" err="1" smtClean="0"/>
              <a:t>диджиталізація</a:t>
            </a:r>
            <a:endParaRPr lang="uk-UA" sz="3200" dirty="0" smtClean="0"/>
          </a:p>
          <a:p>
            <a:r>
              <a:rPr lang="uk-UA" sz="3200" b="1" dirty="0" smtClean="0"/>
              <a:t>Економічний</a:t>
            </a:r>
            <a:r>
              <a:rPr lang="uk-UA" sz="3200" dirty="0" smtClean="0"/>
              <a:t> (поява конвергентних </a:t>
            </a:r>
            <a:r>
              <a:rPr lang="uk-UA" sz="3200" dirty="0" err="1" smtClean="0"/>
              <a:t>медіахолдингів</a:t>
            </a:r>
            <a:r>
              <a:rPr lang="uk-UA" sz="3200" dirty="0" smtClean="0"/>
              <a:t>)</a:t>
            </a:r>
          </a:p>
          <a:p>
            <a:r>
              <a:rPr lang="uk-UA" sz="3200" b="1" dirty="0" smtClean="0"/>
              <a:t>Професійний</a:t>
            </a:r>
            <a:r>
              <a:rPr lang="uk-UA" sz="3200" dirty="0" smtClean="0"/>
              <a:t> (трансформація контенту)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90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Рівні </a:t>
            </a:r>
            <a:r>
              <a:rPr lang="uk-UA" b="1" dirty="0" smtClean="0"/>
              <a:t>конвергентності (А. </a:t>
            </a:r>
            <a:r>
              <a:rPr lang="uk-UA" b="1" dirty="0" err="1" smtClean="0"/>
              <a:t>Качкаєва</a:t>
            </a:r>
            <a:r>
              <a:rPr lang="uk-UA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/>
              <a:t>Конвергенція</a:t>
            </a:r>
            <a:r>
              <a:rPr lang="ru-RU" sz="2400" dirty="0"/>
              <a:t> як </a:t>
            </a:r>
            <a:r>
              <a:rPr lang="ru-RU" sz="2400" dirty="0" err="1"/>
              <a:t>бізнес-стратегія</a:t>
            </a:r>
            <a:r>
              <a:rPr lang="ru-RU" sz="2400" dirty="0"/>
              <a:t> </a:t>
            </a:r>
            <a:r>
              <a:rPr lang="ru-RU" sz="2400" dirty="0" err="1" smtClean="0"/>
              <a:t>медіаголдінгу</a:t>
            </a:r>
            <a:r>
              <a:rPr lang="ru-RU" sz="2400" dirty="0" smtClean="0"/>
              <a:t> (</a:t>
            </a:r>
            <a:r>
              <a:rPr lang="ru-RU" sz="2400" dirty="0" err="1" smtClean="0"/>
              <a:t>оптимізація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, </a:t>
            </a:r>
            <a:r>
              <a:rPr lang="en-US" sz="2400" dirty="0" smtClean="0"/>
              <a:t>content sharing</a:t>
            </a:r>
            <a:r>
              <a:rPr lang="ru-RU" sz="2400" dirty="0" smtClean="0"/>
              <a:t>)</a:t>
            </a:r>
          </a:p>
          <a:p>
            <a:r>
              <a:rPr lang="ru-RU" sz="2400" dirty="0" err="1"/>
              <a:t>Конвергенція</a:t>
            </a:r>
            <a:r>
              <a:rPr lang="ru-RU" sz="2400" dirty="0"/>
              <a:t> як </a:t>
            </a:r>
            <a:r>
              <a:rPr lang="ru-RU" sz="2400" dirty="0" smtClean="0"/>
              <a:t>тактика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ru-RU" sz="2400" dirty="0" err="1" smtClean="0"/>
              <a:t>бізнес</a:t>
            </a:r>
            <a:r>
              <a:rPr lang="ru-RU" sz="2400" dirty="0" smtClean="0"/>
              <a:t>-партнерство</a:t>
            </a:r>
            <a:r>
              <a:rPr lang="en-US" sz="2400" dirty="0" smtClean="0"/>
              <a:t>, </a:t>
            </a:r>
            <a:r>
              <a:rPr lang="uk-UA" sz="2400" dirty="0" smtClean="0"/>
              <a:t>крос-</a:t>
            </a:r>
            <a:r>
              <a:rPr lang="uk-UA" sz="2400" dirty="0" err="1" smtClean="0"/>
              <a:t>промоушен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r>
              <a:rPr lang="ru-RU" sz="2400" dirty="0"/>
              <a:t>С</a:t>
            </a:r>
            <a:r>
              <a:rPr lang="ru-RU" sz="2400" dirty="0" smtClean="0"/>
              <a:t>труктурна </a:t>
            </a:r>
            <a:r>
              <a:rPr lang="ru-RU" sz="2400" dirty="0" err="1" smtClean="0"/>
              <a:t>конвергенція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конвергентні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ньюз-руми</a:t>
            </a:r>
            <a:r>
              <a:rPr lang="ru-RU" sz="2400" dirty="0" smtClean="0"/>
              <a:t>)</a:t>
            </a:r>
          </a:p>
          <a:p>
            <a:r>
              <a:rPr lang="ru-RU" sz="2400" dirty="0" err="1"/>
              <a:t>Конвергенція</a:t>
            </a:r>
            <a:r>
              <a:rPr lang="ru-RU" sz="2400" dirty="0"/>
              <a:t> в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збору</a:t>
            </a:r>
            <a:r>
              <a:rPr lang="ru-RU" sz="2400" dirty="0"/>
              <a:t> та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(</a:t>
            </a:r>
            <a:r>
              <a:rPr lang="ru-RU" sz="2400" dirty="0" err="1" smtClean="0"/>
              <a:t>університальність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журналістів</a:t>
            </a:r>
            <a:r>
              <a:rPr lang="ru-RU" sz="2400" dirty="0" smtClean="0"/>
              <a:t>)</a:t>
            </a:r>
          </a:p>
          <a:p>
            <a:r>
              <a:rPr lang="ru-RU" sz="2400" dirty="0" err="1"/>
              <a:t>Конвергенція</a:t>
            </a:r>
            <a:r>
              <a:rPr lang="ru-RU" sz="2400" dirty="0"/>
              <a:t> як </a:t>
            </a:r>
            <a:r>
              <a:rPr lang="ru-RU" sz="2400" dirty="0" err="1"/>
              <a:t>новий</a:t>
            </a:r>
            <a:r>
              <a:rPr lang="ru-RU" sz="2400" dirty="0"/>
              <a:t> вид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(</a:t>
            </a:r>
            <a:r>
              <a:rPr lang="ru-RU" sz="2400" dirty="0" err="1" smtClean="0"/>
              <a:t>мультимедійний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сторітелінг</a:t>
            </a:r>
            <a:r>
              <a:rPr lang="ru-RU" sz="2400" dirty="0" smtClean="0"/>
              <a:t>)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6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 «К» цифрової конвергентності</a:t>
            </a:r>
            <a:endParaRPr lang="en-US" dirty="0"/>
          </a:p>
        </p:txBody>
      </p:sp>
      <p:pic>
        <p:nvPicPr>
          <p:cNvPr id="1030" name="Picture 6" descr="Image result for three c's of media con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47" y="1526721"/>
            <a:ext cx="61626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Контентна</a:t>
            </a:r>
            <a:r>
              <a:rPr lang="uk-UA" b="1" dirty="0" smtClean="0"/>
              <a:t> конвергенція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Гібридизація (</a:t>
            </a:r>
            <a:r>
              <a:rPr lang="uk-UA" sz="3200" dirty="0" err="1" smtClean="0"/>
              <a:t>транформація</a:t>
            </a:r>
            <a:r>
              <a:rPr lang="uk-UA" sz="3200" dirty="0" smtClean="0"/>
              <a:t>) жанрів і стилів:</a:t>
            </a:r>
          </a:p>
          <a:p>
            <a:r>
              <a:rPr lang="uk-UA" sz="3200" dirty="0" err="1" smtClean="0"/>
              <a:t>Інфотейнмент</a:t>
            </a:r>
            <a:endParaRPr lang="uk-UA" sz="3200" dirty="0" smtClean="0"/>
          </a:p>
          <a:p>
            <a:r>
              <a:rPr lang="uk-UA" sz="3200" dirty="0" err="1" smtClean="0"/>
              <a:t>Ед</a:t>
            </a:r>
            <a:r>
              <a:rPr lang="en-US" sz="3200" dirty="0" smtClean="0"/>
              <a:t>’</a:t>
            </a:r>
            <a:r>
              <a:rPr lang="uk-UA" sz="3200" dirty="0" err="1" smtClean="0"/>
              <a:t>ютейнмент</a:t>
            </a:r>
            <a:endParaRPr lang="uk-UA" sz="3200" dirty="0" smtClean="0"/>
          </a:p>
          <a:p>
            <a:r>
              <a:rPr lang="uk-UA" sz="3200" dirty="0" smtClean="0"/>
              <a:t>Мультимедійна історія (мультимедійний </a:t>
            </a:r>
            <a:r>
              <a:rPr lang="uk-UA" sz="3200" dirty="0" err="1" smtClean="0"/>
              <a:t>сторітелінг</a:t>
            </a:r>
            <a:r>
              <a:rPr lang="uk-UA" sz="3200" dirty="0" smtClean="0"/>
              <a:t>)…….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25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редакцій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Конвергентна редакція (конвергентний </a:t>
            </a:r>
            <a:r>
              <a:rPr lang="uk-UA" sz="3600" dirty="0" err="1" smtClean="0"/>
              <a:t>ньюзрум</a:t>
            </a:r>
            <a:r>
              <a:rPr lang="uk-UA" sz="3600" dirty="0" smtClean="0"/>
              <a:t>)</a:t>
            </a:r>
          </a:p>
          <a:p>
            <a:r>
              <a:rPr lang="uk-UA" sz="3600" dirty="0" smtClean="0"/>
              <a:t>Мультимедійна редакція</a:t>
            </a:r>
          </a:p>
          <a:p>
            <a:r>
              <a:rPr lang="uk-UA" sz="3600" dirty="0" smtClean="0"/>
              <a:t>Інтегрована (об'єднана) редакція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6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v.detector.media/content/images/newsro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14349"/>
            <a:ext cx="8682719" cy="57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5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v.detector.media/content/images/newsro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52" y="947056"/>
            <a:ext cx="7837715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735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381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Конвергентність як домінуюча ознака нових медіа  </vt:lpstr>
      <vt:lpstr>Конвергентність </vt:lpstr>
      <vt:lpstr>Рівні конвергентності</vt:lpstr>
      <vt:lpstr>Рівні конвергентності (А. Качкаєва)</vt:lpstr>
      <vt:lpstr>Три «К» цифрової конвергентності</vt:lpstr>
      <vt:lpstr>Контентна конвергенція</vt:lpstr>
      <vt:lpstr>Види редакцій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Майбутнє конвергентної журналістики?</vt:lpstr>
      <vt:lpstr>Що таке ньюзрум майбутнього?</vt:lpstr>
      <vt:lpstr>Ролі в конвергентному ньюзрумі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Конвергентність як домінуюча ознака нових медіа</dc:title>
  <dc:creator>Katerina Sirinyok-Dolgaryova</dc:creator>
  <cp:lastModifiedBy>Katerina Sirinyok-Dolgaryova</cp:lastModifiedBy>
  <cp:revision>11</cp:revision>
  <dcterms:created xsi:type="dcterms:W3CDTF">2020-02-26T07:54:25Z</dcterms:created>
  <dcterms:modified xsi:type="dcterms:W3CDTF">2020-02-26T10:22:09Z</dcterms:modified>
</cp:coreProperties>
</file>