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6" r:id="rId5"/>
    <p:sldId id="273" r:id="rId6"/>
    <p:sldId id="267" r:id="rId7"/>
    <p:sldId id="259" r:id="rId8"/>
    <p:sldId id="270" r:id="rId9"/>
    <p:sldId id="269" r:id="rId10"/>
    <p:sldId id="268" r:id="rId11"/>
    <p:sldId id="260" r:id="rId12"/>
    <p:sldId id="274" r:id="rId13"/>
    <p:sldId id="277" r:id="rId14"/>
    <p:sldId id="278" r:id="rId15"/>
    <p:sldId id="279" r:id="rId16"/>
    <p:sldId id="275" r:id="rId17"/>
    <p:sldId id="271" r:id="rId18"/>
    <p:sldId id="264" r:id="rId19"/>
    <p:sldId id="276" r:id="rId20"/>
    <p:sldId id="261"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B4C71EC6-210F-42DE-9C53-41977AD35B3D}" type="datetimeFigureOut">
              <a:rPr lang="ru-RU" smtClean="0"/>
              <a:t>04.03.2019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B19B0651-EE4F-4900-A07F-96A6BFA9D0F0}" type="slidenum">
              <a:rPr lang="ru-RU" smtClean="0"/>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04.03.2019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04.03.2019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04.03.2019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04.03.2019</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04.03.2019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B4C71EC6-210F-42DE-9C53-41977AD35B3D}" type="datetimeFigureOut">
              <a:rPr lang="ru-RU" smtClean="0"/>
              <a:t>04.03.2019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04.03.2019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04.03.2019</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B19B0651-EE4F-4900-A07F-96A6BFA9D0F0}" type="slidenum">
              <a:rPr lang="ru-RU" smtClean="0"/>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4C71EC6-210F-42DE-9C53-41977AD35B3D}" type="datetimeFigureOut">
              <a:rPr lang="ru-RU" smtClean="0"/>
              <a:t>04.03.2019</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5900" b="1" dirty="0" smtClean="0"/>
              <a:t>Особисті права людини </a:t>
            </a:r>
            <a:endParaRPr lang="uk-UA" sz="5900" b="1" dirty="0"/>
          </a:p>
        </p:txBody>
      </p:sp>
    </p:spTree>
    <p:extLst>
      <p:ext uri="{BB962C8B-B14F-4D97-AF65-F5344CB8AC3E}">
        <p14:creationId xmlns:p14="http://schemas.microsoft.com/office/powerpoint/2010/main" val="403849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95536" y="332656"/>
            <a:ext cx="8291264" cy="5687144"/>
          </a:xfrm>
        </p:spPr>
        <p:txBody>
          <a:bodyPr>
            <a:normAutofit/>
          </a:bodyPr>
          <a:lstStyle/>
          <a:p>
            <a:pPr algn="just"/>
            <a:r>
              <a:rPr lang="ru-RU" dirty="0" err="1" smtClean="0"/>
              <a:t>Конституційне</a:t>
            </a:r>
            <a:r>
              <a:rPr lang="ru-RU" dirty="0" smtClean="0"/>
              <a:t> </a:t>
            </a:r>
            <a:r>
              <a:rPr lang="ru-RU" dirty="0" err="1"/>
              <a:t>обмеження</a:t>
            </a:r>
            <a:r>
              <a:rPr lang="ru-RU" dirty="0"/>
              <a:t> прав особи </a:t>
            </a:r>
            <a:r>
              <a:rPr lang="ru-RU" dirty="0" err="1"/>
              <a:t>збирати</a:t>
            </a:r>
            <a:r>
              <a:rPr lang="ru-RU" dirty="0"/>
              <a:t>, </a:t>
            </a:r>
            <a:r>
              <a:rPr lang="ru-RU" dirty="0" err="1"/>
              <a:t>зберігати</a:t>
            </a:r>
            <a:r>
              <a:rPr lang="ru-RU" dirty="0"/>
              <a:t>, </a:t>
            </a:r>
            <a:r>
              <a:rPr lang="ru-RU" dirty="0" err="1"/>
              <a:t>використовувати</a:t>
            </a:r>
            <a:r>
              <a:rPr lang="ru-RU" dirty="0"/>
              <a:t> і </a:t>
            </a:r>
            <a:r>
              <a:rPr lang="ru-RU" dirty="0" err="1"/>
              <a:t>поширювати</a:t>
            </a:r>
            <a:r>
              <a:rPr lang="ru-RU" dirty="0"/>
              <a:t> </a:t>
            </a:r>
            <a:r>
              <a:rPr lang="ru-RU" dirty="0" err="1"/>
              <a:t>інформацію</a:t>
            </a:r>
            <a:r>
              <a:rPr lang="ru-RU" dirty="0"/>
              <a:t> </a:t>
            </a:r>
            <a:r>
              <a:rPr lang="ru-RU" dirty="0" err="1"/>
              <a:t>узгоджується</a:t>
            </a:r>
            <a:r>
              <a:rPr lang="ru-RU" dirty="0"/>
              <a:t> з </a:t>
            </a:r>
            <a:r>
              <a:rPr lang="ru-RU" dirty="0" err="1"/>
              <a:t>положеннями</a:t>
            </a:r>
            <a:r>
              <a:rPr lang="ru-RU" dirty="0"/>
              <a:t> пункту 2 </a:t>
            </a:r>
            <a:r>
              <a:rPr lang="ru-RU" dirty="0" err="1"/>
              <a:t>статті</a:t>
            </a:r>
            <a:r>
              <a:rPr lang="ru-RU" dirty="0"/>
              <a:t> 29 </a:t>
            </a:r>
            <a:r>
              <a:rPr lang="ru-RU" u="sng" dirty="0" err="1"/>
              <a:t>Загальної</a:t>
            </a:r>
            <a:r>
              <a:rPr lang="ru-RU" u="sng" dirty="0"/>
              <a:t> </a:t>
            </a:r>
            <a:r>
              <a:rPr lang="ru-RU" u="sng" dirty="0" err="1"/>
              <a:t>декларації</a:t>
            </a:r>
            <a:r>
              <a:rPr lang="ru-RU" u="sng" dirty="0"/>
              <a:t> прав </a:t>
            </a:r>
            <a:r>
              <a:rPr lang="ru-RU" u="sng" dirty="0" err="1"/>
              <a:t>людини</a:t>
            </a:r>
            <a:r>
              <a:rPr lang="ru-RU" u="sng" dirty="0"/>
              <a:t> 1948 року</a:t>
            </a:r>
            <a:r>
              <a:rPr lang="ru-RU" dirty="0"/>
              <a:t>, в </a:t>
            </a:r>
            <a:r>
              <a:rPr lang="ru-RU" dirty="0" err="1"/>
              <a:t>яких</a:t>
            </a:r>
            <a:r>
              <a:rPr lang="ru-RU" dirty="0"/>
              <a:t> </a:t>
            </a:r>
            <a:r>
              <a:rPr lang="ru-RU" dirty="0" err="1"/>
              <a:t>зазначено</a:t>
            </a:r>
            <a:r>
              <a:rPr lang="ru-RU" dirty="0"/>
              <a:t>, </a:t>
            </a:r>
            <a:r>
              <a:rPr lang="ru-RU" dirty="0" err="1"/>
              <a:t>що</a:t>
            </a:r>
            <a:r>
              <a:rPr lang="ru-RU" dirty="0"/>
              <a:t> при </a:t>
            </a:r>
            <a:r>
              <a:rPr lang="ru-RU" dirty="0" err="1"/>
              <a:t>здійсненні</a:t>
            </a:r>
            <a:r>
              <a:rPr lang="ru-RU" dirty="0"/>
              <a:t> </a:t>
            </a:r>
            <a:r>
              <a:rPr lang="ru-RU" dirty="0" err="1"/>
              <a:t>своїх</a:t>
            </a:r>
            <a:r>
              <a:rPr lang="ru-RU" dirty="0"/>
              <a:t> прав і свобод </a:t>
            </a:r>
            <a:r>
              <a:rPr lang="ru-RU" dirty="0" err="1"/>
              <a:t>кожна</a:t>
            </a:r>
            <a:r>
              <a:rPr lang="ru-RU" dirty="0"/>
              <a:t> </a:t>
            </a:r>
            <a:r>
              <a:rPr lang="ru-RU" dirty="0" err="1"/>
              <a:t>людина</a:t>
            </a:r>
            <a:r>
              <a:rPr lang="ru-RU" dirty="0"/>
              <a:t> повинна </a:t>
            </a:r>
            <a:r>
              <a:rPr lang="ru-RU" dirty="0" err="1"/>
              <a:t>зазнавати</a:t>
            </a:r>
            <a:r>
              <a:rPr lang="ru-RU" dirty="0"/>
              <a:t> </a:t>
            </a:r>
            <a:r>
              <a:rPr lang="ru-RU" dirty="0" err="1"/>
              <a:t>тільки</a:t>
            </a:r>
            <a:r>
              <a:rPr lang="ru-RU" dirty="0"/>
              <a:t> таких </a:t>
            </a:r>
            <a:r>
              <a:rPr lang="ru-RU" dirty="0" err="1"/>
              <a:t>обмежень</a:t>
            </a:r>
            <a:r>
              <a:rPr lang="ru-RU" dirty="0"/>
              <a:t>, </a:t>
            </a:r>
            <a:r>
              <a:rPr lang="ru-RU" dirty="0" err="1"/>
              <a:t>які</a:t>
            </a:r>
            <a:r>
              <a:rPr lang="ru-RU" dirty="0"/>
              <a:t> </a:t>
            </a:r>
            <a:r>
              <a:rPr lang="ru-RU" dirty="0" err="1"/>
              <a:t>встановлені</a:t>
            </a:r>
            <a:r>
              <a:rPr lang="ru-RU" dirty="0"/>
              <a:t> законом </a:t>
            </a:r>
            <a:r>
              <a:rPr lang="ru-RU" dirty="0" err="1"/>
              <a:t>виключно</a:t>
            </a:r>
            <a:r>
              <a:rPr lang="ru-RU" dirty="0"/>
              <a:t> з метою </a:t>
            </a:r>
            <a:r>
              <a:rPr lang="ru-RU" dirty="0" err="1"/>
              <a:t>забезпечення</a:t>
            </a:r>
            <a:r>
              <a:rPr lang="ru-RU" dirty="0"/>
              <a:t> </a:t>
            </a:r>
            <a:r>
              <a:rPr lang="ru-RU" dirty="0" err="1"/>
              <a:t>належного</a:t>
            </a:r>
            <a:r>
              <a:rPr lang="ru-RU" dirty="0"/>
              <a:t> </a:t>
            </a:r>
            <a:r>
              <a:rPr lang="ru-RU" dirty="0" err="1"/>
              <a:t>визнання</a:t>
            </a:r>
            <a:r>
              <a:rPr lang="ru-RU" dirty="0"/>
              <a:t> і </a:t>
            </a:r>
            <a:r>
              <a:rPr lang="ru-RU" dirty="0" err="1"/>
              <a:t>поваги</a:t>
            </a:r>
            <a:r>
              <a:rPr lang="ru-RU" dirty="0"/>
              <a:t> прав і свобод </a:t>
            </a:r>
            <a:r>
              <a:rPr lang="ru-RU" dirty="0" err="1"/>
              <a:t>інших</a:t>
            </a:r>
            <a:r>
              <a:rPr lang="ru-RU" dirty="0"/>
              <a:t> та </a:t>
            </a:r>
            <a:r>
              <a:rPr lang="ru-RU" dirty="0" err="1"/>
              <a:t>забезпечення</a:t>
            </a:r>
            <a:r>
              <a:rPr lang="ru-RU" dirty="0"/>
              <a:t> </a:t>
            </a:r>
            <a:r>
              <a:rPr lang="ru-RU" dirty="0" err="1"/>
              <a:t>справедливих</a:t>
            </a:r>
            <a:r>
              <a:rPr lang="ru-RU" dirty="0"/>
              <a:t> </a:t>
            </a:r>
            <a:r>
              <a:rPr lang="ru-RU" dirty="0" err="1"/>
              <a:t>вимог</a:t>
            </a:r>
            <a:r>
              <a:rPr lang="ru-RU" dirty="0"/>
              <a:t> </a:t>
            </a:r>
            <a:r>
              <a:rPr lang="ru-RU" dirty="0" err="1"/>
              <a:t>моралі</a:t>
            </a:r>
            <a:r>
              <a:rPr lang="ru-RU" dirty="0"/>
              <a:t>, </a:t>
            </a:r>
            <a:r>
              <a:rPr lang="ru-RU" dirty="0" err="1"/>
              <a:t>громадського</a:t>
            </a:r>
            <a:r>
              <a:rPr lang="ru-RU" dirty="0"/>
              <a:t> порядку і </a:t>
            </a:r>
            <a:r>
              <a:rPr lang="ru-RU" dirty="0" err="1"/>
              <a:t>загального</a:t>
            </a:r>
            <a:r>
              <a:rPr lang="ru-RU" dirty="0"/>
              <a:t> </a:t>
            </a:r>
            <a:r>
              <a:rPr lang="ru-RU" dirty="0" err="1"/>
              <a:t>добробуту</a:t>
            </a:r>
            <a:r>
              <a:rPr lang="ru-RU" dirty="0"/>
              <a:t> в демократичному </a:t>
            </a:r>
            <a:r>
              <a:rPr lang="ru-RU" dirty="0" err="1"/>
              <a:t>суспільстві</a:t>
            </a:r>
            <a:r>
              <a:rPr lang="ru-RU" dirty="0"/>
              <a:t>.</a:t>
            </a:r>
            <a:endParaRPr lang="uk-UA" dirty="0"/>
          </a:p>
        </p:txBody>
      </p:sp>
    </p:spTree>
    <p:extLst>
      <p:ext uri="{BB962C8B-B14F-4D97-AF65-F5344CB8AC3E}">
        <p14:creationId xmlns:p14="http://schemas.microsoft.com/office/powerpoint/2010/main" val="2223294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404664"/>
            <a:ext cx="8712968" cy="5615136"/>
          </a:xfrm>
        </p:spPr>
        <p:txBody>
          <a:bodyPr>
            <a:normAutofit/>
          </a:bodyPr>
          <a:lstStyle/>
          <a:p>
            <a:pPr algn="just"/>
            <a:r>
              <a:rPr lang="ru-RU" b="1" dirty="0" err="1">
                <a:solidFill>
                  <a:srgbClr val="FF0000"/>
                </a:solidFill>
              </a:rPr>
              <a:t>Стаття</a:t>
            </a:r>
            <a:r>
              <a:rPr lang="ru-RU" b="1" dirty="0">
                <a:solidFill>
                  <a:srgbClr val="FF0000"/>
                </a:solidFill>
              </a:rPr>
              <a:t> 33.</a:t>
            </a:r>
            <a:r>
              <a:rPr lang="ru-RU" dirty="0">
                <a:solidFill>
                  <a:srgbClr val="FF0000"/>
                </a:solidFill>
              </a:rPr>
              <a:t> </a:t>
            </a:r>
            <a:r>
              <a:rPr lang="ru-RU" dirty="0"/>
              <a:t>Кожному, </a:t>
            </a:r>
            <a:r>
              <a:rPr lang="ru-RU" dirty="0" err="1"/>
              <a:t>хто</a:t>
            </a:r>
            <a:r>
              <a:rPr lang="ru-RU" dirty="0"/>
              <a:t> на </a:t>
            </a:r>
            <a:r>
              <a:rPr lang="ru-RU" dirty="0" err="1"/>
              <a:t>законних</a:t>
            </a:r>
            <a:r>
              <a:rPr lang="ru-RU" dirty="0"/>
              <a:t> </a:t>
            </a:r>
            <a:r>
              <a:rPr lang="ru-RU" dirty="0" err="1"/>
              <a:t>підставах</a:t>
            </a:r>
            <a:r>
              <a:rPr lang="ru-RU" dirty="0"/>
              <a:t> </a:t>
            </a:r>
            <a:r>
              <a:rPr lang="ru-RU" dirty="0" err="1"/>
              <a:t>перебуває</a:t>
            </a:r>
            <a:r>
              <a:rPr lang="ru-RU" dirty="0"/>
              <a:t> на </a:t>
            </a:r>
            <a:r>
              <a:rPr lang="ru-RU" dirty="0" err="1"/>
              <a:t>території</a:t>
            </a:r>
            <a:r>
              <a:rPr lang="ru-RU" dirty="0"/>
              <a:t> </a:t>
            </a:r>
            <a:r>
              <a:rPr lang="ru-RU" dirty="0" err="1"/>
              <a:t>України</a:t>
            </a:r>
            <a:r>
              <a:rPr lang="ru-RU" dirty="0"/>
              <a:t>, </a:t>
            </a:r>
            <a:r>
              <a:rPr lang="ru-RU" dirty="0" err="1"/>
              <a:t>гарантується</a:t>
            </a:r>
            <a:r>
              <a:rPr lang="ru-RU" dirty="0"/>
              <a:t> </a:t>
            </a:r>
            <a:r>
              <a:rPr lang="ru-RU" dirty="0">
                <a:solidFill>
                  <a:srgbClr val="FF0000"/>
                </a:solidFill>
              </a:rPr>
              <a:t>свобода </a:t>
            </a:r>
            <a:r>
              <a:rPr lang="ru-RU" dirty="0" err="1">
                <a:solidFill>
                  <a:srgbClr val="FF0000"/>
                </a:solidFill>
              </a:rPr>
              <a:t>пересування</a:t>
            </a:r>
            <a:r>
              <a:rPr lang="ru-RU" dirty="0">
                <a:solidFill>
                  <a:srgbClr val="FF0000"/>
                </a:solidFill>
              </a:rPr>
              <a:t>, </a:t>
            </a:r>
            <a:r>
              <a:rPr lang="ru-RU" dirty="0" err="1">
                <a:solidFill>
                  <a:srgbClr val="FF0000"/>
                </a:solidFill>
              </a:rPr>
              <a:t>вільний</a:t>
            </a:r>
            <a:r>
              <a:rPr lang="ru-RU" dirty="0">
                <a:solidFill>
                  <a:srgbClr val="FF0000"/>
                </a:solidFill>
              </a:rPr>
              <a:t> </a:t>
            </a:r>
            <a:r>
              <a:rPr lang="ru-RU" dirty="0" err="1">
                <a:solidFill>
                  <a:srgbClr val="FF0000"/>
                </a:solidFill>
              </a:rPr>
              <a:t>вибір</a:t>
            </a:r>
            <a:r>
              <a:rPr lang="ru-RU" dirty="0">
                <a:solidFill>
                  <a:srgbClr val="FF0000"/>
                </a:solidFill>
              </a:rPr>
              <a:t> </a:t>
            </a:r>
            <a:r>
              <a:rPr lang="ru-RU" dirty="0" err="1">
                <a:solidFill>
                  <a:srgbClr val="FF0000"/>
                </a:solidFill>
              </a:rPr>
              <a:t>місця</a:t>
            </a:r>
            <a:r>
              <a:rPr lang="ru-RU" dirty="0">
                <a:solidFill>
                  <a:srgbClr val="FF0000"/>
                </a:solidFill>
              </a:rPr>
              <a:t> </a:t>
            </a:r>
            <a:r>
              <a:rPr lang="ru-RU" dirty="0" err="1">
                <a:solidFill>
                  <a:srgbClr val="FF0000"/>
                </a:solidFill>
              </a:rPr>
              <a:t>проживання</a:t>
            </a:r>
            <a:r>
              <a:rPr lang="ru-RU" dirty="0">
                <a:solidFill>
                  <a:srgbClr val="FF0000"/>
                </a:solidFill>
              </a:rPr>
              <a:t>,</a:t>
            </a:r>
            <a:r>
              <a:rPr lang="ru-RU" dirty="0"/>
              <a:t> право </a:t>
            </a:r>
            <a:r>
              <a:rPr lang="ru-RU" dirty="0" err="1"/>
              <a:t>вільно</a:t>
            </a:r>
            <a:r>
              <a:rPr lang="ru-RU" dirty="0"/>
              <a:t> </a:t>
            </a:r>
            <a:r>
              <a:rPr lang="ru-RU" dirty="0" err="1"/>
              <a:t>залишати</a:t>
            </a:r>
            <a:r>
              <a:rPr lang="ru-RU" dirty="0"/>
              <a:t> </a:t>
            </a:r>
            <a:r>
              <a:rPr lang="ru-RU" dirty="0" err="1"/>
              <a:t>територію</a:t>
            </a:r>
            <a:r>
              <a:rPr lang="ru-RU" dirty="0"/>
              <a:t> </a:t>
            </a:r>
            <a:r>
              <a:rPr lang="ru-RU" dirty="0" err="1"/>
              <a:t>України</a:t>
            </a:r>
            <a:r>
              <a:rPr lang="ru-RU" dirty="0"/>
              <a:t>, за </a:t>
            </a:r>
            <a:r>
              <a:rPr lang="ru-RU" dirty="0" err="1"/>
              <a:t>винятком</a:t>
            </a:r>
            <a:r>
              <a:rPr lang="ru-RU" dirty="0"/>
              <a:t> </a:t>
            </a:r>
            <a:r>
              <a:rPr lang="ru-RU" dirty="0" err="1"/>
              <a:t>обмежень</a:t>
            </a:r>
            <a:r>
              <a:rPr lang="ru-RU" dirty="0"/>
              <a:t>, </a:t>
            </a:r>
            <a:r>
              <a:rPr lang="ru-RU" dirty="0" err="1"/>
              <a:t>які</a:t>
            </a:r>
            <a:r>
              <a:rPr lang="ru-RU" dirty="0"/>
              <a:t> </a:t>
            </a:r>
            <a:r>
              <a:rPr lang="ru-RU" dirty="0" err="1"/>
              <a:t>встановлюються</a:t>
            </a:r>
            <a:r>
              <a:rPr lang="ru-RU" dirty="0"/>
              <a:t> законом</a:t>
            </a:r>
            <a:r>
              <a:rPr lang="ru-RU" dirty="0">
                <a:solidFill>
                  <a:srgbClr val="FF0000"/>
                </a:solidFill>
              </a:rPr>
              <a:t>.</a:t>
            </a:r>
          </a:p>
          <a:p>
            <a:pPr algn="just"/>
            <a:r>
              <a:rPr lang="ru-RU" dirty="0" err="1"/>
              <a:t>Громадянин</a:t>
            </a:r>
            <a:r>
              <a:rPr lang="ru-RU" dirty="0"/>
              <a:t> </a:t>
            </a:r>
            <a:r>
              <a:rPr lang="ru-RU" dirty="0" err="1"/>
              <a:t>України</a:t>
            </a:r>
            <a:r>
              <a:rPr lang="ru-RU" dirty="0"/>
              <a:t> не </a:t>
            </a:r>
            <a:r>
              <a:rPr lang="ru-RU" dirty="0" err="1"/>
              <a:t>може</a:t>
            </a:r>
            <a:r>
              <a:rPr lang="ru-RU" dirty="0"/>
              <a:t> бути </a:t>
            </a:r>
            <a:r>
              <a:rPr lang="ru-RU" dirty="0" err="1"/>
              <a:t>позбавлений</a:t>
            </a:r>
            <a:r>
              <a:rPr lang="ru-RU" dirty="0"/>
              <a:t> права в будь-</a:t>
            </a:r>
            <a:r>
              <a:rPr lang="ru-RU" dirty="0" err="1"/>
              <a:t>який</a:t>
            </a:r>
            <a:r>
              <a:rPr lang="ru-RU" dirty="0"/>
              <a:t> час </a:t>
            </a:r>
            <a:r>
              <a:rPr lang="ru-RU" dirty="0" err="1"/>
              <a:t>повернутися</a:t>
            </a:r>
            <a:r>
              <a:rPr lang="ru-RU" dirty="0"/>
              <a:t> в </a:t>
            </a:r>
            <a:r>
              <a:rPr lang="ru-RU" dirty="0" err="1"/>
              <a:t>Україну</a:t>
            </a:r>
            <a:r>
              <a:rPr lang="ru-RU" dirty="0" smtClean="0"/>
              <a:t>.</a:t>
            </a:r>
          </a:p>
          <a:p>
            <a:pPr marL="0" indent="0">
              <a:buNone/>
            </a:pPr>
            <a:endParaRPr lang="ru-RU" dirty="0"/>
          </a:p>
          <a:p>
            <a:endParaRPr lang="uk-UA" dirty="0"/>
          </a:p>
        </p:txBody>
      </p:sp>
    </p:spTree>
    <p:extLst>
      <p:ext uri="{BB962C8B-B14F-4D97-AF65-F5344CB8AC3E}">
        <p14:creationId xmlns:p14="http://schemas.microsoft.com/office/powerpoint/2010/main" val="262717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706090"/>
          </a:xfrm>
        </p:spPr>
        <p:txBody>
          <a:bodyPr>
            <a:normAutofit fontScale="90000"/>
          </a:bodyPr>
          <a:lstStyle/>
          <a:p>
            <a:pPr algn="ctr"/>
            <a:r>
              <a:rPr lang="uk-UA" b="1" dirty="0" smtClean="0"/>
              <a:t>Закони України</a:t>
            </a:r>
            <a:endParaRPr lang="uk-UA" b="1" dirty="0"/>
          </a:p>
        </p:txBody>
      </p:sp>
      <p:sp>
        <p:nvSpPr>
          <p:cNvPr id="3" name="Объект 2"/>
          <p:cNvSpPr>
            <a:spLocks noGrp="1"/>
          </p:cNvSpPr>
          <p:nvPr>
            <p:ph sz="quarter" idx="1"/>
          </p:nvPr>
        </p:nvSpPr>
        <p:spPr>
          <a:xfrm>
            <a:off x="914400" y="1447800"/>
            <a:ext cx="7772400" cy="5221560"/>
          </a:xfrm>
        </p:spPr>
        <p:txBody>
          <a:bodyPr>
            <a:normAutofit fontScale="92500"/>
          </a:bodyPr>
          <a:lstStyle/>
          <a:p>
            <a:r>
              <a:rPr lang="ru-RU" i="1" dirty="0" smtClean="0"/>
              <a:t>«Про </a:t>
            </a:r>
            <a:r>
              <a:rPr lang="ru-RU" i="1" dirty="0"/>
              <a:t>порядок </a:t>
            </a:r>
            <a:r>
              <a:rPr lang="ru-RU" i="1" dirty="0" err="1"/>
              <a:t>виїзду</a:t>
            </a:r>
            <a:r>
              <a:rPr lang="ru-RU" i="1" dirty="0"/>
              <a:t> з </a:t>
            </a:r>
            <a:r>
              <a:rPr lang="ru-RU" i="1" dirty="0" err="1"/>
              <a:t>України</a:t>
            </a:r>
            <a:r>
              <a:rPr lang="ru-RU" i="1" dirty="0"/>
              <a:t> і </a:t>
            </a:r>
            <a:r>
              <a:rPr lang="ru-RU" i="1" dirty="0" err="1"/>
              <a:t>в’їзду</a:t>
            </a:r>
            <a:r>
              <a:rPr lang="ru-RU" i="1" dirty="0"/>
              <a:t> в </a:t>
            </a:r>
            <a:r>
              <a:rPr lang="ru-RU" i="1" dirty="0" err="1"/>
              <a:t>Україну</a:t>
            </a:r>
            <a:r>
              <a:rPr lang="ru-RU" i="1" dirty="0"/>
              <a:t> </a:t>
            </a:r>
            <a:r>
              <a:rPr lang="ru-RU" i="1" dirty="0" err="1"/>
              <a:t>громадян</a:t>
            </a:r>
            <a:r>
              <a:rPr lang="ru-RU" i="1" dirty="0"/>
              <a:t> </a:t>
            </a:r>
            <a:r>
              <a:rPr lang="ru-RU" i="1" dirty="0" err="1"/>
              <a:t>України</a:t>
            </a:r>
            <a:r>
              <a:rPr lang="ru-RU" i="1" dirty="0" smtClean="0"/>
              <a:t>»</a:t>
            </a:r>
          </a:p>
          <a:p>
            <a:r>
              <a:rPr lang="ru-RU" i="1" dirty="0" smtClean="0"/>
              <a:t>«Про </a:t>
            </a:r>
            <a:r>
              <a:rPr lang="ru-RU" i="1" dirty="0" smtClean="0"/>
              <a:t>свободу </a:t>
            </a:r>
            <a:r>
              <a:rPr lang="ru-RU" i="1" dirty="0" err="1" smtClean="0"/>
              <a:t>пересування</a:t>
            </a:r>
            <a:r>
              <a:rPr lang="ru-RU" i="1" dirty="0" smtClean="0"/>
              <a:t> та </a:t>
            </a:r>
            <a:r>
              <a:rPr lang="ru-RU" i="1" dirty="0" err="1" smtClean="0"/>
              <a:t>вільний</a:t>
            </a:r>
            <a:r>
              <a:rPr lang="ru-RU" i="1" dirty="0" smtClean="0"/>
              <a:t> </a:t>
            </a:r>
            <a:r>
              <a:rPr lang="ru-RU" i="1" dirty="0" err="1" smtClean="0"/>
              <a:t>вибір</a:t>
            </a:r>
            <a:r>
              <a:rPr lang="ru-RU" i="1" dirty="0" smtClean="0"/>
              <a:t> </a:t>
            </a:r>
            <a:r>
              <a:rPr lang="ru-RU" i="1" dirty="0" err="1" smtClean="0"/>
              <a:t>місця</a:t>
            </a:r>
            <a:r>
              <a:rPr lang="ru-RU" i="1" dirty="0" smtClean="0"/>
              <a:t> </a:t>
            </a:r>
            <a:r>
              <a:rPr lang="ru-RU" i="1" dirty="0" err="1" smtClean="0"/>
              <a:t>проживання</a:t>
            </a:r>
            <a:r>
              <a:rPr lang="ru-RU" i="1" dirty="0" smtClean="0"/>
              <a:t>»</a:t>
            </a:r>
          </a:p>
          <a:p>
            <a:pPr marL="0" indent="0" algn="just">
              <a:buNone/>
            </a:pPr>
            <a:r>
              <a:rPr lang="ru-RU" dirty="0" err="1"/>
              <a:t>Р</a:t>
            </a:r>
            <a:r>
              <a:rPr lang="ru-RU" dirty="0" err="1" smtClean="0"/>
              <a:t>еалізація</a:t>
            </a:r>
            <a:r>
              <a:rPr lang="ru-RU" dirty="0" smtClean="0"/>
              <a:t> </a:t>
            </a:r>
            <a:r>
              <a:rPr lang="ru-RU" dirty="0"/>
              <a:t>права на </a:t>
            </a:r>
            <a:r>
              <a:rPr lang="ru-RU" dirty="0" err="1"/>
              <a:t>вільний</a:t>
            </a:r>
            <a:r>
              <a:rPr lang="ru-RU" dirty="0"/>
              <a:t> </a:t>
            </a:r>
            <a:r>
              <a:rPr lang="ru-RU" dirty="0" err="1"/>
              <a:t>вибір</a:t>
            </a:r>
            <a:r>
              <a:rPr lang="ru-RU" dirty="0"/>
              <a:t> </a:t>
            </a:r>
            <a:r>
              <a:rPr lang="ru-RU" dirty="0" err="1"/>
              <a:t>місця</a:t>
            </a:r>
            <a:r>
              <a:rPr lang="ru-RU" dirty="0"/>
              <a:t> </a:t>
            </a:r>
            <a:r>
              <a:rPr lang="ru-RU" dirty="0" err="1"/>
              <a:t>проживання</a:t>
            </a:r>
            <a:r>
              <a:rPr lang="ru-RU" dirty="0"/>
              <a:t> </a:t>
            </a:r>
            <a:r>
              <a:rPr lang="ru-RU" dirty="0" err="1"/>
              <a:t>неможлива</a:t>
            </a:r>
            <a:r>
              <a:rPr lang="ru-RU" dirty="0"/>
              <a:t> без права на </a:t>
            </a:r>
            <a:r>
              <a:rPr lang="ru-RU" dirty="0" err="1"/>
              <a:t>вільне</a:t>
            </a:r>
            <a:r>
              <a:rPr lang="ru-RU" dirty="0"/>
              <a:t> </a:t>
            </a:r>
            <a:r>
              <a:rPr lang="ru-RU" dirty="0" err="1"/>
              <a:t>пересування</a:t>
            </a:r>
            <a:r>
              <a:rPr lang="ru-RU" dirty="0"/>
              <a:t> </a:t>
            </a:r>
            <a:r>
              <a:rPr lang="ru-RU" dirty="0" err="1"/>
              <a:t>територією</a:t>
            </a:r>
            <a:r>
              <a:rPr lang="ru-RU" dirty="0"/>
              <a:t> </a:t>
            </a:r>
            <a:r>
              <a:rPr lang="ru-RU" dirty="0" err="1"/>
              <a:t>країни</a:t>
            </a:r>
            <a:r>
              <a:rPr lang="ru-RU" dirty="0"/>
              <a:t>, але разом </a:t>
            </a:r>
            <a:r>
              <a:rPr lang="ru-RU" dirty="0" err="1"/>
              <a:t>із</a:t>
            </a:r>
            <a:r>
              <a:rPr lang="ru-RU" dirty="0"/>
              <a:t> </a:t>
            </a:r>
            <a:r>
              <a:rPr lang="ru-RU" dirty="0" err="1"/>
              <a:t>тим</a:t>
            </a:r>
            <a:r>
              <a:rPr lang="ru-RU" dirty="0"/>
              <a:t> </a:t>
            </a:r>
            <a:r>
              <a:rPr lang="ru-RU" dirty="0" err="1"/>
              <a:t>вказує</a:t>
            </a:r>
            <a:r>
              <a:rPr lang="ru-RU" dirty="0"/>
              <a:t>, </a:t>
            </a:r>
            <a:r>
              <a:rPr lang="ru-RU" dirty="0" err="1"/>
              <a:t>що</a:t>
            </a:r>
            <a:r>
              <a:rPr lang="ru-RU" dirty="0"/>
              <a:t> в </a:t>
            </a:r>
            <a:r>
              <a:rPr lang="ru-RU" dirty="0" err="1"/>
              <a:t>деяких</a:t>
            </a:r>
            <a:r>
              <a:rPr lang="ru-RU" dirty="0"/>
              <a:t> </a:t>
            </a:r>
            <a:r>
              <a:rPr lang="ru-RU" dirty="0" err="1"/>
              <a:t>випадках</a:t>
            </a:r>
            <a:r>
              <a:rPr lang="ru-RU" dirty="0"/>
              <a:t> та на </a:t>
            </a:r>
            <a:r>
              <a:rPr lang="ru-RU" dirty="0" err="1"/>
              <a:t>деяких</a:t>
            </a:r>
            <a:r>
              <a:rPr lang="ru-RU" dirty="0"/>
              <a:t> </a:t>
            </a:r>
            <a:r>
              <a:rPr lang="ru-RU" dirty="0" err="1"/>
              <a:t>територіях</a:t>
            </a:r>
            <a:r>
              <a:rPr lang="ru-RU" dirty="0"/>
              <a:t> </a:t>
            </a:r>
            <a:r>
              <a:rPr lang="ru-RU" dirty="0" err="1"/>
              <a:t>така</a:t>
            </a:r>
            <a:r>
              <a:rPr lang="ru-RU" dirty="0"/>
              <a:t> </a:t>
            </a:r>
            <a:r>
              <a:rPr lang="ru-RU" dirty="0" err="1"/>
              <a:t>залежність</a:t>
            </a:r>
            <a:r>
              <a:rPr lang="ru-RU" dirty="0"/>
              <a:t> є </a:t>
            </a:r>
            <a:r>
              <a:rPr lang="ru-RU" dirty="0" err="1"/>
              <a:t>зворотною</a:t>
            </a:r>
            <a:r>
              <a:rPr lang="ru-RU" dirty="0"/>
              <a:t>, </a:t>
            </a:r>
            <a:r>
              <a:rPr lang="ru-RU" dirty="0" err="1"/>
              <a:t>тобто</a:t>
            </a:r>
            <a:r>
              <a:rPr lang="ru-RU" dirty="0"/>
              <a:t> </a:t>
            </a:r>
            <a:r>
              <a:rPr lang="ru-RU" dirty="0" err="1"/>
              <a:t>реалізація</a:t>
            </a:r>
            <a:r>
              <a:rPr lang="ru-RU" dirty="0"/>
              <a:t> права на свободу </a:t>
            </a:r>
            <a:r>
              <a:rPr lang="ru-RU" dirty="0" err="1"/>
              <a:t>пересування</a:t>
            </a:r>
            <a:r>
              <a:rPr lang="ru-RU" dirty="0"/>
              <a:t> </a:t>
            </a:r>
            <a:r>
              <a:rPr lang="ru-RU" dirty="0" err="1"/>
              <a:t>певною</a:t>
            </a:r>
            <a:r>
              <a:rPr lang="ru-RU" dirty="0"/>
              <a:t> </a:t>
            </a:r>
            <a:r>
              <a:rPr lang="ru-RU" dirty="0" err="1"/>
              <a:t>мірою</a:t>
            </a:r>
            <a:r>
              <a:rPr lang="ru-RU" dirty="0"/>
              <a:t> 9 </a:t>
            </a:r>
            <a:r>
              <a:rPr lang="ru-RU" dirty="0" err="1"/>
              <a:t>залежить</a:t>
            </a:r>
            <a:r>
              <a:rPr lang="ru-RU" dirty="0"/>
              <a:t> </a:t>
            </a:r>
            <a:r>
              <a:rPr lang="ru-RU" dirty="0" err="1"/>
              <a:t>від</a:t>
            </a:r>
            <a:r>
              <a:rPr lang="ru-RU" dirty="0"/>
              <a:t> </a:t>
            </a:r>
            <a:r>
              <a:rPr lang="ru-RU" dirty="0" err="1"/>
              <a:t>місця</a:t>
            </a:r>
            <a:r>
              <a:rPr lang="ru-RU" dirty="0"/>
              <a:t> </a:t>
            </a:r>
            <a:r>
              <a:rPr lang="ru-RU" dirty="0" err="1"/>
              <a:t>проживання</a:t>
            </a:r>
            <a:r>
              <a:rPr lang="ru-RU" dirty="0"/>
              <a:t> особи (</a:t>
            </a:r>
            <a:r>
              <a:rPr lang="ru-RU" dirty="0" err="1"/>
              <a:t>наприклад</a:t>
            </a:r>
            <a:r>
              <a:rPr lang="ru-RU" dirty="0"/>
              <a:t>, </a:t>
            </a:r>
            <a:r>
              <a:rPr lang="ru-RU" dirty="0" err="1"/>
              <a:t>пересування</a:t>
            </a:r>
            <a:r>
              <a:rPr lang="ru-RU" dirty="0"/>
              <a:t> у </a:t>
            </a:r>
            <a:r>
              <a:rPr lang="ru-RU" dirty="0" err="1"/>
              <a:t>прикордонній</a:t>
            </a:r>
            <a:r>
              <a:rPr lang="ru-RU" dirty="0"/>
              <a:t> </a:t>
            </a:r>
            <a:r>
              <a:rPr lang="ru-RU" dirty="0" err="1"/>
              <a:t>зоні</a:t>
            </a:r>
            <a:r>
              <a:rPr lang="ru-RU" dirty="0"/>
              <a:t> </a:t>
            </a:r>
            <a:r>
              <a:rPr lang="ru-RU" dirty="0" err="1"/>
              <a:t>сусідніх</a:t>
            </a:r>
            <a:r>
              <a:rPr lang="ru-RU" dirty="0"/>
              <a:t> </a:t>
            </a:r>
            <a:r>
              <a:rPr lang="ru-RU" dirty="0" err="1"/>
              <a:t>країн</a:t>
            </a:r>
            <a:r>
              <a:rPr lang="ru-RU" dirty="0"/>
              <a:t> </a:t>
            </a:r>
            <a:r>
              <a:rPr lang="ru-RU" dirty="0" err="1"/>
              <a:t>окремими</a:t>
            </a:r>
            <a:r>
              <a:rPr lang="ru-RU" dirty="0"/>
              <a:t> особами в межах малого </a:t>
            </a:r>
            <a:r>
              <a:rPr lang="ru-RU" dirty="0" err="1"/>
              <a:t>прикордонного</a:t>
            </a:r>
            <a:r>
              <a:rPr lang="ru-RU" dirty="0"/>
              <a:t> </a:t>
            </a:r>
            <a:r>
              <a:rPr lang="ru-RU" dirty="0" err="1"/>
              <a:t>руху</a:t>
            </a:r>
            <a:r>
              <a:rPr lang="ru-RU" dirty="0"/>
              <a:t>).</a:t>
            </a:r>
            <a:endParaRPr lang="ru-RU" i="1" dirty="0" smtClean="0"/>
          </a:p>
          <a:p>
            <a:endParaRPr lang="uk-UA" dirty="0"/>
          </a:p>
        </p:txBody>
      </p:sp>
    </p:spTree>
    <p:extLst>
      <p:ext uri="{BB962C8B-B14F-4D97-AF65-F5344CB8AC3E}">
        <p14:creationId xmlns:p14="http://schemas.microsoft.com/office/powerpoint/2010/main" val="1075014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Свободу </a:t>
            </a:r>
            <a:r>
              <a:rPr lang="ru-RU" b="1" dirty="0" err="1"/>
              <a:t>пересування</a:t>
            </a:r>
            <a:r>
              <a:rPr lang="ru-RU" b="1" dirty="0"/>
              <a:t> </a:t>
            </a:r>
            <a:r>
              <a:rPr lang="ru-RU" b="1" dirty="0" err="1"/>
              <a:t>відповідно</a:t>
            </a:r>
            <a:r>
              <a:rPr lang="ru-RU" b="1" dirty="0"/>
              <a:t> до закону </a:t>
            </a:r>
            <a:r>
              <a:rPr lang="ru-RU" b="1" dirty="0" err="1"/>
              <a:t>може</a:t>
            </a:r>
            <a:r>
              <a:rPr lang="ru-RU" b="1" dirty="0"/>
              <a:t> бути </a:t>
            </a:r>
            <a:r>
              <a:rPr lang="ru-RU" b="1" dirty="0" err="1"/>
              <a:t>обмежено</a:t>
            </a:r>
            <a:r>
              <a:rPr lang="ru-RU" b="1" dirty="0" smtClean="0"/>
              <a:t>:</a:t>
            </a:r>
            <a:endParaRPr lang="uk-UA" b="1" dirty="0"/>
          </a:p>
        </p:txBody>
      </p:sp>
      <p:sp>
        <p:nvSpPr>
          <p:cNvPr id="3" name="Объект 2"/>
          <p:cNvSpPr>
            <a:spLocks noGrp="1"/>
          </p:cNvSpPr>
          <p:nvPr>
            <p:ph sz="quarter" idx="1"/>
          </p:nvPr>
        </p:nvSpPr>
        <p:spPr/>
        <p:txBody>
          <a:bodyPr>
            <a:normAutofit fontScale="92500" lnSpcReduction="20000"/>
          </a:bodyPr>
          <a:lstStyle/>
          <a:p>
            <a:pPr algn="just"/>
            <a:r>
              <a:rPr lang="ru-RU" dirty="0" smtClean="0"/>
              <a:t>у </a:t>
            </a:r>
            <a:r>
              <a:rPr lang="ru-RU" dirty="0" err="1"/>
              <a:t>прикордонній</a:t>
            </a:r>
            <a:r>
              <a:rPr lang="ru-RU" dirty="0"/>
              <a:t> </a:t>
            </a:r>
            <a:r>
              <a:rPr lang="ru-RU" dirty="0" err="1"/>
              <a:t>смузі</a:t>
            </a:r>
            <a:r>
              <a:rPr lang="ru-RU" dirty="0"/>
              <a:t>;</a:t>
            </a:r>
          </a:p>
          <a:p>
            <a:pPr algn="just"/>
            <a:r>
              <a:rPr lang="ru-RU" dirty="0"/>
              <a:t>на </a:t>
            </a:r>
            <a:r>
              <a:rPr lang="ru-RU" dirty="0" err="1"/>
              <a:t>територіях</a:t>
            </a:r>
            <a:r>
              <a:rPr lang="ru-RU" dirty="0"/>
              <a:t> </a:t>
            </a:r>
            <a:r>
              <a:rPr lang="ru-RU" dirty="0" err="1"/>
              <a:t>військових</a:t>
            </a:r>
            <a:r>
              <a:rPr lang="ru-RU" dirty="0"/>
              <a:t> </a:t>
            </a:r>
            <a:r>
              <a:rPr lang="ru-RU" dirty="0" err="1"/>
              <a:t>об’єктів</a:t>
            </a:r>
            <a:r>
              <a:rPr lang="ru-RU" dirty="0"/>
              <a:t>;</a:t>
            </a:r>
          </a:p>
          <a:p>
            <a:pPr algn="just"/>
            <a:r>
              <a:rPr lang="ru-RU" dirty="0"/>
              <a:t>у зонах, </a:t>
            </a:r>
            <a:r>
              <a:rPr lang="ru-RU" dirty="0" err="1"/>
              <a:t>які</a:t>
            </a:r>
            <a:r>
              <a:rPr lang="ru-RU" dirty="0"/>
              <a:t> </a:t>
            </a:r>
            <a:r>
              <a:rPr lang="ru-RU" dirty="0" err="1"/>
              <a:t>згідно</a:t>
            </a:r>
            <a:r>
              <a:rPr lang="ru-RU" dirty="0"/>
              <a:t> </a:t>
            </a:r>
            <a:r>
              <a:rPr lang="ru-RU" dirty="0" err="1"/>
              <a:t>із</a:t>
            </a:r>
            <a:r>
              <a:rPr lang="ru-RU" dirty="0"/>
              <a:t> законом належать до зон з </a:t>
            </a:r>
            <a:r>
              <a:rPr lang="ru-RU" dirty="0" err="1"/>
              <a:t>обмеженим</a:t>
            </a:r>
            <a:r>
              <a:rPr lang="ru-RU" dirty="0"/>
              <a:t> доступом;</a:t>
            </a:r>
          </a:p>
          <a:p>
            <a:pPr algn="just"/>
            <a:r>
              <a:rPr lang="ru-RU" dirty="0"/>
              <a:t>на </a:t>
            </a:r>
            <a:r>
              <a:rPr lang="ru-RU" dirty="0" err="1"/>
              <a:t>приватних</a:t>
            </a:r>
            <a:r>
              <a:rPr lang="ru-RU" dirty="0"/>
              <a:t> </a:t>
            </a:r>
            <a:r>
              <a:rPr lang="ru-RU" dirty="0" err="1"/>
              <a:t>земельних</a:t>
            </a:r>
            <a:r>
              <a:rPr lang="ru-RU" dirty="0"/>
              <a:t> </a:t>
            </a:r>
            <a:r>
              <a:rPr lang="ru-RU" dirty="0" err="1"/>
              <a:t>ділянках</a:t>
            </a:r>
            <a:r>
              <a:rPr lang="ru-RU" dirty="0"/>
              <a:t>;</a:t>
            </a:r>
          </a:p>
          <a:p>
            <a:pPr algn="just"/>
            <a:r>
              <a:rPr lang="ru-RU" dirty="0"/>
              <a:t>на </a:t>
            </a:r>
            <a:r>
              <a:rPr lang="ru-RU" dirty="0" err="1"/>
              <a:t>територіях</a:t>
            </a:r>
            <a:r>
              <a:rPr lang="ru-RU" dirty="0"/>
              <a:t>, </a:t>
            </a:r>
            <a:r>
              <a:rPr lang="ru-RU" dirty="0" err="1"/>
              <a:t>щодо</a:t>
            </a:r>
            <a:r>
              <a:rPr lang="ru-RU" dirty="0"/>
              <a:t> </a:t>
            </a:r>
            <a:r>
              <a:rPr lang="ru-RU" dirty="0" err="1"/>
              <a:t>яких</a:t>
            </a:r>
            <a:r>
              <a:rPr lang="ru-RU" dirty="0"/>
              <a:t> введено </a:t>
            </a:r>
            <a:r>
              <a:rPr lang="ru-RU" dirty="0" err="1"/>
              <a:t>воєнний</a:t>
            </a:r>
            <a:r>
              <a:rPr lang="ru-RU" dirty="0"/>
              <a:t> </a:t>
            </a:r>
            <a:r>
              <a:rPr lang="ru-RU" dirty="0" err="1"/>
              <a:t>або</a:t>
            </a:r>
            <a:r>
              <a:rPr lang="ru-RU" dirty="0"/>
              <a:t> </a:t>
            </a:r>
            <a:r>
              <a:rPr lang="ru-RU" dirty="0" err="1"/>
              <a:t>надзвичайний</a:t>
            </a:r>
            <a:r>
              <a:rPr lang="ru-RU" dirty="0"/>
              <a:t> стан;</a:t>
            </a:r>
          </a:p>
          <a:p>
            <a:pPr algn="just"/>
            <a:r>
              <a:rPr lang="ru-RU" dirty="0"/>
              <a:t>на </a:t>
            </a:r>
            <a:r>
              <a:rPr lang="ru-RU" dirty="0" err="1"/>
              <a:t>окремих</a:t>
            </a:r>
            <a:r>
              <a:rPr lang="ru-RU" dirty="0"/>
              <a:t> </a:t>
            </a:r>
            <a:r>
              <a:rPr lang="ru-RU" dirty="0" err="1"/>
              <a:t>територіях</a:t>
            </a:r>
            <a:r>
              <a:rPr lang="ru-RU" dirty="0"/>
              <a:t> і в </a:t>
            </a:r>
            <a:r>
              <a:rPr lang="ru-RU" dirty="0" err="1"/>
              <a:t>населених</a:t>
            </a:r>
            <a:r>
              <a:rPr lang="ru-RU" dirty="0"/>
              <a:t> пунктах, де у </a:t>
            </a:r>
            <a:r>
              <a:rPr lang="ru-RU" dirty="0" err="1"/>
              <a:t>разі</a:t>
            </a:r>
            <a:r>
              <a:rPr lang="ru-RU" dirty="0"/>
              <a:t> </a:t>
            </a:r>
            <a:r>
              <a:rPr lang="ru-RU" dirty="0" err="1"/>
              <a:t>небезпеки</a:t>
            </a:r>
            <a:r>
              <a:rPr lang="ru-RU" dirty="0"/>
              <a:t> </a:t>
            </a:r>
            <a:r>
              <a:rPr lang="ru-RU" dirty="0" err="1"/>
              <a:t>поширення</a:t>
            </a:r>
            <a:r>
              <a:rPr lang="ru-RU" dirty="0"/>
              <a:t> </a:t>
            </a:r>
            <a:r>
              <a:rPr lang="ru-RU" dirty="0" err="1"/>
              <a:t>інфекційних</a:t>
            </a:r>
            <a:r>
              <a:rPr lang="ru-RU" dirty="0"/>
              <a:t> </a:t>
            </a:r>
            <a:r>
              <a:rPr lang="ru-RU" dirty="0" err="1"/>
              <a:t>захворювань</a:t>
            </a:r>
            <a:r>
              <a:rPr lang="ru-RU" dirty="0"/>
              <a:t> і </a:t>
            </a:r>
            <a:r>
              <a:rPr lang="ru-RU" dirty="0" err="1"/>
              <a:t>отруєнь</a:t>
            </a:r>
            <a:r>
              <a:rPr lang="ru-RU" dirty="0"/>
              <a:t> людей </a:t>
            </a:r>
            <a:r>
              <a:rPr lang="ru-RU" dirty="0" err="1"/>
              <a:t>введені</a:t>
            </a:r>
            <a:r>
              <a:rPr lang="ru-RU" dirty="0"/>
              <a:t> </a:t>
            </a:r>
            <a:r>
              <a:rPr lang="ru-RU" dirty="0" err="1"/>
              <a:t>особливі</a:t>
            </a:r>
            <a:r>
              <a:rPr lang="ru-RU" dirty="0"/>
              <a:t> </a:t>
            </a:r>
            <a:r>
              <a:rPr lang="ru-RU" dirty="0" err="1"/>
              <a:t>умови</a:t>
            </a:r>
            <a:r>
              <a:rPr lang="ru-RU" dirty="0"/>
              <a:t> і режим </a:t>
            </a:r>
            <a:r>
              <a:rPr lang="ru-RU" dirty="0" err="1"/>
              <a:t>проживання</a:t>
            </a:r>
            <a:r>
              <a:rPr lang="ru-RU" dirty="0"/>
              <a:t> </a:t>
            </a:r>
            <a:r>
              <a:rPr lang="ru-RU" dirty="0" err="1"/>
              <a:t>населення</a:t>
            </a:r>
            <a:r>
              <a:rPr lang="ru-RU" dirty="0"/>
              <a:t> та </a:t>
            </a:r>
            <a:r>
              <a:rPr lang="ru-RU" dirty="0" err="1"/>
              <a:t>господарської</a:t>
            </a:r>
            <a:r>
              <a:rPr lang="ru-RU" dirty="0"/>
              <a:t> </a:t>
            </a:r>
            <a:r>
              <a:rPr lang="ru-RU" dirty="0" err="1"/>
              <a:t>діяльності</a:t>
            </a:r>
            <a:r>
              <a:rPr lang="ru-RU" dirty="0"/>
              <a:t>;</a:t>
            </a:r>
          </a:p>
          <a:p>
            <a:pPr algn="just"/>
            <a:r>
              <a:rPr lang="ru-RU" dirty="0"/>
              <a:t>на </a:t>
            </a:r>
            <a:r>
              <a:rPr lang="ru-RU" dirty="0" err="1"/>
              <a:t>тимчасово</a:t>
            </a:r>
            <a:r>
              <a:rPr lang="ru-RU" dirty="0"/>
              <a:t> </a:t>
            </a:r>
            <a:r>
              <a:rPr lang="ru-RU" dirty="0" err="1"/>
              <a:t>окупованих</a:t>
            </a:r>
            <a:r>
              <a:rPr lang="ru-RU" dirty="0"/>
              <a:t> </a:t>
            </a:r>
            <a:r>
              <a:rPr lang="ru-RU" dirty="0" err="1"/>
              <a:t>територіях</a:t>
            </a:r>
            <a:r>
              <a:rPr lang="ru-RU" dirty="0"/>
              <a:t>.</a:t>
            </a:r>
          </a:p>
          <a:p>
            <a:endParaRPr lang="uk-UA" dirty="0"/>
          </a:p>
        </p:txBody>
      </p:sp>
    </p:spTree>
    <p:extLst>
      <p:ext uri="{BB962C8B-B14F-4D97-AF65-F5344CB8AC3E}">
        <p14:creationId xmlns:p14="http://schemas.microsoft.com/office/powerpoint/2010/main" val="4072705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t>Свобода пересування обмежується щодо</a:t>
            </a:r>
            <a:r>
              <a:rPr lang="uk-UA" b="1" dirty="0" smtClean="0"/>
              <a:t>:</a:t>
            </a:r>
            <a:endParaRPr lang="uk-UA" b="1" dirty="0"/>
          </a:p>
        </p:txBody>
      </p:sp>
      <p:sp>
        <p:nvSpPr>
          <p:cNvPr id="3" name="Объект 2"/>
          <p:cNvSpPr>
            <a:spLocks noGrp="1"/>
          </p:cNvSpPr>
          <p:nvPr>
            <p:ph sz="quarter" idx="1"/>
          </p:nvPr>
        </p:nvSpPr>
        <p:spPr>
          <a:xfrm>
            <a:off x="107504" y="1447800"/>
            <a:ext cx="8928992" cy="5221560"/>
          </a:xfrm>
        </p:spPr>
        <p:txBody>
          <a:bodyPr>
            <a:noAutofit/>
          </a:bodyPr>
          <a:lstStyle/>
          <a:p>
            <a:pPr algn="just"/>
            <a:r>
              <a:rPr lang="uk-UA" sz="1600" dirty="0" smtClean="0"/>
              <a:t>осіб</a:t>
            </a:r>
            <a:r>
              <a:rPr lang="uk-UA" sz="1600" dirty="0"/>
              <a:t>, до яких відповідно до процесуального законодавства застосовано запобіжні заходи, пов’язані з обмеженням або позбавленням волі;</a:t>
            </a:r>
          </a:p>
          <a:p>
            <a:pPr algn="just"/>
            <a:r>
              <a:rPr lang="uk-UA" sz="1600" dirty="0"/>
              <a:t>осіб, які за вироком суду відбувають покарання у вигляді позбавлення або обмеження волі;</a:t>
            </a:r>
          </a:p>
          <a:p>
            <a:pPr algn="just"/>
            <a:r>
              <a:rPr lang="uk-UA" sz="1600" dirty="0"/>
              <a:t>осіб, звільнених від відбування покарання з випробуванням, яким заборонено виїжджати за межі України без погодження з уповноваженим органом з питань </a:t>
            </a:r>
            <a:r>
              <a:rPr lang="uk-UA" sz="1600" dirty="0" err="1"/>
              <a:t>пробації</a:t>
            </a:r>
            <a:r>
              <a:rPr lang="uk-UA" sz="1600" dirty="0"/>
              <a:t>;</a:t>
            </a:r>
          </a:p>
          <a:p>
            <a:pPr algn="just"/>
            <a:r>
              <a:rPr lang="uk-UA" sz="1600" dirty="0" smtClean="0"/>
              <a:t>осіб</a:t>
            </a:r>
            <a:r>
              <a:rPr lang="uk-UA" sz="1600" dirty="0"/>
              <a:t>, які згідно із законодавством перебувають під адміністративним наглядом;</a:t>
            </a:r>
          </a:p>
          <a:p>
            <a:pPr algn="just"/>
            <a:r>
              <a:rPr lang="uk-UA" sz="1600" dirty="0"/>
              <a:t>осіб, які згідно із законодавством про інфекційні захворювання та психіатричну допомогу підлягають примусовій госпіталізації та лікуванню;</a:t>
            </a:r>
          </a:p>
          <a:p>
            <a:pPr algn="just"/>
            <a:r>
              <a:rPr lang="uk-UA" sz="1600" dirty="0"/>
              <a:t>осіб, які звернулися за наданням їм статусу біженця чи додаткового захисту і стосовно яких прийнято рішення про оформлення документів для вирішення питання щодо визнання біженцем або особою, яка потребує додаткового захисту;</a:t>
            </a:r>
          </a:p>
          <a:p>
            <a:pPr algn="just"/>
            <a:r>
              <a:rPr lang="uk-UA" sz="1600" dirty="0" smtClean="0"/>
              <a:t>іноземців </a:t>
            </a:r>
            <a:r>
              <a:rPr lang="uk-UA" sz="1600" dirty="0"/>
              <a:t>та осіб без громадянства, які не мають законних підстав для перебування на території України;</a:t>
            </a:r>
          </a:p>
          <a:p>
            <a:pPr algn="just"/>
            <a:r>
              <a:rPr lang="uk-UA" sz="1600" dirty="0"/>
              <a:t>осіб, яких призвано на дійсну строкову службу до Збройних Сил України та інших, утворених відповідно до законів України, військових формувань;</a:t>
            </a:r>
          </a:p>
          <a:p>
            <a:pPr algn="just"/>
            <a:r>
              <a:rPr lang="uk-UA" sz="1600" dirty="0"/>
              <a:t>іноземців, які перебувають у складі військових іноземних підрозділів і які мають статус військового.</a:t>
            </a:r>
          </a:p>
          <a:p>
            <a:pPr marL="0" indent="0" algn="just">
              <a:buNone/>
            </a:pPr>
            <a:r>
              <a:rPr lang="uk-UA" sz="1600" dirty="0"/>
              <a:t>Свобода пересування може бути обмежена і в інших випадках, передбачених законом.</a:t>
            </a:r>
          </a:p>
          <a:p>
            <a:endParaRPr lang="uk-UA" sz="1600" dirty="0"/>
          </a:p>
        </p:txBody>
      </p:sp>
    </p:spTree>
    <p:extLst>
      <p:ext uri="{BB962C8B-B14F-4D97-AF65-F5344CB8AC3E}">
        <p14:creationId xmlns:p14="http://schemas.microsoft.com/office/powerpoint/2010/main" val="3341611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914400" y="44624"/>
            <a:ext cx="3733800" cy="1728192"/>
          </a:xfrm>
        </p:spPr>
        <p:txBody>
          <a:bodyPr/>
          <a:lstStyle/>
          <a:p>
            <a:r>
              <a:rPr lang="uk-UA" sz="2000" dirty="0"/>
              <a:t>Вільний вибір місця проживання обмежується в адміністративно-територіальних </a:t>
            </a:r>
            <a:r>
              <a:rPr lang="uk-UA" sz="2000" dirty="0" smtClean="0"/>
              <a:t>одиницях</a:t>
            </a:r>
            <a:r>
              <a:rPr lang="uk-UA" sz="2000" dirty="0"/>
              <a:t>, які </a:t>
            </a:r>
            <a:r>
              <a:rPr lang="uk-UA" sz="2000" dirty="0" smtClean="0"/>
              <a:t>знаходяться:</a:t>
            </a:r>
            <a:endParaRPr lang="uk-UA" dirty="0"/>
          </a:p>
        </p:txBody>
      </p:sp>
      <p:sp>
        <p:nvSpPr>
          <p:cNvPr id="7" name="Текст 6"/>
          <p:cNvSpPr>
            <a:spLocks noGrp="1"/>
          </p:cNvSpPr>
          <p:nvPr>
            <p:ph type="body" sz="half" idx="3"/>
          </p:nvPr>
        </p:nvSpPr>
        <p:spPr>
          <a:xfrm>
            <a:off x="5076056" y="116632"/>
            <a:ext cx="3733800" cy="1301080"/>
          </a:xfrm>
        </p:spPr>
        <p:txBody>
          <a:bodyPr/>
          <a:lstStyle/>
          <a:p>
            <a:r>
              <a:rPr lang="uk-UA" dirty="0"/>
              <a:t>Вільний вибір місця проживання обмежується щодо</a:t>
            </a:r>
            <a:r>
              <a:rPr lang="uk-UA" dirty="0" smtClean="0"/>
              <a:t>:</a:t>
            </a:r>
            <a:endParaRPr lang="uk-UA" dirty="0"/>
          </a:p>
        </p:txBody>
      </p:sp>
      <p:sp>
        <p:nvSpPr>
          <p:cNvPr id="6" name="Объект 5"/>
          <p:cNvSpPr>
            <a:spLocks noGrp="1"/>
          </p:cNvSpPr>
          <p:nvPr>
            <p:ph sz="half" idx="2"/>
          </p:nvPr>
        </p:nvSpPr>
        <p:spPr>
          <a:xfrm>
            <a:off x="179512" y="2247900"/>
            <a:ext cx="4468688" cy="3886200"/>
          </a:xfrm>
        </p:spPr>
        <p:txBody>
          <a:bodyPr>
            <a:normAutofit fontScale="70000" lnSpcReduction="20000"/>
          </a:bodyPr>
          <a:lstStyle/>
          <a:p>
            <a:r>
              <a:rPr lang="uk-UA" dirty="0" smtClean="0"/>
              <a:t>у </a:t>
            </a:r>
            <a:r>
              <a:rPr lang="uk-UA" dirty="0"/>
              <a:t>прикордонній смузі;</a:t>
            </a:r>
          </a:p>
          <a:p>
            <a:r>
              <a:rPr lang="uk-UA" dirty="0"/>
              <a:t>на територіях військових об’єктів;</a:t>
            </a:r>
          </a:p>
          <a:p>
            <a:r>
              <a:rPr lang="uk-UA" dirty="0"/>
              <a:t>у зонах, які згідно із законом належать до зон з обмеженим доступом;</a:t>
            </a:r>
          </a:p>
          <a:p>
            <a:r>
              <a:rPr lang="uk-UA" dirty="0"/>
              <a:t>на території, де у разі небезпеки поширення інфекційних захворювань і отруєнь людей введені особливі умови і режим проживання населення та господарської діяльності;</a:t>
            </a:r>
          </a:p>
          <a:p>
            <a:r>
              <a:rPr lang="uk-UA" dirty="0"/>
              <a:t>на територіях, щодо яких введено воєнний або надзвичайний стан;</a:t>
            </a:r>
          </a:p>
          <a:p>
            <a:r>
              <a:rPr lang="uk-UA" dirty="0"/>
              <a:t>на тимчасово окупованих територіях.</a:t>
            </a:r>
          </a:p>
          <a:p>
            <a:endParaRPr lang="uk-UA" dirty="0"/>
          </a:p>
        </p:txBody>
      </p:sp>
      <p:sp>
        <p:nvSpPr>
          <p:cNvPr id="8" name="Объект 7"/>
          <p:cNvSpPr>
            <a:spLocks noGrp="1"/>
          </p:cNvSpPr>
          <p:nvPr>
            <p:ph sz="half" idx="4"/>
          </p:nvPr>
        </p:nvSpPr>
        <p:spPr>
          <a:xfrm>
            <a:off x="4953000" y="2247900"/>
            <a:ext cx="4191000" cy="3886200"/>
          </a:xfrm>
        </p:spPr>
        <p:txBody>
          <a:bodyPr>
            <a:normAutofit fontScale="55000" lnSpcReduction="20000"/>
          </a:bodyPr>
          <a:lstStyle/>
          <a:p>
            <a:r>
              <a:rPr lang="uk-UA" dirty="0" smtClean="0"/>
              <a:t>осіб</a:t>
            </a:r>
            <a:r>
              <a:rPr lang="uk-UA" dirty="0"/>
              <a:t>, які не досягли 14-річного віку;</a:t>
            </a:r>
          </a:p>
          <a:p>
            <a:r>
              <a:rPr lang="uk-UA" dirty="0" smtClean="0"/>
              <a:t>осіб</a:t>
            </a:r>
            <a:r>
              <a:rPr lang="uk-UA" dirty="0"/>
              <a:t>, до яких згідно із процесуальним законодавством застосовано запобіжні заходи, пов’язані з обмеженням або позбавленням волі;</a:t>
            </a:r>
          </a:p>
          <a:p>
            <a:r>
              <a:rPr lang="uk-UA" dirty="0"/>
              <a:t>осіб, які за вироком суду відбувають покарання у вигляді позбавлення або обмеження волі;</a:t>
            </a:r>
          </a:p>
          <a:p>
            <a:r>
              <a:rPr lang="uk-UA" dirty="0"/>
              <a:t>осіб, які згідно із законодавством перебувають під адміністративним наглядом;</a:t>
            </a:r>
          </a:p>
          <a:p>
            <a:r>
              <a:rPr lang="uk-UA" dirty="0"/>
              <a:t>осіб, які згідно із законодавством про інфекційні захворювання та психіатричну допомогу підлягають примусовій госпіталізації та лікуванню;</a:t>
            </a:r>
          </a:p>
          <a:p>
            <a:r>
              <a:rPr lang="uk-UA" dirty="0"/>
              <a:t>іноземців та осіб без громадянства, які не мають законних підстав для перебування на території України.</a:t>
            </a:r>
          </a:p>
          <a:p>
            <a:endParaRPr lang="uk-UA" dirty="0"/>
          </a:p>
        </p:txBody>
      </p:sp>
    </p:spTree>
    <p:extLst>
      <p:ext uri="{BB962C8B-B14F-4D97-AF65-F5344CB8AC3E}">
        <p14:creationId xmlns:p14="http://schemas.microsoft.com/office/powerpoint/2010/main" val="2062682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692696"/>
            <a:ext cx="8363272" cy="5327104"/>
          </a:xfrm>
        </p:spPr>
        <p:txBody>
          <a:bodyPr>
            <a:normAutofit lnSpcReduction="10000"/>
          </a:bodyPr>
          <a:lstStyle/>
          <a:p>
            <a:pPr marL="0" indent="0" algn="just">
              <a:buNone/>
            </a:pPr>
            <a:r>
              <a:rPr lang="uk-UA" dirty="0"/>
              <a:t>Держава може ввести на своїй території обмеження, враховуючи інтереси щодо охорони здоров’я і моральності населення, які стосуються доступу до водопостачання чи заражених районів. У цьому аспекті в Україні на законодавчому рівні існують обмеження, що суперечать міжнародним стандартам. Так, норми ст. 29 Закону України від 24 лютого 1994 р. “Про забезпечення санітарного й епідеміологічного благополуччя населення</a:t>
            </a:r>
            <a:r>
              <a:rPr lang="uk-UA" dirty="0" smtClean="0"/>
              <a:t>” </a:t>
            </a:r>
            <a:r>
              <a:rPr lang="uk-UA" dirty="0"/>
              <a:t>дозволяють в’їзд на територію України громадян України з країн (місцевостей), де зареєстровані особливо небезпечні інфекційні захворювання, тільки за наявності документів, передбачених міжнародними угодами і санітарним законодавством України</a:t>
            </a:r>
          </a:p>
        </p:txBody>
      </p:sp>
    </p:spTree>
    <p:extLst>
      <p:ext uri="{BB962C8B-B14F-4D97-AF65-F5344CB8AC3E}">
        <p14:creationId xmlns:p14="http://schemas.microsoft.com/office/powerpoint/2010/main" val="2559127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3845" t="10354" r="21951" b="22718"/>
          <a:stretch/>
        </p:blipFill>
        <p:spPr bwMode="auto">
          <a:xfrm>
            <a:off x="323528" y="404663"/>
            <a:ext cx="8279791" cy="6248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2885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784976" cy="5687144"/>
          </a:xfrm>
        </p:spPr>
        <p:txBody>
          <a:bodyPr>
            <a:normAutofit fontScale="92500"/>
          </a:bodyPr>
          <a:lstStyle/>
          <a:p>
            <a:pPr marL="0" indent="0" algn="just">
              <a:buNone/>
            </a:pPr>
            <a:r>
              <a:rPr lang="ru-RU" b="1" dirty="0" err="1">
                <a:solidFill>
                  <a:srgbClr val="FF0000"/>
                </a:solidFill>
              </a:rPr>
              <a:t>Стаття</a:t>
            </a:r>
            <a:r>
              <a:rPr lang="ru-RU" b="1" dirty="0">
                <a:solidFill>
                  <a:srgbClr val="FF0000"/>
                </a:solidFill>
              </a:rPr>
              <a:t> 34.</a:t>
            </a:r>
            <a:r>
              <a:rPr lang="ru-RU" dirty="0">
                <a:solidFill>
                  <a:srgbClr val="FF0000"/>
                </a:solidFill>
              </a:rPr>
              <a:t> Кожному </a:t>
            </a:r>
            <a:r>
              <a:rPr lang="ru-RU" dirty="0" err="1">
                <a:solidFill>
                  <a:srgbClr val="FF0000"/>
                </a:solidFill>
              </a:rPr>
              <a:t>гарантується</a:t>
            </a:r>
            <a:r>
              <a:rPr lang="ru-RU" dirty="0">
                <a:solidFill>
                  <a:srgbClr val="FF0000"/>
                </a:solidFill>
              </a:rPr>
              <a:t> право на свободу думки і слова, на </a:t>
            </a:r>
            <a:r>
              <a:rPr lang="ru-RU" dirty="0" err="1">
                <a:solidFill>
                  <a:srgbClr val="FF0000"/>
                </a:solidFill>
              </a:rPr>
              <a:t>вільне</a:t>
            </a:r>
            <a:r>
              <a:rPr lang="ru-RU" dirty="0">
                <a:solidFill>
                  <a:srgbClr val="FF0000"/>
                </a:solidFill>
              </a:rPr>
              <a:t> </a:t>
            </a:r>
            <a:r>
              <a:rPr lang="ru-RU" dirty="0" err="1">
                <a:solidFill>
                  <a:srgbClr val="FF0000"/>
                </a:solidFill>
              </a:rPr>
              <a:t>вираження</a:t>
            </a:r>
            <a:r>
              <a:rPr lang="ru-RU" dirty="0">
                <a:solidFill>
                  <a:srgbClr val="FF0000"/>
                </a:solidFill>
              </a:rPr>
              <a:t> </a:t>
            </a:r>
            <a:r>
              <a:rPr lang="ru-RU" dirty="0" err="1">
                <a:solidFill>
                  <a:srgbClr val="FF0000"/>
                </a:solidFill>
              </a:rPr>
              <a:t>своїх</a:t>
            </a:r>
            <a:r>
              <a:rPr lang="ru-RU" dirty="0">
                <a:solidFill>
                  <a:srgbClr val="FF0000"/>
                </a:solidFill>
              </a:rPr>
              <a:t> </a:t>
            </a:r>
            <a:r>
              <a:rPr lang="ru-RU" dirty="0" err="1">
                <a:solidFill>
                  <a:srgbClr val="FF0000"/>
                </a:solidFill>
              </a:rPr>
              <a:t>поглядів</a:t>
            </a:r>
            <a:r>
              <a:rPr lang="ru-RU" dirty="0">
                <a:solidFill>
                  <a:srgbClr val="FF0000"/>
                </a:solidFill>
              </a:rPr>
              <a:t> і </a:t>
            </a:r>
            <a:r>
              <a:rPr lang="ru-RU" dirty="0" err="1">
                <a:solidFill>
                  <a:srgbClr val="FF0000"/>
                </a:solidFill>
              </a:rPr>
              <a:t>переконань</a:t>
            </a:r>
            <a:r>
              <a:rPr lang="ru-RU" dirty="0">
                <a:solidFill>
                  <a:srgbClr val="FF0000"/>
                </a:solidFill>
              </a:rPr>
              <a:t>.</a:t>
            </a:r>
          </a:p>
          <a:p>
            <a:pPr algn="just"/>
            <a:r>
              <a:rPr lang="ru-RU" dirty="0" err="1"/>
              <a:t>Кожен</a:t>
            </a:r>
            <a:r>
              <a:rPr lang="ru-RU" dirty="0"/>
              <a:t> </a:t>
            </a:r>
            <a:r>
              <a:rPr lang="ru-RU" dirty="0" err="1"/>
              <a:t>має</a:t>
            </a:r>
            <a:r>
              <a:rPr lang="ru-RU" dirty="0"/>
              <a:t> право </a:t>
            </a:r>
            <a:r>
              <a:rPr lang="ru-RU" dirty="0" err="1"/>
              <a:t>вільно</a:t>
            </a:r>
            <a:r>
              <a:rPr lang="ru-RU" dirty="0"/>
              <a:t> </a:t>
            </a:r>
            <a:r>
              <a:rPr lang="ru-RU" dirty="0" err="1"/>
              <a:t>збирати</a:t>
            </a:r>
            <a:r>
              <a:rPr lang="ru-RU" dirty="0"/>
              <a:t>, </a:t>
            </a:r>
            <a:r>
              <a:rPr lang="ru-RU" dirty="0" err="1"/>
              <a:t>зберігати</a:t>
            </a:r>
            <a:r>
              <a:rPr lang="ru-RU" dirty="0"/>
              <a:t>, </a:t>
            </a:r>
            <a:r>
              <a:rPr lang="ru-RU" dirty="0" err="1"/>
              <a:t>використовувати</a:t>
            </a:r>
            <a:r>
              <a:rPr lang="ru-RU" dirty="0"/>
              <a:t> і </a:t>
            </a:r>
            <a:r>
              <a:rPr lang="ru-RU" dirty="0" err="1"/>
              <a:t>поширювати</a:t>
            </a:r>
            <a:r>
              <a:rPr lang="ru-RU" dirty="0"/>
              <a:t> </a:t>
            </a:r>
            <a:r>
              <a:rPr lang="ru-RU" dirty="0" err="1"/>
              <a:t>інформацію</a:t>
            </a:r>
            <a:r>
              <a:rPr lang="ru-RU" dirty="0"/>
              <a:t> </a:t>
            </a:r>
            <a:r>
              <a:rPr lang="ru-RU" dirty="0" err="1"/>
              <a:t>усно</a:t>
            </a:r>
            <a:r>
              <a:rPr lang="ru-RU" dirty="0"/>
              <a:t>, </a:t>
            </a:r>
            <a:r>
              <a:rPr lang="ru-RU" dirty="0" err="1"/>
              <a:t>письмово</a:t>
            </a:r>
            <a:r>
              <a:rPr lang="ru-RU" dirty="0"/>
              <a:t> </a:t>
            </a:r>
            <a:r>
              <a:rPr lang="ru-RU" dirty="0" err="1"/>
              <a:t>або</a:t>
            </a:r>
            <a:r>
              <a:rPr lang="ru-RU" dirty="0"/>
              <a:t> в </a:t>
            </a:r>
            <a:r>
              <a:rPr lang="ru-RU" dirty="0" err="1"/>
              <a:t>інший</a:t>
            </a:r>
            <a:r>
              <a:rPr lang="ru-RU" dirty="0"/>
              <a:t> </a:t>
            </a:r>
            <a:r>
              <a:rPr lang="ru-RU" dirty="0" err="1"/>
              <a:t>спосіб</a:t>
            </a:r>
            <a:r>
              <a:rPr lang="ru-RU" dirty="0"/>
              <a:t> - на </a:t>
            </a:r>
            <a:r>
              <a:rPr lang="ru-RU" dirty="0" err="1"/>
              <a:t>свій</a:t>
            </a:r>
            <a:r>
              <a:rPr lang="ru-RU" dirty="0"/>
              <a:t> </a:t>
            </a:r>
            <a:r>
              <a:rPr lang="ru-RU" dirty="0" err="1"/>
              <a:t>вибір</a:t>
            </a:r>
            <a:r>
              <a:rPr lang="ru-RU" dirty="0"/>
              <a:t>.</a:t>
            </a:r>
          </a:p>
          <a:p>
            <a:pPr algn="just"/>
            <a:r>
              <a:rPr lang="ru-RU" dirty="0" err="1" smtClean="0"/>
              <a:t>Здійснення</a:t>
            </a:r>
            <a:r>
              <a:rPr lang="ru-RU" dirty="0" smtClean="0"/>
              <a:t> </a:t>
            </a:r>
            <a:r>
              <a:rPr lang="ru-RU" dirty="0" err="1"/>
              <a:t>цих</a:t>
            </a:r>
            <a:r>
              <a:rPr lang="ru-RU" dirty="0"/>
              <a:t> прав </a:t>
            </a:r>
            <a:r>
              <a:rPr lang="ru-RU" dirty="0" err="1"/>
              <a:t>може</a:t>
            </a:r>
            <a:r>
              <a:rPr lang="ru-RU" dirty="0"/>
              <a:t> бути </a:t>
            </a:r>
            <a:r>
              <a:rPr lang="ru-RU" dirty="0" err="1"/>
              <a:t>обмежене</a:t>
            </a:r>
            <a:r>
              <a:rPr lang="ru-RU" dirty="0"/>
              <a:t> законом в </a:t>
            </a:r>
            <a:r>
              <a:rPr lang="ru-RU" dirty="0" err="1"/>
              <a:t>інтересах</a:t>
            </a:r>
            <a:r>
              <a:rPr lang="ru-RU" dirty="0"/>
              <a:t> </a:t>
            </a:r>
            <a:r>
              <a:rPr lang="ru-RU" dirty="0" err="1"/>
              <a:t>національної</a:t>
            </a:r>
            <a:r>
              <a:rPr lang="ru-RU" dirty="0"/>
              <a:t> </a:t>
            </a:r>
            <a:r>
              <a:rPr lang="ru-RU" dirty="0" err="1"/>
              <a:t>безпеки</a:t>
            </a:r>
            <a:r>
              <a:rPr lang="ru-RU" dirty="0"/>
              <a:t>, </a:t>
            </a:r>
            <a:r>
              <a:rPr lang="ru-RU" dirty="0" err="1"/>
              <a:t>територіальної</a:t>
            </a:r>
            <a:r>
              <a:rPr lang="ru-RU" dirty="0"/>
              <a:t> </a:t>
            </a:r>
            <a:r>
              <a:rPr lang="ru-RU" dirty="0" err="1"/>
              <a:t>цілісності</a:t>
            </a:r>
            <a:r>
              <a:rPr lang="ru-RU" dirty="0"/>
              <a:t> </a:t>
            </a:r>
            <a:r>
              <a:rPr lang="ru-RU" dirty="0" err="1"/>
              <a:t>або</a:t>
            </a:r>
            <a:r>
              <a:rPr lang="ru-RU" dirty="0"/>
              <a:t> </a:t>
            </a:r>
            <a:r>
              <a:rPr lang="ru-RU" dirty="0" err="1"/>
              <a:t>громадського</a:t>
            </a:r>
            <a:r>
              <a:rPr lang="ru-RU" dirty="0"/>
              <a:t> порядку з метою </a:t>
            </a:r>
            <a:r>
              <a:rPr lang="ru-RU" dirty="0" err="1"/>
              <a:t>запобігання</a:t>
            </a:r>
            <a:r>
              <a:rPr lang="ru-RU" dirty="0"/>
              <a:t> </a:t>
            </a:r>
            <a:r>
              <a:rPr lang="ru-RU" dirty="0" err="1"/>
              <a:t>заворушенням</a:t>
            </a:r>
            <a:r>
              <a:rPr lang="ru-RU" dirty="0"/>
              <a:t> </a:t>
            </a:r>
            <a:r>
              <a:rPr lang="ru-RU" dirty="0" err="1"/>
              <a:t>чи</a:t>
            </a:r>
            <a:r>
              <a:rPr lang="ru-RU" dirty="0"/>
              <a:t> </a:t>
            </a:r>
            <a:r>
              <a:rPr lang="ru-RU" dirty="0" err="1"/>
              <a:t>злочинам</a:t>
            </a:r>
            <a:r>
              <a:rPr lang="ru-RU" dirty="0"/>
              <a:t>, для </a:t>
            </a:r>
            <a:r>
              <a:rPr lang="ru-RU" dirty="0" err="1"/>
              <a:t>охорони</a:t>
            </a:r>
            <a:r>
              <a:rPr lang="ru-RU" dirty="0"/>
              <a:t> </a:t>
            </a:r>
            <a:r>
              <a:rPr lang="ru-RU" dirty="0" err="1"/>
              <a:t>здоров'я</a:t>
            </a:r>
            <a:r>
              <a:rPr lang="ru-RU" dirty="0"/>
              <a:t> </a:t>
            </a:r>
            <a:r>
              <a:rPr lang="ru-RU" dirty="0" err="1"/>
              <a:t>населення</a:t>
            </a:r>
            <a:r>
              <a:rPr lang="ru-RU" dirty="0"/>
              <a:t>, для </a:t>
            </a:r>
            <a:r>
              <a:rPr lang="ru-RU" dirty="0" err="1"/>
              <a:t>захисту</a:t>
            </a:r>
            <a:r>
              <a:rPr lang="ru-RU" dirty="0"/>
              <a:t> </a:t>
            </a:r>
            <a:r>
              <a:rPr lang="ru-RU" dirty="0" err="1"/>
              <a:t>репутації</a:t>
            </a:r>
            <a:r>
              <a:rPr lang="ru-RU" dirty="0"/>
              <a:t> </a:t>
            </a:r>
            <a:r>
              <a:rPr lang="ru-RU" dirty="0" err="1"/>
              <a:t>або</a:t>
            </a:r>
            <a:r>
              <a:rPr lang="ru-RU" dirty="0"/>
              <a:t> прав </a:t>
            </a:r>
            <a:r>
              <a:rPr lang="ru-RU" dirty="0" err="1"/>
              <a:t>інших</a:t>
            </a:r>
            <a:r>
              <a:rPr lang="ru-RU" dirty="0"/>
              <a:t> людей, для </a:t>
            </a:r>
            <a:r>
              <a:rPr lang="ru-RU" dirty="0" err="1"/>
              <a:t>запобігання</a:t>
            </a:r>
            <a:r>
              <a:rPr lang="ru-RU" dirty="0"/>
              <a:t> </a:t>
            </a:r>
            <a:r>
              <a:rPr lang="ru-RU" dirty="0" err="1"/>
              <a:t>розголошенню</a:t>
            </a:r>
            <a:r>
              <a:rPr lang="ru-RU" dirty="0"/>
              <a:t> </a:t>
            </a:r>
            <a:r>
              <a:rPr lang="ru-RU" dirty="0" err="1"/>
              <a:t>інформації</a:t>
            </a:r>
            <a:r>
              <a:rPr lang="ru-RU" dirty="0"/>
              <a:t>, </a:t>
            </a:r>
            <a:r>
              <a:rPr lang="ru-RU" dirty="0" err="1"/>
              <a:t>одержаної</a:t>
            </a:r>
            <a:r>
              <a:rPr lang="ru-RU" dirty="0"/>
              <a:t> </a:t>
            </a:r>
            <a:r>
              <a:rPr lang="ru-RU" dirty="0" err="1"/>
              <a:t>конфіденційно</a:t>
            </a:r>
            <a:r>
              <a:rPr lang="ru-RU" dirty="0"/>
              <a:t>, </a:t>
            </a:r>
            <a:r>
              <a:rPr lang="ru-RU" dirty="0" err="1"/>
              <a:t>або</a:t>
            </a:r>
            <a:r>
              <a:rPr lang="ru-RU" dirty="0"/>
              <a:t> для </a:t>
            </a:r>
            <a:r>
              <a:rPr lang="ru-RU" dirty="0" err="1"/>
              <a:t>підтримання</a:t>
            </a:r>
            <a:r>
              <a:rPr lang="ru-RU" dirty="0"/>
              <a:t> авторитету і </a:t>
            </a:r>
            <a:r>
              <a:rPr lang="ru-RU" dirty="0" err="1"/>
              <a:t>неупередженості</a:t>
            </a:r>
            <a:r>
              <a:rPr lang="ru-RU" dirty="0"/>
              <a:t> </a:t>
            </a:r>
            <a:r>
              <a:rPr lang="ru-RU" dirty="0" err="1"/>
              <a:t>правосуддя</a:t>
            </a:r>
            <a:r>
              <a:rPr lang="ru-RU" dirty="0"/>
              <a:t>.</a:t>
            </a:r>
          </a:p>
          <a:p>
            <a:r>
              <a:rPr lang="ru-RU" b="1" dirty="0" smtClean="0"/>
              <a:t>Закон </a:t>
            </a:r>
            <a:r>
              <a:rPr lang="ru-RU" b="1" dirty="0" err="1" smtClean="0"/>
              <a:t>України</a:t>
            </a:r>
            <a:r>
              <a:rPr lang="ru-RU" b="1" dirty="0" smtClean="0"/>
              <a:t> «Про </a:t>
            </a:r>
            <a:r>
              <a:rPr lang="ru-RU" b="1" dirty="0"/>
              <a:t>доступ до </a:t>
            </a:r>
            <a:r>
              <a:rPr lang="ru-RU" b="1" dirty="0" err="1"/>
              <a:t>публічної</a:t>
            </a:r>
            <a:r>
              <a:rPr lang="ru-RU" b="1" dirty="0"/>
              <a:t> </a:t>
            </a:r>
            <a:r>
              <a:rPr lang="ru-RU" b="1" dirty="0" err="1" smtClean="0"/>
              <a:t>інформації</a:t>
            </a:r>
            <a:r>
              <a:rPr lang="ru-RU" b="1" dirty="0" smtClean="0"/>
              <a:t>»!!!!</a:t>
            </a:r>
            <a:endParaRPr lang="uk-UA" dirty="0"/>
          </a:p>
        </p:txBody>
      </p:sp>
    </p:spTree>
    <p:extLst>
      <p:ext uri="{BB962C8B-B14F-4D97-AF65-F5344CB8AC3E}">
        <p14:creationId xmlns:p14="http://schemas.microsoft.com/office/powerpoint/2010/main" val="1552565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435280" cy="5687144"/>
          </a:xfrm>
        </p:spPr>
        <p:txBody>
          <a:bodyPr>
            <a:normAutofit fontScale="92500"/>
          </a:bodyPr>
          <a:lstStyle/>
          <a:p>
            <a:pPr marL="0" indent="0" algn="just">
              <a:buNone/>
            </a:pPr>
            <a:r>
              <a:rPr lang="ru-RU" b="1" i="1" dirty="0"/>
              <a:t>У </a:t>
            </a:r>
            <a:r>
              <a:rPr lang="ru-RU" b="1" i="1" dirty="0" err="1"/>
              <a:t>Міжнародних</a:t>
            </a:r>
            <a:r>
              <a:rPr lang="ru-RU" b="1" i="1" dirty="0"/>
              <a:t> пактах про права </a:t>
            </a:r>
            <a:r>
              <a:rPr lang="ru-RU" b="1" i="1" dirty="0" err="1"/>
              <a:t>людини</a:t>
            </a:r>
            <a:r>
              <a:rPr lang="ru-RU" b="1" i="1" dirty="0"/>
              <a:t> 1966 р. і в </a:t>
            </a:r>
            <a:r>
              <a:rPr lang="ru-RU" b="1" i="1" dirty="0" err="1"/>
              <a:t>Європейській</a:t>
            </a:r>
            <a:r>
              <a:rPr lang="ru-RU" b="1" i="1" dirty="0"/>
              <a:t> </a:t>
            </a:r>
            <a:r>
              <a:rPr lang="ru-RU" b="1" i="1" dirty="0" err="1"/>
              <a:t>конвенції</a:t>
            </a:r>
            <a:r>
              <a:rPr lang="ru-RU" b="1" i="1" dirty="0"/>
              <a:t> прав </a:t>
            </a:r>
            <a:r>
              <a:rPr lang="ru-RU" b="1" i="1" dirty="0" err="1"/>
              <a:t>людини</a:t>
            </a:r>
            <a:r>
              <a:rPr lang="ru-RU" b="1" i="1" dirty="0"/>
              <a:t> і </a:t>
            </a:r>
            <a:r>
              <a:rPr lang="ru-RU" b="1" i="1" dirty="0" err="1"/>
              <a:t>основних</a:t>
            </a:r>
            <a:r>
              <a:rPr lang="ru-RU" b="1" i="1" dirty="0"/>
              <a:t> свобод </a:t>
            </a:r>
            <a:r>
              <a:rPr lang="ru-RU" b="1" i="1" dirty="0" err="1"/>
              <a:t>мають</a:t>
            </a:r>
            <a:r>
              <a:rPr lang="ru-RU" b="1" i="1" dirty="0"/>
              <a:t> </a:t>
            </a:r>
            <a:r>
              <a:rPr lang="ru-RU" b="1" i="1" dirty="0" err="1"/>
              <a:t>місце</a:t>
            </a:r>
            <a:r>
              <a:rPr lang="ru-RU" b="1" i="1" dirty="0"/>
              <a:t> </a:t>
            </a:r>
            <a:r>
              <a:rPr lang="ru-RU" b="1" i="1" dirty="0" err="1"/>
              <a:t>відповідні</a:t>
            </a:r>
            <a:r>
              <a:rPr lang="ru-RU" b="1" i="1" dirty="0"/>
              <a:t> </a:t>
            </a:r>
            <a:r>
              <a:rPr lang="ru-RU" b="1" i="1" dirty="0" err="1"/>
              <a:t>обмеження</a:t>
            </a:r>
            <a:r>
              <a:rPr lang="ru-RU" b="1" i="1" dirty="0"/>
              <a:t> </a:t>
            </a:r>
            <a:r>
              <a:rPr lang="ru-RU" i="1" dirty="0"/>
              <a:t>- </a:t>
            </a:r>
            <a:r>
              <a:rPr lang="ru-RU" i="1" dirty="0" err="1"/>
              <a:t>користування</a:t>
            </a:r>
            <a:r>
              <a:rPr lang="ru-RU" i="1" dirty="0"/>
              <a:t> свободою </a:t>
            </a:r>
            <a:r>
              <a:rPr lang="ru-RU" i="1" dirty="0" err="1"/>
              <a:t>висловлення</a:t>
            </a:r>
            <a:r>
              <a:rPr lang="ru-RU" i="1" dirty="0"/>
              <a:t> </a:t>
            </a:r>
            <a:r>
              <a:rPr lang="ru-RU" i="1" dirty="0" err="1"/>
              <a:t>своєї</a:t>
            </a:r>
            <a:r>
              <a:rPr lang="ru-RU" i="1" dirty="0"/>
              <a:t> думки </a:t>
            </a:r>
            <a:r>
              <a:rPr lang="ru-RU" i="1" dirty="0" err="1"/>
              <a:t>може</a:t>
            </a:r>
            <a:r>
              <a:rPr lang="ru-RU" i="1" dirty="0"/>
              <a:t> бути </a:t>
            </a:r>
            <a:r>
              <a:rPr lang="ru-RU" i="1" dirty="0" err="1"/>
              <a:t>обмежене</a:t>
            </a:r>
            <a:r>
              <a:rPr lang="ru-RU" i="1" dirty="0"/>
              <a:t> </a:t>
            </a:r>
            <a:r>
              <a:rPr lang="ru-RU" i="1" dirty="0" err="1"/>
              <a:t>винятково</a:t>
            </a:r>
            <a:r>
              <a:rPr lang="ru-RU" i="1" dirty="0"/>
              <a:t> на </a:t>
            </a:r>
            <a:r>
              <a:rPr lang="ru-RU" i="1" dirty="0" err="1"/>
              <a:t>основі</a:t>
            </a:r>
            <a:r>
              <a:rPr lang="ru-RU" i="1" dirty="0"/>
              <a:t> закону, </a:t>
            </a:r>
            <a:r>
              <a:rPr lang="ru-RU" i="1" dirty="0" err="1"/>
              <a:t>який</a:t>
            </a:r>
            <a:r>
              <a:rPr lang="ru-RU" i="1" dirty="0"/>
              <a:t> не </a:t>
            </a:r>
            <a:r>
              <a:rPr lang="ru-RU" i="1" dirty="0" err="1"/>
              <a:t>має</a:t>
            </a:r>
            <a:r>
              <a:rPr lang="ru-RU" i="1" dirty="0"/>
              <a:t> </a:t>
            </a:r>
            <a:r>
              <a:rPr lang="ru-RU" i="1" dirty="0" err="1"/>
              <a:t>тоталітарного</a:t>
            </a:r>
            <a:r>
              <a:rPr lang="ru-RU" i="1" dirty="0"/>
              <a:t> </a:t>
            </a:r>
            <a:r>
              <a:rPr lang="ru-RU" i="1" dirty="0" err="1"/>
              <a:t>спрямування</a:t>
            </a:r>
            <a:r>
              <a:rPr lang="ru-RU" i="1" dirty="0"/>
              <a:t> і </a:t>
            </a:r>
            <a:r>
              <a:rPr lang="ru-RU" i="1" dirty="0" err="1"/>
              <a:t>необхідний</a:t>
            </a:r>
            <a:r>
              <a:rPr lang="ru-RU" i="1" dirty="0"/>
              <a:t> у демократичному </a:t>
            </a:r>
            <a:r>
              <a:rPr lang="ru-RU" i="1" dirty="0" err="1"/>
              <a:t>суспільстві</a:t>
            </a:r>
            <a:r>
              <a:rPr lang="ru-RU" i="1" dirty="0"/>
              <a:t> в </a:t>
            </a:r>
            <a:r>
              <a:rPr lang="ru-RU" i="1" dirty="0" err="1"/>
              <a:t>інтересах</a:t>
            </a:r>
            <a:r>
              <a:rPr lang="ru-RU" i="1" dirty="0"/>
              <a:t> </a:t>
            </a:r>
            <a:r>
              <a:rPr lang="ru-RU" i="1" dirty="0" err="1"/>
              <a:t>національної</a:t>
            </a:r>
            <a:r>
              <a:rPr lang="ru-RU" i="1" dirty="0"/>
              <a:t> </a:t>
            </a:r>
            <a:r>
              <a:rPr lang="ru-RU" i="1" dirty="0" err="1"/>
              <a:t>безпеки</a:t>
            </a:r>
            <a:r>
              <a:rPr lang="ru-RU" i="1" dirty="0"/>
              <a:t>, </a:t>
            </a:r>
            <a:r>
              <a:rPr lang="ru-RU" i="1" dirty="0" err="1"/>
              <a:t>територіальної</a:t>
            </a:r>
            <a:r>
              <a:rPr lang="ru-RU" i="1" dirty="0"/>
              <a:t> </a:t>
            </a:r>
            <a:r>
              <a:rPr lang="ru-RU" i="1" dirty="0" err="1"/>
              <a:t>цілісності</a:t>
            </a:r>
            <a:r>
              <a:rPr lang="ru-RU" i="1" dirty="0"/>
              <a:t> </a:t>
            </a:r>
            <a:r>
              <a:rPr lang="ru-RU" i="1" dirty="0" err="1"/>
              <a:t>або</a:t>
            </a:r>
            <a:r>
              <a:rPr lang="ru-RU" i="1" dirty="0"/>
              <a:t> </a:t>
            </a:r>
            <a:r>
              <a:rPr lang="ru-RU" i="1" dirty="0" err="1"/>
              <a:t>громадського</a:t>
            </a:r>
            <a:r>
              <a:rPr lang="ru-RU" i="1" dirty="0"/>
              <a:t> порядку:</a:t>
            </a:r>
            <a:endParaRPr lang="uk-UA" dirty="0"/>
          </a:p>
          <a:p>
            <a:pPr algn="just"/>
            <a:r>
              <a:rPr lang="ru-RU" i="1" dirty="0"/>
              <a:t>1)	з метою </a:t>
            </a:r>
            <a:r>
              <a:rPr lang="ru-RU" i="1" dirty="0" err="1"/>
              <a:t>запобігання</a:t>
            </a:r>
            <a:r>
              <a:rPr lang="ru-RU" i="1" dirty="0"/>
              <a:t> </a:t>
            </a:r>
            <a:r>
              <a:rPr lang="ru-RU" i="1" dirty="0" err="1"/>
              <a:t>заворушенням</a:t>
            </a:r>
            <a:r>
              <a:rPr lang="ru-RU" i="1" dirty="0"/>
              <a:t> </a:t>
            </a:r>
            <a:r>
              <a:rPr lang="ru-RU" i="1" dirty="0" err="1"/>
              <a:t>або</a:t>
            </a:r>
            <a:r>
              <a:rPr lang="ru-RU" i="1" dirty="0"/>
              <a:t> </a:t>
            </a:r>
            <a:r>
              <a:rPr lang="ru-RU" i="1" dirty="0" err="1"/>
              <a:t>злочинам</a:t>
            </a:r>
            <a:r>
              <a:rPr lang="ru-RU" i="1" dirty="0"/>
              <a:t>;</a:t>
            </a:r>
            <a:endParaRPr lang="uk-UA" dirty="0"/>
          </a:p>
          <a:p>
            <a:pPr algn="just"/>
            <a:r>
              <a:rPr lang="ru-RU" i="1" dirty="0"/>
              <a:t>2)	для </a:t>
            </a:r>
            <a:r>
              <a:rPr lang="ru-RU" i="1" dirty="0" err="1"/>
              <a:t>захисту</a:t>
            </a:r>
            <a:r>
              <a:rPr lang="ru-RU" i="1" dirty="0"/>
              <a:t> </a:t>
            </a:r>
            <a:r>
              <a:rPr lang="ru-RU" i="1" dirty="0" err="1"/>
              <a:t>здоров’я</a:t>
            </a:r>
            <a:r>
              <a:rPr lang="ru-RU" i="1" dirty="0"/>
              <a:t> та </a:t>
            </a:r>
            <a:r>
              <a:rPr lang="ru-RU" i="1" dirty="0" err="1"/>
              <a:t>моралі</a:t>
            </a:r>
            <a:r>
              <a:rPr lang="ru-RU" i="1" dirty="0"/>
              <a:t>;</a:t>
            </a:r>
            <a:endParaRPr lang="uk-UA" dirty="0"/>
          </a:p>
          <a:p>
            <a:pPr algn="just"/>
            <a:r>
              <a:rPr lang="ru-RU" i="1" dirty="0"/>
              <a:t>3)	для </a:t>
            </a:r>
            <a:r>
              <a:rPr lang="ru-RU" i="1" dirty="0" err="1"/>
              <a:t>захисту</a:t>
            </a:r>
            <a:r>
              <a:rPr lang="ru-RU" i="1" dirty="0"/>
              <a:t> </a:t>
            </a:r>
            <a:r>
              <a:rPr lang="ru-RU" i="1" dirty="0" err="1"/>
              <a:t>репутації</a:t>
            </a:r>
            <a:r>
              <a:rPr lang="ru-RU" i="1" dirty="0"/>
              <a:t> </a:t>
            </a:r>
            <a:r>
              <a:rPr lang="ru-RU" i="1" dirty="0" err="1"/>
              <a:t>або</a:t>
            </a:r>
            <a:r>
              <a:rPr lang="ru-RU" i="1" dirty="0"/>
              <a:t> прав </a:t>
            </a:r>
            <a:r>
              <a:rPr lang="ru-RU" i="1" dirty="0" err="1"/>
              <a:t>інших</a:t>
            </a:r>
            <a:r>
              <a:rPr lang="ru-RU" i="1" dirty="0"/>
              <a:t> людей;</a:t>
            </a:r>
            <a:endParaRPr lang="uk-UA" dirty="0"/>
          </a:p>
          <a:p>
            <a:pPr algn="just"/>
            <a:r>
              <a:rPr lang="ru-RU" i="1" dirty="0"/>
              <a:t>4)	для </a:t>
            </a:r>
            <a:r>
              <a:rPr lang="ru-RU" i="1" dirty="0" err="1"/>
              <a:t>запобігання</a:t>
            </a:r>
            <a:r>
              <a:rPr lang="ru-RU" i="1" dirty="0"/>
              <a:t> </a:t>
            </a:r>
            <a:r>
              <a:rPr lang="ru-RU" i="1" dirty="0" err="1"/>
              <a:t>розголошенню</a:t>
            </a:r>
            <a:r>
              <a:rPr lang="ru-RU" i="1" dirty="0"/>
              <a:t> </a:t>
            </a:r>
            <a:r>
              <a:rPr lang="ru-RU" i="1" dirty="0" err="1"/>
              <a:t>інформації</a:t>
            </a:r>
            <a:r>
              <a:rPr lang="ru-RU" i="1" dirty="0"/>
              <a:t>, </a:t>
            </a:r>
            <a:r>
              <a:rPr lang="ru-RU" i="1" dirty="0" err="1"/>
              <a:t>одержаної</a:t>
            </a:r>
            <a:r>
              <a:rPr lang="ru-RU" i="1" dirty="0"/>
              <a:t> </a:t>
            </a:r>
            <a:r>
              <a:rPr lang="ru-RU" i="1" dirty="0" err="1"/>
              <a:t>конфіденційно</a:t>
            </a:r>
            <a:r>
              <a:rPr lang="ru-RU" i="1" dirty="0"/>
              <a:t> </a:t>
            </a:r>
            <a:r>
              <a:rPr lang="ru-RU" i="1" dirty="0" err="1"/>
              <a:t>або</a:t>
            </a:r>
            <a:r>
              <a:rPr lang="ru-RU" i="1" dirty="0"/>
              <a:t> для </a:t>
            </a:r>
            <a:r>
              <a:rPr lang="ru-RU" i="1" dirty="0" err="1"/>
              <a:t>підтримання</a:t>
            </a:r>
            <a:r>
              <a:rPr lang="ru-RU" i="1" dirty="0"/>
              <a:t> авторитету і </a:t>
            </a:r>
            <a:r>
              <a:rPr lang="ru-RU" i="1" dirty="0" err="1"/>
              <a:t>неупередженості</a:t>
            </a:r>
            <a:r>
              <a:rPr lang="ru-RU" i="1" dirty="0"/>
              <a:t> </a:t>
            </a:r>
            <a:r>
              <a:rPr lang="ru-RU" i="1" dirty="0" err="1"/>
              <a:t>правосуддя</a:t>
            </a:r>
            <a:r>
              <a:rPr lang="ru-RU" i="1" dirty="0"/>
              <a:t>.</a:t>
            </a:r>
            <a:endParaRPr lang="uk-UA" dirty="0"/>
          </a:p>
          <a:p>
            <a:endParaRPr lang="uk-UA" dirty="0"/>
          </a:p>
        </p:txBody>
      </p:sp>
    </p:spTree>
    <p:extLst>
      <p:ext uri="{BB962C8B-B14F-4D97-AF65-F5344CB8AC3E}">
        <p14:creationId xmlns:p14="http://schemas.microsoft.com/office/powerpoint/2010/main" val="1099328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706090"/>
          </a:xfrm>
        </p:spPr>
        <p:txBody>
          <a:bodyPr>
            <a:noAutofit/>
          </a:bodyPr>
          <a:lstStyle/>
          <a:p>
            <a:pPr algn="ctr"/>
            <a:r>
              <a:rPr lang="uk-UA" sz="4800" b="1" dirty="0" smtClean="0"/>
              <a:t>План</a:t>
            </a:r>
            <a:endParaRPr lang="uk-UA" sz="4800" b="1" dirty="0"/>
          </a:p>
        </p:txBody>
      </p:sp>
      <p:sp>
        <p:nvSpPr>
          <p:cNvPr id="3" name="Объект 2"/>
          <p:cNvSpPr>
            <a:spLocks noGrp="1"/>
          </p:cNvSpPr>
          <p:nvPr>
            <p:ph sz="quarter" idx="1"/>
          </p:nvPr>
        </p:nvSpPr>
        <p:spPr>
          <a:xfrm>
            <a:off x="457200" y="1124744"/>
            <a:ext cx="8579296" cy="5616624"/>
          </a:xfrm>
        </p:spPr>
        <p:txBody>
          <a:bodyPr>
            <a:normAutofit/>
          </a:bodyPr>
          <a:lstStyle/>
          <a:p>
            <a:pPr marL="514350" indent="-514350" algn="just">
              <a:buAutoNum type="arabicPeriod"/>
            </a:pPr>
            <a:r>
              <a:rPr lang="uk-UA" dirty="0" smtClean="0"/>
              <a:t>Право на таємницю </a:t>
            </a:r>
            <a:r>
              <a:rPr lang="uk-UA" dirty="0"/>
              <a:t>листування, телефонних розмов, телеграфної та іншої кореспонденції. </a:t>
            </a:r>
            <a:endParaRPr lang="uk-UA" dirty="0" smtClean="0"/>
          </a:p>
          <a:p>
            <a:pPr marL="514350" indent="-514350" algn="just">
              <a:buAutoNum type="arabicPeriod"/>
            </a:pPr>
            <a:r>
              <a:rPr lang="uk-UA" dirty="0" smtClean="0"/>
              <a:t>Право </a:t>
            </a:r>
            <a:r>
              <a:rPr lang="uk-UA" dirty="0"/>
              <a:t>на </a:t>
            </a:r>
            <a:r>
              <a:rPr lang="uk-UA" dirty="0" smtClean="0"/>
              <a:t>невтручання </a:t>
            </a:r>
            <a:r>
              <a:rPr lang="uk-UA" dirty="0"/>
              <a:t>в його особисте і сімейне </a:t>
            </a:r>
            <a:r>
              <a:rPr lang="uk-UA" dirty="0" smtClean="0"/>
              <a:t>життя.</a:t>
            </a:r>
          </a:p>
          <a:p>
            <a:pPr marL="514350" indent="-514350" algn="just">
              <a:buAutoNum type="arabicPeriod"/>
            </a:pPr>
            <a:r>
              <a:rPr lang="uk-UA" dirty="0" smtClean="0"/>
              <a:t>Право на </a:t>
            </a:r>
            <a:r>
              <a:rPr lang="ru-RU" dirty="0" smtClean="0"/>
              <a:t>свободу </a:t>
            </a:r>
            <a:r>
              <a:rPr lang="ru-RU" dirty="0" err="1"/>
              <a:t>пересування</a:t>
            </a:r>
            <a:r>
              <a:rPr lang="ru-RU" dirty="0"/>
              <a:t>, </a:t>
            </a:r>
            <a:r>
              <a:rPr lang="ru-RU" dirty="0" err="1"/>
              <a:t>вільний</a:t>
            </a:r>
            <a:r>
              <a:rPr lang="ru-RU" dirty="0"/>
              <a:t> </a:t>
            </a:r>
            <a:r>
              <a:rPr lang="ru-RU" dirty="0" err="1"/>
              <a:t>вибір</a:t>
            </a:r>
            <a:r>
              <a:rPr lang="ru-RU" dirty="0"/>
              <a:t> </a:t>
            </a:r>
            <a:r>
              <a:rPr lang="ru-RU" dirty="0" err="1"/>
              <a:t>місця</a:t>
            </a:r>
            <a:r>
              <a:rPr lang="ru-RU" dirty="0"/>
              <a:t> </a:t>
            </a:r>
            <a:r>
              <a:rPr lang="ru-RU" dirty="0" err="1" smtClean="0"/>
              <a:t>проживання</a:t>
            </a:r>
            <a:r>
              <a:rPr lang="ru-RU" dirty="0" smtClean="0"/>
              <a:t>.</a:t>
            </a:r>
          </a:p>
          <a:p>
            <a:pPr marL="514350" indent="-514350" algn="just">
              <a:buAutoNum type="arabicPeriod"/>
            </a:pPr>
            <a:r>
              <a:rPr lang="ru-RU" dirty="0" smtClean="0"/>
              <a:t>Право на </a:t>
            </a:r>
            <a:r>
              <a:rPr lang="ru-RU" dirty="0"/>
              <a:t>свободу думки і слова, на </a:t>
            </a:r>
            <a:r>
              <a:rPr lang="ru-RU" dirty="0" err="1"/>
              <a:t>вільне</a:t>
            </a:r>
            <a:r>
              <a:rPr lang="ru-RU" dirty="0"/>
              <a:t> </a:t>
            </a:r>
            <a:r>
              <a:rPr lang="ru-RU" dirty="0" err="1"/>
              <a:t>вираження</a:t>
            </a:r>
            <a:r>
              <a:rPr lang="ru-RU" dirty="0"/>
              <a:t> </a:t>
            </a:r>
            <a:r>
              <a:rPr lang="ru-RU" dirty="0" err="1"/>
              <a:t>своїх</a:t>
            </a:r>
            <a:r>
              <a:rPr lang="ru-RU" dirty="0"/>
              <a:t> </a:t>
            </a:r>
            <a:r>
              <a:rPr lang="ru-RU" dirty="0" err="1"/>
              <a:t>поглядів</a:t>
            </a:r>
            <a:r>
              <a:rPr lang="ru-RU" dirty="0"/>
              <a:t> і </a:t>
            </a:r>
            <a:r>
              <a:rPr lang="ru-RU" dirty="0" err="1" smtClean="0"/>
              <a:t>переконань</a:t>
            </a:r>
            <a:r>
              <a:rPr lang="ru-RU" dirty="0" smtClean="0"/>
              <a:t>.</a:t>
            </a:r>
          </a:p>
          <a:p>
            <a:pPr marL="514350" indent="-514350" algn="just">
              <a:buAutoNum type="arabicPeriod"/>
            </a:pPr>
            <a:r>
              <a:rPr lang="uk-UA" dirty="0" smtClean="0"/>
              <a:t>Право </a:t>
            </a:r>
            <a:r>
              <a:rPr lang="uk-UA" dirty="0"/>
              <a:t>на свободу світогляду і віросповідання</a:t>
            </a:r>
            <a:endParaRPr lang="ru-RU" dirty="0" smtClean="0"/>
          </a:p>
          <a:p>
            <a:pPr marL="514350" indent="-514350">
              <a:buAutoNum type="arabicPeriod"/>
            </a:pPr>
            <a:endParaRPr lang="uk-UA" dirty="0" smtClean="0"/>
          </a:p>
          <a:p>
            <a:pPr marL="514350" indent="-514350">
              <a:buAutoNum type="arabicPeriod"/>
            </a:pPr>
            <a:endParaRPr lang="uk-UA" dirty="0" smtClean="0"/>
          </a:p>
          <a:p>
            <a:pPr marL="514350" indent="-514350">
              <a:buAutoNum type="arabicPeriod"/>
            </a:pPr>
            <a:endParaRPr lang="uk-UA" dirty="0" smtClean="0"/>
          </a:p>
          <a:p>
            <a:pPr marL="0" indent="0">
              <a:buNone/>
            </a:pPr>
            <a:endParaRPr lang="uk-UA" dirty="0" smtClean="0"/>
          </a:p>
          <a:p>
            <a:pPr marL="514350" indent="-514350">
              <a:buAutoNum type="arabicPeriod"/>
            </a:pPr>
            <a:endParaRPr lang="uk-UA" dirty="0" smtClean="0"/>
          </a:p>
          <a:p>
            <a:pPr marL="514350" indent="-514350">
              <a:buAutoNum type="arabicPeriod"/>
            </a:pPr>
            <a:endParaRPr lang="uk-UA" dirty="0"/>
          </a:p>
        </p:txBody>
      </p:sp>
    </p:spTree>
    <p:extLst>
      <p:ext uri="{BB962C8B-B14F-4D97-AF65-F5344CB8AC3E}">
        <p14:creationId xmlns:p14="http://schemas.microsoft.com/office/powerpoint/2010/main" val="712933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620688"/>
            <a:ext cx="8219256" cy="6120680"/>
          </a:xfrm>
        </p:spPr>
        <p:txBody>
          <a:bodyPr>
            <a:normAutofit fontScale="85000" lnSpcReduction="20000"/>
          </a:bodyPr>
          <a:lstStyle/>
          <a:p>
            <a:pPr algn="just"/>
            <a:r>
              <a:rPr lang="uk-UA" sz="3300" b="1" dirty="0">
                <a:solidFill>
                  <a:srgbClr val="FF0000"/>
                </a:solidFill>
              </a:rPr>
              <a:t>Стаття 35.</a:t>
            </a:r>
            <a:r>
              <a:rPr lang="uk-UA" sz="3300" dirty="0">
                <a:solidFill>
                  <a:srgbClr val="FF0000"/>
                </a:solidFill>
              </a:rPr>
              <a:t> Кожен має право на свободу світогляду і віросповідання. </a:t>
            </a:r>
            <a:r>
              <a:rPr lang="uk-UA" dirty="0"/>
              <a:t>Це право включає свободу сповідувати будь-яку релігію або не сповідувати ніякої, безперешкодно відправляти одноособово чи колективно релігійні культи і ритуальні обряди, вести релігійну діяльність.</a:t>
            </a:r>
          </a:p>
          <a:p>
            <a:pPr algn="just"/>
            <a:r>
              <a:rPr lang="uk-UA" dirty="0"/>
              <a:t>Здійснення цього права може бути обмежене законом лише в інтересах охорони громадського порядку, здоров'я і моральності населення або захисту прав і свобод інших людей.</a:t>
            </a:r>
          </a:p>
          <a:p>
            <a:pPr algn="just"/>
            <a:r>
              <a:rPr lang="uk-UA" dirty="0"/>
              <a:t>Церква і релігійні організації в Україні відокремлені від держави, а школа - від церкви. Жодна релігія не може бути визнана державою як обов'язкова.</a:t>
            </a:r>
          </a:p>
          <a:p>
            <a:pPr algn="just"/>
            <a:r>
              <a:rPr lang="uk-UA" dirty="0"/>
              <a:t>Ніхто не може бути увільнений від своїх обов'язків перед державою або відмовитися від виконання законів за мотивами релігійних переконань. У разі якщо виконання військового обов'язку суперечить релігійним переконанням громадянина, виконання цього обов'язку має бути замінене альтернативною (невійськовою) службою.</a:t>
            </a:r>
          </a:p>
          <a:p>
            <a:endParaRPr lang="uk-UA" dirty="0"/>
          </a:p>
        </p:txBody>
      </p:sp>
    </p:spTree>
    <p:extLst>
      <p:ext uri="{BB962C8B-B14F-4D97-AF65-F5344CB8AC3E}">
        <p14:creationId xmlns:p14="http://schemas.microsoft.com/office/powerpoint/2010/main" val="115215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476672"/>
            <a:ext cx="7772400" cy="4572000"/>
          </a:xfrm>
        </p:spPr>
        <p:txBody>
          <a:bodyPr/>
          <a:lstStyle/>
          <a:p>
            <a:pPr marL="0" indent="0" algn="just">
              <a:buNone/>
            </a:pPr>
            <a:r>
              <a:rPr lang="uk-UA" b="1" dirty="0">
                <a:solidFill>
                  <a:srgbClr val="FF0000"/>
                </a:solidFill>
              </a:rPr>
              <a:t>Стаття 31.</a:t>
            </a:r>
            <a:r>
              <a:rPr lang="uk-UA" dirty="0">
                <a:solidFill>
                  <a:srgbClr val="FF0000"/>
                </a:solidFill>
              </a:rPr>
              <a:t> Кожному гарантується таємниця листування, телефонних розмов, телеграфної та іншої кореспонденції</a:t>
            </a:r>
            <a:r>
              <a:rPr lang="uk-UA" dirty="0" smtClean="0">
                <a:solidFill>
                  <a:srgbClr val="FF0000"/>
                </a:solidFill>
              </a:rPr>
              <a:t>.</a:t>
            </a:r>
          </a:p>
          <a:p>
            <a:pPr marL="0" indent="0" algn="just">
              <a:buNone/>
            </a:pPr>
            <a:r>
              <a:rPr lang="uk-UA" dirty="0" smtClean="0"/>
              <a:t> </a:t>
            </a:r>
            <a:r>
              <a:rPr lang="uk-UA" dirty="0"/>
              <a:t>Винятки можуть бути встановлені лише судом у випадках, передбачених законом, з метою запобігти злочинові чи з'ясувати істину під час розслідування кримінальної справи, якщо іншими способами одержати інформацію неможливо.</a:t>
            </a:r>
          </a:p>
        </p:txBody>
      </p:sp>
    </p:spTree>
    <p:extLst>
      <p:ext uri="{BB962C8B-B14F-4D97-AF65-F5344CB8AC3E}">
        <p14:creationId xmlns:p14="http://schemas.microsoft.com/office/powerpoint/2010/main" val="4111513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420472" cy="6336704"/>
          </a:xfrm>
        </p:spPr>
        <p:txBody>
          <a:bodyPr>
            <a:normAutofit fontScale="77500" lnSpcReduction="20000"/>
          </a:bodyPr>
          <a:lstStyle/>
          <a:p>
            <a:pPr algn="just"/>
            <a:r>
              <a:rPr lang="uk-UA" dirty="0" smtClean="0"/>
              <a:t>У ст. 36 Закону України «Про друковані засоби масової інформації (пресу) в Україні», йдеться, що лист, адресований редакції, може бути використаний у повідомленнях і матеріалах, якщо при цьому не змінюється зміст листа і не порушуються положення цього Закону, тобто особа, яка відправляє листа до редакції друкованого засобу масової інформації, не вправі розраховувати на те, що зміст листа залишиться невідомим всім. Листи, телеграми та інші засоби кореспонденції є власністю адресата, але якщо кореспонденція стосується особистого життя іншої людини, то на її опублікування потрібна згода останньої, а долучена до кримінальної справи така кореспонденція може бути лише у разі, якщо у ній містяться відомості, що мають значення для правильного вирішення справи.</a:t>
            </a:r>
          </a:p>
          <a:p>
            <a:pPr marL="0" indent="0" algn="just">
              <a:buNone/>
            </a:pPr>
            <a:endParaRPr lang="uk-UA" dirty="0"/>
          </a:p>
          <a:p>
            <a:pPr marL="0" indent="0" algn="just">
              <a:buNone/>
            </a:pPr>
            <a:r>
              <a:rPr lang="uk-UA" dirty="0" smtClean="0"/>
              <a:t> </a:t>
            </a:r>
          </a:p>
          <a:p>
            <a:pPr algn="just"/>
            <a:r>
              <a:rPr lang="uk-UA" dirty="0" smtClean="0"/>
              <a:t>Не може визнаватися також посяганням на таємницю телефонних розмов використання технічних засобів контролю і прослуховування телефонних та інших переговорів, які застосовуються як заходи забезпечення безпеки певних осіб за їх письмовою заявою або письмовою згодою в порядку, встановленому законами України «Про забезпечення безпеки осіб, які беруть участь у кримінальному судочинстві» і «Про державний захист працівників суду і правоохоронних органів».</a:t>
            </a:r>
            <a:endParaRPr lang="uk-UA" dirty="0"/>
          </a:p>
        </p:txBody>
      </p:sp>
    </p:spTree>
    <p:extLst>
      <p:ext uri="{BB962C8B-B14F-4D97-AF65-F5344CB8AC3E}">
        <p14:creationId xmlns:p14="http://schemas.microsoft.com/office/powerpoint/2010/main" val="286462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476672"/>
            <a:ext cx="8348464" cy="5543128"/>
          </a:xfrm>
        </p:spPr>
        <p:txBody>
          <a:bodyPr>
            <a:normAutofit fontScale="92500" lnSpcReduction="20000"/>
          </a:bodyPr>
          <a:lstStyle/>
          <a:p>
            <a:pPr algn="just"/>
            <a:r>
              <a:rPr lang="uk-UA" dirty="0"/>
              <a:t>У Законі України «Про </a:t>
            </a:r>
            <a:r>
              <a:rPr lang="uk-UA" dirty="0" err="1" smtClean="0"/>
              <a:t>зв</a:t>
            </a:r>
            <a:r>
              <a:rPr lang="en-US" dirty="0" smtClean="0"/>
              <a:t>’</a:t>
            </a:r>
            <a:r>
              <a:rPr lang="uk-UA" dirty="0" err="1" smtClean="0"/>
              <a:t>язок</a:t>
            </a:r>
            <a:r>
              <a:rPr lang="uk-UA" dirty="0"/>
              <a:t>» (ст. 9) говориться, що зняття інформації з телекомунікаційних мереж заборонене, крім випадків, які передбачені законом. Оператори, провайдери </a:t>
            </a:r>
            <a:r>
              <a:rPr lang="uk-UA" dirty="0" err="1"/>
              <a:t>телекомунікацій</a:t>
            </a:r>
            <a:r>
              <a:rPr lang="uk-UA" dirty="0"/>
              <a:t> </a:t>
            </a:r>
            <a:r>
              <a:rPr lang="uk-UA" dirty="0" err="1"/>
              <a:t>зобов›язані</a:t>
            </a:r>
            <a:r>
              <a:rPr lang="uk-UA" dirty="0"/>
              <a:t> вживати відповідно до законодавства технічних та організаційних заходів із захисту телекомунікаційних мереж, засобів </a:t>
            </a:r>
            <a:r>
              <a:rPr lang="uk-UA" dirty="0" err="1"/>
              <a:t>телекомунікацій</a:t>
            </a:r>
            <a:r>
              <a:rPr lang="uk-UA" dirty="0"/>
              <a:t>, </a:t>
            </a:r>
            <a:r>
              <a:rPr lang="uk-UA" dirty="0" smtClean="0"/>
              <a:t>інформації </a:t>
            </a:r>
            <a:r>
              <a:rPr lang="uk-UA" dirty="0"/>
              <a:t>з обмеженим доступом про організацію телекомунікаційних мереж та інформації, що передається цими мережами </a:t>
            </a:r>
            <a:r>
              <a:rPr lang="uk-UA" dirty="0" smtClean="0"/>
              <a:t>. </a:t>
            </a:r>
          </a:p>
          <a:p>
            <a:pPr algn="just"/>
            <a:r>
              <a:rPr lang="uk-UA" dirty="0" smtClean="0"/>
              <a:t>Якщо </a:t>
            </a:r>
            <a:r>
              <a:rPr lang="uk-UA" dirty="0"/>
              <a:t>таємницю листування, телефонних розмов, телеграфної чи іншої кореспонденції було порушено, то встановлюється </a:t>
            </a:r>
            <a:r>
              <a:rPr lang="uk-UA" dirty="0">
                <a:solidFill>
                  <a:srgbClr val="FF0000"/>
                </a:solidFill>
              </a:rPr>
              <a:t>кримінальна відповідальність </a:t>
            </a:r>
            <a:r>
              <a:rPr lang="uk-UA" dirty="0"/>
              <a:t>(ст. 163 КК України). Крім того, ст. 359 цього Кодексу передбачає кримінальну відповідальність за незаконне використання спеціальних технічних засобів негласного отримання </a:t>
            </a:r>
            <a:r>
              <a:rPr lang="uk-UA" dirty="0" smtClean="0"/>
              <a:t>інформації.</a:t>
            </a:r>
            <a:endParaRPr lang="uk-UA" dirty="0"/>
          </a:p>
        </p:txBody>
      </p:sp>
    </p:spTree>
    <p:extLst>
      <p:ext uri="{BB962C8B-B14F-4D97-AF65-F5344CB8AC3E}">
        <p14:creationId xmlns:p14="http://schemas.microsoft.com/office/powerpoint/2010/main" val="419326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p:txBody>
          <a:bodyPr>
            <a:normAutofit lnSpcReduction="10000"/>
          </a:bodyPr>
          <a:lstStyle/>
          <a:p>
            <a:pPr marL="0" indent="0" algn="just">
              <a:buNone/>
            </a:pPr>
            <a:r>
              <a:rPr lang="ru-RU" dirty="0" err="1"/>
              <a:t>Міжнародні</a:t>
            </a:r>
            <a:r>
              <a:rPr lang="ru-RU" dirty="0"/>
              <a:t> </a:t>
            </a:r>
            <a:r>
              <a:rPr lang="ru-RU" dirty="0" err="1"/>
              <a:t>документи</a:t>
            </a:r>
            <a:r>
              <a:rPr lang="ru-RU" dirty="0"/>
              <a:t> з прав </a:t>
            </a:r>
            <a:r>
              <a:rPr lang="ru-RU" dirty="0" err="1" smtClean="0"/>
              <a:t>людини</a:t>
            </a:r>
            <a:r>
              <a:rPr lang="ru-RU" dirty="0"/>
              <a:t> </a:t>
            </a:r>
            <a:r>
              <a:rPr lang="ru-RU" dirty="0" err="1" smtClean="0"/>
              <a:t>також</a:t>
            </a:r>
            <a:r>
              <a:rPr lang="ru-RU" dirty="0" smtClean="0"/>
              <a:t> </a:t>
            </a:r>
            <a:r>
              <a:rPr lang="ru-RU" dirty="0"/>
              <a:t>не </a:t>
            </a:r>
            <a:r>
              <a:rPr lang="ru-RU" dirty="0" err="1"/>
              <a:t>розглядають</a:t>
            </a:r>
            <a:r>
              <a:rPr lang="ru-RU" dirty="0"/>
              <a:t> </a:t>
            </a:r>
            <a:r>
              <a:rPr lang="ru-RU" dirty="0" err="1"/>
              <a:t>це</a:t>
            </a:r>
            <a:r>
              <a:rPr lang="ru-RU" dirty="0"/>
              <a:t> право як </a:t>
            </a:r>
            <a:r>
              <a:rPr lang="ru-RU" dirty="0" err="1" smtClean="0"/>
              <a:t>абсолютне</a:t>
            </a:r>
            <a:r>
              <a:rPr lang="ru-RU" dirty="0"/>
              <a:t>. Так у ст. 8(2) </a:t>
            </a:r>
            <a:r>
              <a:rPr lang="ru-RU" b="1" dirty="0" err="1">
                <a:solidFill>
                  <a:srgbClr val="FF0000"/>
                </a:solidFill>
              </a:rPr>
              <a:t>Європейської</a:t>
            </a:r>
            <a:r>
              <a:rPr lang="ru-RU" b="1" dirty="0">
                <a:solidFill>
                  <a:srgbClr val="FF0000"/>
                </a:solidFill>
              </a:rPr>
              <a:t> </a:t>
            </a:r>
            <a:r>
              <a:rPr lang="ru-RU" b="1" dirty="0" err="1" smtClean="0">
                <a:solidFill>
                  <a:srgbClr val="FF0000"/>
                </a:solidFill>
              </a:rPr>
              <a:t>конвенції</a:t>
            </a:r>
            <a:r>
              <a:rPr lang="ru-RU" b="1" dirty="0">
                <a:solidFill>
                  <a:srgbClr val="FF0000"/>
                </a:solidFill>
              </a:rPr>
              <a:t> </a:t>
            </a:r>
            <a:r>
              <a:rPr lang="ru-RU" b="1" dirty="0" smtClean="0">
                <a:solidFill>
                  <a:srgbClr val="FF0000"/>
                </a:solidFill>
              </a:rPr>
              <a:t>з </a:t>
            </a:r>
            <a:r>
              <a:rPr lang="ru-RU" b="1" dirty="0" err="1">
                <a:solidFill>
                  <a:srgbClr val="FF0000"/>
                </a:solidFill>
              </a:rPr>
              <a:t>захисту</a:t>
            </a:r>
            <a:r>
              <a:rPr lang="ru-RU" b="1" dirty="0">
                <a:solidFill>
                  <a:srgbClr val="FF0000"/>
                </a:solidFill>
              </a:rPr>
              <a:t> прав і </a:t>
            </a:r>
            <a:r>
              <a:rPr lang="ru-RU" b="1" dirty="0" err="1">
                <a:solidFill>
                  <a:srgbClr val="FF0000"/>
                </a:solidFill>
              </a:rPr>
              <a:t>основних</a:t>
            </a:r>
            <a:r>
              <a:rPr lang="ru-RU" b="1" dirty="0">
                <a:solidFill>
                  <a:srgbClr val="FF0000"/>
                </a:solidFill>
              </a:rPr>
              <a:t> свобод </a:t>
            </a:r>
            <a:r>
              <a:rPr lang="ru-RU" b="1" dirty="0" err="1" smtClean="0">
                <a:solidFill>
                  <a:srgbClr val="FF0000"/>
                </a:solidFill>
              </a:rPr>
              <a:t>людини</a:t>
            </a:r>
            <a:r>
              <a:rPr lang="ru-RU" b="1" dirty="0">
                <a:solidFill>
                  <a:srgbClr val="FF0000"/>
                </a:solidFill>
              </a:rPr>
              <a:t> </a:t>
            </a:r>
            <a:r>
              <a:rPr lang="ru-RU" dirty="0" err="1" smtClean="0"/>
              <a:t>зазначається</a:t>
            </a:r>
            <a:r>
              <a:rPr lang="ru-RU" dirty="0"/>
              <a:t>, </a:t>
            </a:r>
            <a:r>
              <a:rPr lang="ru-RU" dirty="0" err="1"/>
              <a:t>що</a:t>
            </a:r>
            <a:r>
              <a:rPr lang="ru-RU" dirty="0"/>
              <a:t> не </a:t>
            </a:r>
            <a:r>
              <a:rPr lang="ru-RU" dirty="0" err="1"/>
              <a:t>допускається</a:t>
            </a:r>
            <a:r>
              <a:rPr lang="ru-RU" dirty="0"/>
              <a:t> </a:t>
            </a:r>
            <a:r>
              <a:rPr lang="ru-RU" dirty="0" err="1" smtClean="0"/>
              <a:t>втручання</a:t>
            </a:r>
            <a:r>
              <a:rPr lang="ru-RU" dirty="0"/>
              <a:t> </a:t>
            </a:r>
            <a:r>
              <a:rPr lang="ru-RU" dirty="0" err="1" smtClean="0"/>
              <a:t>державних</a:t>
            </a:r>
            <a:r>
              <a:rPr lang="ru-RU" dirty="0" smtClean="0"/>
              <a:t> </a:t>
            </a:r>
            <a:r>
              <a:rPr lang="ru-RU" dirty="0" err="1"/>
              <a:t>органів</a:t>
            </a:r>
            <a:r>
              <a:rPr lang="ru-RU" dirty="0"/>
              <a:t> в </a:t>
            </a:r>
            <a:r>
              <a:rPr lang="ru-RU" dirty="0" err="1"/>
              <a:t>здійснення</a:t>
            </a:r>
            <a:r>
              <a:rPr lang="ru-RU" dirty="0"/>
              <a:t> </a:t>
            </a:r>
            <a:r>
              <a:rPr lang="ru-RU" dirty="0" err="1"/>
              <a:t>цього</a:t>
            </a:r>
            <a:r>
              <a:rPr lang="ru-RU" dirty="0"/>
              <a:t> </a:t>
            </a:r>
            <a:r>
              <a:rPr lang="ru-RU" dirty="0" smtClean="0"/>
              <a:t>права</a:t>
            </a:r>
            <a:r>
              <a:rPr lang="ru-RU" dirty="0"/>
              <a:t>, за </a:t>
            </a:r>
            <a:r>
              <a:rPr lang="ru-RU" dirty="0" err="1"/>
              <a:t>винятком</a:t>
            </a:r>
            <a:r>
              <a:rPr lang="ru-RU" dirty="0"/>
              <a:t> </a:t>
            </a:r>
            <a:r>
              <a:rPr lang="ru-RU" dirty="0" err="1"/>
              <a:t>випадків</a:t>
            </a:r>
            <a:r>
              <a:rPr lang="ru-RU" dirty="0"/>
              <a:t>, коли </a:t>
            </a:r>
            <a:r>
              <a:rPr lang="ru-RU" dirty="0" err="1"/>
              <a:t>це</a:t>
            </a:r>
            <a:r>
              <a:rPr lang="ru-RU" dirty="0"/>
              <a:t> </a:t>
            </a:r>
            <a:r>
              <a:rPr lang="ru-RU" dirty="0" err="1" smtClean="0"/>
              <a:t>передбачено</a:t>
            </a:r>
            <a:r>
              <a:rPr lang="ru-RU" dirty="0" smtClean="0"/>
              <a:t> </a:t>
            </a:r>
            <a:r>
              <a:rPr lang="ru-RU" dirty="0"/>
              <a:t>законом і </a:t>
            </a:r>
            <a:r>
              <a:rPr lang="ru-RU" dirty="0" err="1"/>
              <a:t>необхідно</a:t>
            </a:r>
            <a:r>
              <a:rPr lang="ru-RU" dirty="0"/>
              <a:t> в </a:t>
            </a:r>
            <a:r>
              <a:rPr lang="ru-RU" dirty="0" smtClean="0"/>
              <a:t>демократичному </a:t>
            </a:r>
            <a:r>
              <a:rPr lang="ru-RU" dirty="0" err="1" smtClean="0"/>
              <a:t>суспільстві</a:t>
            </a:r>
            <a:r>
              <a:rPr lang="ru-RU" dirty="0" smtClean="0"/>
              <a:t> </a:t>
            </a:r>
            <a:r>
              <a:rPr lang="ru-RU" dirty="0"/>
              <a:t>на </a:t>
            </a:r>
            <a:r>
              <a:rPr lang="ru-RU" dirty="0" err="1"/>
              <a:t>користь</a:t>
            </a:r>
            <a:r>
              <a:rPr lang="ru-RU" dirty="0"/>
              <a:t> </a:t>
            </a:r>
            <a:r>
              <a:rPr lang="ru-RU" dirty="0" err="1"/>
              <a:t>державної</a:t>
            </a:r>
            <a:r>
              <a:rPr lang="ru-RU" dirty="0"/>
              <a:t> </a:t>
            </a:r>
            <a:r>
              <a:rPr lang="ru-RU" dirty="0" err="1" smtClean="0"/>
              <a:t>безпеки</a:t>
            </a:r>
            <a:r>
              <a:rPr lang="ru-RU" dirty="0" smtClean="0"/>
              <a:t>, </a:t>
            </a:r>
            <a:r>
              <a:rPr lang="ru-RU" dirty="0" err="1" smtClean="0"/>
              <a:t>громадського</a:t>
            </a:r>
            <a:r>
              <a:rPr lang="ru-RU" dirty="0" smtClean="0"/>
              <a:t> </a:t>
            </a:r>
            <a:r>
              <a:rPr lang="ru-RU" dirty="0"/>
              <a:t>порядку </a:t>
            </a:r>
            <a:r>
              <a:rPr lang="ru-RU" dirty="0" err="1"/>
              <a:t>або</a:t>
            </a:r>
            <a:r>
              <a:rPr lang="ru-RU" dirty="0"/>
              <a:t> </a:t>
            </a:r>
            <a:r>
              <a:rPr lang="ru-RU" dirty="0" err="1" smtClean="0"/>
              <a:t>економічного</a:t>
            </a:r>
            <a:r>
              <a:rPr lang="ru-RU" dirty="0"/>
              <a:t> </a:t>
            </a:r>
            <a:r>
              <a:rPr lang="ru-RU" dirty="0" err="1" smtClean="0"/>
              <a:t>добробуту</a:t>
            </a:r>
            <a:r>
              <a:rPr lang="ru-RU" dirty="0" smtClean="0"/>
              <a:t> </a:t>
            </a:r>
            <a:r>
              <a:rPr lang="ru-RU" dirty="0" err="1"/>
              <a:t>країни</a:t>
            </a:r>
            <a:r>
              <a:rPr lang="ru-RU" dirty="0"/>
              <a:t>, для </a:t>
            </a:r>
            <a:r>
              <a:rPr lang="ru-RU" dirty="0" err="1"/>
              <a:t>підтримки</a:t>
            </a:r>
            <a:r>
              <a:rPr lang="ru-RU" dirty="0"/>
              <a:t> </a:t>
            </a:r>
            <a:r>
              <a:rPr lang="ru-RU" dirty="0" smtClean="0"/>
              <a:t>порядку і </a:t>
            </a:r>
            <a:r>
              <a:rPr lang="ru-RU" dirty="0" err="1"/>
              <a:t>запобігання</a:t>
            </a:r>
            <a:r>
              <a:rPr lang="ru-RU" dirty="0"/>
              <a:t> </a:t>
            </a:r>
            <a:r>
              <a:rPr lang="ru-RU" dirty="0" err="1"/>
              <a:t>злочинам</a:t>
            </a:r>
            <a:r>
              <a:rPr lang="ru-RU" dirty="0"/>
              <a:t>, </a:t>
            </a:r>
            <a:r>
              <a:rPr lang="ru-RU" dirty="0" err="1"/>
              <a:t>захисту</a:t>
            </a:r>
            <a:r>
              <a:rPr lang="ru-RU" dirty="0"/>
              <a:t> </a:t>
            </a:r>
            <a:r>
              <a:rPr lang="ru-RU" dirty="0" err="1" smtClean="0"/>
              <a:t>здоров’я</a:t>
            </a:r>
            <a:r>
              <a:rPr lang="ru-RU" dirty="0"/>
              <a:t> </a:t>
            </a:r>
            <a:r>
              <a:rPr lang="ru-RU" dirty="0" smtClean="0"/>
              <a:t>і </a:t>
            </a:r>
            <a:r>
              <a:rPr lang="ru-RU" dirty="0" err="1"/>
              <a:t>моралі</a:t>
            </a:r>
            <a:r>
              <a:rPr lang="ru-RU" dirty="0"/>
              <a:t>, </a:t>
            </a:r>
            <a:r>
              <a:rPr lang="ru-RU" dirty="0" err="1"/>
              <a:t>або</a:t>
            </a:r>
            <a:r>
              <a:rPr lang="ru-RU" dirty="0"/>
              <a:t> </a:t>
            </a:r>
            <a:r>
              <a:rPr lang="ru-RU" dirty="0" err="1"/>
              <a:t>захисту</a:t>
            </a:r>
            <a:r>
              <a:rPr lang="ru-RU" dirty="0"/>
              <a:t> прав і свобод </a:t>
            </a:r>
            <a:r>
              <a:rPr lang="ru-RU" dirty="0" err="1" smtClean="0"/>
              <a:t>інших</a:t>
            </a:r>
            <a:r>
              <a:rPr lang="ru-RU" dirty="0"/>
              <a:t> </a:t>
            </a:r>
            <a:r>
              <a:rPr lang="ru-RU" dirty="0" err="1" smtClean="0"/>
              <a:t>осіб</a:t>
            </a:r>
            <a:r>
              <a:rPr lang="ru-RU" dirty="0"/>
              <a:t>.</a:t>
            </a:r>
            <a:endParaRPr lang="uk-UA" dirty="0"/>
          </a:p>
        </p:txBody>
      </p:sp>
    </p:spTree>
    <p:extLst>
      <p:ext uri="{BB962C8B-B14F-4D97-AF65-F5344CB8AC3E}">
        <p14:creationId xmlns:p14="http://schemas.microsoft.com/office/powerpoint/2010/main" val="367839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8964488" cy="1301006"/>
          </a:xfrm>
        </p:spPr>
        <p:txBody>
          <a:bodyPr>
            <a:noAutofit/>
          </a:bodyPr>
          <a:lstStyle/>
          <a:p>
            <a:r>
              <a:rPr lang="uk-UA" sz="2800" b="1" dirty="0">
                <a:solidFill>
                  <a:srgbClr val="FF0000"/>
                </a:solidFill>
              </a:rPr>
              <a:t>Стаття 32.</a:t>
            </a:r>
            <a:r>
              <a:rPr lang="uk-UA" sz="2800" dirty="0">
                <a:solidFill>
                  <a:srgbClr val="FF0000"/>
                </a:solidFill>
              </a:rPr>
              <a:t> Ніхто не може зазнавати втручання в його особисте і сімейне життя, крім випадків, передбачених Конституцією України</a:t>
            </a:r>
            <a:r>
              <a:rPr lang="uk-UA" sz="2800" dirty="0" smtClean="0">
                <a:solidFill>
                  <a:srgbClr val="FF0000"/>
                </a:solidFill>
              </a:rPr>
              <a:t>.</a:t>
            </a:r>
            <a:endParaRPr lang="uk-UA" sz="2800" dirty="0">
              <a:solidFill>
                <a:srgbClr val="FF0000"/>
              </a:solidFill>
            </a:endParaRPr>
          </a:p>
        </p:txBody>
      </p:sp>
      <p:sp>
        <p:nvSpPr>
          <p:cNvPr id="3" name="Объект 2"/>
          <p:cNvSpPr>
            <a:spLocks noGrp="1"/>
          </p:cNvSpPr>
          <p:nvPr>
            <p:ph sz="quarter" idx="1"/>
          </p:nvPr>
        </p:nvSpPr>
        <p:spPr>
          <a:xfrm>
            <a:off x="179512" y="1447800"/>
            <a:ext cx="8712968" cy="5221560"/>
          </a:xfrm>
        </p:spPr>
        <p:txBody>
          <a:bodyPr>
            <a:normAutofit fontScale="92500" lnSpcReduction="20000"/>
          </a:bodyPr>
          <a:lstStyle/>
          <a:p>
            <a:pPr algn="just">
              <a:buFont typeface="Wingdings" pitchFamily="2" charset="2"/>
              <a:buChar char="Ø"/>
            </a:pPr>
            <a:r>
              <a:rPr lang="uk-UA" dirty="0" smtClean="0">
                <a:solidFill>
                  <a:srgbClr val="FF0000"/>
                </a:solidFill>
              </a:rPr>
              <a:t>Не </a:t>
            </a:r>
            <a:r>
              <a:rPr lang="uk-UA" dirty="0">
                <a:solidFill>
                  <a:srgbClr val="FF0000"/>
                </a:solidFill>
              </a:rPr>
              <a:t>допускається </a:t>
            </a:r>
            <a:r>
              <a:rPr lang="uk-UA" dirty="0"/>
              <a:t>збирання, зберігання, використання та поширення конфіденційної інформації про особу без її згоди, крім випадків, визначених законом, і лише в інтересах національної безпеки, економічного добробуту та прав людини.</a:t>
            </a:r>
          </a:p>
          <a:p>
            <a:pPr algn="just">
              <a:buFont typeface="Wingdings" pitchFamily="2" charset="2"/>
              <a:buChar char="Ø"/>
            </a:pPr>
            <a:r>
              <a:rPr lang="uk-UA" dirty="0" smtClean="0"/>
              <a:t>Кожний </a:t>
            </a:r>
            <a:r>
              <a:rPr lang="uk-UA" dirty="0"/>
              <a:t>громадянин має </a:t>
            </a:r>
            <a:r>
              <a:rPr lang="uk-UA" dirty="0">
                <a:solidFill>
                  <a:srgbClr val="FF0000"/>
                </a:solidFill>
              </a:rPr>
              <a:t>право знайомитися</a:t>
            </a:r>
            <a:r>
              <a:rPr lang="uk-UA" dirty="0"/>
              <a:t> в органах державної влади, органах місцевого самоврядування, установах і організаціях з відомостями про себе, які не є державною або іншою захищеною законом таємницею.</a:t>
            </a:r>
          </a:p>
          <a:p>
            <a:pPr algn="just">
              <a:buFont typeface="Wingdings" pitchFamily="2" charset="2"/>
              <a:buChar char="Ø"/>
            </a:pPr>
            <a:r>
              <a:rPr lang="uk-UA" dirty="0"/>
              <a:t>Кожному гарантується </a:t>
            </a:r>
            <a:r>
              <a:rPr lang="uk-UA" b="1" dirty="0">
                <a:solidFill>
                  <a:srgbClr val="FF0000"/>
                </a:solidFill>
              </a:rPr>
              <a:t>судовий захист </a:t>
            </a:r>
            <a:r>
              <a:rPr lang="uk-UA" dirty="0"/>
              <a:t>права спростовувати недостовірну інформацію про себе і членів своєї сім'ї та права вимагати вилучення будь-якої інформації, а також право на відшкодування матеріальної і моральної шкоди, завданої збиранням, зберіганням, використанням та поширенням такої недостовірної інформації.</a:t>
            </a:r>
          </a:p>
          <a:p>
            <a:endParaRPr lang="uk-UA" dirty="0"/>
          </a:p>
        </p:txBody>
      </p:sp>
    </p:spTree>
    <p:extLst>
      <p:ext uri="{BB962C8B-B14F-4D97-AF65-F5344CB8AC3E}">
        <p14:creationId xmlns:p14="http://schemas.microsoft.com/office/powerpoint/2010/main" val="991383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i="1" dirty="0" smtClean="0"/>
              <a:t>Рішення </a:t>
            </a:r>
            <a:r>
              <a:rPr lang="uk-UA" i="1" dirty="0"/>
              <a:t>Конституційного Суду </a:t>
            </a:r>
            <a:r>
              <a:rPr lang="uk-UA" i="1" u="sng" dirty="0"/>
              <a:t>№ 2-рп/2012 від </a:t>
            </a:r>
            <a:r>
              <a:rPr lang="uk-UA" i="1" u="sng" dirty="0" smtClean="0"/>
              <a:t>20.01.2012</a:t>
            </a:r>
            <a:endParaRPr lang="uk-UA" dirty="0"/>
          </a:p>
        </p:txBody>
      </p:sp>
      <p:sp>
        <p:nvSpPr>
          <p:cNvPr id="3" name="Объект 2"/>
          <p:cNvSpPr>
            <a:spLocks noGrp="1"/>
          </p:cNvSpPr>
          <p:nvPr>
            <p:ph sz="quarter" idx="1"/>
          </p:nvPr>
        </p:nvSpPr>
        <p:spPr>
          <a:xfrm>
            <a:off x="323528" y="1447800"/>
            <a:ext cx="8363272" cy="5149552"/>
          </a:xfrm>
        </p:spPr>
        <p:txBody>
          <a:bodyPr>
            <a:normAutofit fontScale="85000" lnSpcReduction="10000"/>
          </a:bodyPr>
          <a:lstStyle/>
          <a:p>
            <a:pPr algn="just"/>
            <a:r>
              <a:rPr lang="uk-UA" b="1" dirty="0">
                <a:solidFill>
                  <a:srgbClr val="FF0000"/>
                </a:solidFill>
              </a:rPr>
              <a:t>І</a:t>
            </a:r>
            <a:r>
              <a:rPr lang="uk-UA" b="1" dirty="0" smtClean="0">
                <a:solidFill>
                  <a:srgbClr val="FF0000"/>
                </a:solidFill>
              </a:rPr>
              <a:t>нформацією </a:t>
            </a:r>
            <a:r>
              <a:rPr lang="uk-UA" b="1" dirty="0">
                <a:solidFill>
                  <a:srgbClr val="FF0000"/>
                </a:solidFill>
              </a:rPr>
              <a:t>про особисте та сімейне життя особи </a:t>
            </a:r>
            <a:r>
              <a:rPr lang="uk-UA" dirty="0"/>
              <a:t>є будь-які відомості та/або дані про відносини немайнового та майнового характеру, обставини, події, стосунки тощо, пов’язані з особою та членами її сім’ї, </a:t>
            </a:r>
            <a:r>
              <a:rPr lang="uk-UA" u="sng" dirty="0"/>
              <a:t>за винятком передбаченої законами інформації, що стосується здійснення особою</a:t>
            </a:r>
            <a:r>
              <a:rPr lang="uk-UA" dirty="0"/>
              <a:t>, яка займає посаду, пов’язану з виконанням функцій держави або органів місцевого самоврядування, посадових або службових повноважень. Така інформація про особу є конфіденційною;</a:t>
            </a:r>
          </a:p>
          <a:p>
            <a:pPr algn="just"/>
            <a:r>
              <a:rPr lang="uk-UA" dirty="0"/>
              <a:t>- збирання, зберігання, використання та поширення конфіденційної інформації про особу без її згоди державою, органами місцевого самоврядування, юридичними або фізичними особами є втручанням в її особисте та сімейне життя. Таке втручання допускається винятково у випадках, визначених законом, і лише в інтересах національної безпеки, економічного добробуту та прав людини.</a:t>
            </a:r>
          </a:p>
          <a:p>
            <a:endParaRPr lang="uk-UA" dirty="0"/>
          </a:p>
        </p:txBody>
      </p:sp>
    </p:spTree>
    <p:extLst>
      <p:ext uri="{BB962C8B-B14F-4D97-AF65-F5344CB8AC3E}">
        <p14:creationId xmlns:p14="http://schemas.microsoft.com/office/powerpoint/2010/main" val="3985823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16632"/>
            <a:ext cx="8507288" cy="6552728"/>
          </a:xfrm>
        </p:spPr>
        <p:txBody>
          <a:bodyPr>
            <a:normAutofit fontScale="92500" lnSpcReduction="20000"/>
          </a:bodyPr>
          <a:lstStyle/>
          <a:p>
            <a:pPr algn="just"/>
            <a:r>
              <a:rPr lang="ru-RU" b="1" dirty="0"/>
              <a:t>У </a:t>
            </a:r>
            <a:r>
              <a:rPr lang="ru-RU" b="1" dirty="0" err="1"/>
              <a:t>Міжнародному</a:t>
            </a:r>
            <a:r>
              <a:rPr lang="ru-RU" b="1" dirty="0"/>
              <a:t> </a:t>
            </a:r>
            <a:r>
              <a:rPr lang="ru-RU" b="1" dirty="0" err="1"/>
              <a:t>пакті</a:t>
            </a:r>
            <a:r>
              <a:rPr lang="ru-RU" b="1" dirty="0"/>
              <a:t> про </a:t>
            </a:r>
            <a:r>
              <a:rPr lang="ru-RU" b="1" dirty="0" err="1"/>
              <a:t>громадянські</a:t>
            </a:r>
            <a:r>
              <a:rPr lang="ru-RU" b="1" dirty="0"/>
              <a:t> та </a:t>
            </a:r>
            <a:r>
              <a:rPr lang="ru-RU" b="1" dirty="0" err="1"/>
              <a:t>політичні</a:t>
            </a:r>
            <a:r>
              <a:rPr lang="ru-RU" b="1" dirty="0"/>
              <a:t> права 1966 р. </a:t>
            </a:r>
            <a:r>
              <a:rPr lang="ru-RU" b="1" dirty="0" err="1"/>
              <a:t>проголошено</a:t>
            </a:r>
            <a:r>
              <a:rPr lang="ru-RU" b="1" dirty="0"/>
              <a:t>: </a:t>
            </a:r>
            <a:r>
              <a:rPr lang="ru-RU" dirty="0"/>
              <a:t>“</a:t>
            </a:r>
            <a:r>
              <a:rPr lang="ru-RU" dirty="0" err="1"/>
              <a:t>Ніхто</a:t>
            </a:r>
            <a:r>
              <a:rPr lang="ru-RU" dirty="0"/>
              <a:t> не повинен </a:t>
            </a:r>
            <a:r>
              <a:rPr lang="ru-RU" dirty="0" err="1"/>
              <a:t>зазнавати</a:t>
            </a:r>
            <a:r>
              <a:rPr lang="ru-RU" dirty="0"/>
              <a:t> </a:t>
            </a:r>
            <a:r>
              <a:rPr lang="ru-RU" dirty="0" err="1"/>
              <a:t>свавільного</a:t>
            </a:r>
            <a:r>
              <a:rPr lang="ru-RU" dirty="0"/>
              <a:t> </a:t>
            </a:r>
            <a:r>
              <a:rPr lang="ru-RU" dirty="0" err="1"/>
              <a:t>чи</a:t>
            </a:r>
            <a:r>
              <a:rPr lang="ru-RU" dirty="0"/>
              <a:t> незаконного </a:t>
            </a:r>
            <a:r>
              <a:rPr lang="ru-RU" dirty="0" err="1"/>
              <a:t>втручання</a:t>
            </a:r>
            <a:r>
              <a:rPr lang="ru-RU" dirty="0"/>
              <a:t> в </a:t>
            </a:r>
            <a:r>
              <a:rPr lang="ru-RU" dirty="0" err="1"/>
              <a:t>його</a:t>
            </a:r>
            <a:r>
              <a:rPr lang="ru-RU" dirty="0"/>
              <a:t> </a:t>
            </a:r>
            <a:r>
              <a:rPr lang="ru-RU" dirty="0" err="1"/>
              <a:t>особисте</a:t>
            </a:r>
            <a:r>
              <a:rPr lang="ru-RU" dirty="0"/>
              <a:t> </a:t>
            </a:r>
            <a:r>
              <a:rPr lang="ru-RU" dirty="0" err="1"/>
              <a:t>чи</a:t>
            </a:r>
            <a:r>
              <a:rPr lang="ru-RU" dirty="0"/>
              <a:t> </a:t>
            </a:r>
            <a:r>
              <a:rPr lang="ru-RU" dirty="0" err="1"/>
              <a:t>сімейне</a:t>
            </a:r>
            <a:r>
              <a:rPr lang="ru-RU" dirty="0"/>
              <a:t> </a:t>
            </a:r>
            <a:r>
              <a:rPr lang="ru-RU" dirty="0" err="1"/>
              <a:t>життя</a:t>
            </a:r>
            <a:r>
              <a:rPr lang="ru-RU" dirty="0"/>
              <a:t>, </a:t>
            </a:r>
            <a:r>
              <a:rPr lang="ru-RU" dirty="0" err="1"/>
              <a:t>свавільних</a:t>
            </a:r>
            <a:r>
              <a:rPr lang="ru-RU" dirty="0"/>
              <a:t> </a:t>
            </a:r>
            <a:r>
              <a:rPr lang="ru-RU" dirty="0" err="1"/>
              <a:t>чи</a:t>
            </a:r>
            <a:r>
              <a:rPr lang="ru-RU" dirty="0"/>
              <a:t> </a:t>
            </a:r>
            <a:r>
              <a:rPr lang="ru-RU" dirty="0" err="1"/>
              <a:t>незаконних</a:t>
            </a:r>
            <a:r>
              <a:rPr lang="ru-RU" dirty="0"/>
              <a:t> </a:t>
            </a:r>
            <a:r>
              <a:rPr lang="ru-RU" dirty="0" err="1"/>
              <a:t>посягань</a:t>
            </a:r>
            <a:r>
              <a:rPr lang="ru-RU" dirty="0"/>
              <a:t> на </a:t>
            </a:r>
            <a:r>
              <a:rPr lang="ru-RU" dirty="0" err="1"/>
              <a:t>недоторканність</a:t>
            </a:r>
            <a:r>
              <a:rPr lang="ru-RU" dirty="0"/>
              <a:t> </a:t>
            </a:r>
            <a:r>
              <a:rPr lang="ru-RU" dirty="0" err="1"/>
              <a:t>його</a:t>
            </a:r>
            <a:r>
              <a:rPr lang="ru-RU" dirty="0"/>
              <a:t> </a:t>
            </a:r>
            <a:r>
              <a:rPr lang="ru-RU" dirty="0" err="1"/>
              <a:t>життя</a:t>
            </a:r>
            <a:r>
              <a:rPr lang="ru-RU" dirty="0"/>
              <a:t> </a:t>
            </a:r>
            <a:r>
              <a:rPr lang="ru-RU" dirty="0" err="1"/>
              <a:t>або</a:t>
            </a:r>
            <a:r>
              <a:rPr lang="ru-RU" dirty="0"/>
              <a:t> </a:t>
            </a:r>
            <a:r>
              <a:rPr lang="ru-RU" dirty="0" err="1"/>
              <a:t>таємницю</a:t>
            </a:r>
            <a:r>
              <a:rPr lang="ru-RU" dirty="0"/>
              <a:t> </a:t>
            </a:r>
            <a:r>
              <a:rPr lang="ru-RU" dirty="0" err="1"/>
              <a:t>його</a:t>
            </a:r>
            <a:r>
              <a:rPr lang="ru-RU" dirty="0"/>
              <a:t> </a:t>
            </a:r>
            <a:r>
              <a:rPr lang="ru-RU" dirty="0" err="1"/>
              <a:t>кореспонденції</a:t>
            </a:r>
            <a:r>
              <a:rPr lang="ru-RU" dirty="0"/>
              <a:t> </a:t>
            </a:r>
            <a:r>
              <a:rPr lang="ru-RU" dirty="0" err="1"/>
              <a:t>чи</a:t>
            </a:r>
            <a:r>
              <a:rPr lang="ru-RU" dirty="0"/>
              <a:t> </a:t>
            </a:r>
            <a:r>
              <a:rPr lang="ru-RU" dirty="0" err="1"/>
              <a:t>незаконних</a:t>
            </a:r>
            <a:r>
              <a:rPr lang="ru-RU" dirty="0"/>
              <a:t> </a:t>
            </a:r>
            <a:r>
              <a:rPr lang="ru-RU" dirty="0" err="1"/>
              <a:t>посягань</a:t>
            </a:r>
            <a:r>
              <a:rPr lang="ru-RU" dirty="0"/>
              <a:t> на </a:t>
            </a:r>
            <a:r>
              <a:rPr lang="ru-RU" dirty="0" err="1"/>
              <a:t>його</a:t>
            </a:r>
            <a:r>
              <a:rPr lang="ru-RU" dirty="0"/>
              <a:t> честь і </a:t>
            </a:r>
            <a:r>
              <a:rPr lang="ru-RU" dirty="0" err="1"/>
              <a:t>репутацію</a:t>
            </a:r>
            <a:r>
              <a:rPr lang="ru-RU" dirty="0"/>
              <a:t>. </a:t>
            </a:r>
            <a:r>
              <a:rPr lang="ru-RU" dirty="0" err="1"/>
              <a:t>Кожна</a:t>
            </a:r>
            <a:r>
              <a:rPr lang="ru-RU" dirty="0"/>
              <a:t> </a:t>
            </a:r>
            <a:r>
              <a:rPr lang="ru-RU" dirty="0" err="1"/>
              <a:t>людина</a:t>
            </a:r>
            <a:r>
              <a:rPr lang="ru-RU" dirty="0"/>
              <a:t> </a:t>
            </a:r>
            <a:r>
              <a:rPr lang="ru-RU" dirty="0" err="1"/>
              <a:t>має</a:t>
            </a:r>
            <a:r>
              <a:rPr lang="ru-RU" dirty="0"/>
              <a:t> право на </a:t>
            </a:r>
            <a:r>
              <a:rPr lang="ru-RU" dirty="0" err="1"/>
              <a:t>захист</a:t>
            </a:r>
            <a:r>
              <a:rPr lang="ru-RU" dirty="0"/>
              <a:t> </a:t>
            </a:r>
            <a:r>
              <a:rPr lang="ru-RU" dirty="0" err="1"/>
              <a:t>від</a:t>
            </a:r>
            <a:r>
              <a:rPr lang="ru-RU" dirty="0"/>
              <a:t> такого </a:t>
            </a:r>
            <a:r>
              <a:rPr lang="ru-RU" dirty="0" err="1"/>
              <a:t>втручання</a:t>
            </a:r>
            <a:r>
              <a:rPr lang="ru-RU" dirty="0"/>
              <a:t> </a:t>
            </a:r>
            <a:r>
              <a:rPr lang="ru-RU" dirty="0" err="1"/>
              <a:t>чи</a:t>
            </a:r>
            <a:r>
              <a:rPr lang="ru-RU" dirty="0"/>
              <a:t> таких </a:t>
            </a:r>
            <a:r>
              <a:rPr lang="ru-RU" dirty="0" err="1"/>
              <a:t>посягань</a:t>
            </a:r>
            <a:r>
              <a:rPr lang="ru-RU" dirty="0"/>
              <a:t>”.</a:t>
            </a:r>
            <a:endParaRPr lang="uk-UA" dirty="0"/>
          </a:p>
          <a:p>
            <a:pPr algn="just"/>
            <a:r>
              <a:rPr lang="ru-RU" b="1" dirty="0" err="1"/>
              <a:t>Конфіденційна</a:t>
            </a:r>
            <a:r>
              <a:rPr lang="ru-RU" b="1" dirty="0"/>
              <a:t> </a:t>
            </a:r>
            <a:r>
              <a:rPr lang="ru-RU" b="1" dirty="0" err="1"/>
              <a:t>інформація</a:t>
            </a:r>
            <a:r>
              <a:rPr lang="ru-RU" b="1" dirty="0"/>
              <a:t> – </a:t>
            </a:r>
            <a:r>
              <a:rPr lang="ru-RU" b="1" dirty="0" err="1"/>
              <a:t>це</a:t>
            </a:r>
            <a:r>
              <a:rPr lang="ru-RU" b="1" dirty="0"/>
              <a:t> </a:t>
            </a:r>
            <a:r>
              <a:rPr lang="ru-RU" b="1" dirty="0" err="1"/>
              <a:t>інформація</a:t>
            </a:r>
            <a:r>
              <a:rPr lang="ru-RU" b="1" dirty="0"/>
              <a:t> з </a:t>
            </a:r>
            <a:r>
              <a:rPr lang="ru-RU" b="1" dirty="0" err="1"/>
              <a:t>обмеженим</a:t>
            </a:r>
            <a:r>
              <a:rPr lang="ru-RU" b="1" dirty="0"/>
              <a:t> доступом, </a:t>
            </a:r>
            <a:r>
              <a:rPr lang="ru-RU" b="1" dirty="0" err="1"/>
              <a:t>що</a:t>
            </a:r>
            <a:r>
              <a:rPr lang="ru-RU" b="1" dirty="0"/>
              <a:t> </a:t>
            </a:r>
            <a:r>
              <a:rPr lang="ru-RU" b="1" dirty="0" err="1"/>
              <a:t>містить</a:t>
            </a:r>
            <a:r>
              <a:rPr lang="ru-RU" b="1" dirty="0"/>
              <a:t> </a:t>
            </a:r>
            <a:r>
              <a:rPr lang="ru-RU" b="1" dirty="0" err="1"/>
              <a:t>відомості</a:t>
            </a:r>
            <a:r>
              <a:rPr lang="ru-RU" b="1" dirty="0"/>
              <a:t>, </a:t>
            </a:r>
            <a:r>
              <a:rPr lang="ru-RU" b="1" dirty="0" err="1"/>
              <a:t>які</a:t>
            </a:r>
            <a:r>
              <a:rPr lang="ru-RU" b="1" dirty="0"/>
              <a:t> </a:t>
            </a:r>
            <a:r>
              <a:rPr lang="ru-RU" b="1" dirty="0" err="1"/>
              <a:t>перебувають</a:t>
            </a:r>
            <a:r>
              <a:rPr lang="ru-RU" b="1" dirty="0"/>
              <a:t> у </a:t>
            </a:r>
            <a:r>
              <a:rPr lang="ru-RU" b="1" dirty="0" err="1"/>
              <a:t>володінні</a:t>
            </a:r>
            <a:r>
              <a:rPr lang="ru-RU" b="1" dirty="0"/>
              <a:t>, </a:t>
            </a:r>
            <a:r>
              <a:rPr lang="ru-RU" b="1" dirty="0" err="1"/>
              <a:t>користуванні</a:t>
            </a:r>
            <a:r>
              <a:rPr lang="ru-RU" b="1" dirty="0"/>
              <a:t> та </a:t>
            </a:r>
            <a:r>
              <a:rPr lang="ru-RU" b="1" dirty="0" err="1"/>
              <a:t>розпорядженні</a:t>
            </a:r>
            <a:r>
              <a:rPr lang="ru-RU" b="1" dirty="0"/>
              <a:t> </a:t>
            </a:r>
            <a:r>
              <a:rPr lang="ru-RU" b="1" dirty="0" err="1"/>
              <a:t>окремих</a:t>
            </a:r>
            <a:r>
              <a:rPr lang="ru-RU" b="1" dirty="0"/>
              <a:t> </a:t>
            </a:r>
            <a:r>
              <a:rPr lang="ru-RU" b="1" dirty="0" err="1"/>
              <a:t>фізичних</a:t>
            </a:r>
            <a:r>
              <a:rPr lang="ru-RU" b="1" dirty="0"/>
              <a:t> </a:t>
            </a:r>
            <a:r>
              <a:rPr lang="ru-RU" b="1" dirty="0" err="1"/>
              <a:t>або</a:t>
            </a:r>
            <a:r>
              <a:rPr lang="ru-RU" b="1" dirty="0"/>
              <a:t> </a:t>
            </a:r>
            <a:r>
              <a:rPr lang="ru-RU" b="1" dirty="0" err="1"/>
              <a:t>юридичних</a:t>
            </a:r>
            <a:r>
              <a:rPr lang="ru-RU" b="1" dirty="0"/>
              <a:t> </a:t>
            </a:r>
            <a:r>
              <a:rPr lang="ru-RU" b="1" dirty="0" err="1"/>
              <a:t>осіб</a:t>
            </a:r>
            <a:r>
              <a:rPr lang="ru-RU" b="1" dirty="0"/>
              <a:t>. </a:t>
            </a:r>
            <a:endParaRPr lang="ru-RU" b="1" dirty="0" smtClean="0"/>
          </a:p>
          <a:p>
            <a:pPr algn="just"/>
            <a:r>
              <a:rPr lang="ru-RU" dirty="0" err="1" smtClean="0"/>
              <a:t>Кожен</a:t>
            </a:r>
            <a:r>
              <a:rPr lang="ru-RU" dirty="0"/>
              <a:t>, </a:t>
            </a:r>
            <a:r>
              <a:rPr lang="ru-RU" dirty="0" err="1"/>
              <a:t>хто</a:t>
            </a:r>
            <a:r>
              <a:rPr lang="ru-RU" dirty="0"/>
              <a:t> </a:t>
            </a:r>
            <a:r>
              <a:rPr lang="ru-RU" dirty="0" err="1"/>
              <a:t>володіє</a:t>
            </a:r>
            <a:r>
              <a:rPr lang="ru-RU" dirty="0"/>
              <a:t> </a:t>
            </a:r>
            <a:r>
              <a:rPr lang="ru-RU" dirty="0" err="1"/>
              <a:t>інформацією</a:t>
            </a:r>
            <a:r>
              <a:rPr lang="ru-RU" dirty="0"/>
              <a:t> </a:t>
            </a:r>
            <a:r>
              <a:rPr lang="ru-RU" dirty="0" err="1"/>
              <a:t>професійного</a:t>
            </a:r>
            <a:r>
              <a:rPr lang="ru-RU" dirty="0"/>
              <a:t>, </a:t>
            </a:r>
            <a:r>
              <a:rPr lang="ru-RU" dirty="0" err="1"/>
              <a:t>ділового</a:t>
            </a:r>
            <a:r>
              <a:rPr lang="ru-RU" dirty="0"/>
              <a:t>, </a:t>
            </a:r>
            <a:r>
              <a:rPr lang="ru-RU" dirty="0" err="1"/>
              <a:t>банківського</a:t>
            </a:r>
            <a:r>
              <a:rPr lang="ru-RU" dirty="0"/>
              <a:t>, </a:t>
            </a:r>
            <a:r>
              <a:rPr lang="ru-RU" dirty="0" err="1"/>
              <a:t>комерційного</a:t>
            </a:r>
            <a:r>
              <a:rPr lang="ru-RU" dirty="0"/>
              <a:t> та </a:t>
            </a:r>
            <a:r>
              <a:rPr lang="ru-RU" dirty="0" err="1"/>
              <a:t>іншого</a:t>
            </a:r>
            <a:r>
              <a:rPr lang="ru-RU" dirty="0"/>
              <a:t> характеру, </a:t>
            </a:r>
            <a:r>
              <a:rPr lang="ru-RU" dirty="0" err="1"/>
              <a:t>одержаною</a:t>
            </a:r>
            <a:r>
              <a:rPr lang="ru-RU" dirty="0"/>
              <a:t> на </a:t>
            </a:r>
            <a:r>
              <a:rPr lang="ru-RU" dirty="0" err="1"/>
              <a:t>власні</a:t>
            </a:r>
            <a:r>
              <a:rPr lang="ru-RU" dirty="0"/>
              <a:t> </a:t>
            </a:r>
            <a:r>
              <a:rPr lang="ru-RU" dirty="0" err="1"/>
              <a:t>кошти</a:t>
            </a:r>
            <a:r>
              <a:rPr lang="ru-RU" dirty="0"/>
              <a:t>, </a:t>
            </a:r>
            <a:r>
              <a:rPr lang="ru-RU" dirty="0" err="1"/>
              <a:t>або</a:t>
            </a:r>
            <a:r>
              <a:rPr lang="ru-RU" dirty="0"/>
              <a:t> такою, </a:t>
            </a:r>
            <a:r>
              <a:rPr lang="ru-RU" dirty="0" err="1"/>
              <a:t>що</a:t>
            </a:r>
            <a:r>
              <a:rPr lang="ru-RU" dirty="0"/>
              <a:t> є предметом </a:t>
            </a:r>
            <a:r>
              <a:rPr lang="ru-RU" dirty="0" err="1"/>
              <a:t>його</a:t>
            </a:r>
            <a:r>
              <a:rPr lang="ru-RU" dirty="0"/>
              <a:t> </a:t>
            </a:r>
            <a:r>
              <a:rPr lang="ru-RU" dirty="0" err="1"/>
              <a:t>професійного</a:t>
            </a:r>
            <a:r>
              <a:rPr lang="ru-RU" dirty="0"/>
              <a:t>, </a:t>
            </a:r>
            <a:r>
              <a:rPr lang="ru-RU" dirty="0" err="1"/>
              <a:t>ділового</a:t>
            </a:r>
            <a:r>
              <a:rPr lang="ru-RU" dirty="0"/>
              <a:t>, </a:t>
            </a:r>
            <a:r>
              <a:rPr lang="ru-RU" dirty="0" err="1"/>
              <a:t>виробничого</a:t>
            </a:r>
            <a:r>
              <a:rPr lang="ru-RU" dirty="0"/>
              <a:t>, </a:t>
            </a:r>
            <a:r>
              <a:rPr lang="ru-RU" dirty="0" err="1"/>
              <a:t>банківського</a:t>
            </a:r>
            <a:r>
              <a:rPr lang="ru-RU" dirty="0"/>
              <a:t>, </a:t>
            </a:r>
            <a:r>
              <a:rPr lang="ru-RU" dirty="0" err="1"/>
              <a:t>особистого</a:t>
            </a:r>
            <a:r>
              <a:rPr lang="ru-RU" dirty="0"/>
              <a:t> та </a:t>
            </a:r>
            <a:r>
              <a:rPr lang="ru-RU" dirty="0" err="1"/>
              <a:t>сімейного</a:t>
            </a:r>
            <a:r>
              <a:rPr lang="ru-RU" dirty="0"/>
              <a:t> </a:t>
            </a:r>
            <a:r>
              <a:rPr lang="ru-RU" dirty="0" err="1"/>
              <a:t>інтересу</a:t>
            </a:r>
            <a:r>
              <a:rPr lang="ru-RU" dirty="0"/>
              <a:t>, і при </a:t>
            </a:r>
            <a:r>
              <a:rPr lang="ru-RU" dirty="0" err="1"/>
              <a:t>цьому</a:t>
            </a:r>
            <a:r>
              <a:rPr lang="ru-RU" dirty="0"/>
              <a:t> не </a:t>
            </a:r>
            <a:r>
              <a:rPr lang="ru-RU" dirty="0" err="1"/>
              <a:t>порушує</a:t>
            </a:r>
            <a:r>
              <a:rPr lang="ru-RU" dirty="0"/>
              <a:t> </a:t>
            </a:r>
            <a:r>
              <a:rPr lang="ru-RU" dirty="0" err="1"/>
              <a:t>передбачені</a:t>
            </a:r>
            <a:r>
              <a:rPr lang="ru-RU" dirty="0"/>
              <a:t> законом </a:t>
            </a:r>
            <a:r>
              <a:rPr lang="ru-RU" dirty="0" err="1"/>
              <a:t>таємниці</a:t>
            </a:r>
            <a:r>
              <a:rPr lang="ru-RU" dirty="0"/>
              <a:t>, - </a:t>
            </a:r>
            <a:r>
              <a:rPr lang="ru-RU" dirty="0" err="1"/>
              <a:t>самостійно</a:t>
            </a:r>
            <a:r>
              <a:rPr lang="ru-RU" dirty="0"/>
              <a:t> </a:t>
            </a:r>
            <a:r>
              <a:rPr lang="ru-RU" dirty="0" err="1"/>
              <a:t>визначає</a:t>
            </a:r>
            <a:r>
              <a:rPr lang="ru-RU" dirty="0"/>
              <a:t> режим доступу до </a:t>
            </a:r>
            <a:r>
              <a:rPr lang="ru-RU" dirty="0" err="1"/>
              <a:t>неї</a:t>
            </a:r>
            <a:r>
              <a:rPr lang="ru-RU" dirty="0"/>
              <a:t>.</a:t>
            </a:r>
            <a:endParaRPr lang="uk-UA" dirty="0"/>
          </a:p>
        </p:txBody>
      </p:sp>
    </p:spTree>
    <p:extLst>
      <p:ext uri="{BB962C8B-B14F-4D97-AF65-F5344CB8AC3E}">
        <p14:creationId xmlns:p14="http://schemas.microsoft.com/office/powerpoint/2010/main" val="1561524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170</TotalTime>
  <Words>1570</Words>
  <Application>Microsoft Office PowerPoint</Application>
  <PresentationFormat>Экран (4:3)</PresentationFormat>
  <Paragraphs>84</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Справедливость</vt:lpstr>
      <vt:lpstr>Особисті права людини </vt:lpstr>
      <vt:lpstr>План</vt:lpstr>
      <vt:lpstr>Презентация PowerPoint</vt:lpstr>
      <vt:lpstr>Презентация PowerPoint</vt:lpstr>
      <vt:lpstr>Презентация PowerPoint</vt:lpstr>
      <vt:lpstr>Презентация PowerPoint</vt:lpstr>
      <vt:lpstr>Стаття 32. Ніхто не може зазнавати втручання в його особисте і сімейне життя, крім випадків, передбачених Конституцією України.</vt:lpstr>
      <vt:lpstr>Рішення Конституційного Суду № 2-рп/2012 від 20.01.2012</vt:lpstr>
      <vt:lpstr>Презентация PowerPoint</vt:lpstr>
      <vt:lpstr>Презентация PowerPoint</vt:lpstr>
      <vt:lpstr>Презентация PowerPoint</vt:lpstr>
      <vt:lpstr>Закони України</vt:lpstr>
      <vt:lpstr>Свободу пересування відповідно до закону може бути обмежено:</vt:lpstr>
      <vt:lpstr>Свобода пересування обмежується щодо:</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17</cp:revision>
  <dcterms:created xsi:type="dcterms:W3CDTF">2019-02-17T20:39:06Z</dcterms:created>
  <dcterms:modified xsi:type="dcterms:W3CDTF">2019-03-04T06:05:03Z</dcterms:modified>
</cp:coreProperties>
</file>