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79" r:id="rId3"/>
    <p:sldId id="291" r:id="rId4"/>
    <p:sldId id="293" r:id="rId5"/>
    <p:sldId id="280" r:id="rId6"/>
    <p:sldId id="281" r:id="rId7"/>
    <p:sldId id="282" r:id="rId8"/>
    <p:sldId id="283" r:id="rId9"/>
    <p:sldId id="277" r:id="rId10"/>
    <p:sldId id="295" r:id="rId11"/>
    <p:sldId id="296" r:id="rId12"/>
    <p:sldId id="297" r:id="rId13"/>
    <p:sldId id="298" r:id="rId14"/>
    <p:sldId id="299" r:id="rId15"/>
    <p:sldId id="284" r:id="rId16"/>
    <p:sldId id="285" r:id="rId17"/>
    <p:sldId id="286" r:id="rId18"/>
    <p:sldId id="287" r:id="rId19"/>
    <p:sldId id="278" r:id="rId20"/>
    <p:sldId id="266" r:id="rId21"/>
    <p:sldId id="289" r:id="rId22"/>
    <p:sldId id="290" r:id="rId23"/>
    <p:sldId id="294" r:id="rId24"/>
    <p:sldId id="288" r:id="rId25"/>
    <p:sldId id="300" r:id="rId26"/>
    <p:sldId id="301" r:id="rId27"/>
    <p:sldId id="302" r:id="rId28"/>
    <p:sldId id="257" r:id="rId29"/>
    <p:sldId id="265" r:id="rId30"/>
    <p:sldId id="258" r:id="rId31"/>
    <p:sldId id="260" r:id="rId32"/>
    <p:sldId id="263" r:id="rId33"/>
    <p:sldId id="261" r:id="rId34"/>
    <p:sldId id="2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2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8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27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3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5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2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2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1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393" y="1160206"/>
            <a:ext cx="11015214" cy="94515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драматичного твору в школі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2175" y="4352378"/>
            <a:ext cx="4129824" cy="2505621"/>
          </a:xfrm>
        </p:spPr>
        <p:txBody>
          <a:bodyPr>
            <a:normAutofit/>
          </a:bodyPr>
          <a:lstStyle/>
          <a:p>
            <a:pPr algn="r"/>
            <a:r>
              <a:rPr lang="uk-UA" b="1" dirty="0"/>
              <a:t>  </a:t>
            </a:r>
            <a:endParaRPr lang="ru-RU" b="1" dirty="0"/>
          </a:p>
        </p:txBody>
      </p:sp>
      <p:pic>
        <p:nvPicPr>
          <p:cNvPr id="2050" name="Picture 2" descr="Драматургия — 1021 книга">
            <a:extLst>
              <a:ext uri="{FF2B5EF4-FFF2-40B4-BE49-F238E27FC236}">
                <a16:creationId xmlns:a16="http://schemas.microsoft.com/office/drawing/2014/main" id="{84A28613-BE0D-4737-B19E-26FDE9EA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21" y="2505622"/>
            <a:ext cx="6096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38DF6-9621-4220-A27C-D3ED0A1A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9" y="212035"/>
            <a:ext cx="11168338" cy="128089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Етап підготовки до сприйняття</a:t>
            </a:r>
            <a:r>
              <a:rPr lang="uk-UA" sz="3200" dirty="0">
                <a:solidFill>
                  <a:srgbClr val="FF0000"/>
                </a:solidFill>
              </a:rPr>
              <a:t> </a:t>
            </a:r>
            <a:r>
              <a:rPr lang="uk-UA" sz="3200" b="1" dirty="0">
                <a:solidFill>
                  <a:srgbClr val="FF0000"/>
                </a:solidFill>
              </a:rPr>
              <a:t>драматичного твору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DEC85-7DC4-4F30-9670-90B29B3A4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861391"/>
            <a:ext cx="11145078" cy="5996609"/>
          </a:xfrm>
        </p:spPr>
        <p:txBody>
          <a:bodyPr>
            <a:normAutofit lnSpcReduction="10000"/>
          </a:bodyPr>
          <a:lstStyle/>
          <a:p>
            <a:r>
              <a:rPr lang="uk-UA" sz="2200" b="1" dirty="0" err="1"/>
              <a:t>Загальноінформаційний</a:t>
            </a:r>
            <a:r>
              <a:rPr lang="uk-UA" sz="2200" b="1" dirty="0"/>
              <a:t> матеріал:</a:t>
            </a:r>
          </a:p>
          <a:p>
            <a:r>
              <a:rPr lang="uk-UA" sz="2200" dirty="0"/>
              <a:t> відомості про історію театру або написання драматичних творів;</a:t>
            </a:r>
          </a:p>
          <a:p>
            <a:r>
              <a:rPr lang="uk-UA" sz="2200" dirty="0"/>
              <a:t>окремі відомості з біографій драматургів, пов'язані з програмовим твором; </a:t>
            </a:r>
          </a:p>
          <a:p>
            <a:r>
              <a:rPr lang="uk-UA" sz="2200" dirty="0"/>
              <a:t>висловлювання відомих критиків, письменників про драматурга, листи або інші джерела, в яких містяться факти, оцінки, що стосуються митця.</a:t>
            </a:r>
          </a:p>
          <a:p>
            <a:r>
              <a:rPr lang="uk-UA" sz="2200" dirty="0"/>
              <a:t>під час розповіді про театр доречно вдатися до ілюстра­тивного матеріалу. </a:t>
            </a:r>
          </a:p>
          <a:p>
            <a:r>
              <a:rPr lang="uk-UA" sz="2200" dirty="0"/>
              <a:t>розширення словниковий запас театральною лек­сикою(</a:t>
            </a:r>
            <a:r>
              <a:rPr lang="uk-UA" sz="2200" i="1" dirty="0"/>
              <a:t>амфітеатр, бельетаж, партер, глядач, ложа бенуар, падуга, ярус, </a:t>
            </a:r>
            <a:r>
              <a:rPr lang="uk-UA" sz="2200" dirty="0"/>
              <a:t> </a:t>
            </a:r>
            <a:r>
              <a:rPr lang="uk-UA" sz="2200" i="1" dirty="0"/>
              <a:t>авансцена, бутафорія, рампа, декорація, задник, завіса, софіти, куліси, суфлер </a:t>
            </a:r>
            <a:r>
              <a:rPr lang="uk-UA" sz="2200" dirty="0"/>
              <a:t>тощо).</a:t>
            </a:r>
            <a:r>
              <a:rPr lang="uk-UA" sz="2200" b="1" dirty="0"/>
              <a:t> </a:t>
            </a:r>
          </a:p>
          <a:p>
            <a:pPr marL="0" indent="0">
              <a:buNone/>
            </a:pPr>
            <a:r>
              <a:rPr lang="uk-UA" sz="2200" b="1" dirty="0"/>
              <a:t>	Н</a:t>
            </a:r>
            <a:r>
              <a:rPr lang="uk-UA" sz="2200" b="1" i="1" dirty="0"/>
              <a:t>ауковий матеріал </a:t>
            </a:r>
            <a:endParaRPr lang="uk-UA" sz="2200" dirty="0"/>
          </a:p>
          <a:p>
            <a:r>
              <a:rPr lang="uk-UA" sz="2200" dirty="0"/>
              <a:t>літера­турознавчі відомості, </a:t>
            </a:r>
          </a:p>
          <a:p>
            <a:r>
              <a:rPr lang="uk-UA" sz="2200" dirty="0"/>
              <a:t>коментарі, </a:t>
            </a:r>
          </a:p>
          <a:p>
            <a:r>
              <a:rPr lang="uk-UA" sz="2200" dirty="0"/>
              <a:t>пояснення слів тощо.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70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A5EA-8287-41E6-BD0B-F7783680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7" y="120528"/>
            <a:ext cx="9689064" cy="674602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Етап читання твору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6C4A7-4508-4B96-AC74-6408F130A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832" y="694104"/>
            <a:ext cx="10691193" cy="3777622"/>
          </a:xfrm>
        </p:spPr>
        <p:txBody>
          <a:bodyPr/>
          <a:lstStyle/>
          <a:p>
            <a:r>
              <a:rPr lang="uk-UA" dirty="0"/>
              <a:t>На етапі читання драматичного твору найефективнішим є метод </a:t>
            </a:r>
            <a:r>
              <a:rPr lang="uk-UA" i="1" dirty="0"/>
              <a:t>творчого читання. </a:t>
            </a:r>
            <a:r>
              <a:rPr lang="uk-UA" dirty="0"/>
              <a:t> </a:t>
            </a:r>
          </a:p>
        </p:txBody>
      </p:sp>
      <p:pic>
        <p:nvPicPr>
          <p:cNvPr id="4" name="Рисунок 3" descr="https://konspekta.net/infopediasu/baza8/439120996591.files/image048.jpg">
            <a:extLst>
              <a:ext uri="{FF2B5EF4-FFF2-40B4-BE49-F238E27FC236}">
                <a16:creationId xmlns:a16="http://schemas.microsoft.com/office/drawing/2014/main" id="{8F95EB4C-CED4-4AC1-AD54-454633403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2" y="1211952"/>
            <a:ext cx="6877878" cy="552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35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EB547-23BE-46A8-88E4-74775BD4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2" y="92765"/>
            <a:ext cx="10668000" cy="8540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Етап підготовки до аналізу драматичного твору </a:t>
            </a:r>
            <a:br>
              <a:rPr lang="uk-UA" b="1" dirty="0"/>
            </a:b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E4AE2-51A1-4727-8011-DF4F4A8C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17" y="532695"/>
            <a:ext cx="10204172" cy="1388870"/>
          </a:xfrm>
        </p:spPr>
        <p:txBody>
          <a:bodyPr>
            <a:noAutofit/>
          </a:bodyPr>
          <a:lstStyle/>
          <a:p>
            <a:r>
              <a:rPr lang="uk-UA" sz="2000" dirty="0"/>
              <a:t>фронтальна бесіда, спрямована на ро­зуміння змісту прочитаного; </a:t>
            </a:r>
          </a:p>
          <a:p>
            <a:r>
              <a:rPr lang="uk-UA" sz="2000" dirty="0"/>
              <a:t>словникова робота; повторне читан­ня </a:t>
            </a:r>
          </a:p>
          <a:p>
            <a:r>
              <a:rPr lang="uk-UA" sz="2000" dirty="0"/>
              <a:t>Важливо, щоб усі види робіт були підпорядковані домінантній меті: перевірити, наскіль­ки глибоко і правильно учні зрозуміли зміст прочитаного.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41E931-3136-4375-B299-68CF33FF9C9D}"/>
              </a:ext>
            </a:extLst>
          </p:cNvPr>
          <p:cNvSpPr/>
          <p:nvPr/>
        </p:nvSpPr>
        <p:spPr>
          <a:xfrm>
            <a:off x="1470987" y="2225427"/>
            <a:ext cx="1008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Етап аналізу драматичного твору </a:t>
            </a:r>
            <a:endParaRPr lang="uk-UA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1DC6CB-7DA8-4279-AF40-AF1953FCB8BB}"/>
              </a:ext>
            </a:extLst>
          </p:cNvPr>
          <p:cNvSpPr/>
          <p:nvPr/>
        </p:nvSpPr>
        <p:spPr>
          <a:xfrm>
            <a:off x="1258954" y="2671807"/>
            <a:ext cx="102969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/>
              <a:t>дослідження головних компонентів твору в єдності форми і змісту, а саме:</a:t>
            </a:r>
          </a:p>
          <a:p>
            <a:r>
              <a:rPr lang="uk-UA" sz="2000" dirty="0"/>
              <a:t>— теми (зміст та засоби, якими автор доводить її до читача або глядача);</a:t>
            </a:r>
          </a:p>
          <a:p>
            <a:r>
              <a:rPr lang="uk-UA" sz="2000" dirty="0"/>
              <a:t>— конфлікту (зміст; характер — соціальний, психологічний, побутовий; засоби реалізації. Саме конфлікт лежить </a:t>
            </a:r>
            <a:r>
              <a:rPr lang="uk-UA" sz="2000" b="1" dirty="0"/>
              <a:t>в </a:t>
            </a:r>
            <a:r>
              <a:rPr lang="uk-UA" sz="2000" dirty="0"/>
              <a:t>основі сюжету, зумовлює його розвиток, групування героїв твору, їхні характери, вчинки, світогляд, сприяє усвідомленню ідеї твору);</a:t>
            </a:r>
          </a:p>
          <a:p>
            <a:r>
              <a:rPr lang="uk-UA" sz="2000" dirty="0"/>
              <a:t>— ідеї (зміст та засоби, якими автор розкриває її сенс, го­ловні етапи її розвитку тощо);</a:t>
            </a:r>
          </a:p>
          <a:p>
            <a:r>
              <a:rPr lang="uk-UA" sz="2000" dirty="0"/>
              <a:t>— сюжету (докладний розгляд епізодів, що є основою сю­жету твору, а також </a:t>
            </a:r>
            <a:r>
              <a:rPr lang="uk-UA" sz="2000" dirty="0" err="1"/>
              <a:t>позасюжетних</a:t>
            </a:r>
            <a:r>
              <a:rPr lang="uk-UA" sz="2000" dirty="0"/>
              <a:t> елементів);</a:t>
            </a:r>
          </a:p>
          <a:p>
            <a:r>
              <a:rPr lang="uk-UA" sz="2000" dirty="0"/>
              <a:t>— дійових осіб (їхні групування, характери, наскрізні дії, внутрішній зміст поведінки і вчинків, характерне діалогічне мовлення, монологи-роздуми вголос тощо).</a:t>
            </a:r>
          </a:p>
        </p:txBody>
      </p:sp>
    </p:spTree>
    <p:extLst>
      <p:ext uri="{BB962C8B-B14F-4D97-AF65-F5344CB8AC3E}">
        <p14:creationId xmlns:p14="http://schemas.microsoft.com/office/powerpoint/2010/main" val="228804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4358E-3DDB-41EF-9428-31623710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3" y="121555"/>
            <a:ext cx="10084904" cy="64044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Етап проведення підсумкових занять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55177-B2F6-4E74-9D87-387D7083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07" y="762000"/>
            <a:ext cx="9973850" cy="6095999"/>
          </a:xfrm>
        </p:spPr>
        <p:txBody>
          <a:bodyPr>
            <a:normAutofit/>
          </a:bodyPr>
          <a:lstStyle/>
          <a:p>
            <a:r>
              <a:rPr lang="uk-UA" b="1" dirty="0"/>
              <a:t>Мета цих занять </a:t>
            </a:r>
            <a:r>
              <a:rPr lang="uk-UA" dirty="0"/>
              <a:t>— перевірити й узагальнити на­буті учнями знання під час вивчення нової теми, які сприяти­муть новому баченню художнього твору як цілісної худож­ньої структури.  </a:t>
            </a:r>
          </a:p>
          <a:p>
            <a:pPr marL="0" indent="0">
              <a:buNone/>
            </a:pPr>
            <a:r>
              <a:rPr lang="uk-UA" b="1" dirty="0"/>
              <a:t>	В учнів середніх класів </a:t>
            </a:r>
          </a:p>
          <a:p>
            <a:r>
              <a:rPr lang="uk-UA" dirty="0"/>
              <a:t>обмін думками про те, що найбільше схвилювало(мотиви вчинків головних ге­роїв, невідомі учням сторінки життя і творчості драма­турга,   історія життя драми на сценах світу, відомості про визначних виконавців головних ролей тощо).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/>
              <a:t>В учнів старших класів: </a:t>
            </a:r>
          </a:p>
          <a:p>
            <a:r>
              <a:rPr lang="uk-UA" dirty="0"/>
              <a:t>з'ясування  значення твору для розвитку світової драматургії; </a:t>
            </a:r>
          </a:p>
          <a:p>
            <a:r>
              <a:rPr lang="uk-UA" dirty="0"/>
              <a:t>наявність і зміст літературно-критичних статей про цей твір; </a:t>
            </a:r>
          </a:p>
          <a:p>
            <a:r>
              <a:rPr lang="uk-UA" dirty="0"/>
              <a:t>оцінка його визнач­ними людьми тієї доби та нашими сучасниками; </a:t>
            </a:r>
          </a:p>
          <a:p>
            <a:r>
              <a:rPr lang="uk-UA" dirty="0"/>
              <a:t>звернення до нього представників інших видів мистецтва (кінорежисерів, художників, скульпторів та ін.), </a:t>
            </a:r>
          </a:p>
          <a:p>
            <a:r>
              <a:rPr lang="uk-UA" dirty="0"/>
              <a:t>вплив твору, що вивчається, на розвиток світогляду учнів... </a:t>
            </a:r>
          </a:p>
          <a:p>
            <a:r>
              <a:rPr lang="uk-UA" dirty="0"/>
              <a:t>завер­шальна бесіда може супроводжуватися книжковими виставками, переглядом у відеозапису уривків з вистав, виставками ілюстративного матеріалу. </a:t>
            </a:r>
          </a:p>
        </p:txBody>
      </p:sp>
    </p:spTree>
    <p:extLst>
      <p:ext uri="{BB962C8B-B14F-4D97-AF65-F5344CB8AC3E}">
        <p14:creationId xmlns:p14="http://schemas.microsoft.com/office/powerpoint/2010/main" val="41765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43637-E097-4388-A50F-1BE3D700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C43BD-01BE-4B5E-8B31-FC96ABA4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258957"/>
            <a:ext cx="6003235" cy="217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Цей етап продов­жує етап підсумкових занять, але має більше індивіду­ально-творчий характер: </a:t>
            </a:r>
          </a:p>
          <a:p>
            <a:r>
              <a:rPr lang="uk-UA" dirty="0"/>
              <a:t>складання плану, </a:t>
            </a:r>
          </a:p>
          <a:p>
            <a:r>
              <a:rPr lang="uk-UA" dirty="0"/>
              <a:t>підготовка усних відповідей, повідомлень, доповідей, </a:t>
            </a:r>
          </a:p>
          <a:p>
            <a:r>
              <a:rPr lang="uk-UA" dirty="0"/>
              <a:t>написання різних видів творчих робіт.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999335-E10C-48EC-9855-9AB0A8B3BB91}"/>
              </a:ext>
            </a:extLst>
          </p:cNvPr>
          <p:cNvSpPr/>
          <p:nvPr/>
        </p:nvSpPr>
        <p:spPr>
          <a:xfrm>
            <a:off x="1620080" y="193223"/>
            <a:ext cx="10571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Етап написання творчих усних та письмових завдань</a:t>
            </a:r>
            <a:br>
              <a:rPr lang="uk-UA" dirty="0"/>
            </a:br>
            <a:endParaRPr lang="uk-UA" dirty="0"/>
          </a:p>
        </p:txBody>
      </p:sp>
      <p:pic>
        <p:nvPicPr>
          <p:cNvPr id="4104" name="Picture 8" descr="https://konspekta.net/infopediasu/baza8/439120996591.files/image050.jpg">
            <a:extLst>
              <a:ext uri="{FF2B5EF4-FFF2-40B4-BE49-F238E27FC236}">
                <a16:creationId xmlns:a16="http://schemas.microsoft.com/office/drawing/2014/main" id="{81C0B484-5AF0-4457-AB58-65C2E837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5" y="3705642"/>
            <a:ext cx="6943520" cy="31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AE8962-EFCD-4A51-BF69-C225010830FF}"/>
              </a:ext>
            </a:extLst>
          </p:cNvPr>
          <p:cNvSpPr/>
          <p:nvPr/>
        </p:nvSpPr>
        <p:spPr>
          <a:xfrm>
            <a:off x="7354592" y="1708622"/>
            <a:ext cx="4488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Мій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погляд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на драму (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трагедію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комедію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) як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режисера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(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читача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актора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, критика,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глядача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, драматурга).</a:t>
            </a:r>
          </a:p>
          <a:p>
            <a:endParaRPr lang="ru-RU" sz="24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Що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б я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змінив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як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режисер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(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або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...) у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фіналі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п'єси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(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або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...)?</a:t>
            </a:r>
          </a:p>
          <a:p>
            <a:endParaRPr lang="ru-RU" sz="24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Як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зіграв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би я роль...</a:t>
            </a:r>
          </a:p>
          <a:p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Які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декорації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я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запропонував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 би... та </a:t>
            </a:r>
            <a:r>
              <a:rPr lang="ru-RU" sz="2400" i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ін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endParaRPr lang="ru-RU" sz="2400" b="0" i="1" dirty="0">
              <a:solidFill>
                <a:srgbClr val="0070C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6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871B4-F6F1-46DB-B251-7F824473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279" y="78900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Особливості  драми (як ліричного роду)</a:t>
            </a:r>
            <a:br>
              <a:rPr lang="uk-UA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FF769-5C74-468C-8627-BF425DD6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809" y="1791324"/>
            <a:ext cx="9818558" cy="506667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 </a:t>
            </a:r>
            <a:r>
              <a:rPr lang="uk-UA" sz="3200" dirty="0"/>
              <a:t>зображення людини через її вчинки, поведінку, висловлювання;</a:t>
            </a:r>
          </a:p>
          <a:p>
            <a:r>
              <a:rPr lang="uk-UA" sz="3200" dirty="0"/>
              <a:t>відтворення події, як живого процесу, що протікає в даний момент;</a:t>
            </a:r>
          </a:p>
          <a:p>
            <a:r>
              <a:rPr lang="uk-UA" sz="3200" dirty="0"/>
              <a:t>наявність ремарок;</a:t>
            </a:r>
          </a:p>
          <a:p>
            <a:r>
              <a:rPr lang="uk-UA" sz="3200" dirty="0"/>
              <a:t>поділ тексту на дії, картини, яви (останні часом відсутні);</a:t>
            </a:r>
          </a:p>
          <a:p>
            <a:r>
              <a:rPr lang="uk-UA" sz="3200" dirty="0"/>
              <a:t>призначення твору для вистави на сцені.</a:t>
            </a:r>
          </a:p>
          <a:p>
            <a:pPr marL="0" indent="0">
              <a:buNone/>
            </a:pPr>
            <a:r>
              <a:rPr lang="uk-U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45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C9F3-1F22-433D-8657-4F0BA9C4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94" y="219375"/>
            <a:ext cx="8911687" cy="128089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Особливості драми, як жанру</a:t>
            </a:r>
            <a:br>
              <a:rPr lang="uk-UA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815E2-2E20-4742-9AA1-8DAA49D4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341" y="1129740"/>
            <a:ext cx="11187659" cy="5508885"/>
          </a:xfrm>
        </p:spPr>
        <p:txBody>
          <a:bodyPr>
            <a:normAutofit lnSpcReduction="10000"/>
          </a:bodyPr>
          <a:lstStyle/>
          <a:p>
            <a:r>
              <a:rPr lang="uk-UA" sz="2800" dirty="0"/>
              <a:t>драматичний конфлікт;</a:t>
            </a:r>
          </a:p>
          <a:p>
            <a:r>
              <a:rPr lang="uk-UA" sz="2800" dirty="0"/>
              <a:t>художнє відтворення подій повсякденного громадського й побутового життя (переважно сучасного письменникові);</a:t>
            </a:r>
          </a:p>
          <a:p>
            <a:r>
              <a:rPr lang="uk-UA" sz="2800" dirty="0"/>
              <a:t>зображення людського горя і страждань без трагедійного загострення;</a:t>
            </a:r>
          </a:p>
          <a:p>
            <a:r>
              <a:rPr lang="uk-UA" sz="2800" dirty="0"/>
              <a:t>викриття і засудження негативних суспільних та побутових явищ і недоліків у характеристиці персонажів, без комедійного загострення;</a:t>
            </a:r>
          </a:p>
          <a:p>
            <a:r>
              <a:rPr lang="uk-UA" sz="2800" dirty="0"/>
              <a:t>закінчення твору благополучне або нещасливе для головного героя;</a:t>
            </a:r>
          </a:p>
          <a:p>
            <a:r>
              <a:rPr lang="uk-UA" sz="2800" dirty="0"/>
              <a:t>діалогічний спосіб викладу художнього  матеріалу;</a:t>
            </a:r>
          </a:p>
          <a:p>
            <a:r>
              <a:rPr lang="uk-UA" sz="2800" dirty="0"/>
              <a:t>прозова форма.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975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47A09-7617-49CF-9176-CF0211F6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74557"/>
            <a:ext cx="8911687" cy="9293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Особливості трагедії</a:t>
            </a:r>
            <a:br>
              <a:rPr lang="uk-UA" b="1" dirty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358F8-7BC5-4A3F-AB82-3650B704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77" y="1229193"/>
            <a:ext cx="10373193" cy="5441430"/>
          </a:xfrm>
        </p:spPr>
        <p:txBody>
          <a:bodyPr>
            <a:normAutofit/>
          </a:bodyPr>
          <a:lstStyle/>
          <a:p>
            <a:r>
              <a:rPr lang="uk-UA" sz="2800" dirty="0" err="1"/>
              <a:t>тагічний</a:t>
            </a:r>
            <a:r>
              <a:rPr lang="uk-UA" sz="2800" dirty="0"/>
              <a:t> конфлікт – зображення глибоких суперечностей суспільного або побутового життя;</a:t>
            </a:r>
          </a:p>
          <a:p>
            <a:r>
              <a:rPr lang="uk-UA" sz="2800" dirty="0"/>
              <a:t>побудова сюжету на гострому зіткненні протилежних тенденцій, поглядів;</a:t>
            </a:r>
          </a:p>
          <a:p>
            <a:r>
              <a:rPr lang="uk-UA" sz="2800" dirty="0"/>
              <a:t>наявність трагедійного героя-людини великих </a:t>
            </a:r>
            <a:r>
              <a:rPr lang="uk-UA" sz="2800" dirty="0" err="1"/>
              <a:t>пристрастейц</a:t>
            </a:r>
            <a:r>
              <a:rPr lang="uk-UA" sz="2800" dirty="0"/>
              <a:t>, сильної волі, високих поривань, героїчного складу душі;</a:t>
            </a:r>
          </a:p>
          <a:p>
            <a:r>
              <a:rPr lang="uk-UA" sz="2800" dirty="0"/>
              <a:t>динамічне розгортання подій, що викликає велике напруження всіх духовних сил;</a:t>
            </a:r>
          </a:p>
          <a:p>
            <a:r>
              <a:rPr lang="uk-UA" sz="2800" dirty="0"/>
              <a:t>трагічне завершення дії, сповнене високої патетики;</a:t>
            </a:r>
          </a:p>
          <a:p>
            <a:r>
              <a:rPr lang="uk-UA" sz="2800" dirty="0"/>
              <a:t>діалогічний спосіб викладу художнього матеріалу.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446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55677-FB9F-4E30-97C3-8447CD5A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79" y="624110"/>
            <a:ext cx="9795733" cy="128089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Особливості комедії</a:t>
            </a:r>
            <a:br>
              <a:rPr lang="uk-UA" sz="4000" b="1" dirty="0">
                <a:solidFill>
                  <a:srgbClr val="FF0000"/>
                </a:solidFill>
              </a:rPr>
            </a:b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9F211-097D-4266-A449-065FBD37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57" y="1514007"/>
            <a:ext cx="9915655" cy="4397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sz="2800" b="1" dirty="0"/>
              <a:t>Засоби зображення комічного: </a:t>
            </a:r>
          </a:p>
          <a:p>
            <a:r>
              <a:rPr lang="uk-UA" sz="2800" dirty="0"/>
              <a:t>комічний монолог (</a:t>
            </a:r>
            <a:r>
              <a:rPr lang="uk-UA" sz="2800" dirty="0" err="1"/>
              <a:t>Возний</a:t>
            </a:r>
            <a:r>
              <a:rPr lang="uk-UA" sz="2800" dirty="0"/>
              <a:t> в першій розмові з Наталкою), </a:t>
            </a:r>
          </a:p>
          <a:p>
            <a:r>
              <a:rPr lang="uk-UA" sz="2800" dirty="0"/>
              <a:t>комічний герой (Омелько в "Мартин Боруля", Бонавентура – в комедії "Сто тисяч" </a:t>
            </a:r>
            <a:r>
              <a:rPr lang="uk-UA" sz="2800" dirty="0" err="1"/>
              <a:t>І.Карпенка</a:t>
            </a:r>
            <a:r>
              <a:rPr lang="uk-UA" sz="2800" dirty="0"/>
              <a:t>-Карого), </a:t>
            </a:r>
          </a:p>
          <a:p>
            <a:r>
              <a:rPr lang="uk-UA" sz="2800" dirty="0"/>
              <a:t>комічний діалог, </a:t>
            </a:r>
          </a:p>
          <a:p>
            <a:r>
              <a:rPr lang="uk-UA" sz="2800" dirty="0"/>
              <a:t>комедійна деталь (кожух Пузиря в комедії "Хазяїн" </a:t>
            </a:r>
            <a:r>
              <a:rPr lang="uk-UA" sz="2800" dirty="0" err="1"/>
              <a:t>І.Карпенка</a:t>
            </a:r>
            <a:r>
              <a:rPr lang="uk-UA" sz="2800" dirty="0"/>
              <a:t>-Карого),  </a:t>
            </a:r>
          </a:p>
          <a:p>
            <a:r>
              <a:rPr lang="uk-UA" sz="2800" dirty="0"/>
              <a:t>характеристичні </a:t>
            </a:r>
            <a:r>
              <a:rPr lang="uk-UA" sz="2800" dirty="0" err="1"/>
              <a:t>призвища</a:t>
            </a:r>
            <a:r>
              <a:rPr lang="uk-UA" sz="2800" dirty="0"/>
              <a:t> (Калитка, Бонавентура, </a:t>
            </a:r>
            <a:r>
              <a:rPr lang="uk-UA" sz="2800" dirty="0" err="1"/>
              <a:t>Фінтик</a:t>
            </a:r>
            <a:r>
              <a:rPr lang="uk-UA" sz="2800" dirty="0"/>
              <a:t>, </a:t>
            </a:r>
            <a:r>
              <a:rPr lang="uk-UA" sz="2800" dirty="0" err="1"/>
              <a:t>Макогоненко</a:t>
            </a:r>
            <a:r>
              <a:rPr lang="uk-UA" sz="2800" dirty="0"/>
              <a:t>, </a:t>
            </a:r>
            <a:r>
              <a:rPr lang="uk-UA" sz="2800" dirty="0" err="1"/>
              <a:t>Тетерваковський</a:t>
            </a:r>
            <a:r>
              <a:rPr lang="uk-UA" sz="2800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521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7A2B7-E734-4475-BFE8-3E6F97D4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Головна мета вивчення драматичного твору в школі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50B48-AB17-4FAD-B328-035E4942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2133600"/>
            <a:ext cx="10882859" cy="4724400"/>
          </a:xfrm>
        </p:spPr>
        <p:txBody>
          <a:bodyPr>
            <a:normAutofit fontScale="92500"/>
          </a:bodyPr>
          <a:lstStyle/>
          <a:p>
            <a:r>
              <a:rPr lang="uk-UA" sz="3200" dirty="0"/>
              <a:t>засвоєння </a:t>
            </a:r>
            <a:r>
              <a:rPr lang="uk-UA" sz="3200" dirty="0" err="1"/>
              <a:t>двоєдності</a:t>
            </a:r>
            <a:r>
              <a:rPr lang="uk-UA" sz="3200" dirty="0"/>
              <a:t> його художньої природи: літературної і театральної, що сприятиме вихованню вдумливого читача і кваліфікованого глядача.</a:t>
            </a:r>
            <a:endParaRPr lang="en-US" sz="3200" dirty="0"/>
          </a:p>
          <a:p>
            <a:r>
              <a:rPr lang="ru-RU" sz="3200" dirty="0"/>
              <a:t>в</a:t>
            </a:r>
            <a:r>
              <a:rPr lang="uk-UA" sz="3200" dirty="0" err="1"/>
              <a:t>ивчаючи</a:t>
            </a:r>
            <a:r>
              <a:rPr lang="uk-UA" sz="3200" dirty="0"/>
              <a:t> драматичні твори, учні мають завважити, що їх провідною ознакою є змалювання дійових осіб, бо це «...один з літературних родів, який змальовує світ у формі дії...».</a:t>
            </a:r>
            <a:endParaRPr lang="en-US" sz="3200" dirty="0"/>
          </a:p>
          <a:p>
            <a:r>
              <a:rPr lang="uk-UA" sz="3200" dirty="0"/>
              <a:t>"Драма живе лише на сцені: без неї вона як душа без тіла" (М. Гоголь)</a:t>
            </a:r>
          </a:p>
          <a:p>
            <a:endParaRPr lang="uk-UA" sz="3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2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AAD352-1D29-4A25-AAF7-870FE382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075" y="4482059"/>
            <a:ext cx="10583055" cy="169898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uk-UA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Дра́ма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— (дав.-гр. </a:t>
            </a: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δρᾶμα — «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дія», «діяння», «дійство») — один з літературних родів, який змальовує світ у формі дії, здебільшого призначений для сценічного втілення.</a:t>
            </a:r>
          </a:p>
        </p:txBody>
      </p:sp>
      <p:pic>
        <p:nvPicPr>
          <p:cNvPr id="1026" name="Picture 2" descr="http://zno.if.ua/wp-content/uploads/2013/08/%D1%80%D0%BE%D0%B4%D0%B8-%D0%BB-%D1%80%D0%B8.jpg">
            <a:extLst>
              <a:ext uri="{FF2B5EF4-FFF2-40B4-BE49-F238E27FC236}">
                <a16:creationId xmlns:a16="http://schemas.microsoft.com/office/drawing/2014/main" id="{BEF5B19C-6EA4-448D-9866-0763CA10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16" y="102689"/>
            <a:ext cx="10409874" cy="40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99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AED95-7971-4142-ADC4-D34D6002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18" y="149902"/>
            <a:ext cx="9855694" cy="6145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Відмінності</a:t>
            </a:r>
            <a:r>
              <a:rPr lang="ru-RU" b="1" dirty="0">
                <a:solidFill>
                  <a:srgbClr val="FF0000"/>
                </a:solidFill>
              </a:rPr>
              <a:t> драматичного </a:t>
            </a:r>
            <a:r>
              <a:rPr lang="ru-RU" b="1" dirty="0" err="1">
                <a:solidFill>
                  <a:srgbClr val="FF0000"/>
                </a:solidFill>
              </a:rPr>
              <a:t>твору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епічного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1F9FF-B624-4C77-9FF2-B2CA2560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26" y="1155441"/>
            <a:ext cx="11593473" cy="5552657"/>
          </a:xfrm>
        </p:spPr>
        <p:txBody>
          <a:bodyPr>
            <a:noAutofit/>
          </a:bodyPr>
          <a:lstStyle/>
          <a:p>
            <a:r>
              <a:rPr lang="uk-UA" sz="3200" dirty="0"/>
              <a:t>для п’єси властива здебільшого одна сюжетна лінія й головна подія</a:t>
            </a:r>
          </a:p>
          <a:p>
            <a:r>
              <a:rPr lang="uk-UA" sz="3200" dirty="0"/>
              <a:t>герої показані в критичний момент свого життя, а дії  стиснуті в часі; звідси й емоційно-чуттєва напруга, якою відзначається цей літературний рід. </a:t>
            </a:r>
          </a:p>
          <a:p>
            <a:r>
              <a:rPr lang="uk-UA" sz="3200" dirty="0"/>
              <a:t>події  краще простежити за послідовністю частин твору — картин чи дій. </a:t>
            </a:r>
          </a:p>
          <a:p>
            <a:r>
              <a:rPr lang="uk-UA" sz="3200" dirty="0"/>
              <a:t>події відбуваються в теперішньому часі, на що вказують і дієслова у формі теперішнього часу  в авторських ремарках.</a:t>
            </a:r>
            <a:r>
              <a:rPr lang="uk-UA" dirty="0"/>
              <a:t> </a:t>
            </a:r>
            <a:br>
              <a:rPr lang="uk-UA" sz="3200" dirty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8222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5365C-CCFB-40F3-9706-F5A17EE8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8" y="306333"/>
            <a:ext cx="10528092" cy="772959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Особливості вивченні драматичного твору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D995C-74F4-4A7F-BBE1-69D53D76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20" y="1317831"/>
            <a:ext cx="11215480" cy="5361265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/>
              <a:t>Якщо в епічних творах характери розкриваються  через авторську розповідь, то в драматичному творі – п’єса не допускає такого  втручання автора. Авторськими поясненнями є ремарки, які бувають досить скупими, що безпосередньо написані для акторів. Розгорнутої авторської мови у п’єсі немає. Тому в даному ракурсі постають проблеми із відтворюючою уявою. </a:t>
            </a:r>
          </a:p>
          <a:p>
            <a:r>
              <a:rPr lang="uk-UA" sz="2400" dirty="0"/>
              <a:t>У драматичних творах майже немає описових елементів тексту, прямої авторської мови, а про всі події читач (глядач) дізнається з розмов дійових осіб. Такі твори непідготовленим учням важко сприймати, й потрібна напружена робота їх уяви. Саме тому варто проводити переказ і рольове читання драматичних творів, особливо в середніх класах, досягаючи максимально можливого перевтілення учнів. </a:t>
            </a:r>
          </a:p>
          <a:p>
            <a:r>
              <a:rPr lang="uk-UA" sz="2400" dirty="0"/>
              <a:t>В драматичному творі головне місце посідає конфлікт. </a:t>
            </a:r>
          </a:p>
          <a:p>
            <a:r>
              <a:rPr lang="uk-UA" sz="2400" dirty="0"/>
              <a:t>Конфлікт (лат. зіткнення, сутичка) – зіткнення протилежних інтересів і поглядів, напруження і крайнє загострення суперечностей, що призводить до активних дій, </a:t>
            </a:r>
            <a:r>
              <a:rPr lang="uk-UA" sz="2400" dirty="0" err="1"/>
              <a:t>ускладень</a:t>
            </a:r>
            <a:r>
              <a:rPr lang="uk-UA" sz="2400" dirty="0"/>
              <a:t>, супроводжуваних складними колізіями. Конфлікти бувають громадські, виробничі, побутові, тобто залежно від сфери життєдіяльності людей. Саме від типу конфлікту залежить розвиток сюжету, групування персонажів, вчинки героїв. </a:t>
            </a:r>
          </a:p>
          <a:p>
            <a:endParaRPr lang="uk-UA" sz="2400" dirty="0"/>
          </a:p>
          <a:p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45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E3D4C-AD88-4A23-BB94-F42FC6A6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939" y="334780"/>
            <a:ext cx="10287339" cy="6275881"/>
          </a:xfrm>
        </p:spPr>
        <p:txBody>
          <a:bodyPr>
            <a:normAutofit fontScale="77500" lnSpcReduction="20000"/>
          </a:bodyPr>
          <a:lstStyle/>
          <a:p>
            <a:r>
              <a:rPr lang="uk-UA" sz="3200" dirty="0"/>
              <a:t>У творі може бути одна головна дія і  1-2 другорядні. </a:t>
            </a:r>
          </a:p>
          <a:p>
            <a:r>
              <a:rPr lang="uk-UA" sz="3200" dirty="0"/>
              <a:t>Сюжетних ліній може бути одна – дві. </a:t>
            </a:r>
          </a:p>
          <a:p>
            <a:r>
              <a:rPr lang="uk-UA" sz="3200" dirty="0"/>
              <a:t>Сюжет трактують як форму художнього освоєння і здійснення конфлікту. Залежно від динаміки зародження, розгортання, загострення і розв’язання конфлікту виділяють компоненти сюжету (експозиція, зав’язка, розвиток дії, кульмінація, розв’язка).</a:t>
            </a:r>
          </a:p>
          <a:p>
            <a:r>
              <a:rPr lang="uk-UA" sz="3200" dirty="0"/>
              <a:t>Необхідним є усвідомлення </a:t>
            </a:r>
            <a:r>
              <a:rPr lang="uk-UA" sz="3200" u="sng" dirty="0"/>
              <a:t>внутрішнього змісту </a:t>
            </a:r>
            <a:r>
              <a:rPr lang="uk-UA" sz="3200" dirty="0"/>
              <a:t>поведінки і вчинків персонажів (дати характеристику поведінки героя в певній дії, ситуації; як розкривається характер героя в діалозі з певним персонажем; як характеризує себе герой у монолозі; чим був викликаний саме такий психологічний стан героя; чия роль найбільше сподобалась? якби ви як актор мали вибір-кого б ви зіграли? Чому? Чи хотіли б щось змінити? З якою метою? Яким він вам бачиться (зовні, характер, стосунки).</a:t>
            </a:r>
          </a:p>
          <a:p>
            <a:r>
              <a:rPr lang="uk-UA" sz="3200" dirty="0"/>
              <a:t>Мова дійових осіб у драмі-творі є засобом їх індивідуалізації.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479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ir.zavantag.com/pars_docs/refs/16/15396/15396_html_m690c6ad0.jpg">
            <a:extLst>
              <a:ext uri="{FF2B5EF4-FFF2-40B4-BE49-F238E27FC236}">
                <a16:creationId xmlns:a16="http://schemas.microsoft.com/office/drawing/2014/main" id="{CF3DFF03-6FEB-49B3-89B8-864C799B7F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0"/>
            <a:ext cx="10721009" cy="675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02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DFD7B-39BC-42DB-860D-55FCAF85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33" y="127416"/>
            <a:ext cx="9975615" cy="81494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Форми роботи над драматичним твором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90823-AA65-4EA2-8668-0C659814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02" y="942362"/>
            <a:ext cx="11306698" cy="5915638"/>
          </a:xfrm>
        </p:spPr>
        <p:txBody>
          <a:bodyPr>
            <a:normAutofit fontScale="77500" lnSpcReduction="20000"/>
          </a:bodyPr>
          <a:lstStyle/>
          <a:p>
            <a:r>
              <a:rPr lang="uk-UA" sz="2600" dirty="0"/>
              <a:t>історичний коментар; </a:t>
            </a:r>
          </a:p>
          <a:p>
            <a:r>
              <a:rPr lang="uk-UA" sz="2600" dirty="0"/>
              <a:t>коментар вчителя про історію написання драматичного твору</a:t>
            </a:r>
          </a:p>
          <a:p>
            <a:r>
              <a:rPr lang="uk-UA" sz="2600" dirty="0"/>
              <a:t>наведення оцінки </a:t>
            </a:r>
            <a:r>
              <a:rPr lang="uk-UA" sz="2600" dirty="0" err="1"/>
              <a:t>літераурознавців</a:t>
            </a:r>
            <a:r>
              <a:rPr lang="uk-UA" sz="2600" dirty="0"/>
              <a:t>, критиків про того чи іншого драматурга, який вивчається</a:t>
            </a:r>
          </a:p>
          <a:p>
            <a:r>
              <a:rPr lang="uk-UA" sz="2600" dirty="0"/>
              <a:t>коментар учителя перед вивченням п’єси про сценічне втілення її (зачитування уривків зі спогадів очевидців, який резонанс мав той чи інший твір, поставлений на сцені);</a:t>
            </a:r>
          </a:p>
          <a:p>
            <a:r>
              <a:rPr lang="uk-UA" sz="2600" dirty="0"/>
              <a:t> демонстрація фотокарток спектаклю, вистави  (Яким ви уявляєте героя ? Порівняйте з фотокарткою, з ілюстрацією.   Який епізод відтворено на ілюстрації ? Яким може бути наступний епізод ?</a:t>
            </a:r>
          </a:p>
          <a:p>
            <a:r>
              <a:rPr lang="uk-UA" sz="2600" dirty="0"/>
              <a:t>самостійне читання учнями твору; коментоване читання; читання в ролях; виразне читання;</a:t>
            </a:r>
          </a:p>
          <a:p>
            <a:r>
              <a:rPr lang="uk-UA" sz="2600" dirty="0"/>
              <a:t>створення мізансцен;</a:t>
            </a:r>
          </a:p>
          <a:p>
            <a:r>
              <a:rPr lang="uk-UA" sz="2600" dirty="0"/>
              <a:t>зачитування й аналіз діалогів і монологів, вагомих для ідейно-художнього аналізу;</a:t>
            </a:r>
          </a:p>
          <a:p>
            <a:r>
              <a:rPr lang="uk-UA" sz="2600" dirty="0"/>
              <a:t>складання коментарів режисера до окремих картин, дій твору;</a:t>
            </a:r>
          </a:p>
          <a:p>
            <a:r>
              <a:rPr lang="uk-UA" sz="2600" dirty="0"/>
              <a:t>підбір декорацій до дій твору;</a:t>
            </a:r>
          </a:p>
          <a:p>
            <a:r>
              <a:rPr lang="uk-UA" sz="2600" dirty="0"/>
              <a:t>перегляд телеспектаклів, прослуховування інсценізацій;</a:t>
            </a:r>
          </a:p>
          <a:p>
            <a:r>
              <a:rPr lang="uk-UA" sz="2600" dirty="0" err="1"/>
              <a:t>написаня</a:t>
            </a:r>
            <a:r>
              <a:rPr lang="uk-UA" sz="2600" dirty="0"/>
              <a:t> </a:t>
            </a:r>
            <a:r>
              <a:rPr lang="uk-UA" sz="2600" dirty="0" err="1"/>
              <a:t>відгків</a:t>
            </a:r>
            <a:r>
              <a:rPr lang="uk-UA" sz="2600" dirty="0"/>
              <a:t>, рецензій на переглянуті вистави.</a:t>
            </a:r>
          </a:p>
          <a:p>
            <a:endParaRPr lang="uk-UA" sz="2300" dirty="0"/>
          </a:p>
          <a:p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C18FB-5F62-4CA6-976C-0B8A4A5F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0"/>
            <a:ext cx="9808334" cy="59634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Схема аналізу драматичного твору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7C34C-D93D-4BD8-AB02-DEC6ADD0A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861391"/>
            <a:ext cx="11145078" cy="5996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А) </a:t>
            </a:r>
            <a:r>
              <a:rPr lang="uk-UA" b="1" i="1" dirty="0"/>
              <a:t>Одноактні п'єси, драматичні етюди, драматичні картини, сцени</a:t>
            </a:r>
            <a:r>
              <a:rPr lang="uk-UA" b="1" dirty="0"/>
              <a:t> тощо:</a:t>
            </a:r>
            <a:endParaRPr lang="uk-UA" dirty="0"/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Назва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Авторське визначення жанру твору, місця і часу дії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Індивідуальні особливості мови головних та другорядних діючих осіб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Загальна характеристика засобів та форм дії і взаємодії (хоча б провідних) дійо­вих осіб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Форма твору і сюжет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Система образів і суть протистояння (суперечності) між героєм і антигероєм, позитивними й негативними силами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Конфлікт і процес його розвитку: зав'язка, розвиток (загострення) подій (зітк­нень), кульмінація, розв'язка</a:t>
            </a:r>
          </a:p>
          <a:p>
            <a:pPr lvl="0"/>
            <a:r>
              <a:rPr lang="uk-UA" sz="2000" dirty="0" err="1">
                <a:solidFill>
                  <a:schemeClr val="tx1"/>
                </a:solidFill>
              </a:rPr>
              <a:t>Ідейно</a:t>
            </a:r>
            <a:r>
              <a:rPr lang="uk-UA" sz="2000" dirty="0">
                <a:solidFill>
                  <a:schemeClr val="tx1"/>
                </a:solidFill>
              </a:rPr>
              <a:t>-естетична сутність та потенціал конфлікту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Естетична ідея твору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Цінність твору (художня, естетична, суспільна)</a:t>
            </a:r>
          </a:p>
        </p:txBody>
      </p:sp>
    </p:spTree>
    <p:extLst>
      <p:ext uri="{BB962C8B-B14F-4D97-AF65-F5344CB8AC3E}">
        <p14:creationId xmlns:p14="http://schemas.microsoft.com/office/powerpoint/2010/main" val="2994811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CD7E8-B0F9-4C93-A801-82F4C45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08" y="0"/>
            <a:ext cx="10126386" cy="662609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Схема аналізу драматичного твору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D7E99-1218-4DD8-9AB1-DCF6256F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45" y="662609"/>
            <a:ext cx="10954512" cy="6195391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Б) </a:t>
            </a:r>
            <a:r>
              <a:rPr lang="uk-UA" b="1" i="1" dirty="0"/>
              <a:t>Багатоактна п'єса:</a:t>
            </a:r>
            <a:endParaRPr lang="uk-UA" dirty="0"/>
          </a:p>
          <a:p>
            <a:pPr lvl="0"/>
            <a:r>
              <a:rPr lang="uk-UA" dirty="0"/>
              <a:t>Назва</a:t>
            </a:r>
          </a:p>
          <a:p>
            <a:pPr lvl="0"/>
            <a:r>
              <a:rPr lang="uk-UA" dirty="0"/>
              <a:t>Авторське визначення жанру твору</a:t>
            </a:r>
          </a:p>
          <a:p>
            <a:pPr lvl="0"/>
            <a:r>
              <a:rPr lang="uk-UA" dirty="0"/>
              <a:t>Авторські представлення діючих осіб</a:t>
            </a:r>
          </a:p>
          <a:p>
            <a:pPr lvl="0"/>
            <a:r>
              <a:rPr lang="uk-UA" dirty="0"/>
              <a:t>Авторські пояснення, вказівки на час і місце та суспільні координати дії, рема­рки тощо.</a:t>
            </a:r>
          </a:p>
          <a:p>
            <a:pPr lvl="0"/>
            <a:r>
              <a:rPr lang="uk-UA" dirty="0"/>
              <a:t>Форма і композиція твору</a:t>
            </a:r>
          </a:p>
          <a:p>
            <a:pPr lvl="0"/>
            <a:r>
              <a:rPr lang="uk-UA" dirty="0"/>
              <a:t>Детальні </a:t>
            </a:r>
            <a:r>
              <a:rPr lang="uk-UA" dirty="0" err="1"/>
              <a:t>мовні</a:t>
            </a:r>
            <a:r>
              <a:rPr lang="uk-UA" dirty="0"/>
              <a:t> характеристики діючих осіб</a:t>
            </a:r>
          </a:p>
          <a:p>
            <a:pPr lvl="0"/>
            <a:r>
              <a:rPr lang="uk-UA" dirty="0"/>
              <a:t>Характери (образи) діючих осіб – передовсім героя та антигероя</a:t>
            </a:r>
          </a:p>
          <a:p>
            <a:pPr lvl="0"/>
            <a:r>
              <a:rPr lang="uk-UA" dirty="0"/>
              <a:t>Причини і сутність протистояння героя та антигероя чи інших протидіючих сил</a:t>
            </a:r>
          </a:p>
          <a:p>
            <a:pPr lvl="0"/>
            <a:r>
              <a:rPr lang="uk-UA" dirty="0"/>
              <a:t>Тип і характер конфлікту (трагічний, драматичний чи комічний)</a:t>
            </a:r>
          </a:p>
          <a:p>
            <a:pPr lvl="0"/>
            <a:r>
              <a:rPr lang="uk-UA" dirty="0"/>
              <a:t>Етапи розвитку конфлікту: зав'язка, розвиток подій, кульмінація, розв'язка.</a:t>
            </a:r>
          </a:p>
          <a:p>
            <a:pPr lvl="0"/>
            <a:r>
              <a:rPr lang="uk-UA" dirty="0"/>
              <a:t>Естетична сутність конфлікту</a:t>
            </a:r>
          </a:p>
          <a:p>
            <a:pPr lvl="0"/>
            <a:r>
              <a:rPr lang="uk-UA" dirty="0"/>
              <a:t>Тема і тематика</a:t>
            </a:r>
          </a:p>
          <a:p>
            <a:pPr lvl="0"/>
            <a:r>
              <a:rPr lang="uk-UA" dirty="0"/>
              <a:t>Проблема та ідея твору</a:t>
            </a:r>
          </a:p>
          <a:p>
            <a:pPr lvl="0"/>
            <a:r>
              <a:rPr lang="uk-UA" dirty="0"/>
              <a:t>Проблематика та ідейний зміст</a:t>
            </a:r>
          </a:p>
          <a:p>
            <a:pPr lvl="0"/>
            <a:r>
              <a:rPr lang="uk-UA" dirty="0"/>
              <a:t>Жанр твору і авторське визначення жанру</a:t>
            </a:r>
          </a:p>
          <a:p>
            <a:pPr lvl="0"/>
            <a:r>
              <a:rPr lang="uk-UA" dirty="0"/>
              <a:t>Цінність твору: художня, суспільна, естетична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158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0197-A049-4AED-AF20-3700AA9E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172278"/>
            <a:ext cx="10243930" cy="7745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Схема </a:t>
            </a:r>
            <a:r>
              <a:rPr lang="ru-RU" b="1" dirty="0" err="1">
                <a:solidFill>
                  <a:srgbClr val="FF0000"/>
                </a:solidFill>
              </a:rPr>
              <a:t>аналізу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епічного</a:t>
            </a:r>
            <a:r>
              <a:rPr lang="ru-RU" b="1" dirty="0">
                <a:solidFill>
                  <a:srgbClr val="FF0000"/>
                </a:solidFill>
              </a:rPr>
              <a:t> і драматичного </a:t>
            </a:r>
            <a:r>
              <a:rPr lang="ru-RU" b="1" dirty="0" err="1">
                <a:solidFill>
                  <a:srgbClr val="FF0000"/>
                </a:solidFill>
              </a:rPr>
              <a:t>твору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DB08A-B361-4858-9271-BD10DC53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35" y="834887"/>
            <a:ext cx="10243930" cy="602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ru-RU" dirty="0"/>
              <a:t>1.Корткі </a:t>
            </a:r>
            <a:r>
              <a:rPr lang="ru-RU" dirty="0" err="1"/>
              <a:t>відомості</a:t>
            </a:r>
            <a:r>
              <a:rPr lang="ru-RU" dirty="0"/>
              <a:t> про автора (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).</a:t>
            </a:r>
            <a:endParaRPr lang="uk-UA" dirty="0"/>
          </a:p>
          <a:p>
            <a:r>
              <a:rPr lang="ru-RU" dirty="0"/>
              <a:t>2.Історія </a:t>
            </a:r>
            <a:r>
              <a:rPr lang="ru-RU" dirty="0" err="1"/>
              <a:t>написання</a:t>
            </a:r>
            <a:r>
              <a:rPr lang="ru-RU" dirty="0"/>
              <a:t> і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b="1" dirty="0"/>
              <a:t>.</a:t>
            </a:r>
            <a:endParaRPr lang="uk-UA" dirty="0"/>
          </a:p>
          <a:p>
            <a:r>
              <a:rPr lang="ru-RU" dirty="0"/>
              <a:t>3.Жанр (роман, </a:t>
            </a:r>
            <a:r>
              <a:rPr lang="ru-RU" dirty="0" err="1"/>
              <a:t>повість</a:t>
            </a:r>
            <a:r>
              <a:rPr lang="ru-RU" dirty="0"/>
              <a:t>, </a:t>
            </a:r>
            <a:r>
              <a:rPr lang="ru-RU" dirty="0" err="1"/>
              <a:t>оповідання</a:t>
            </a:r>
            <a:r>
              <a:rPr lang="ru-RU" dirty="0"/>
              <a:t>, </a:t>
            </a:r>
            <a:r>
              <a:rPr lang="ru-RU" dirty="0" err="1"/>
              <a:t>трагедія</a:t>
            </a:r>
            <a:r>
              <a:rPr lang="ru-RU" dirty="0"/>
              <a:t>, </a:t>
            </a:r>
            <a:r>
              <a:rPr lang="ru-RU" dirty="0" err="1"/>
              <a:t>комедія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 драма).</a:t>
            </a:r>
            <a:endParaRPr lang="uk-UA" dirty="0"/>
          </a:p>
          <a:p>
            <a:r>
              <a:rPr lang="ru-RU" dirty="0"/>
              <a:t>4.Життєва основа (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стали </a:t>
            </a:r>
            <a:r>
              <a:rPr lang="ru-RU" dirty="0" err="1"/>
              <a:t>поштовхом</a:t>
            </a:r>
            <a:r>
              <a:rPr lang="ru-RU" dirty="0"/>
              <a:t> і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твору</a:t>
            </a:r>
            <a:r>
              <a:rPr lang="ru-RU" dirty="0"/>
              <a:t>).</a:t>
            </a:r>
            <a:endParaRPr lang="uk-UA" dirty="0"/>
          </a:p>
          <a:p>
            <a:r>
              <a:rPr lang="ru-RU" dirty="0"/>
              <a:t>5.Тема, </a:t>
            </a:r>
            <a:r>
              <a:rPr lang="ru-RU" dirty="0" err="1"/>
              <a:t>ідея</a:t>
            </a:r>
            <a:r>
              <a:rPr lang="ru-RU" dirty="0"/>
              <a:t>, проблематика </a:t>
            </a:r>
            <a:r>
              <a:rPr lang="ru-RU" dirty="0" err="1"/>
              <a:t>твору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6.Композиція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сюжету, </a:t>
            </a:r>
            <a:r>
              <a:rPr lang="ru-RU" dirty="0" err="1"/>
              <a:t>їхня</a:t>
            </a:r>
            <a:r>
              <a:rPr lang="ru-RU" dirty="0"/>
              <a:t> роль у </a:t>
            </a:r>
            <a:r>
              <a:rPr lang="ru-RU" dirty="0" err="1"/>
              <a:t>розкритті</a:t>
            </a:r>
            <a:r>
              <a:rPr lang="ru-RU" dirty="0"/>
              <a:t> проблем.</a:t>
            </a:r>
            <a:endParaRPr lang="uk-UA" dirty="0"/>
          </a:p>
          <a:p>
            <a:r>
              <a:rPr lang="ru-RU" dirty="0"/>
              <a:t>7.Роль </a:t>
            </a:r>
            <a:r>
              <a:rPr lang="ru-RU" dirty="0" err="1"/>
              <a:t>позасюжетних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 err="1"/>
              <a:t>авторських</a:t>
            </a:r>
            <a:r>
              <a:rPr lang="ru-RU" dirty="0"/>
              <a:t> </a:t>
            </a:r>
            <a:r>
              <a:rPr lang="ru-RU" dirty="0" err="1"/>
              <a:t>відступів</a:t>
            </a:r>
            <a:r>
              <a:rPr lang="ru-RU" dirty="0"/>
              <a:t>, </a:t>
            </a:r>
            <a:r>
              <a:rPr lang="ru-RU" dirty="0" err="1"/>
              <a:t>описів</a:t>
            </a:r>
            <a:r>
              <a:rPr lang="ru-RU" dirty="0"/>
              <a:t>, </a:t>
            </a:r>
            <a:r>
              <a:rPr lang="ru-RU" dirty="0" err="1"/>
              <a:t>епіграфів</a:t>
            </a:r>
            <a:r>
              <a:rPr lang="ru-RU" dirty="0"/>
              <a:t>, </a:t>
            </a:r>
            <a:r>
              <a:rPr lang="ru-RU" dirty="0" err="1"/>
              <a:t>присвят</a:t>
            </a:r>
            <a:r>
              <a:rPr lang="ru-RU" dirty="0"/>
              <a:t>,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uk-UA" dirty="0"/>
          </a:p>
          <a:p>
            <a:r>
              <a:rPr lang="ru-RU" dirty="0"/>
              <a:t>8.Система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їхня</a:t>
            </a:r>
            <a:r>
              <a:rPr lang="ru-RU" dirty="0"/>
              <a:t> роль у </a:t>
            </a:r>
            <a:r>
              <a:rPr lang="ru-RU" dirty="0" err="1"/>
              <a:t>розкритті</a:t>
            </a:r>
            <a:r>
              <a:rPr lang="ru-RU" dirty="0"/>
              <a:t> проблем </a:t>
            </a:r>
            <a:r>
              <a:rPr lang="ru-RU" dirty="0" err="1"/>
              <a:t>твору</a:t>
            </a:r>
            <a:r>
              <a:rPr lang="ru-RU" dirty="0"/>
              <a:t>.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9.Мовностильова </a:t>
            </a:r>
            <a:r>
              <a:rPr lang="ru-RU" dirty="0" err="1"/>
              <a:t>своєрідність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(на </a:t>
            </a:r>
            <a:r>
              <a:rPr lang="ru-RU" dirty="0" err="1"/>
              <a:t>рівні</a:t>
            </a:r>
            <a:r>
              <a:rPr lang="ru-RU" dirty="0"/>
              <a:t> лексики, </a:t>
            </a:r>
            <a:r>
              <a:rPr lang="ru-RU" dirty="0" err="1"/>
              <a:t>тропів</a:t>
            </a:r>
            <a:r>
              <a:rPr lang="ru-RU" dirty="0"/>
              <a:t>, </a:t>
            </a:r>
            <a:r>
              <a:rPr lang="ru-RU" dirty="0" err="1"/>
              <a:t>синтаксичних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, </a:t>
            </a:r>
            <a:r>
              <a:rPr lang="ru-RU" dirty="0" err="1"/>
              <a:t>фоніки</a:t>
            </a:r>
            <a:r>
              <a:rPr lang="ru-RU" dirty="0"/>
              <a:t>, </a:t>
            </a:r>
            <a:r>
              <a:rPr lang="ru-RU" dirty="0" err="1"/>
              <a:t>ритміки</a:t>
            </a:r>
            <a:r>
              <a:rPr lang="ru-RU" dirty="0"/>
              <a:t>)</a:t>
            </a:r>
            <a:endParaRPr lang="uk-UA" dirty="0"/>
          </a:p>
          <a:p>
            <a:r>
              <a:rPr lang="ru-RU" dirty="0"/>
              <a:t>10.Підсумок (</a:t>
            </a:r>
            <a:r>
              <a:rPr lang="ru-RU" dirty="0" err="1"/>
              <a:t>художня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доробку</a:t>
            </a:r>
            <a:r>
              <a:rPr lang="ru-RU" dirty="0"/>
              <a:t> автора та в </a:t>
            </a:r>
            <a:r>
              <a:rPr lang="ru-RU" dirty="0" err="1"/>
              <a:t>літературі</a:t>
            </a:r>
            <a:r>
              <a:rPr lang="ru-RU" dirty="0"/>
              <a:t>, </a:t>
            </a:r>
            <a:r>
              <a:rPr lang="ru-RU" dirty="0" err="1"/>
              <a:t>сприймання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).  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b="1" dirty="0"/>
              <a:t>(Див.: </a:t>
            </a:r>
            <a:r>
              <a:rPr lang="ru-RU" b="1" dirty="0" err="1"/>
              <a:t>Пахаренко</a:t>
            </a:r>
            <a:r>
              <a:rPr lang="ru-RU" b="1" dirty="0"/>
              <a:t> В. </a:t>
            </a:r>
            <a:r>
              <a:rPr lang="ru-RU" b="1" dirty="0" err="1"/>
              <a:t>Художнє</a:t>
            </a:r>
            <a:r>
              <a:rPr lang="ru-RU" b="1" dirty="0"/>
              <a:t> слово: </a:t>
            </a:r>
            <a:r>
              <a:rPr lang="ru-RU" b="1" dirty="0" err="1"/>
              <a:t>Порадник</a:t>
            </a:r>
            <a:r>
              <a:rPr lang="ru-RU" b="1" dirty="0"/>
              <a:t> для </a:t>
            </a:r>
            <a:r>
              <a:rPr lang="ru-RU" b="1" dirty="0" err="1"/>
              <a:t>вчителів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літератури</a:t>
            </a:r>
            <a:r>
              <a:rPr lang="ru-RU" b="1" dirty="0"/>
              <a:t>: Схема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ліричного</a:t>
            </a:r>
            <a:r>
              <a:rPr lang="ru-RU" b="1" dirty="0"/>
              <a:t> </a:t>
            </a:r>
            <a:r>
              <a:rPr lang="ru-RU" b="1" dirty="0" err="1"/>
              <a:t>твору</a:t>
            </a:r>
            <a:r>
              <a:rPr lang="ru-RU" b="1" dirty="0"/>
              <a:t>.</a:t>
            </a:r>
            <a:r>
              <a:rPr lang="uk-UA" dirty="0"/>
              <a:t> </a:t>
            </a:r>
            <a:r>
              <a:rPr lang="ru-RU" b="1" dirty="0"/>
              <a:t>Схема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епічного</a:t>
            </a:r>
            <a:r>
              <a:rPr lang="ru-RU" b="1" dirty="0"/>
              <a:t> і драматичного </a:t>
            </a:r>
            <a:r>
              <a:rPr lang="ru-RU" b="1" dirty="0" err="1"/>
              <a:t>твору</a:t>
            </a:r>
            <a:r>
              <a:rPr lang="ru-RU" b="1" dirty="0"/>
              <a:t> // </a:t>
            </a: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та </a:t>
            </a:r>
            <a:r>
              <a:rPr lang="ru-RU" b="1" dirty="0" err="1"/>
              <a:t>література</a:t>
            </a:r>
            <a:r>
              <a:rPr lang="ru-RU" b="1" dirty="0"/>
              <a:t>. – 2001. - № 29-32.)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569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4" y="0"/>
            <a:ext cx="4641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204" y="13471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звідкіля</a:t>
            </a:r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узявся</a:t>
            </a:r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І.Франко</a:t>
            </a:r>
            <a:br>
              <a:rPr lang="ru-RU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867" y="1415603"/>
            <a:ext cx="6529030" cy="2770031"/>
          </a:xfrm>
        </p:spPr>
        <p:txBody>
          <a:bodyPr/>
          <a:lstStyle/>
          <a:p>
            <a:pPr marL="0" indent="0">
              <a:buNone/>
            </a:pPr>
            <a:r>
              <a:rPr lang="uk-UA" altLang="ru-RU" b="1" dirty="0">
                <a:solidFill>
                  <a:srgbClr val="000000"/>
                </a:solidFill>
              </a:rPr>
              <a:t>«Серед млявої,тонко артистичної та малосилої або ординарно шаблонової та безталанної генерації сучасних українських письменників раптом виринуло щось таке дуже, рішуче,мускулисте і повне темпераменту,щось таке, що не лізе в кишеню за словом, що не сіє крізь сито,а валить валом,як саме життя…І звідкіля ти взявся у нас такий? – хочеться по кожнім оповіданню запитати  </a:t>
            </a:r>
          </a:p>
          <a:p>
            <a:pPr marL="0" indent="0">
              <a:buNone/>
            </a:pPr>
            <a:r>
              <a:rPr lang="uk-UA" altLang="ru-RU" b="1" dirty="0">
                <a:solidFill>
                  <a:srgbClr val="000000"/>
                </a:solidFill>
              </a:rPr>
              <a:t>д. Винниченка», - писав І.Франко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72" y="2280993"/>
            <a:ext cx="5125412" cy="44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4E8C-2FC9-4B06-A619-1F765674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95" y="0"/>
            <a:ext cx="10640627" cy="649357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Жанрові різновиди драматичних творів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5790E-0531-467C-BE2E-D951BEBA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35" y="4427966"/>
            <a:ext cx="10795378" cy="2478157"/>
          </a:xfrm>
        </p:spPr>
        <p:txBody>
          <a:bodyPr>
            <a:normAutofit/>
          </a:bodyPr>
          <a:lstStyle/>
          <a:p>
            <a:r>
              <a:rPr lang="uk-UA" sz="2400" dirty="0"/>
              <a:t>Відповідно до змісту та форми, характеру конфлікту драматичні твори поділяються на окремі жанри: драма, трагедія, комедія, фарс, водевіль, мелодрама….. </a:t>
            </a:r>
          </a:p>
          <a:p>
            <a:r>
              <a:rPr lang="uk-UA" sz="2400" dirty="0"/>
              <a:t> У минулому побутували: містерії, міраклі, мораліте, великодні драми, різдвяні драми, шкільні драми, трагікомедії,                                                          інтермедії.</a:t>
            </a:r>
          </a:p>
          <a:p>
            <a:endParaRPr lang="uk-UA" dirty="0"/>
          </a:p>
        </p:txBody>
      </p:sp>
      <p:pic>
        <p:nvPicPr>
          <p:cNvPr id="7" name="Рисунок 6" descr="https://konspekta.net/infopediasu/baza8/439120996591.files/image046.jpg">
            <a:extLst>
              <a:ext uri="{FF2B5EF4-FFF2-40B4-BE49-F238E27FC236}">
                <a16:creationId xmlns:a16="http://schemas.microsoft.com/office/drawing/2014/main" id="{0092C5BB-DA26-471D-BC4D-B0265F8ED6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6" y="725703"/>
            <a:ext cx="6983896" cy="3625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138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103030"/>
            <a:ext cx="11028094" cy="1801969"/>
          </a:xfrm>
        </p:spPr>
        <p:txBody>
          <a:bodyPr>
            <a:normAutofit/>
          </a:bodyPr>
          <a:lstStyle/>
          <a:p>
            <a:r>
              <a:rPr lang="uk-UA" sz="2800" dirty="0"/>
              <a:t>Велика</a:t>
            </a:r>
            <a:r>
              <a:rPr lang="ru-RU" sz="2800" dirty="0"/>
              <a:t> </a:t>
            </a:r>
            <a:r>
              <a:rPr lang="ru-RU" sz="2800" dirty="0" err="1"/>
              <a:t>епоха</a:t>
            </a:r>
            <a:r>
              <a:rPr lang="ru-RU" sz="2800" dirty="0"/>
              <a:t> </a:t>
            </a:r>
            <a:r>
              <a:rPr lang="ru-RU" sz="2800" dirty="0" err="1"/>
              <a:t>порубіжжя</a:t>
            </a:r>
            <a:r>
              <a:rPr lang="ru-RU" sz="2800" dirty="0"/>
              <a:t> ХІХ–ХХ </a:t>
            </a:r>
            <a:r>
              <a:rPr lang="ru-RU" sz="2800" dirty="0" err="1"/>
              <a:t>століть</a:t>
            </a:r>
            <a:r>
              <a:rPr lang="ru-RU" sz="2800" dirty="0"/>
              <a:t> </a:t>
            </a:r>
            <a:r>
              <a:rPr lang="ru-RU" sz="2800" dirty="0" err="1"/>
              <a:t>зумовлює</a:t>
            </a:r>
            <a:r>
              <a:rPr lang="ru-RU" sz="2800" dirty="0"/>
              <a:t> </a:t>
            </a:r>
            <a:r>
              <a:rPr lang="ru-RU" sz="2800" dirty="0" err="1"/>
              <a:t>особливе</a:t>
            </a:r>
            <a:r>
              <a:rPr lang="ru-RU" sz="2800" dirty="0"/>
              <a:t> </a:t>
            </a:r>
            <a:r>
              <a:rPr lang="ru-RU" sz="2800" dirty="0" err="1"/>
              <a:t>піднесення</a:t>
            </a:r>
            <a:r>
              <a:rPr lang="ru-RU" sz="2800" dirty="0"/>
              <a:t> </a:t>
            </a:r>
            <a:r>
              <a:rPr lang="ru-RU" sz="2800" dirty="0" err="1"/>
              <a:t>драматургії</a:t>
            </a:r>
            <a:r>
              <a:rPr lang="ru-RU" sz="2800" dirty="0"/>
              <a:t> й театру в </a:t>
            </a:r>
            <a:r>
              <a:rPr lang="ru-RU" sz="2800" dirty="0" err="1"/>
              <a:t>європейській</a:t>
            </a:r>
            <a:r>
              <a:rPr lang="ru-RU" sz="2800" dirty="0"/>
              <a:t> </a:t>
            </a:r>
            <a:r>
              <a:rPr lang="ru-RU" sz="2800" dirty="0" err="1"/>
              <a:t>культурі</a:t>
            </a:r>
            <a:r>
              <a:rPr lang="ru-RU" sz="2800" dirty="0"/>
              <a:t> того часу. </a:t>
            </a:r>
            <a:r>
              <a:rPr lang="uk-UA" sz="2800" dirty="0"/>
              <a:t>Саме</a:t>
            </a:r>
            <a:r>
              <a:rPr lang="ru-RU" sz="2800" dirty="0"/>
              <a:t>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uk-UA" sz="2800" dirty="0"/>
              <a:t>«</a:t>
            </a:r>
            <a:r>
              <a:rPr lang="ru-RU" sz="2800" dirty="0"/>
              <a:t>нова драма</a:t>
            </a:r>
            <a:r>
              <a:rPr lang="uk-UA" sz="2800" dirty="0"/>
              <a:t>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44" y="1572631"/>
            <a:ext cx="7502212" cy="49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rganization Chart 51"/>
          <p:cNvGrpSpPr>
            <a:grpSpLocks noChangeAspect="1"/>
          </p:cNvGrpSpPr>
          <p:nvPr/>
        </p:nvGrpSpPr>
        <p:grpSpPr bwMode="auto">
          <a:xfrm>
            <a:off x="1958975" y="166498"/>
            <a:ext cx="9144000" cy="6597650"/>
            <a:chOff x="1134" y="1270"/>
            <a:chExt cx="2016" cy="5469"/>
          </a:xfrm>
        </p:grpSpPr>
        <p:sp>
          <p:nvSpPr>
            <p:cNvPr id="6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134" y="1270"/>
              <a:ext cx="2016" cy="5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52" name="_s2052"/>
            <p:cNvCxnSpPr>
              <a:cxnSpLocks noChangeShapeType="1"/>
              <a:stCxn id="30" idx="3"/>
              <a:endCxn id="7" idx="2"/>
            </p:cNvCxnSpPr>
            <p:nvPr/>
          </p:nvCxnSpPr>
          <p:spPr bwMode="auto">
            <a:xfrm flipV="1">
              <a:off x="1998" y="1557"/>
              <a:ext cx="144" cy="503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29" idx="1"/>
              <a:endCxn id="7" idx="2"/>
            </p:cNvCxnSpPr>
            <p:nvPr/>
          </p:nvCxnSpPr>
          <p:spPr bwMode="auto">
            <a:xfrm rot="10800000">
              <a:off x="2142" y="1557"/>
              <a:ext cx="144" cy="460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28" idx="3"/>
              <a:endCxn id="7" idx="2"/>
            </p:cNvCxnSpPr>
            <p:nvPr/>
          </p:nvCxnSpPr>
          <p:spPr bwMode="auto">
            <a:xfrm flipV="1">
              <a:off x="1998" y="1557"/>
              <a:ext cx="144" cy="460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27" idx="1"/>
              <a:endCxn id="7" idx="2"/>
            </p:cNvCxnSpPr>
            <p:nvPr/>
          </p:nvCxnSpPr>
          <p:spPr bwMode="auto">
            <a:xfrm rot="10800000">
              <a:off x="2142" y="1557"/>
              <a:ext cx="144" cy="417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26" idx="3"/>
              <a:endCxn id="7" idx="2"/>
            </p:cNvCxnSpPr>
            <p:nvPr/>
          </p:nvCxnSpPr>
          <p:spPr bwMode="auto">
            <a:xfrm flipV="1">
              <a:off x="1998" y="1557"/>
              <a:ext cx="144" cy="417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25" idx="1"/>
              <a:endCxn id="7" idx="2"/>
            </p:cNvCxnSpPr>
            <p:nvPr/>
          </p:nvCxnSpPr>
          <p:spPr bwMode="auto">
            <a:xfrm rot="10800000">
              <a:off x="2142" y="1557"/>
              <a:ext cx="144" cy="37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24" idx="3"/>
              <a:endCxn id="7" idx="2"/>
            </p:cNvCxnSpPr>
            <p:nvPr/>
          </p:nvCxnSpPr>
          <p:spPr bwMode="auto">
            <a:xfrm flipV="1">
              <a:off x="1998" y="1557"/>
              <a:ext cx="144" cy="37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23" idx="1"/>
              <a:endCxn id="7" idx="2"/>
            </p:cNvCxnSpPr>
            <p:nvPr/>
          </p:nvCxnSpPr>
          <p:spPr bwMode="auto">
            <a:xfrm rot="10800000">
              <a:off x="2142" y="1557"/>
              <a:ext cx="144" cy="331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22" idx="3"/>
              <a:endCxn id="7" idx="2"/>
            </p:cNvCxnSpPr>
            <p:nvPr/>
          </p:nvCxnSpPr>
          <p:spPr bwMode="auto">
            <a:xfrm flipV="1">
              <a:off x="1998" y="1557"/>
              <a:ext cx="144" cy="331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21" idx="1"/>
              <a:endCxn id="7" idx="2"/>
            </p:cNvCxnSpPr>
            <p:nvPr/>
          </p:nvCxnSpPr>
          <p:spPr bwMode="auto">
            <a:xfrm rot="10800000">
              <a:off x="2142" y="1557"/>
              <a:ext cx="144" cy="288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_s2062"/>
            <p:cNvCxnSpPr>
              <a:cxnSpLocks noChangeShapeType="1"/>
              <a:stCxn id="20" idx="3"/>
              <a:endCxn id="7" idx="2"/>
            </p:cNvCxnSpPr>
            <p:nvPr/>
          </p:nvCxnSpPr>
          <p:spPr bwMode="auto">
            <a:xfrm flipV="1">
              <a:off x="1998" y="1557"/>
              <a:ext cx="144" cy="288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3" name="_s2063"/>
            <p:cNvCxnSpPr>
              <a:cxnSpLocks noChangeShapeType="1"/>
              <a:stCxn id="19" idx="1"/>
              <a:endCxn id="7" idx="2"/>
            </p:cNvCxnSpPr>
            <p:nvPr/>
          </p:nvCxnSpPr>
          <p:spPr bwMode="auto">
            <a:xfrm rot="10800000">
              <a:off x="2142" y="1557"/>
              <a:ext cx="144" cy="244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4" name="_s2064"/>
            <p:cNvCxnSpPr>
              <a:cxnSpLocks noChangeShapeType="1"/>
              <a:stCxn id="18" idx="3"/>
              <a:endCxn id="7" idx="2"/>
            </p:cNvCxnSpPr>
            <p:nvPr/>
          </p:nvCxnSpPr>
          <p:spPr bwMode="auto">
            <a:xfrm flipV="1">
              <a:off x="1998" y="1557"/>
              <a:ext cx="144" cy="244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5" name="_s2065"/>
            <p:cNvCxnSpPr>
              <a:cxnSpLocks noChangeShapeType="1"/>
              <a:stCxn id="17" idx="1"/>
              <a:endCxn id="7" idx="2"/>
            </p:cNvCxnSpPr>
            <p:nvPr/>
          </p:nvCxnSpPr>
          <p:spPr bwMode="auto">
            <a:xfrm rot="10800000">
              <a:off x="2142" y="1557"/>
              <a:ext cx="144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6" name="_s2066"/>
            <p:cNvCxnSpPr>
              <a:cxnSpLocks noChangeShapeType="1"/>
              <a:stCxn id="16" idx="3"/>
              <a:endCxn id="7" idx="2"/>
            </p:cNvCxnSpPr>
            <p:nvPr/>
          </p:nvCxnSpPr>
          <p:spPr bwMode="auto">
            <a:xfrm flipV="1">
              <a:off x="1998" y="1557"/>
              <a:ext cx="144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_s2067"/>
            <p:cNvCxnSpPr>
              <a:cxnSpLocks noChangeShapeType="1"/>
              <a:stCxn id="15" idx="1"/>
              <a:endCxn id="7" idx="2"/>
            </p:cNvCxnSpPr>
            <p:nvPr/>
          </p:nvCxnSpPr>
          <p:spPr bwMode="auto">
            <a:xfrm rot="10800000">
              <a:off x="2142" y="1557"/>
              <a:ext cx="144" cy="158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14" idx="3"/>
              <a:endCxn id="7" idx="2"/>
            </p:cNvCxnSpPr>
            <p:nvPr/>
          </p:nvCxnSpPr>
          <p:spPr bwMode="auto">
            <a:xfrm flipV="1">
              <a:off x="1998" y="1557"/>
              <a:ext cx="144" cy="158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13" idx="1"/>
              <a:endCxn id="7" idx="2"/>
            </p:cNvCxnSpPr>
            <p:nvPr/>
          </p:nvCxnSpPr>
          <p:spPr bwMode="auto">
            <a:xfrm rot="10800000">
              <a:off x="2142" y="1557"/>
              <a:ext cx="144" cy="115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0" name="_s2070"/>
            <p:cNvCxnSpPr>
              <a:cxnSpLocks noChangeShapeType="1"/>
              <a:stCxn id="12" idx="3"/>
              <a:endCxn id="7" idx="2"/>
            </p:cNvCxnSpPr>
            <p:nvPr/>
          </p:nvCxnSpPr>
          <p:spPr bwMode="auto">
            <a:xfrm flipV="1">
              <a:off x="1998" y="1557"/>
              <a:ext cx="144" cy="115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_s2071"/>
            <p:cNvCxnSpPr>
              <a:cxnSpLocks noChangeShapeType="1"/>
              <a:stCxn id="11" idx="1"/>
              <a:endCxn id="7" idx="2"/>
            </p:cNvCxnSpPr>
            <p:nvPr/>
          </p:nvCxnSpPr>
          <p:spPr bwMode="auto">
            <a:xfrm rot="10800000">
              <a:off x="2142" y="1557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" name="_s2072"/>
            <p:cNvCxnSpPr>
              <a:cxnSpLocks noChangeShapeType="1"/>
              <a:stCxn id="10" idx="3"/>
              <a:endCxn id="7" idx="2"/>
            </p:cNvCxnSpPr>
            <p:nvPr/>
          </p:nvCxnSpPr>
          <p:spPr bwMode="auto">
            <a:xfrm flipV="1">
              <a:off x="1998" y="1557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" name="_s2073"/>
            <p:cNvCxnSpPr>
              <a:cxnSpLocks noChangeShapeType="1"/>
              <a:stCxn id="9" idx="1"/>
              <a:endCxn id="7" idx="2"/>
            </p:cNvCxnSpPr>
            <p:nvPr/>
          </p:nvCxnSpPr>
          <p:spPr bwMode="auto">
            <a:xfrm rot="10800000">
              <a:off x="2142" y="1557"/>
              <a:ext cx="144" cy="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4" name="_s2074"/>
            <p:cNvCxnSpPr>
              <a:cxnSpLocks noChangeShapeType="1"/>
              <a:stCxn id="8" idx="3"/>
              <a:endCxn id="7" idx="2"/>
            </p:cNvCxnSpPr>
            <p:nvPr/>
          </p:nvCxnSpPr>
          <p:spPr bwMode="auto">
            <a:xfrm flipV="1">
              <a:off x="1998" y="1557"/>
              <a:ext cx="144" cy="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2075"/>
            <p:cNvSpPr>
              <a:spLocks noChangeArrowheads="1"/>
            </p:cNvSpPr>
            <p:nvPr/>
          </p:nvSpPr>
          <p:spPr bwMode="auto">
            <a:xfrm>
              <a:off x="1710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23 п</a:t>
              </a:r>
              <a:r>
                <a:rPr kumimoji="0" lang="en-US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’</a:t>
              </a: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єси</a:t>
              </a:r>
            </a:p>
          </p:txBody>
        </p:sp>
        <p:sp>
          <p:nvSpPr>
            <p:cNvPr id="8" name="_s2076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“Дисгармонія” (1906)</a:t>
              </a:r>
            </a:p>
          </p:txBody>
        </p:sp>
        <p:sp>
          <p:nvSpPr>
            <p:cNvPr id="9" name="_s2077"/>
            <p:cNvSpPr>
              <a:spLocks noChangeArrowheads="1"/>
            </p:cNvSpPr>
            <p:nvPr/>
          </p:nvSpPr>
          <p:spPr bwMode="auto">
            <a:xfrm>
              <a:off x="2286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“Щаблі життя” (1907</a:t>
              </a:r>
              <a:r>
                <a:rPr kumimoji="0" lang="uk-UA" altLang="ru-RU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_s2078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“Великий Молох” (1908)</a:t>
              </a:r>
            </a:p>
          </p:txBody>
        </p:sp>
        <p:sp>
          <p:nvSpPr>
            <p:cNvPr id="11" name="_s2079"/>
            <p:cNvSpPr>
              <a:spLocks noChangeArrowheads="1"/>
            </p:cNvSpPr>
            <p:nvPr/>
          </p:nvSpPr>
          <p:spPr bwMode="auto">
            <a:xfrm>
              <a:off x="2286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“”</a:t>
              </a:r>
              <a:r>
                <a:rPr kumimoji="0" lang="en-US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Memento</a:t>
              </a: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” (1909)</a:t>
              </a:r>
            </a:p>
          </p:txBody>
        </p:sp>
        <p:sp>
          <p:nvSpPr>
            <p:cNvPr id="12" name="_s2080"/>
            <p:cNvSpPr>
              <a:spLocks noChangeArrowheads="1"/>
            </p:cNvSpPr>
            <p:nvPr/>
          </p:nvSpPr>
          <p:spPr bwMode="auto">
            <a:xfrm>
              <a:off x="1135" y="2566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“Базар” (1909)</a:t>
              </a:r>
            </a:p>
          </p:txBody>
        </p:sp>
        <p:sp>
          <p:nvSpPr>
            <p:cNvPr id="13" name="_s2081"/>
            <p:cNvSpPr>
              <a:spLocks noChangeArrowheads="1"/>
            </p:cNvSpPr>
            <p:nvPr/>
          </p:nvSpPr>
          <p:spPr bwMode="auto">
            <a:xfrm>
              <a:off x="2286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“Брехня” (1910)</a:t>
              </a:r>
            </a:p>
          </p:txBody>
        </p:sp>
        <p:sp>
          <p:nvSpPr>
            <p:cNvPr id="14" name="_s2082"/>
            <p:cNvSpPr>
              <a:spLocks noChangeArrowheads="1"/>
            </p:cNvSpPr>
            <p:nvPr/>
          </p:nvSpPr>
          <p:spPr bwMode="auto">
            <a:xfrm>
              <a:off x="1135" y="299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“Співочі товариства” (1910)</a:t>
              </a:r>
            </a:p>
          </p:txBody>
        </p:sp>
        <p:sp>
          <p:nvSpPr>
            <p:cNvPr id="15" name="_s2083"/>
            <p:cNvSpPr>
              <a:spLocks noChangeArrowheads="1"/>
            </p:cNvSpPr>
            <p:nvPr/>
          </p:nvSpPr>
          <p:spPr bwMode="auto">
            <a:xfrm>
              <a:off x="2286" y="29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“Чорна Пантера і Білий Медвідь”(1911</a:t>
              </a: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6" name="_s2084"/>
            <p:cNvSpPr>
              <a:spLocks noChangeArrowheads="1"/>
            </p:cNvSpPr>
            <p:nvPr/>
          </p:nvSpPr>
          <p:spPr bwMode="auto">
            <a:xfrm>
              <a:off x="1136" y="3430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“Дочка жандарма”(1912)</a:t>
              </a:r>
            </a:p>
          </p:txBody>
        </p:sp>
        <p:sp>
          <p:nvSpPr>
            <p:cNvPr id="17" name="_s2085"/>
            <p:cNvSpPr>
              <a:spLocks noChangeArrowheads="1"/>
            </p:cNvSpPr>
            <p:nvPr/>
          </p:nvSpPr>
          <p:spPr bwMode="auto">
            <a:xfrm>
              <a:off x="2286" y="343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“Молода кров”(1913)</a:t>
              </a:r>
            </a:p>
          </p:txBody>
        </p:sp>
        <p:sp>
          <p:nvSpPr>
            <p:cNvPr id="18" name="_s2086"/>
            <p:cNvSpPr>
              <a:spLocks noChangeArrowheads="1"/>
            </p:cNvSpPr>
            <p:nvPr/>
          </p:nvSpPr>
          <p:spPr bwMode="auto">
            <a:xfrm>
              <a:off x="1135" y="386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“Пригвождені” (1915)</a:t>
              </a:r>
            </a:p>
          </p:txBody>
        </p:sp>
        <p:sp>
          <p:nvSpPr>
            <p:cNvPr id="19" name="_s2087"/>
            <p:cNvSpPr>
              <a:spLocks noChangeArrowheads="1"/>
            </p:cNvSpPr>
            <p:nvPr/>
          </p:nvSpPr>
          <p:spPr bwMode="auto">
            <a:xfrm>
              <a:off x="2286" y="3862"/>
              <a:ext cx="8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“Мохноноге” (1916)</a:t>
              </a:r>
            </a:p>
          </p:txBody>
        </p:sp>
        <p:sp>
          <p:nvSpPr>
            <p:cNvPr id="20" name="_s2088"/>
            <p:cNvSpPr>
              <a:spLocks noChangeArrowheads="1"/>
            </p:cNvSpPr>
            <p:nvPr/>
          </p:nvSpPr>
          <p:spPr bwMode="auto">
            <a:xfrm>
              <a:off x="1134" y="429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“Чужі люди” (1916)</a:t>
              </a:r>
            </a:p>
          </p:txBody>
        </p:sp>
        <p:sp>
          <p:nvSpPr>
            <p:cNvPr id="21" name="_s2089"/>
            <p:cNvSpPr>
              <a:spLocks noChangeArrowheads="1"/>
            </p:cNvSpPr>
            <p:nvPr/>
          </p:nvSpPr>
          <p:spPr bwMode="auto">
            <a:xfrm>
              <a:off x="2286" y="429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“Панна Мара” (1918)</a:t>
              </a:r>
            </a:p>
          </p:txBody>
        </p:sp>
        <p:sp>
          <p:nvSpPr>
            <p:cNvPr id="22" name="_s2090"/>
            <p:cNvSpPr>
              <a:spLocks noChangeArrowheads="1"/>
            </p:cNvSpPr>
            <p:nvPr/>
          </p:nvSpPr>
          <p:spPr bwMode="auto">
            <a:xfrm>
              <a:off x="1134" y="4726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“Між двох сил” (1918)</a:t>
              </a:r>
            </a:p>
          </p:txBody>
        </p:sp>
        <p:sp>
          <p:nvSpPr>
            <p:cNvPr id="23" name="_s2091"/>
            <p:cNvSpPr>
              <a:spLocks noChangeArrowheads="1"/>
            </p:cNvSpPr>
            <p:nvPr/>
          </p:nvSpPr>
          <p:spPr bwMode="auto">
            <a:xfrm>
              <a:off x="2286" y="472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“Натусь” (1919)</a:t>
              </a:r>
            </a:p>
          </p:txBody>
        </p:sp>
        <p:sp>
          <p:nvSpPr>
            <p:cNvPr id="24" name="_s2092"/>
            <p:cNvSpPr>
              <a:spLocks noChangeArrowheads="1"/>
            </p:cNvSpPr>
            <p:nvPr/>
          </p:nvSpPr>
          <p:spPr bwMode="auto">
            <a:xfrm>
              <a:off x="1134" y="515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“Гріх” (1920)</a:t>
              </a:r>
            </a:p>
          </p:txBody>
        </p:sp>
        <p:sp>
          <p:nvSpPr>
            <p:cNvPr id="25" name="_s2093"/>
            <p:cNvSpPr>
              <a:spLocks noChangeArrowheads="1"/>
            </p:cNvSpPr>
            <p:nvPr/>
          </p:nvSpPr>
          <p:spPr bwMode="auto">
            <a:xfrm>
              <a:off x="2286" y="515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“Кол-Нідре” (1922)</a:t>
              </a:r>
            </a:p>
          </p:txBody>
        </p:sp>
        <p:sp>
          <p:nvSpPr>
            <p:cNvPr id="26" name="_s2094"/>
            <p:cNvSpPr>
              <a:spLocks noChangeArrowheads="1"/>
            </p:cNvSpPr>
            <p:nvPr/>
          </p:nvSpPr>
          <p:spPr bwMode="auto">
            <a:xfrm>
              <a:off x="1134" y="5588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“Закон” (1926)</a:t>
              </a:r>
            </a:p>
          </p:txBody>
        </p:sp>
        <p:sp>
          <p:nvSpPr>
            <p:cNvPr id="27" name="_s2095"/>
            <p:cNvSpPr>
              <a:spLocks noChangeArrowheads="1"/>
            </p:cNvSpPr>
            <p:nvPr/>
          </p:nvSpPr>
          <p:spPr bwMode="auto">
            <a:xfrm>
              <a:off x="2286" y="5588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“Великий секрет” (1928)</a:t>
              </a:r>
            </a:p>
          </p:txBody>
        </p:sp>
        <p:sp>
          <p:nvSpPr>
            <p:cNvPr id="28" name="_s2096"/>
            <p:cNvSpPr>
              <a:spLocks noChangeArrowheads="1"/>
            </p:cNvSpPr>
            <p:nvPr/>
          </p:nvSpPr>
          <p:spPr bwMode="auto">
            <a:xfrm>
              <a:off x="1134" y="6019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“Над” (1929)</a:t>
              </a:r>
            </a:p>
          </p:txBody>
        </p:sp>
        <p:sp>
          <p:nvSpPr>
            <p:cNvPr id="29" name="_s2097"/>
            <p:cNvSpPr>
              <a:spLocks noChangeArrowheads="1"/>
            </p:cNvSpPr>
            <p:nvPr/>
          </p:nvSpPr>
          <p:spPr bwMode="auto">
            <a:xfrm>
              <a:off x="2286" y="6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“Ательє щастя”(мало відомостей</a:t>
              </a: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0" name="_s2098"/>
            <p:cNvSpPr>
              <a:spLocks noChangeArrowheads="1"/>
            </p:cNvSpPr>
            <p:nvPr/>
          </p:nvSpPr>
          <p:spPr bwMode="auto">
            <a:xfrm>
              <a:off x="1134" y="6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“Пророк” (1929)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047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25654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289259"/>
            <a:ext cx="10049299" cy="128089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«Чорна Пантера і Білий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Медвідь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46" y="1570149"/>
            <a:ext cx="2230549" cy="3154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58" y="2593007"/>
            <a:ext cx="2887776" cy="4262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2" y="1359709"/>
            <a:ext cx="2386348" cy="33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115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586" y="2133600"/>
            <a:ext cx="997202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</a:t>
            </a:r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AACC-68F7-4FE4-92DC-1C67A9CF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18" y="279336"/>
            <a:ext cx="9855694" cy="799956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Теоретико-літературні поняття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9394D-74DD-4784-A6F1-52852B83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079292"/>
            <a:ext cx="11039917" cy="592111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sz="2200" b="1" dirty="0">
                <a:solidFill>
                  <a:srgbClr val="00B0F0"/>
                </a:solidFill>
              </a:rPr>
              <a:t>У процесі роботи над драматичним твором учні повинні засвоїти певне коло теоретичних  понять: </a:t>
            </a:r>
          </a:p>
          <a:p>
            <a:r>
              <a:rPr lang="uk-UA" sz="2200" b="1" dirty="0"/>
              <a:t>монолог, діалог, </a:t>
            </a:r>
          </a:p>
          <a:p>
            <a:r>
              <a:rPr lang="uk-UA" sz="2200" b="1" dirty="0"/>
              <a:t>акт, ява, картина, </a:t>
            </a:r>
          </a:p>
          <a:p>
            <a:r>
              <a:rPr lang="uk-UA" sz="2200" b="1" dirty="0"/>
              <a:t>ремарка. </a:t>
            </a:r>
          </a:p>
          <a:p>
            <a:pPr marL="0" indent="0">
              <a:buNone/>
            </a:pPr>
            <a:r>
              <a:rPr lang="uk-UA" sz="2200" b="1" dirty="0">
                <a:solidFill>
                  <a:srgbClr val="00B0F0"/>
                </a:solidFill>
              </a:rPr>
              <a:t>Терміни, що пов’язані з театральним  мистецтвом: </a:t>
            </a:r>
            <a:endParaRPr lang="uk-UA" sz="2200" b="1" dirty="0"/>
          </a:p>
          <a:p>
            <a:r>
              <a:rPr lang="uk-UA" sz="2200" b="1" dirty="0"/>
              <a:t>декорація,</a:t>
            </a:r>
          </a:p>
          <a:p>
            <a:r>
              <a:rPr lang="uk-UA" sz="2200" b="1" dirty="0"/>
              <a:t>куліси, </a:t>
            </a:r>
          </a:p>
          <a:p>
            <a:r>
              <a:rPr lang="uk-UA" sz="2200" b="1" dirty="0"/>
              <a:t>програма, </a:t>
            </a:r>
          </a:p>
          <a:p>
            <a:r>
              <a:rPr lang="uk-UA" sz="2200" b="1" dirty="0"/>
              <a:t>антракт</a:t>
            </a:r>
          </a:p>
          <a:p>
            <a:r>
              <a:rPr lang="uk-UA" sz="2200" b="1" dirty="0"/>
              <a:t>режисер.</a:t>
            </a:r>
            <a:r>
              <a:rPr lang="uk-UA" sz="2200" b="1" dirty="0">
                <a:solidFill>
                  <a:srgbClr val="00B0F0"/>
                </a:solidFill>
              </a:rPr>
              <a:t>                </a:t>
            </a:r>
            <a:endParaRPr lang="uk-UA" sz="2200" dirty="0"/>
          </a:p>
        </p:txBody>
      </p:sp>
      <p:pic>
        <p:nvPicPr>
          <p:cNvPr id="4" name="Picture 2" descr="Арктическая драматургия - Литературная газета">
            <a:extLst>
              <a:ext uri="{FF2B5EF4-FFF2-40B4-BE49-F238E27FC236}">
                <a16:creationId xmlns:a16="http://schemas.microsoft.com/office/drawing/2014/main" id="{6316701B-4C2E-46F3-B751-79169CC8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3" y="2759123"/>
            <a:ext cx="4098878" cy="40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9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03659-6652-4B56-9175-3565D303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7" y="624110"/>
            <a:ext cx="9930645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Драматичні твори вивчаються в  8,9,10,11 класах (на основі нині діючих програм)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96C75-B869-4CDF-B155-C7E1DE16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7" y="2028668"/>
            <a:ext cx="11682334" cy="4581993"/>
          </a:xfrm>
        </p:spPr>
        <p:txBody>
          <a:bodyPr>
            <a:normAutofit fontScale="92500" lnSpcReduction="10000"/>
          </a:bodyPr>
          <a:lstStyle/>
          <a:p>
            <a:r>
              <a:rPr lang="uk-UA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8  клас.</a:t>
            </a:r>
            <a:r>
              <a:rPr lang="uk-UA" sz="2600" b="1" dirty="0">
                <a:cs typeface="Times New Roman" panose="02020603050405020304" pitchFamily="18" charset="0"/>
              </a:rPr>
              <a:t>  </a:t>
            </a:r>
            <a:r>
              <a:rPr lang="uk-UA" sz="2600" dirty="0">
                <a:cs typeface="Times New Roman" panose="02020603050405020304" pitchFamily="18" charset="0"/>
              </a:rPr>
              <a:t>І. Карпенко-Карий "Сто тисяч" (скорочено). </a:t>
            </a:r>
          </a:p>
          <a:p>
            <a:pPr marL="0" indent="0">
              <a:buNone/>
            </a:pPr>
            <a:r>
              <a:rPr lang="uk-UA" sz="2600" b="1" dirty="0">
                <a:cs typeface="Times New Roman" panose="02020603050405020304" pitchFamily="18" charset="0"/>
              </a:rPr>
              <a:t>	ТЛ: </a:t>
            </a:r>
            <a:r>
              <a:rPr lang="uk-UA" sz="2600" dirty="0">
                <a:cs typeface="Times New Roman" panose="02020603050405020304" pitchFamily="18" charset="0"/>
              </a:rPr>
              <a:t>Поняття про драматичний твір, комедію.</a:t>
            </a:r>
          </a:p>
          <a:p>
            <a:pPr marL="0" indent="0">
              <a:buNone/>
            </a:pPr>
            <a:endParaRPr lang="uk-UA" sz="2600" dirty="0"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 клас</a:t>
            </a:r>
            <a:r>
              <a:rPr lang="uk-UA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uk-UA" sz="2600" dirty="0">
                <a:cs typeface="Times New Roman" panose="02020603050405020304" pitchFamily="18" charset="0"/>
              </a:rPr>
              <a:t>Давня література. (Драматургія – оглядово. Інтермедії Я. </a:t>
            </a:r>
            <a:r>
              <a:rPr lang="uk-UA" sz="2600" dirty="0" err="1">
                <a:cs typeface="Times New Roman" panose="02020603050405020304" pitchFamily="18" charset="0"/>
              </a:rPr>
              <a:t>Гаватовича</a:t>
            </a:r>
            <a:r>
              <a:rPr lang="uk-UA" sz="2600" dirty="0">
                <a:cs typeface="Times New Roman" panose="02020603050405020304" pitchFamily="18" charset="0"/>
              </a:rPr>
              <a:t>)</a:t>
            </a:r>
          </a:p>
          <a:p>
            <a:r>
              <a:rPr lang="uk-UA" sz="2600" dirty="0">
                <a:cs typeface="Times New Roman" panose="02020603050405020304" pitchFamily="18" charset="0"/>
              </a:rPr>
              <a:t>І.П. Котляревський: "Наталка-Полтавка". </a:t>
            </a:r>
          </a:p>
          <a:p>
            <a:r>
              <a:rPr lang="uk-UA" sz="2600" dirty="0" err="1">
                <a:cs typeface="Times New Roman" panose="02020603050405020304" pitchFamily="18" charset="0"/>
              </a:rPr>
              <a:t>Г.Квітка-Основ’яненко</a:t>
            </a:r>
            <a:r>
              <a:rPr lang="uk-UA" sz="2600" dirty="0">
                <a:cs typeface="Times New Roman" panose="02020603050405020304" pitchFamily="18" charset="0"/>
              </a:rPr>
              <a:t>, для додаткового читання "Сватання на Гончарівці".</a:t>
            </a:r>
          </a:p>
          <a:p>
            <a:r>
              <a:rPr lang="uk-UA" sz="2600" dirty="0">
                <a:cs typeface="Times New Roman" panose="02020603050405020304" pitchFamily="18" charset="0"/>
              </a:rPr>
              <a:t>Т. Шевченко, для додаткового читання "Назар Стодоля"</a:t>
            </a:r>
          </a:p>
          <a:p>
            <a:pPr marL="0" indent="0">
              <a:buNone/>
            </a:pPr>
            <a:r>
              <a:rPr lang="uk-UA" sz="2600" b="1" dirty="0">
                <a:cs typeface="Times New Roman" panose="02020603050405020304" pitchFamily="18" charset="0"/>
              </a:rPr>
              <a:t>      ТЛ: </a:t>
            </a:r>
            <a:r>
              <a:rPr lang="uk-UA" sz="2600" dirty="0">
                <a:cs typeface="Times New Roman" panose="02020603050405020304" pitchFamily="18" charset="0"/>
              </a:rPr>
              <a:t>Шкільна драма, інтермедія, соціально-побутова драма, соціально-побутова комедія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808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FD99EE-2BA1-4C34-A062-911F0225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112" y="584616"/>
            <a:ext cx="10702977" cy="6273383"/>
          </a:xfrm>
        </p:spPr>
        <p:txBody>
          <a:bodyPr>
            <a:normAutofit fontScale="32500" lnSpcReduction="20000"/>
          </a:bodyPr>
          <a:lstStyle/>
          <a:p>
            <a:r>
              <a:rPr lang="uk-UA" sz="8000" b="1" dirty="0">
                <a:solidFill>
                  <a:srgbClr val="FF0000"/>
                </a:solidFill>
              </a:rPr>
              <a:t>10 клас</a:t>
            </a:r>
            <a:r>
              <a:rPr lang="uk-UA" sz="8000" dirty="0">
                <a:solidFill>
                  <a:srgbClr val="FF0000"/>
                </a:solidFill>
              </a:rPr>
              <a:t>. </a:t>
            </a:r>
          </a:p>
          <a:p>
            <a:r>
              <a:rPr lang="uk-UA" sz="8000" dirty="0"/>
              <a:t>Роль драматургії в українському літературному і культурному житті. Діяльність його корифеїв – </a:t>
            </a:r>
            <a:r>
              <a:rPr lang="uk-UA" sz="8000" dirty="0" err="1"/>
              <a:t>М.Кропивницького</a:t>
            </a:r>
            <a:r>
              <a:rPr lang="uk-UA" sz="8000" dirty="0"/>
              <a:t>, </a:t>
            </a:r>
            <a:r>
              <a:rPr lang="uk-UA" sz="8000" dirty="0" err="1"/>
              <a:t>М.Старицького</a:t>
            </a:r>
            <a:r>
              <a:rPr lang="uk-UA" sz="8000" dirty="0"/>
              <a:t>, </a:t>
            </a:r>
            <a:r>
              <a:rPr lang="uk-UA" sz="8000" dirty="0" err="1"/>
              <a:t>І.Карпенка</a:t>
            </a:r>
            <a:r>
              <a:rPr lang="uk-UA" sz="8000" dirty="0"/>
              <a:t>-Карого, </a:t>
            </a:r>
            <a:r>
              <a:rPr lang="uk-UA" sz="8000" dirty="0" err="1"/>
              <a:t>М.Садовського</a:t>
            </a:r>
            <a:r>
              <a:rPr lang="uk-UA" sz="8000" dirty="0"/>
              <a:t>, Панаса Саксаганського, </a:t>
            </a:r>
            <a:r>
              <a:rPr lang="uk-UA" sz="8000" dirty="0" err="1"/>
              <a:t>М.Заньковицької</a:t>
            </a:r>
            <a:r>
              <a:rPr lang="uk-UA" sz="8000" dirty="0"/>
              <a:t>. Романтична поетика драм </a:t>
            </a:r>
            <a:r>
              <a:rPr lang="uk-UA" sz="8000" dirty="0" err="1"/>
              <a:t>М.Старицького</a:t>
            </a:r>
            <a:r>
              <a:rPr lang="uk-UA" sz="8000" dirty="0"/>
              <a:t>, </a:t>
            </a:r>
            <a:r>
              <a:rPr lang="uk-UA" sz="8000" dirty="0" err="1"/>
              <a:t>Б.Грінченка</a:t>
            </a:r>
            <a:r>
              <a:rPr lang="uk-UA" sz="8000" dirty="0"/>
              <a:t>. Історична тема у трагедії "Сава Чалий" </a:t>
            </a:r>
            <a:r>
              <a:rPr lang="uk-UA" sz="8000" dirty="0" err="1"/>
              <a:t>І.Карпенка</a:t>
            </a:r>
            <a:r>
              <a:rPr lang="uk-UA" sz="8000" dirty="0"/>
              <a:t>-Карого.</a:t>
            </a:r>
          </a:p>
          <a:p>
            <a:r>
              <a:rPr lang="uk-UA" sz="8000" dirty="0" err="1"/>
              <a:t>Драматургічнна</a:t>
            </a:r>
            <a:r>
              <a:rPr lang="uk-UA" sz="8000" dirty="0"/>
              <a:t> діяльність </a:t>
            </a:r>
            <a:r>
              <a:rPr lang="uk-UA" sz="8000" dirty="0" err="1"/>
              <a:t>М.Кропивницького</a:t>
            </a:r>
            <a:r>
              <a:rPr lang="uk-UA" sz="8000" dirty="0"/>
              <a:t> ("Доки сонце зійде, роса очі виїсть", "Глитай, або ж Павук", "Олеся").</a:t>
            </a:r>
          </a:p>
          <a:p>
            <a:r>
              <a:rPr lang="uk-UA" sz="8000" b="1" i="1" dirty="0" err="1"/>
              <a:t>І.Карпенко</a:t>
            </a:r>
            <a:r>
              <a:rPr lang="uk-UA" sz="8000" b="1" i="1" dirty="0"/>
              <a:t>-Карий</a:t>
            </a:r>
            <a:endParaRPr lang="uk-UA" sz="8000" dirty="0"/>
          </a:p>
          <a:p>
            <a:pPr marL="0" indent="0">
              <a:buNone/>
            </a:pPr>
            <a:r>
              <a:rPr lang="uk-UA" sz="8000" dirty="0"/>
              <a:t>	Текстуально: історична драма "Сава Чалий".</a:t>
            </a:r>
          </a:p>
          <a:p>
            <a:pPr marL="0" indent="0">
              <a:buNone/>
            </a:pPr>
            <a:r>
              <a:rPr lang="uk-UA" sz="8000" dirty="0"/>
              <a:t>	Для додаткового читання: "Хазяїн" або "Мартин Боруля".</a:t>
            </a:r>
          </a:p>
          <a:p>
            <a:r>
              <a:rPr lang="uk-UA" sz="8000" b="1" i="1" dirty="0" err="1"/>
              <a:t>М.Старицький</a:t>
            </a:r>
            <a:endParaRPr lang="uk-UA" sz="8000" dirty="0"/>
          </a:p>
          <a:p>
            <a:pPr marL="0" indent="0">
              <a:buNone/>
            </a:pPr>
            <a:r>
              <a:rPr lang="uk-UA" sz="8000" dirty="0"/>
              <a:t>	Текстуально: драма "Талан</a:t>
            </a:r>
          </a:p>
          <a:p>
            <a:pPr marL="0" indent="0">
              <a:buNone/>
            </a:pPr>
            <a:r>
              <a:rPr lang="uk-UA" sz="8000" dirty="0"/>
              <a:t>	Для додаткового читання: "За двома зайцями."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469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A418CA-0322-471D-BE70-88823947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948" y="584616"/>
            <a:ext cx="10448144" cy="6693108"/>
          </a:xfrm>
        </p:spPr>
        <p:txBody>
          <a:bodyPr>
            <a:normAutofit/>
          </a:bodyPr>
          <a:lstStyle/>
          <a:p>
            <a:r>
              <a:rPr lang="uk-UA" sz="2400" b="1" i="1" dirty="0" err="1"/>
              <a:t>І.Франко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	Для додаткового читання: "Украдене щастя" </a:t>
            </a:r>
          </a:p>
          <a:p>
            <a:r>
              <a:rPr lang="uk-UA" sz="2400" b="1" i="1" dirty="0"/>
              <a:t>Леся Українка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	"Лісова пісня", "Бояриня".</a:t>
            </a:r>
          </a:p>
          <a:p>
            <a:r>
              <a:rPr lang="uk-UA" sz="2400" b="1" i="1" dirty="0" err="1"/>
              <a:t>О.Олесь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	"По дорозі в Казку".  </a:t>
            </a:r>
          </a:p>
          <a:p>
            <a:pPr marL="0" indent="0">
              <a:buNone/>
            </a:pPr>
            <a:r>
              <a:rPr lang="uk-UA" sz="2400" dirty="0"/>
              <a:t>	Для додаткового читання: "Ніч на полонині" і "Танець життя".</a:t>
            </a:r>
          </a:p>
          <a:p>
            <a:r>
              <a:rPr lang="uk-UA" sz="2400" b="1" i="1" dirty="0" err="1"/>
              <a:t>В.Винниченко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   "Гріх".   </a:t>
            </a:r>
          </a:p>
          <a:p>
            <a:r>
              <a:rPr lang="uk-UA" sz="2400" b="1" dirty="0"/>
              <a:t>ТЛ:</a:t>
            </a:r>
            <a:r>
              <a:rPr lang="uk-UA" sz="2400" dirty="0"/>
              <a:t>  поглиблення поняття про жанри драматичного твору,  драма-феєрія, драматична поем</a:t>
            </a:r>
            <a:r>
              <a:rPr lang="ru-RU" sz="2400" dirty="0"/>
              <a:t>а,</a:t>
            </a:r>
            <a:r>
              <a:rPr lang="uk-UA" sz="2400" dirty="0"/>
              <a:t>  драматичний етюд, психологічна драма.</a:t>
            </a:r>
          </a:p>
        </p:txBody>
      </p:sp>
    </p:spTree>
    <p:extLst>
      <p:ext uri="{BB962C8B-B14F-4D97-AF65-F5344CB8AC3E}">
        <p14:creationId xmlns:p14="http://schemas.microsoft.com/office/powerpoint/2010/main" val="336016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E5C2CE-D38C-4AEC-85F5-17ACB147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8" y="794479"/>
            <a:ext cx="10193312" cy="673807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11 клас</a:t>
            </a:r>
            <a:r>
              <a:rPr lang="uk-UA" sz="24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uk-UA" sz="2400" dirty="0"/>
              <a:t>	Розвиток українського театру: "Березіль" </a:t>
            </a:r>
            <a:r>
              <a:rPr lang="uk-UA" sz="2400" dirty="0" err="1"/>
              <a:t>Л.Курбаса</a:t>
            </a:r>
            <a:r>
              <a:rPr lang="uk-UA" sz="2400" dirty="0"/>
              <a:t>. Психологічної драми 	</a:t>
            </a:r>
            <a:r>
              <a:rPr lang="uk-UA" sz="2400" dirty="0" err="1"/>
              <a:t>В.Винниченка</a:t>
            </a:r>
            <a:r>
              <a:rPr lang="uk-UA" sz="2400" dirty="0"/>
              <a:t>, </a:t>
            </a:r>
            <a:r>
              <a:rPr lang="uk-UA" sz="2400" dirty="0" err="1"/>
              <a:t>М.Куліша</a:t>
            </a:r>
            <a:r>
              <a:rPr lang="uk-UA" sz="2400" dirty="0"/>
              <a:t>, </a:t>
            </a:r>
            <a:r>
              <a:rPr lang="uk-UA" sz="2400" dirty="0" err="1"/>
              <a:t>І.Дніпровського</a:t>
            </a:r>
            <a:r>
              <a:rPr lang="uk-UA" sz="2400" dirty="0"/>
              <a:t>, </a:t>
            </a:r>
            <a:r>
              <a:rPr lang="uk-UA" sz="2400" dirty="0" err="1"/>
              <a:t>І.Кочерги</a:t>
            </a:r>
            <a:r>
              <a:rPr lang="uk-UA" sz="2400" dirty="0"/>
              <a:t>, </a:t>
            </a:r>
            <a:r>
              <a:rPr lang="uk-UA" sz="2400" dirty="0" err="1"/>
              <a:t>Я.Мамонтова</a:t>
            </a:r>
            <a:r>
              <a:rPr lang="uk-UA" sz="2400" dirty="0"/>
              <a:t>, 	</a:t>
            </a:r>
            <a:r>
              <a:rPr lang="uk-UA" sz="2400" dirty="0" err="1"/>
              <a:t>Є.Плужника</a:t>
            </a:r>
            <a:r>
              <a:rPr lang="uk-UA" sz="2400" dirty="0"/>
              <a:t> </a:t>
            </a:r>
          </a:p>
          <a:p>
            <a:r>
              <a:rPr lang="uk-UA" sz="2400" b="1" i="1" dirty="0"/>
              <a:t>Микола Куліш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	На вибір "Патетична соната" або "Мина </a:t>
            </a:r>
            <a:r>
              <a:rPr lang="uk-UA" sz="2400" dirty="0" err="1"/>
              <a:t>Мазайло</a:t>
            </a:r>
            <a:r>
              <a:rPr lang="uk-UA" sz="2400" dirty="0"/>
              <a:t>".</a:t>
            </a:r>
          </a:p>
          <a:p>
            <a:pPr marL="0" indent="0">
              <a:buNone/>
            </a:pPr>
            <a:r>
              <a:rPr lang="uk-UA" sz="2400" dirty="0"/>
              <a:t>	Для додаткового читання: "Народний </a:t>
            </a:r>
            <a:r>
              <a:rPr lang="uk-UA" sz="2400" dirty="0" err="1"/>
              <a:t>Малахій</a:t>
            </a:r>
            <a:r>
              <a:rPr lang="uk-UA" sz="2400" dirty="0"/>
              <a:t>", "</a:t>
            </a:r>
            <a:r>
              <a:rPr lang="uk-UA" sz="2400" dirty="0" err="1"/>
              <a:t>Маклена</a:t>
            </a:r>
            <a:r>
              <a:rPr lang="uk-UA" sz="2400" dirty="0"/>
              <a:t> 	</a:t>
            </a:r>
            <a:r>
              <a:rPr lang="uk-UA" sz="2400" dirty="0" err="1"/>
              <a:t>Граса</a:t>
            </a:r>
            <a:r>
              <a:rPr lang="uk-UA" sz="2400" dirty="0"/>
              <a:t>".</a:t>
            </a:r>
          </a:p>
          <a:p>
            <a:r>
              <a:rPr lang="uk-UA" sz="2400" dirty="0"/>
              <a:t>Морально-етичні проблеми у п’єсах Олексія </a:t>
            </a:r>
            <a:r>
              <a:rPr lang="uk-UA" sz="2400" dirty="0" err="1"/>
              <a:t>Коломийця</a:t>
            </a:r>
            <a:r>
              <a:rPr lang="uk-UA" sz="2400" dirty="0"/>
              <a:t> "Дикий Ангел", </a:t>
            </a:r>
            <a:r>
              <a:rPr lang="uk-UA" sz="2400" dirty="0" err="1"/>
              <a:t>Я.Стельмаха</a:t>
            </a:r>
            <a:r>
              <a:rPr lang="uk-UA" sz="2400" dirty="0"/>
              <a:t> "Провінціалки", </a:t>
            </a:r>
            <a:r>
              <a:rPr lang="uk-UA" sz="2400" dirty="0" err="1"/>
              <a:t>В.Шевчука</a:t>
            </a:r>
            <a:r>
              <a:rPr lang="uk-UA" sz="2400" dirty="0"/>
              <a:t> "Вертеп".</a:t>
            </a:r>
          </a:p>
          <a:p>
            <a:r>
              <a:rPr lang="uk-UA" sz="2400" b="1" dirty="0"/>
              <a:t>ТЛ: </a:t>
            </a:r>
            <a:r>
              <a:rPr lang="uk-UA" sz="2400" dirty="0"/>
              <a:t>лірична драма, "філософський водевіль"  ("Мина </a:t>
            </a:r>
            <a:r>
              <a:rPr lang="uk-UA" sz="2400" dirty="0" err="1"/>
              <a:t>Мазайло</a:t>
            </a:r>
            <a:r>
              <a:rPr lang="uk-UA" sz="2400" dirty="0"/>
              <a:t>")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8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ED36E-FFAE-4AB7-9BFF-286CC4AF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41" y="624110"/>
            <a:ext cx="9585871" cy="88989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Етапи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вивчення</a:t>
            </a:r>
            <a:r>
              <a:rPr lang="ru-RU" b="1" dirty="0">
                <a:solidFill>
                  <a:srgbClr val="FF0000"/>
                </a:solidFill>
              </a:rPr>
              <a:t> драматичного </a:t>
            </a:r>
            <a:r>
              <a:rPr lang="ru-RU" b="1" dirty="0" err="1">
                <a:solidFill>
                  <a:srgbClr val="FF0000"/>
                </a:solidFill>
              </a:rPr>
              <a:t>твору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skaz.com.ua/pars_docs/refs/15/14723/14723_html_m60982c4.png">
            <a:extLst>
              <a:ext uri="{FF2B5EF4-FFF2-40B4-BE49-F238E27FC236}">
                <a16:creationId xmlns:a16="http://schemas.microsoft.com/office/drawing/2014/main" id="{5F739049-6177-4AA7-BF1C-3140BD5013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1" t="21183" r="2463" b="19645"/>
          <a:stretch/>
        </p:blipFill>
        <p:spPr bwMode="auto">
          <a:xfrm>
            <a:off x="3570118" y="2175803"/>
            <a:ext cx="5422231" cy="40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kaz.com.ua/pars_docs/refs/15/14723/14723_html_m60982c4.png">
            <a:extLst>
              <a:ext uri="{FF2B5EF4-FFF2-40B4-BE49-F238E27FC236}">
                <a16:creationId xmlns:a16="http://schemas.microsoft.com/office/drawing/2014/main" id="{4721F30E-062B-4E64-ACEA-35467D3EC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7" t="7428" r="2347" b="84544"/>
          <a:stretch/>
        </p:blipFill>
        <p:spPr bwMode="auto">
          <a:xfrm>
            <a:off x="3570119" y="1488822"/>
            <a:ext cx="5422231" cy="5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750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</TotalTime>
  <Words>1547</Words>
  <Application>Microsoft Office PowerPoint</Application>
  <PresentationFormat>Широкоэкранный</PresentationFormat>
  <Paragraphs>238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Century Gothic</vt:lpstr>
      <vt:lpstr>Times New Roman</vt:lpstr>
      <vt:lpstr>Trebuchet MS</vt:lpstr>
      <vt:lpstr>Wingdings</vt:lpstr>
      <vt:lpstr>Wingdings 3</vt:lpstr>
      <vt:lpstr>Легкий дым</vt:lpstr>
      <vt:lpstr>Аналіз драматичного твору в школі</vt:lpstr>
      <vt:lpstr>Презентация PowerPoint</vt:lpstr>
      <vt:lpstr>Жанрові різновиди драматичних творів</vt:lpstr>
      <vt:lpstr>Теоретико-літературні поняття</vt:lpstr>
      <vt:lpstr>Драматичні твори вивчаються в  8,9,10,11 класах (на основі нині діючих програм) </vt:lpstr>
      <vt:lpstr>Презентация PowerPoint</vt:lpstr>
      <vt:lpstr>Презентация PowerPoint</vt:lpstr>
      <vt:lpstr>Презентация PowerPoint</vt:lpstr>
      <vt:lpstr>Етапи вивчення драматичного твору</vt:lpstr>
      <vt:lpstr>Етап підготовки до сприйняття драматичного твору </vt:lpstr>
      <vt:lpstr>Етап читання твору</vt:lpstr>
      <vt:lpstr>Етап підготовки до аналізу драматичного твору   </vt:lpstr>
      <vt:lpstr>Етап проведення підсумкових занять  </vt:lpstr>
      <vt:lpstr> </vt:lpstr>
      <vt:lpstr>Особливості  драми (як ліричного роду) </vt:lpstr>
      <vt:lpstr>Особливості драми, як жанру </vt:lpstr>
      <vt:lpstr>Особливості трагедії </vt:lpstr>
      <vt:lpstr>Особливості комедії </vt:lpstr>
      <vt:lpstr>Головна мета вивчення драматичного твору в школі </vt:lpstr>
      <vt:lpstr>Відмінності драматичного твору від епічного</vt:lpstr>
      <vt:lpstr>Особливості вивченні драматичного твору</vt:lpstr>
      <vt:lpstr>Презентация PowerPoint</vt:lpstr>
      <vt:lpstr>Презентация PowerPoint</vt:lpstr>
      <vt:lpstr>Форми роботи над драматичним твором </vt:lpstr>
      <vt:lpstr>Схема аналізу драматичного твору</vt:lpstr>
      <vt:lpstr>Схема аналізу драматичного твору</vt:lpstr>
      <vt:lpstr>Схема аналізу епічного і драматичного твору </vt:lpstr>
      <vt:lpstr>Презентация PowerPoint</vt:lpstr>
      <vt:lpstr>І звідкіля ти такий узявся?                                             І.Франко </vt:lpstr>
      <vt:lpstr>Велика епоха порубіжжя ХІХ–ХХ століть зумовлює особливе піднесення драматургії й театру в європейській культурі того часу. Саме тоді виникає термін «нова драма».</vt:lpstr>
      <vt:lpstr>Презентация PowerPoint</vt:lpstr>
      <vt:lpstr>Презентация PowerPoint</vt:lpstr>
      <vt:lpstr> «Чорна Пантера і Білий Медвідь»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«Концепція краси в драмі Володимира Винниченка  «Чорна Пантера і Білий Медвідь»</dc:title>
  <dc:creator>Анна</dc:creator>
  <cp:lastModifiedBy>TKM200</cp:lastModifiedBy>
  <cp:revision>35</cp:revision>
  <dcterms:created xsi:type="dcterms:W3CDTF">2017-01-14T15:54:21Z</dcterms:created>
  <dcterms:modified xsi:type="dcterms:W3CDTF">2021-11-16T14:36:00Z</dcterms:modified>
</cp:coreProperties>
</file>