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43"/>
    <p:sldId id="257" r:id="rId44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Canva Sans" charset="1" panose="020B0503030501040103"/>
      <p:regular r:id="rId10"/>
    </p:embeddedFont>
    <p:embeddedFont>
      <p:font typeface="Canva Sans Bold" charset="1" panose="020B0803030501040103"/>
      <p:regular r:id="rId11"/>
    </p:embeddedFont>
    <p:embeddedFont>
      <p:font typeface="Canva Sans Italics" charset="1" panose="020B0503030501040103"/>
      <p:regular r:id="rId12"/>
    </p:embeddedFont>
    <p:embeddedFont>
      <p:font typeface="Canva Sans Bold Italics" charset="1" panose="020B0803030501040103"/>
      <p:regular r:id="rId13"/>
    </p:embeddedFont>
    <p:embeddedFont>
      <p:font typeface="Canva Sans Medium" charset="1" panose="020B0603030501040103"/>
      <p:regular r:id="rId14"/>
    </p:embeddedFont>
    <p:embeddedFont>
      <p:font typeface="Canva Sans Medium Italics" charset="1" panose="020B0603030501040103"/>
      <p:regular r:id="rId15"/>
    </p:embeddedFont>
    <p:embeddedFont>
      <p:font typeface="Martel Sans" charset="1" panose="00000500000000000000"/>
      <p:regular r:id="rId16"/>
    </p:embeddedFont>
    <p:embeddedFont>
      <p:font typeface="Martel Sans Bold" charset="1" panose="00000800000000000000"/>
      <p:regular r:id="rId17"/>
    </p:embeddedFont>
    <p:embeddedFont>
      <p:font typeface="Martel Sans Extra-Light" charset="1" panose="00000300000000000000"/>
      <p:regular r:id="rId18"/>
    </p:embeddedFont>
    <p:embeddedFont>
      <p:font typeface="Martel Sans Light" charset="1" panose="00000400000000000000"/>
      <p:regular r:id="rId19"/>
    </p:embeddedFont>
    <p:embeddedFont>
      <p:font typeface="Martel Sans Semi-Bold" charset="1" panose="00000700000000000000"/>
      <p:regular r:id="rId20"/>
    </p:embeddedFont>
    <p:embeddedFont>
      <p:font typeface="Martel Sans Ultra-Bold" charset="1" panose="00000900000000000000"/>
      <p:regular r:id="rId21"/>
    </p:embeddedFont>
    <p:embeddedFont>
      <p:font typeface="Martel Sans Heavy" charset="1" panose="00000A00000000000000"/>
      <p:regular r:id="rId22"/>
    </p:embeddedFont>
    <p:embeddedFont>
      <p:font typeface="Roca One" charset="1" panose="00000500000000000000"/>
      <p:regular r:id="rId23"/>
    </p:embeddedFont>
    <p:embeddedFont>
      <p:font typeface="Roca One Bold" charset="1" panose="00000800000000000000"/>
      <p:regular r:id="rId24"/>
    </p:embeddedFont>
    <p:embeddedFont>
      <p:font typeface="Roca One Italics" charset="1" panose="00000500000000000000"/>
      <p:regular r:id="rId25"/>
    </p:embeddedFont>
    <p:embeddedFont>
      <p:font typeface="Roca One Bold Italics" charset="1" panose="00000800000000000000"/>
      <p:regular r:id="rId26"/>
    </p:embeddedFont>
    <p:embeddedFont>
      <p:font typeface="Roca One Thin" charset="1" panose="00000200000000000000"/>
      <p:regular r:id="rId27"/>
    </p:embeddedFont>
    <p:embeddedFont>
      <p:font typeface="Roca One Thin Italics" charset="1" panose="00000200000000000000"/>
      <p:regular r:id="rId28"/>
    </p:embeddedFont>
    <p:embeddedFont>
      <p:font typeface="Roca One Light" charset="1" panose="00000400000000000000"/>
      <p:regular r:id="rId29"/>
    </p:embeddedFont>
    <p:embeddedFont>
      <p:font typeface="Roca One Light Italics" charset="1" panose="00000400000000000000"/>
      <p:regular r:id="rId30"/>
    </p:embeddedFont>
    <p:embeddedFont>
      <p:font typeface="Roca One Ultra-Bold" charset="1" panose="00000A00000000000000"/>
      <p:regular r:id="rId31"/>
    </p:embeddedFont>
    <p:embeddedFont>
      <p:font typeface="Roca One Ultra-Bold Italics" charset="1" panose="00000A00000000000000"/>
      <p:regular r:id="rId32"/>
    </p:embeddedFont>
    <p:embeddedFont>
      <p:font typeface="Roca One Heavy" charset="1" panose="00000A00000000000000"/>
      <p:regular r:id="rId33"/>
    </p:embeddedFont>
    <p:embeddedFont>
      <p:font typeface="Roca One Heavy Italics" charset="1" panose="00000A00000000000000"/>
      <p:regular r:id="rId34"/>
    </p:embeddedFont>
    <p:embeddedFont>
      <p:font typeface="Open Sans" charset="1" panose="020B0606030504020204"/>
      <p:regular r:id="rId35"/>
    </p:embeddedFont>
    <p:embeddedFont>
      <p:font typeface="Open Sans Bold" charset="1" panose="020B0806030504020204"/>
      <p:regular r:id="rId36"/>
    </p:embeddedFont>
    <p:embeddedFont>
      <p:font typeface="Open Sans Italics" charset="1" panose="020B0606030504020204"/>
      <p:regular r:id="rId37"/>
    </p:embeddedFont>
    <p:embeddedFont>
      <p:font typeface="Open Sans Bold Italics" charset="1" panose="020B0806030504020204"/>
      <p:regular r:id="rId38"/>
    </p:embeddedFont>
    <p:embeddedFont>
      <p:font typeface="Open Sans Light" charset="1" panose="020B0306030504020204"/>
      <p:regular r:id="rId39"/>
    </p:embeddedFont>
    <p:embeddedFont>
      <p:font typeface="Open Sans Light Italics" charset="1" panose="020B0306030504020204"/>
      <p:regular r:id="rId40"/>
    </p:embeddedFont>
    <p:embeddedFont>
      <p:font typeface="Open Sans Ultra-Bold" charset="1" panose="00000000000000000000"/>
      <p:regular r:id="rId41"/>
    </p:embeddedFont>
    <p:embeddedFont>
      <p:font typeface="Open Sans Ultra-Bold Italics" charset="1" panose="0000000000000000000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42" Target="fonts/font42.fntdata" Type="http://schemas.openxmlformats.org/officeDocument/2006/relationships/font"/><Relationship Id="rId43" Target="slides/slide1.xml" Type="http://schemas.openxmlformats.org/officeDocument/2006/relationships/slide"/><Relationship Id="rId44" Target="slides/slide2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5F8F9">
                <a:alpha val="100000"/>
              </a:srgbClr>
            </a:gs>
            <a:gs pos="100000">
              <a:srgbClr val="F4F4F4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952779" y="-2335221"/>
            <a:ext cx="4670443" cy="4670443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9B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3288108" y="7491500"/>
            <a:ext cx="2009210" cy="1971537"/>
          </a:xfrm>
          <a:custGeom>
            <a:avLst/>
            <a:gdLst/>
            <a:ahLst/>
            <a:cxnLst/>
            <a:rect r="r" b="b" t="t" l="l"/>
            <a:pathLst>
              <a:path h="1971537" w="2009210">
                <a:moveTo>
                  <a:pt x="0" y="0"/>
                </a:moveTo>
                <a:lnTo>
                  <a:pt x="2009210" y="0"/>
                </a:lnTo>
                <a:lnTo>
                  <a:pt x="2009210" y="1971537"/>
                </a:lnTo>
                <a:lnTo>
                  <a:pt x="0" y="19715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6315934" y="9258300"/>
            <a:ext cx="13018631" cy="1887252"/>
            <a:chOff x="0" y="0"/>
            <a:chExt cx="2803426" cy="4064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803426" cy="406400"/>
            </a:xfrm>
            <a:custGeom>
              <a:avLst/>
              <a:gdLst/>
              <a:ahLst/>
              <a:cxnLst/>
              <a:rect r="r" b="b" t="t" l="l"/>
              <a:pathLst>
                <a:path h="406400" w="2803426">
                  <a:moveTo>
                    <a:pt x="2600226" y="0"/>
                  </a:moveTo>
                  <a:cubicBezTo>
                    <a:pt x="2712450" y="0"/>
                    <a:pt x="2803426" y="90976"/>
                    <a:pt x="2803426" y="203200"/>
                  </a:cubicBezTo>
                  <a:cubicBezTo>
                    <a:pt x="2803426" y="315424"/>
                    <a:pt x="2712450" y="406400"/>
                    <a:pt x="260022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6D4C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803426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736769" y="5143500"/>
            <a:ext cx="4204034" cy="4690693"/>
          </a:xfrm>
          <a:custGeom>
            <a:avLst/>
            <a:gdLst/>
            <a:ahLst/>
            <a:cxnLst/>
            <a:rect r="r" b="b" t="t" l="l"/>
            <a:pathLst>
              <a:path h="4690693" w="4204034">
                <a:moveTo>
                  <a:pt x="0" y="0"/>
                </a:moveTo>
                <a:lnTo>
                  <a:pt x="4204034" y="0"/>
                </a:lnTo>
                <a:lnTo>
                  <a:pt x="4204034" y="4690693"/>
                </a:lnTo>
                <a:lnTo>
                  <a:pt x="0" y="46906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825250" y="3981401"/>
            <a:ext cx="4881090" cy="3367952"/>
          </a:xfrm>
          <a:custGeom>
            <a:avLst/>
            <a:gdLst/>
            <a:ahLst/>
            <a:cxnLst/>
            <a:rect r="r" b="b" t="t" l="l"/>
            <a:pathLst>
              <a:path h="3367952" w="4881090">
                <a:moveTo>
                  <a:pt x="0" y="0"/>
                </a:moveTo>
                <a:lnTo>
                  <a:pt x="4881090" y="0"/>
                </a:lnTo>
                <a:lnTo>
                  <a:pt x="4881090" y="3367952"/>
                </a:lnTo>
                <a:lnTo>
                  <a:pt x="0" y="33679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014959" y="1370459"/>
            <a:ext cx="13797548" cy="46975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04"/>
              </a:lnSpc>
            </a:pPr>
            <a:r>
              <a:rPr lang="en-US" sz="8931">
                <a:solidFill>
                  <a:srgbClr val="191919"/>
                </a:solidFill>
                <a:latin typeface="Roca One Ultra-Bold"/>
              </a:rPr>
              <a:t>КОРЕКЦІЯ ЗВУКОВИМОВИ У ДОРОСЛИХ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433455" y="8124608"/>
            <a:ext cx="6556614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artel Sans"/>
              </a:rPr>
              <a:t>Ірина Кучерак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497969"/>
            <a:ext cx="11533034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Martel Sans"/>
              </a:rPr>
              <a:t>Запорізький національний університет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5F8F9">
                <a:alpha val="100000"/>
              </a:srgbClr>
            </a:gs>
            <a:gs pos="100000">
              <a:srgbClr val="F4F4F4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887297"/>
            <a:ext cx="7797546" cy="8229600"/>
          </a:xfrm>
          <a:custGeom>
            <a:avLst/>
            <a:gdLst/>
            <a:ahLst/>
            <a:cxnLst/>
            <a:rect r="r" b="b" t="t" l="l"/>
            <a:pathLst>
              <a:path h="8229600" w="7797546">
                <a:moveTo>
                  <a:pt x="0" y="0"/>
                </a:moveTo>
                <a:lnTo>
                  <a:pt x="7797546" y="0"/>
                </a:lnTo>
                <a:lnTo>
                  <a:pt x="779754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109097" y="1240968"/>
            <a:ext cx="6069806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Про що цей курс?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748984" y="5908658"/>
            <a:ext cx="12539016" cy="3498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Open Sans Bold"/>
              </a:rPr>
              <a:t>В чому особливість постановки та автоматизації звуків у дорослих?</a:t>
            </a: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Open Sans Bold"/>
              </a:rPr>
              <a:t>Якими є основні запити дорослих, яким потрібна логопедична допомога?</a:t>
            </a: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Open Sans Bold"/>
              </a:rPr>
              <a:t>Якими є методики роботи із дорослими?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DAF2ZMnZ31E</dc:identifier>
  <dcterms:modified xsi:type="dcterms:W3CDTF">2011-08-01T06:04:30Z</dcterms:modified>
  <cp:revision>1</cp:revision>
  <dc:title>Діагностика та корекція порушень мовлення у дітей раннього віку</dc:title>
</cp:coreProperties>
</file>