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8"/>
  </p:notesMasterIdLst>
  <p:sldIdLst>
    <p:sldId id="302" r:id="rId2"/>
    <p:sldId id="309" r:id="rId3"/>
    <p:sldId id="259" r:id="rId4"/>
    <p:sldId id="310" r:id="rId5"/>
    <p:sldId id="295" r:id="rId6"/>
    <p:sldId id="260" r:id="rId7"/>
    <p:sldId id="284" r:id="rId8"/>
    <p:sldId id="261" r:id="rId9"/>
    <p:sldId id="292" r:id="rId10"/>
    <p:sldId id="312" r:id="rId11"/>
    <p:sldId id="272" r:id="rId12"/>
    <p:sldId id="282" r:id="rId13"/>
    <p:sldId id="262" r:id="rId14"/>
    <p:sldId id="280" r:id="rId15"/>
    <p:sldId id="287" r:id="rId16"/>
    <p:sldId id="263" r:id="rId17"/>
    <p:sldId id="314" r:id="rId18"/>
    <p:sldId id="315" r:id="rId19"/>
    <p:sldId id="316" r:id="rId20"/>
    <p:sldId id="273" r:id="rId21"/>
    <p:sldId id="274" r:id="rId22"/>
    <p:sldId id="277" r:id="rId23"/>
    <p:sldId id="278" r:id="rId24"/>
    <p:sldId id="275" r:id="rId25"/>
    <p:sldId id="276" r:id="rId26"/>
    <p:sldId id="288" r:id="rId27"/>
    <p:sldId id="264" r:id="rId28"/>
    <p:sldId id="267" r:id="rId29"/>
    <p:sldId id="270" r:id="rId30"/>
    <p:sldId id="304" r:id="rId31"/>
    <p:sldId id="305" r:id="rId32"/>
    <p:sldId id="306" r:id="rId33"/>
    <p:sldId id="300" r:id="rId34"/>
    <p:sldId id="308" r:id="rId35"/>
    <p:sldId id="301" r:id="rId36"/>
    <p:sldId id="311" r:id="rId3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rgbClr val="00FF00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113"/>
    <a:srgbClr val="1DF30D"/>
    <a:srgbClr val="000066"/>
    <a:srgbClr val="CCCCFF"/>
    <a:srgbClr val="FF9999"/>
    <a:srgbClr val="FF3300"/>
    <a:srgbClr val="993366"/>
    <a:srgbClr val="339966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7333" autoAdjust="0"/>
  </p:normalViewPr>
  <p:slideViewPr>
    <p:cSldViewPr>
      <p:cViewPr varScale="1">
        <p:scale>
          <a:sx n="65" d="100"/>
          <a:sy n="65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88F2B-52A5-4FF2-A741-917289708A0F}" type="doc">
      <dgm:prSet loTypeId="urn:microsoft.com/office/officeart/2005/8/layout/chevron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AFA853-E719-4FDB-A300-8D0A14E28AD4}">
      <dgm:prSet phldrT="[Текст]"/>
      <dgm:spPr>
        <a:solidFill>
          <a:srgbClr val="00FF00"/>
        </a:solidFill>
      </dgm:spPr>
      <dgm:t>
        <a:bodyPr/>
        <a:lstStyle/>
        <a:p>
          <a:r>
            <a:rPr lang="ru-RU" b="1" dirty="0" smtClean="0">
              <a:solidFill>
                <a:srgbClr val="00FF00"/>
              </a:solidFill>
            </a:rPr>
            <a:t>1</a:t>
          </a:r>
          <a:endParaRPr lang="ru-RU" b="1" dirty="0">
            <a:solidFill>
              <a:srgbClr val="00FF00"/>
            </a:solidFill>
          </a:endParaRPr>
        </a:p>
      </dgm:t>
    </dgm:pt>
    <dgm:pt modelId="{60135079-D2E7-4B3B-B66A-97D47F2DAD3E}" type="parTrans" cxnId="{66F169FC-37C1-4EF1-A7BC-F6FBC575911F}">
      <dgm:prSet/>
      <dgm:spPr/>
      <dgm:t>
        <a:bodyPr/>
        <a:lstStyle/>
        <a:p>
          <a:endParaRPr lang="ru-RU"/>
        </a:p>
      </dgm:t>
    </dgm:pt>
    <dgm:pt modelId="{60993F02-570E-4AE6-A4A2-8C1A614B0E44}" type="sibTrans" cxnId="{66F169FC-37C1-4EF1-A7BC-F6FBC575911F}">
      <dgm:prSet/>
      <dgm:spPr/>
      <dgm:t>
        <a:bodyPr/>
        <a:lstStyle/>
        <a:p>
          <a:endParaRPr lang="ru-RU"/>
        </a:p>
      </dgm:t>
    </dgm:pt>
    <dgm:pt modelId="{9A63CAF2-40F4-45DF-9D3D-A96BA4A0595E}">
      <dgm:prSet phldrT="[Текст]"/>
      <dgm:spPr/>
      <dgm:t>
        <a:bodyPr/>
        <a:lstStyle/>
        <a:p>
          <a:r>
            <a:rPr lang="uk-UA" b="1" dirty="0" smtClean="0">
              <a:solidFill>
                <a:srgbClr val="C0041F"/>
              </a:solidFill>
            </a:rPr>
            <a:t>Експлуатація</a:t>
          </a:r>
          <a:endParaRPr lang="ru-RU" b="1" dirty="0">
            <a:solidFill>
              <a:srgbClr val="C0041F"/>
            </a:solidFill>
          </a:endParaRPr>
        </a:p>
      </dgm:t>
    </dgm:pt>
    <dgm:pt modelId="{6965B1FA-6D64-4797-929B-D4EC51BC0E4E}" type="parTrans" cxnId="{BE41ABE6-4398-4F46-A281-D02B33C845F9}">
      <dgm:prSet/>
      <dgm:spPr/>
      <dgm:t>
        <a:bodyPr/>
        <a:lstStyle/>
        <a:p>
          <a:endParaRPr lang="ru-RU"/>
        </a:p>
      </dgm:t>
    </dgm:pt>
    <dgm:pt modelId="{05BB230B-5B43-4725-8700-70BCFED219A6}" type="sibTrans" cxnId="{BE41ABE6-4398-4F46-A281-D02B33C845F9}">
      <dgm:prSet/>
      <dgm:spPr/>
      <dgm:t>
        <a:bodyPr/>
        <a:lstStyle/>
        <a:p>
          <a:endParaRPr lang="ru-RU"/>
        </a:p>
      </dgm:t>
    </dgm:pt>
    <dgm:pt modelId="{E0924C35-2013-4A90-ACD3-50B4F7164AF6}">
      <dgm:prSet phldrT="[Текст]"/>
      <dgm:spPr/>
      <dgm:t>
        <a:bodyPr/>
        <a:lstStyle/>
        <a:p>
          <a:r>
            <a:rPr lang="uk-UA" b="1" noProof="0" dirty="0" smtClean="0">
              <a:solidFill>
                <a:srgbClr val="FF3300"/>
              </a:solidFill>
            </a:rPr>
            <a:t>Утилізація </a:t>
          </a:r>
          <a:endParaRPr lang="uk-UA" b="1" noProof="0" dirty="0">
            <a:solidFill>
              <a:srgbClr val="FF3300"/>
            </a:solidFill>
          </a:endParaRPr>
        </a:p>
      </dgm:t>
    </dgm:pt>
    <dgm:pt modelId="{F6B87920-2E42-4AF1-826C-2FE644620DFE}" type="sibTrans" cxnId="{5E85221C-C4F7-4FD4-B174-34BD12190CE4}">
      <dgm:prSet/>
      <dgm:spPr/>
      <dgm:t>
        <a:bodyPr/>
        <a:lstStyle/>
        <a:p>
          <a:endParaRPr lang="ru-RU"/>
        </a:p>
      </dgm:t>
    </dgm:pt>
    <dgm:pt modelId="{A90BFD7D-E2FE-47D5-B80A-A310D25AD8F3}" type="parTrans" cxnId="{5E85221C-C4F7-4FD4-B174-34BD12190CE4}">
      <dgm:prSet/>
      <dgm:spPr/>
      <dgm:t>
        <a:bodyPr/>
        <a:lstStyle/>
        <a:p>
          <a:endParaRPr lang="ru-RU"/>
        </a:p>
      </dgm:t>
    </dgm:pt>
    <dgm:pt modelId="{D60408D1-F798-4988-BE1B-334A69FB2C0A}">
      <dgm:prSet phldrT="[Текст]"/>
      <dgm:spPr>
        <a:solidFill>
          <a:srgbClr val="FFCC00"/>
        </a:soli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3</a:t>
          </a:r>
          <a:endParaRPr lang="ru-RU" b="1" dirty="0">
            <a:solidFill>
              <a:srgbClr val="FFC000"/>
            </a:solidFill>
          </a:endParaRPr>
        </a:p>
      </dgm:t>
    </dgm:pt>
    <dgm:pt modelId="{EF366132-6488-4F4E-A441-A59FC5D79158}" type="sibTrans" cxnId="{FE310B98-5267-4DD4-A27E-267FA7735F6B}">
      <dgm:prSet/>
      <dgm:spPr/>
      <dgm:t>
        <a:bodyPr/>
        <a:lstStyle/>
        <a:p>
          <a:endParaRPr lang="ru-RU"/>
        </a:p>
      </dgm:t>
    </dgm:pt>
    <dgm:pt modelId="{27809CFF-0FE0-47A9-99F1-CEEE34CA5D1A}" type="parTrans" cxnId="{FE310B98-5267-4DD4-A27E-267FA7735F6B}">
      <dgm:prSet/>
      <dgm:spPr/>
      <dgm:t>
        <a:bodyPr/>
        <a:lstStyle/>
        <a:p>
          <a:endParaRPr lang="ru-RU"/>
        </a:p>
      </dgm:t>
    </dgm:pt>
    <dgm:pt modelId="{360DE81A-5742-45A4-8F20-DF947D76831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2</a:t>
          </a:r>
          <a:endParaRPr lang="ru-RU" b="1" dirty="0">
            <a:solidFill>
              <a:srgbClr val="FF0000"/>
            </a:solidFill>
          </a:endParaRPr>
        </a:p>
      </dgm:t>
    </dgm:pt>
    <dgm:pt modelId="{5EEFD5F0-166F-4545-BC8A-D985B7A42833}" type="sibTrans" cxnId="{6875407C-DB72-4C4B-8FBF-A0B12F691432}">
      <dgm:prSet/>
      <dgm:spPr/>
      <dgm:t>
        <a:bodyPr/>
        <a:lstStyle/>
        <a:p>
          <a:endParaRPr lang="ru-RU"/>
        </a:p>
      </dgm:t>
    </dgm:pt>
    <dgm:pt modelId="{2807E9B7-1745-486B-B4B1-0DAA1D1D4DF6}" type="parTrans" cxnId="{6875407C-DB72-4C4B-8FBF-A0B12F691432}">
      <dgm:prSet/>
      <dgm:spPr/>
      <dgm:t>
        <a:bodyPr/>
        <a:lstStyle/>
        <a:p>
          <a:endParaRPr lang="ru-RU"/>
        </a:p>
      </dgm:t>
    </dgm:pt>
    <dgm:pt modelId="{A4FF05A1-0865-4757-BB34-5FC70062716A}">
      <dgm:prSet phldrT="[Текст]"/>
      <dgm:spPr/>
      <dgm:t>
        <a:bodyPr/>
        <a:lstStyle/>
        <a:p>
          <a:r>
            <a:rPr lang="uk-UA" b="1" noProof="0" dirty="0" err="1" smtClean="0">
              <a:solidFill>
                <a:srgbClr val="008000"/>
              </a:solidFill>
            </a:rPr>
            <a:t>Створенн</a:t>
          </a:r>
          <a:r>
            <a:rPr lang="ru-RU" b="1" dirty="0" smtClean="0">
              <a:solidFill>
                <a:srgbClr val="008000"/>
              </a:solidFill>
            </a:rPr>
            <a:t>я</a:t>
          </a:r>
          <a:endParaRPr lang="ru-RU" b="1" dirty="0">
            <a:solidFill>
              <a:srgbClr val="008000"/>
            </a:solidFill>
          </a:endParaRPr>
        </a:p>
      </dgm:t>
    </dgm:pt>
    <dgm:pt modelId="{65064BCF-033A-4521-9942-51FAA55C2BA3}" type="sibTrans" cxnId="{621AE918-7954-456C-A19E-F3B6AB66C51B}">
      <dgm:prSet/>
      <dgm:spPr/>
      <dgm:t>
        <a:bodyPr/>
        <a:lstStyle/>
        <a:p>
          <a:endParaRPr lang="ru-RU"/>
        </a:p>
      </dgm:t>
    </dgm:pt>
    <dgm:pt modelId="{A917ED93-8C74-4169-AF70-A94D501BD0A9}" type="parTrans" cxnId="{621AE918-7954-456C-A19E-F3B6AB66C51B}">
      <dgm:prSet/>
      <dgm:spPr/>
      <dgm:t>
        <a:bodyPr/>
        <a:lstStyle/>
        <a:p>
          <a:endParaRPr lang="ru-RU"/>
        </a:p>
      </dgm:t>
    </dgm:pt>
    <dgm:pt modelId="{61DF6662-2188-4CC6-88F9-9341C9DC3018}" type="pres">
      <dgm:prSet presAssocID="{6E288F2B-52A5-4FF2-A741-917289708A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4DCD8-377B-4B7D-B92F-B78C8E6CEBF2}" type="pres">
      <dgm:prSet presAssocID="{67AFA853-E719-4FDB-A300-8D0A14E28AD4}" presName="composite" presStyleCnt="0"/>
      <dgm:spPr/>
    </dgm:pt>
    <dgm:pt modelId="{9DF6F3C4-CD16-4CC7-B434-AE518E402DC6}" type="pres">
      <dgm:prSet presAssocID="{67AFA853-E719-4FDB-A300-8D0A14E28AD4}" presName="parentText" presStyleLbl="alignNode1" presStyleIdx="0" presStyleCnt="3" custAng="0" custLinFactNeighborX="-15490" custLinFactNeighborY="-1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556B-CA52-42DA-8AE5-279EF4664714}" type="pres">
      <dgm:prSet presAssocID="{67AFA853-E719-4FDB-A300-8D0A14E28AD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3569-AE29-4536-865E-7FFC7010AFBC}" type="pres">
      <dgm:prSet presAssocID="{60993F02-570E-4AE6-A4A2-8C1A614B0E44}" presName="sp" presStyleCnt="0"/>
      <dgm:spPr/>
    </dgm:pt>
    <dgm:pt modelId="{D44D4AA8-1F37-4114-BD7D-85544F234294}" type="pres">
      <dgm:prSet presAssocID="{360DE81A-5742-45A4-8F20-DF947D768317}" presName="composite" presStyleCnt="0"/>
      <dgm:spPr/>
    </dgm:pt>
    <dgm:pt modelId="{7F22BA39-FE38-4F75-8E32-64F947B80EC3}" type="pres">
      <dgm:prSet presAssocID="{360DE81A-5742-45A4-8F20-DF947D768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115A3-D5BD-43CB-9FE6-8B9F34AA9E52}" type="pres">
      <dgm:prSet presAssocID="{360DE81A-5742-45A4-8F20-DF947D768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1E809-A49B-4183-BEE5-97507AA2C9B1}" type="pres">
      <dgm:prSet presAssocID="{5EEFD5F0-166F-4545-BC8A-D985B7A42833}" presName="sp" presStyleCnt="0"/>
      <dgm:spPr/>
    </dgm:pt>
    <dgm:pt modelId="{72408735-E08E-4916-9D70-D4FFE3D8485E}" type="pres">
      <dgm:prSet presAssocID="{D60408D1-F798-4988-BE1B-334A69FB2C0A}" presName="composite" presStyleCnt="0"/>
      <dgm:spPr/>
    </dgm:pt>
    <dgm:pt modelId="{2D5BE9A6-2572-409A-936E-F10CFD945BC3}" type="pres">
      <dgm:prSet presAssocID="{D60408D1-F798-4988-BE1B-334A69FB2C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0DF4-FE92-4F1A-BE7C-F45A0FB81825}" type="pres">
      <dgm:prSet presAssocID="{D60408D1-F798-4988-BE1B-334A69FB2C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BBDB8-0FA2-4A42-ACBA-4491F55C4BA4}" type="presOf" srcId="{A4FF05A1-0865-4757-BB34-5FC70062716A}" destId="{C60E556B-CA52-42DA-8AE5-279EF4664714}" srcOrd="0" destOrd="0" presId="urn:microsoft.com/office/officeart/2005/8/layout/chevron2"/>
    <dgm:cxn modelId="{47941D72-7D1F-462E-92B9-1F1CBB510FB0}" type="presOf" srcId="{9A63CAF2-40F4-45DF-9D3D-A96BA4A0595E}" destId="{0D6115A3-D5BD-43CB-9FE6-8B9F34AA9E52}" srcOrd="0" destOrd="0" presId="urn:microsoft.com/office/officeart/2005/8/layout/chevron2"/>
    <dgm:cxn modelId="{BE41ABE6-4398-4F46-A281-D02B33C845F9}" srcId="{360DE81A-5742-45A4-8F20-DF947D768317}" destId="{9A63CAF2-40F4-45DF-9D3D-A96BA4A0595E}" srcOrd="0" destOrd="0" parTransId="{6965B1FA-6D64-4797-929B-D4EC51BC0E4E}" sibTransId="{05BB230B-5B43-4725-8700-70BCFED219A6}"/>
    <dgm:cxn modelId="{D2420F7F-8E34-49B9-B9AA-23B2FB745FDA}" type="presOf" srcId="{67AFA853-E719-4FDB-A300-8D0A14E28AD4}" destId="{9DF6F3C4-CD16-4CC7-B434-AE518E402DC6}" srcOrd="0" destOrd="0" presId="urn:microsoft.com/office/officeart/2005/8/layout/chevron2"/>
    <dgm:cxn modelId="{EA3E3057-9AD7-45F7-BBE0-EF692B3214E1}" type="presOf" srcId="{E0924C35-2013-4A90-ACD3-50B4F7164AF6}" destId="{6B680DF4-FE92-4F1A-BE7C-F45A0FB81825}" srcOrd="0" destOrd="0" presId="urn:microsoft.com/office/officeart/2005/8/layout/chevron2"/>
    <dgm:cxn modelId="{5E85221C-C4F7-4FD4-B174-34BD12190CE4}" srcId="{D60408D1-F798-4988-BE1B-334A69FB2C0A}" destId="{E0924C35-2013-4A90-ACD3-50B4F7164AF6}" srcOrd="0" destOrd="0" parTransId="{A90BFD7D-E2FE-47D5-B80A-A310D25AD8F3}" sibTransId="{F6B87920-2E42-4AF1-826C-2FE644620DFE}"/>
    <dgm:cxn modelId="{621AE918-7954-456C-A19E-F3B6AB66C51B}" srcId="{67AFA853-E719-4FDB-A300-8D0A14E28AD4}" destId="{A4FF05A1-0865-4757-BB34-5FC70062716A}" srcOrd="0" destOrd="0" parTransId="{A917ED93-8C74-4169-AF70-A94D501BD0A9}" sibTransId="{65064BCF-033A-4521-9942-51FAA55C2BA3}"/>
    <dgm:cxn modelId="{66F169FC-37C1-4EF1-A7BC-F6FBC575911F}" srcId="{6E288F2B-52A5-4FF2-A741-917289708A0F}" destId="{67AFA853-E719-4FDB-A300-8D0A14E28AD4}" srcOrd="0" destOrd="0" parTransId="{60135079-D2E7-4B3B-B66A-97D47F2DAD3E}" sibTransId="{60993F02-570E-4AE6-A4A2-8C1A614B0E44}"/>
    <dgm:cxn modelId="{28252A64-7A34-45F9-940D-4915C3A998AA}" type="presOf" srcId="{D60408D1-F798-4988-BE1B-334A69FB2C0A}" destId="{2D5BE9A6-2572-409A-936E-F10CFD945BC3}" srcOrd="0" destOrd="0" presId="urn:microsoft.com/office/officeart/2005/8/layout/chevron2"/>
    <dgm:cxn modelId="{B33E152A-85B1-4069-9B78-7575A131685D}" type="presOf" srcId="{360DE81A-5742-45A4-8F20-DF947D768317}" destId="{7F22BA39-FE38-4F75-8E32-64F947B80EC3}" srcOrd="0" destOrd="0" presId="urn:microsoft.com/office/officeart/2005/8/layout/chevron2"/>
    <dgm:cxn modelId="{FE310B98-5267-4DD4-A27E-267FA7735F6B}" srcId="{6E288F2B-52A5-4FF2-A741-917289708A0F}" destId="{D60408D1-F798-4988-BE1B-334A69FB2C0A}" srcOrd="2" destOrd="0" parTransId="{27809CFF-0FE0-47A9-99F1-CEEE34CA5D1A}" sibTransId="{EF366132-6488-4F4E-A441-A59FC5D79158}"/>
    <dgm:cxn modelId="{4F79AE01-8A6A-4522-88AD-76F4C7A0BD32}" type="presOf" srcId="{6E288F2B-52A5-4FF2-A741-917289708A0F}" destId="{61DF6662-2188-4CC6-88F9-9341C9DC3018}" srcOrd="0" destOrd="0" presId="urn:microsoft.com/office/officeart/2005/8/layout/chevron2"/>
    <dgm:cxn modelId="{6875407C-DB72-4C4B-8FBF-A0B12F691432}" srcId="{6E288F2B-52A5-4FF2-A741-917289708A0F}" destId="{360DE81A-5742-45A4-8F20-DF947D768317}" srcOrd="1" destOrd="0" parTransId="{2807E9B7-1745-486B-B4B1-0DAA1D1D4DF6}" sibTransId="{5EEFD5F0-166F-4545-BC8A-D985B7A42833}"/>
    <dgm:cxn modelId="{495B5E8A-FCC3-4CBF-BDA5-7F6337307515}" type="presParOf" srcId="{61DF6662-2188-4CC6-88F9-9341C9DC3018}" destId="{EC04DCD8-377B-4B7D-B92F-B78C8E6CEBF2}" srcOrd="0" destOrd="0" presId="urn:microsoft.com/office/officeart/2005/8/layout/chevron2"/>
    <dgm:cxn modelId="{5D2E2034-A62B-40A0-9DF3-D1678F4AAE5F}" type="presParOf" srcId="{EC04DCD8-377B-4B7D-B92F-B78C8E6CEBF2}" destId="{9DF6F3C4-CD16-4CC7-B434-AE518E402DC6}" srcOrd="0" destOrd="0" presId="urn:microsoft.com/office/officeart/2005/8/layout/chevron2"/>
    <dgm:cxn modelId="{3023BDB7-397D-491E-B2AB-D203EBA2454D}" type="presParOf" srcId="{EC04DCD8-377B-4B7D-B92F-B78C8E6CEBF2}" destId="{C60E556B-CA52-42DA-8AE5-279EF4664714}" srcOrd="1" destOrd="0" presId="urn:microsoft.com/office/officeart/2005/8/layout/chevron2"/>
    <dgm:cxn modelId="{32075C57-4C9A-416F-B22E-C1B41BCAE1F6}" type="presParOf" srcId="{61DF6662-2188-4CC6-88F9-9341C9DC3018}" destId="{73F13569-AE29-4536-865E-7FFC7010AFBC}" srcOrd="1" destOrd="0" presId="urn:microsoft.com/office/officeart/2005/8/layout/chevron2"/>
    <dgm:cxn modelId="{8F7AC2D2-1F8D-4A69-A2CC-2AF6CE5AF549}" type="presParOf" srcId="{61DF6662-2188-4CC6-88F9-9341C9DC3018}" destId="{D44D4AA8-1F37-4114-BD7D-85544F234294}" srcOrd="2" destOrd="0" presId="urn:microsoft.com/office/officeart/2005/8/layout/chevron2"/>
    <dgm:cxn modelId="{5D469295-FD3B-477E-9363-ACDE8410AF92}" type="presParOf" srcId="{D44D4AA8-1F37-4114-BD7D-85544F234294}" destId="{7F22BA39-FE38-4F75-8E32-64F947B80EC3}" srcOrd="0" destOrd="0" presId="urn:microsoft.com/office/officeart/2005/8/layout/chevron2"/>
    <dgm:cxn modelId="{A377884A-22B1-410B-8CD5-0633E679ABD6}" type="presParOf" srcId="{D44D4AA8-1F37-4114-BD7D-85544F234294}" destId="{0D6115A3-D5BD-43CB-9FE6-8B9F34AA9E52}" srcOrd="1" destOrd="0" presId="urn:microsoft.com/office/officeart/2005/8/layout/chevron2"/>
    <dgm:cxn modelId="{2CF7DCBF-DEF8-44D2-B8D6-E845FE9C2DD4}" type="presParOf" srcId="{61DF6662-2188-4CC6-88F9-9341C9DC3018}" destId="{6AE1E809-A49B-4183-BEE5-97507AA2C9B1}" srcOrd="3" destOrd="0" presId="urn:microsoft.com/office/officeart/2005/8/layout/chevron2"/>
    <dgm:cxn modelId="{DF253688-9C1C-4FDC-9C7C-D0E669B0F085}" type="presParOf" srcId="{61DF6662-2188-4CC6-88F9-9341C9DC3018}" destId="{72408735-E08E-4916-9D70-D4FFE3D8485E}" srcOrd="4" destOrd="0" presId="urn:microsoft.com/office/officeart/2005/8/layout/chevron2"/>
    <dgm:cxn modelId="{D2FC80E9-561E-464E-9F04-0002096B37D3}" type="presParOf" srcId="{72408735-E08E-4916-9D70-D4FFE3D8485E}" destId="{2D5BE9A6-2572-409A-936E-F10CFD945BC3}" srcOrd="0" destOrd="0" presId="urn:microsoft.com/office/officeart/2005/8/layout/chevron2"/>
    <dgm:cxn modelId="{D71EB2A4-6154-4352-87A4-44B433078D04}" type="presParOf" srcId="{72408735-E08E-4916-9D70-D4FFE3D8485E}" destId="{6B680DF4-FE92-4F1A-BE7C-F45A0FB818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CCE3F-28B8-4A3D-940C-0E2EE23BC964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5317F3-5311-498C-A400-F920EFBB2F0A}">
      <dgm:prSet phldrT="[Текст]"/>
      <dgm:spPr>
        <a:solidFill>
          <a:srgbClr val="66FF33"/>
        </a:solidFill>
      </dgm:spPr>
      <dgm:t>
        <a:bodyPr/>
        <a:lstStyle/>
        <a:p>
          <a:r>
            <a:rPr lang="uk-U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6134B9-3B08-44F9-81A6-E1ABAD3CCF9C}" type="parTrans" cxnId="{1AF16662-FAE0-4DAF-AFE8-539254FCE6FE}">
      <dgm:prSet/>
      <dgm:spPr/>
      <dgm:t>
        <a:bodyPr/>
        <a:lstStyle/>
        <a:p>
          <a:endParaRPr lang="ru-RU"/>
        </a:p>
      </dgm:t>
    </dgm:pt>
    <dgm:pt modelId="{0EA646E0-62AD-4E95-ACE2-0ADACA44330A}" type="sibTrans" cxnId="{1AF16662-FAE0-4DAF-AFE8-539254FCE6FE}">
      <dgm:prSet/>
      <dgm:spPr/>
      <dgm:t>
        <a:bodyPr/>
        <a:lstStyle/>
        <a:p>
          <a:endParaRPr lang="ru-RU"/>
        </a:p>
      </dgm:t>
    </dgm:pt>
    <dgm:pt modelId="{70AB447B-0A6B-474C-BE55-D5325A7F9C6A}">
      <dgm:prSet phldrT="[Текст]"/>
      <dgm:spPr>
        <a:solidFill>
          <a:srgbClr val="0080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7BDC3D-1D51-4800-8E06-DC0265F0AA60}" type="parTrans" cxnId="{3151831A-C005-4049-B493-3187E35D72A5}">
      <dgm:prSet/>
      <dgm:spPr/>
      <dgm:t>
        <a:bodyPr/>
        <a:lstStyle/>
        <a:p>
          <a:endParaRPr lang="ru-RU"/>
        </a:p>
      </dgm:t>
    </dgm:pt>
    <dgm:pt modelId="{1993DE59-F371-46BF-B0DE-4D9B1D0466B8}" type="sibTrans" cxnId="{3151831A-C005-4049-B493-3187E35D72A5}">
      <dgm:prSet/>
      <dgm:spPr/>
      <dgm:t>
        <a:bodyPr/>
        <a:lstStyle/>
        <a:p>
          <a:endParaRPr lang="ru-RU"/>
        </a:p>
      </dgm:t>
    </dgm:pt>
    <dgm:pt modelId="{EBF4B23E-7CA2-42A5-BD67-6FAF1CA866BA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E52536-A0DB-420E-8159-50A32B3FCEEA}" type="parTrans" cxnId="{1E1D59C7-5A19-41A9-B081-79FB912AA1E5}">
      <dgm:prSet/>
      <dgm:spPr/>
      <dgm:t>
        <a:bodyPr/>
        <a:lstStyle/>
        <a:p>
          <a:endParaRPr lang="ru-RU"/>
        </a:p>
      </dgm:t>
    </dgm:pt>
    <dgm:pt modelId="{2F133E3D-8237-47F1-94F7-2F8E544F7F5F}" type="sibTrans" cxnId="{1E1D59C7-5A19-41A9-B081-79FB912AA1E5}">
      <dgm:prSet/>
      <dgm:spPr/>
      <dgm:t>
        <a:bodyPr/>
        <a:lstStyle/>
        <a:p>
          <a:endParaRPr lang="ru-RU"/>
        </a:p>
      </dgm:t>
    </dgm:pt>
    <dgm:pt modelId="{726AB4CC-08A4-48A7-8C14-D94F092A7471}">
      <dgm:prSet phldrT="[Текст]"/>
      <dgm:spPr/>
      <dgm:t>
        <a:bodyPr/>
        <a:lstStyle/>
        <a:p>
          <a:r>
            <a:rPr lang="uk-UA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329E9-9EF8-4F81-AEEE-AB809F8E06CD}" type="parTrans" cxnId="{99D6A18E-C9A0-4644-BC96-5451899E596D}">
      <dgm:prSet/>
      <dgm:spPr/>
      <dgm:t>
        <a:bodyPr/>
        <a:lstStyle/>
        <a:p>
          <a:endParaRPr lang="ru-RU"/>
        </a:p>
      </dgm:t>
    </dgm:pt>
    <dgm:pt modelId="{26704546-A621-424D-91DE-60B80B390D62}" type="sibTrans" cxnId="{99D6A18E-C9A0-4644-BC96-5451899E596D}">
      <dgm:prSet/>
      <dgm:spPr/>
      <dgm:t>
        <a:bodyPr/>
        <a:lstStyle/>
        <a:p>
          <a:endParaRPr lang="ru-RU"/>
        </a:p>
      </dgm:t>
    </dgm:pt>
    <dgm:pt modelId="{78A4AC82-3422-45B6-9C5E-3094D712BF9C}">
      <dgm:prSet phldrT="[Текст]"/>
      <dgm:spPr>
        <a:solidFill>
          <a:srgbClr val="FF33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6AF6E2-6BA0-4AC7-95B2-93D8FF94A8D0}" type="parTrans" cxnId="{4C4E783D-DB4B-4653-A2B0-63A648A10422}">
      <dgm:prSet/>
      <dgm:spPr/>
      <dgm:t>
        <a:bodyPr/>
        <a:lstStyle/>
        <a:p>
          <a:endParaRPr lang="ru-RU"/>
        </a:p>
      </dgm:t>
    </dgm:pt>
    <dgm:pt modelId="{BB1C9EC0-29BF-4D02-A884-6BDCA48AA35A}" type="sibTrans" cxnId="{4C4E783D-DB4B-4653-A2B0-63A648A10422}">
      <dgm:prSet/>
      <dgm:spPr/>
      <dgm:t>
        <a:bodyPr/>
        <a:lstStyle/>
        <a:p>
          <a:endParaRPr lang="ru-RU"/>
        </a:p>
      </dgm:t>
    </dgm:pt>
    <dgm:pt modelId="{F900D450-14F9-4E0E-B943-2A92E817EBD3}" type="pres">
      <dgm:prSet presAssocID="{62CCCE3F-28B8-4A3D-940C-0E2EE23BC9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9A011F-28DF-474D-9C17-DFEDEA16787F}" type="pres">
      <dgm:prSet presAssocID="{0D5317F3-5311-498C-A400-F920EFBB2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E25A2-154D-4076-BF80-48B1AB80F5DF}" type="pres">
      <dgm:prSet presAssocID="{0EA646E0-62AD-4E95-ACE2-0ADACA44330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BC07BFA-E611-46EA-90D5-0CA12EDF0F89}" type="pres">
      <dgm:prSet presAssocID="{0EA646E0-62AD-4E95-ACE2-0ADACA44330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F73A84C-46D0-417B-8730-4B134CACA2C0}" type="pres">
      <dgm:prSet presAssocID="{70AB447B-0A6B-474C-BE55-D5325A7F9C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B338-5F78-4619-A2DC-2E7A5DB3FBC3}" type="pres">
      <dgm:prSet presAssocID="{1993DE59-F371-46BF-B0DE-4D9B1D0466B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51E94CF-8622-4262-8EC0-9CB2438D69E8}" type="pres">
      <dgm:prSet presAssocID="{1993DE59-F371-46BF-B0DE-4D9B1D0466B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22F6184-1242-498B-86C3-FF593746B364}" type="pres">
      <dgm:prSet presAssocID="{EBF4B23E-7CA2-42A5-BD67-6FAF1CA866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2D402-0CE2-492F-B7A2-C723EF45AAE5}" type="pres">
      <dgm:prSet presAssocID="{2F133E3D-8237-47F1-94F7-2F8E544F7F5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26EB5D4-0A5A-4EA0-992D-0495FACBE3E9}" type="pres">
      <dgm:prSet presAssocID="{2F133E3D-8237-47F1-94F7-2F8E544F7F5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AD252F2-9440-4BE6-AEFC-10DD211204F1}" type="pres">
      <dgm:prSet presAssocID="{726AB4CC-08A4-48A7-8C14-D94F092A74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87490-4DA8-430C-ABE9-5DE3412EC0A2}" type="pres">
      <dgm:prSet presAssocID="{26704546-A621-424D-91DE-60B80B390D6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17EE8B2-3C1E-4ECB-8673-49E11346CC1F}" type="pres">
      <dgm:prSet presAssocID="{26704546-A621-424D-91DE-60B80B390D6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737D429-999D-4D4C-849B-8ED2A895A8E2}" type="pres">
      <dgm:prSet presAssocID="{78A4AC82-3422-45B6-9C5E-3094D712BF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FB609-AC98-44AF-9A9F-4AB36FD72EF9}" type="pres">
      <dgm:prSet presAssocID="{BB1C9EC0-29BF-4D02-A884-6BDCA48AA35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68173A7-7043-44E9-AB10-9EA454815D4A}" type="pres">
      <dgm:prSet presAssocID="{BB1C9EC0-29BF-4D02-A884-6BDCA48AA35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4B3CBE8-EBDE-456B-882E-4D3A47A7E76F}" type="presOf" srcId="{EBF4B23E-7CA2-42A5-BD67-6FAF1CA866BA}" destId="{B22F6184-1242-498B-86C3-FF593746B364}" srcOrd="0" destOrd="0" presId="urn:microsoft.com/office/officeart/2005/8/layout/cycle2"/>
    <dgm:cxn modelId="{1AF16662-FAE0-4DAF-AFE8-539254FCE6FE}" srcId="{62CCCE3F-28B8-4A3D-940C-0E2EE23BC964}" destId="{0D5317F3-5311-498C-A400-F920EFBB2F0A}" srcOrd="0" destOrd="0" parTransId="{2E6134B9-3B08-44F9-81A6-E1ABAD3CCF9C}" sibTransId="{0EA646E0-62AD-4E95-ACE2-0ADACA44330A}"/>
    <dgm:cxn modelId="{BBD13B8D-74E1-4C12-AAA5-6165EAA71DDB}" type="presOf" srcId="{BB1C9EC0-29BF-4D02-A884-6BDCA48AA35A}" destId="{568173A7-7043-44E9-AB10-9EA454815D4A}" srcOrd="1" destOrd="0" presId="urn:microsoft.com/office/officeart/2005/8/layout/cycle2"/>
    <dgm:cxn modelId="{99D6A18E-C9A0-4644-BC96-5451899E596D}" srcId="{62CCCE3F-28B8-4A3D-940C-0E2EE23BC964}" destId="{726AB4CC-08A4-48A7-8C14-D94F092A7471}" srcOrd="3" destOrd="0" parTransId="{A78329E9-9EF8-4F81-AEEE-AB809F8E06CD}" sibTransId="{26704546-A621-424D-91DE-60B80B390D62}"/>
    <dgm:cxn modelId="{E9827933-D587-4EC8-86E1-3D15BF274B0E}" type="presOf" srcId="{26704546-A621-424D-91DE-60B80B390D62}" destId="{217EE8B2-3C1E-4ECB-8673-49E11346CC1F}" srcOrd="1" destOrd="0" presId="urn:microsoft.com/office/officeart/2005/8/layout/cycle2"/>
    <dgm:cxn modelId="{4EC772F3-0033-4A5C-9A76-3BC2FA00F7FA}" type="presOf" srcId="{0D5317F3-5311-498C-A400-F920EFBB2F0A}" destId="{AE9A011F-28DF-474D-9C17-DFEDEA16787F}" srcOrd="0" destOrd="0" presId="urn:microsoft.com/office/officeart/2005/8/layout/cycle2"/>
    <dgm:cxn modelId="{707A4707-342F-4B32-8EC3-11FE11A2504D}" type="presOf" srcId="{70AB447B-0A6B-474C-BE55-D5325A7F9C6A}" destId="{8F73A84C-46D0-417B-8730-4B134CACA2C0}" srcOrd="0" destOrd="0" presId="urn:microsoft.com/office/officeart/2005/8/layout/cycle2"/>
    <dgm:cxn modelId="{41001819-5FE4-44F6-B400-B177DA263888}" type="presOf" srcId="{1993DE59-F371-46BF-B0DE-4D9B1D0466B8}" destId="{751E94CF-8622-4262-8EC0-9CB2438D69E8}" srcOrd="1" destOrd="0" presId="urn:microsoft.com/office/officeart/2005/8/layout/cycle2"/>
    <dgm:cxn modelId="{10A329DD-8FDA-4FCA-9E55-3539B6DAF172}" type="presOf" srcId="{2F133E3D-8237-47F1-94F7-2F8E544F7F5F}" destId="{F26EB5D4-0A5A-4EA0-992D-0495FACBE3E9}" srcOrd="1" destOrd="0" presId="urn:microsoft.com/office/officeart/2005/8/layout/cycle2"/>
    <dgm:cxn modelId="{A2E8FB9D-01EE-497F-88E2-E0F7AC727315}" type="presOf" srcId="{726AB4CC-08A4-48A7-8C14-D94F092A7471}" destId="{0AD252F2-9440-4BE6-AEFC-10DD211204F1}" srcOrd="0" destOrd="0" presId="urn:microsoft.com/office/officeart/2005/8/layout/cycle2"/>
    <dgm:cxn modelId="{5CAF5A13-C415-4CBF-B2DC-0BC4AB4C5065}" type="presOf" srcId="{62CCCE3F-28B8-4A3D-940C-0E2EE23BC964}" destId="{F900D450-14F9-4E0E-B943-2A92E817EBD3}" srcOrd="0" destOrd="0" presId="urn:microsoft.com/office/officeart/2005/8/layout/cycle2"/>
    <dgm:cxn modelId="{7F0F02D0-EC5B-4F35-B335-4CA7AF222A14}" type="presOf" srcId="{78A4AC82-3422-45B6-9C5E-3094D712BF9C}" destId="{7737D429-999D-4D4C-849B-8ED2A895A8E2}" srcOrd="0" destOrd="0" presId="urn:microsoft.com/office/officeart/2005/8/layout/cycle2"/>
    <dgm:cxn modelId="{EF8A043C-B46E-45AE-9D39-50CE5E7A2B35}" type="presOf" srcId="{0EA646E0-62AD-4E95-ACE2-0ADACA44330A}" destId="{FBC07BFA-E611-46EA-90D5-0CA12EDF0F89}" srcOrd="1" destOrd="0" presId="urn:microsoft.com/office/officeart/2005/8/layout/cycle2"/>
    <dgm:cxn modelId="{7F3B6ED0-AF44-4C0A-A41B-E6DF9C5C626B}" type="presOf" srcId="{26704546-A621-424D-91DE-60B80B390D62}" destId="{4B087490-4DA8-430C-ABE9-5DE3412EC0A2}" srcOrd="0" destOrd="0" presId="urn:microsoft.com/office/officeart/2005/8/layout/cycle2"/>
    <dgm:cxn modelId="{51326E86-7785-4DC9-9451-3A5ED9361372}" type="presOf" srcId="{0EA646E0-62AD-4E95-ACE2-0ADACA44330A}" destId="{CDCE25A2-154D-4076-BF80-48B1AB80F5DF}" srcOrd="0" destOrd="0" presId="urn:microsoft.com/office/officeart/2005/8/layout/cycle2"/>
    <dgm:cxn modelId="{1E1D59C7-5A19-41A9-B081-79FB912AA1E5}" srcId="{62CCCE3F-28B8-4A3D-940C-0E2EE23BC964}" destId="{EBF4B23E-7CA2-42A5-BD67-6FAF1CA866BA}" srcOrd="2" destOrd="0" parTransId="{6CE52536-A0DB-420E-8159-50A32B3FCEEA}" sibTransId="{2F133E3D-8237-47F1-94F7-2F8E544F7F5F}"/>
    <dgm:cxn modelId="{D038EBB1-5A4F-41EC-8F10-C147D9EFA333}" type="presOf" srcId="{2F133E3D-8237-47F1-94F7-2F8E544F7F5F}" destId="{0D22D402-0CE2-492F-B7A2-C723EF45AAE5}" srcOrd="0" destOrd="0" presId="urn:microsoft.com/office/officeart/2005/8/layout/cycle2"/>
    <dgm:cxn modelId="{FC125075-EC59-4BDB-9D9B-8F0D9D79D0B7}" type="presOf" srcId="{BB1C9EC0-29BF-4D02-A884-6BDCA48AA35A}" destId="{BBBFB609-AC98-44AF-9A9F-4AB36FD72EF9}" srcOrd="0" destOrd="0" presId="urn:microsoft.com/office/officeart/2005/8/layout/cycle2"/>
    <dgm:cxn modelId="{BFFD312E-0E69-4A86-9B44-E070020C77D2}" type="presOf" srcId="{1993DE59-F371-46BF-B0DE-4D9B1D0466B8}" destId="{DCE9B338-5F78-4619-A2DC-2E7A5DB3FBC3}" srcOrd="0" destOrd="0" presId="urn:microsoft.com/office/officeart/2005/8/layout/cycle2"/>
    <dgm:cxn modelId="{3151831A-C005-4049-B493-3187E35D72A5}" srcId="{62CCCE3F-28B8-4A3D-940C-0E2EE23BC964}" destId="{70AB447B-0A6B-474C-BE55-D5325A7F9C6A}" srcOrd="1" destOrd="0" parTransId="{6C7BDC3D-1D51-4800-8E06-DC0265F0AA60}" sibTransId="{1993DE59-F371-46BF-B0DE-4D9B1D0466B8}"/>
    <dgm:cxn modelId="{4C4E783D-DB4B-4653-A2B0-63A648A10422}" srcId="{62CCCE3F-28B8-4A3D-940C-0E2EE23BC964}" destId="{78A4AC82-3422-45B6-9C5E-3094D712BF9C}" srcOrd="4" destOrd="0" parTransId="{E86AF6E2-6BA0-4AC7-95B2-93D8FF94A8D0}" sibTransId="{BB1C9EC0-29BF-4D02-A884-6BDCA48AA35A}"/>
    <dgm:cxn modelId="{DEAD4363-EA2D-41D0-BAC8-97A334E22593}" type="presParOf" srcId="{F900D450-14F9-4E0E-B943-2A92E817EBD3}" destId="{AE9A011F-28DF-474D-9C17-DFEDEA16787F}" srcOrd="0" destOrd="0" presId="urn:microsoft.com/office/officeart/2005/8/layout/cycle2"/>
    <dgm:cxn modelId="{40BE6758-8151-48EC-AA77-4BC919FFC9C7}" type="presParOf" srcId="{F900D450-14F9-4E0E-B943-2A92E817EBD3}" destId="{CDCE25A2-154D-4076-BF80-48B1AB80F5DF}" srcOrd="1" destOrd="0" presId="urn:microsoft.com/office/officeart/2005/8/layout/cycle2"/>
    <dgm:cxn modelId="{E7CF6514-A21B-49C0-AD65-2075925B1FCB}" type="presParOf" srcId="{CDCE25A2-154D-4076-BF80-48B1AB80F5DF}" destId="{FBC07BFA-E611-46EA-90D5-0CA12EDF0F89}" srcOrd="0" destOrd="0" presId="urn:microsoft.com/office/officeart/2005/8/layout/cycle2"/>
    <dgm:cxn modelId="{1B1DCE65-4EC9-4CD5-979C-9DA67508D5C3}" type="presParOf" srcId="{F900D450-14F9-4E0E-B943-2A92E817EBD3}" destId="{8F73A84C-46D0-417B-8730-4B134CACA2C0}" srcOrd="2" destOrd="0" presId="urn:microsoft.com/office/officeart/2005/8/layout/cycle2"/>
    <dgm:cxn modelId="{E3775274-AD09-4DCD-A3BB-F2AEBB3F7C9E}" type="presParOf" srcId="{F900D450-14F9-4E0E-B943-2A92E817EBD3}" destId="{DCE9B338-5F78-4619-A2DC-2E7A5DB3FBC3}" srcOrd="3" destOrd="0" presId="urn:microsoft.com/office/officeart/2005/8/layout/cycle2"/>
    <dgm:cxn modelId="{C9852066-D7F0-4DA6-9A10-A8966FC3CC31}" type="presParOf" srcId="{DCE9B338-5F78-4619-A2DC-2E7A5DB3FBC3}" destId="{751E94CF-8622-4262-8EC0-9CB2438D69E8}" srcOrd="0" destOrd="0" presId="urn:microsoft.com/office/officeart/2005/8/layout/cycle2"/>
    <dgm:cxn modelId="{E2DC2975-2EB3-4646-BCB2-D5C851F76776}" type="presParOf" srcId="{F900D450-14F9-4E0E-B943-2A92E817EBD3}" destId="{B22F6184-1242-498B-86C3-FF593746B364}" srcOrd="4" destOrd="0" presId="urn:microsoft.com/office/officeart/2005/8/layout/cycle2"/>
    <dgm:cxn modelId="{C8AA7766-6B5E-43F1-872D-067F08866A5E}" type="presParOf" srcId="{F900D450-14F9-4E0E-B943-2A92E817EBD3}" destId="{0D22D402-0CE2-492F-B7A2-C723EF45AAE5}" srcOrd="5" destOrd="0" presId="urn:microsoft.com/office/officeart/2005/8/layout/cycle2"/>
    <dgm:cxn modelId="{7FF42285-B2DE-4079-AC3D-7BAD4C7E6CE7}" type="presParOf" srcId="{0D22D402-0CE2-492F-B7A2-C723EF45AAE5}" destId="{F26EB5D4-0A5A-4EA0-992D-0495FACBE3E9}" srcOrd="0" destOrd="0" presId="urn:microsoft.com/office/officeart/2005/8/layout/cycle2"/>
    <dgm:cxn modelId="{00F11013-78F3-4D32-8281-3621607611DA}" type="presParOf" srcId="{F900D450-14F9-4E0E-B943-2A92E817EBD3}" destId="{0AD252F2-9440-4BE6-AEFC-10DD211204F1}" srcOrd="6" destOrd="0" presId="urn:microsoft.com/office/officeart/2005/8/layout/cycle2"/>
    <dgm:cxn modelId="{94FA5C8C-9BAA-4A00-8302-D08BDD4D79DD}" type="presParOf" srcId="{F900D450-14F9-4E0E-B943-2A92E817EBD3}" destId="{4B087490-4DA8-430C-ABE9-5DE3412EC0A2}" srcOrd="7" destOrd="0" presId="urn:microsoft.com/office/officeart/2005/8/layout/cycle2"/>
    <dgm:cxn modelId="{288D9F66-0D9C-4A2B-A4A6-07F2ED8B0A86}" type="presParOf" srcId="{4B087490-4DA8-430C-ABE9-5DE3412EC0A2}" destId="{217EE8B2-3C1E-4ECB-8673-49E11346CC1F}" srcOrd="0" destOrd="0" presId="urn:microsoft.com/office/officeart/2005/8/layout/cycle2"/>
    <dgm:cxn modelId="{313B9F1A-1AF1-476F-B467-254396242308}" type="presParOf" srcId="{F900D450-14F9-4E0E-B943-2A92E817EBD3}" destId="{7737D429-999D-4D4C-849B-8ED2A895A8E2}" srcOrd="8" destOrd="0" presId="urn:microsoft.com/office/officeart/2005/8/layout/cycle2"/>
    <dgm:cxn modelId="{86672AFD-B066-4A2C-ABB6-5A8402921622}" type="presParOf" srcId="{F900D450-14F9-4E0E-B943-2A92E817EBD3}" destId="{BBBFB609-AC98-44AF-9A9F-4AB36FD72EF9}" srcOrd="9" destOrd="0" presId="urn:microsoft.com/office/officeart/2005/8/layout/cycle2"/>
    <dgm:cxn modelId="{64DFD488-9575-4441-A5CE-FB4410222A73}" type="presParOf" srcId="{BBBFB609-AC98-44AF-9A9F-4AB36FD72EF9}" destId="{568173A7-7043-44E9-AB10-9EA454815D4A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6F3C4-CD16-4CC7-B434-AE518E402DC6}">
      <dsp:nvSpPr>
        <dsp:cNvPr id="0" name=""/>
        <dsp:cNvSpPr/>
      </dsp:nvSpPr>
      <dsp:spPr>
        <a:xfrm rot="5400000">
          <a:off x="-63197" y="63260"/>
          <a:ext cx="421319" cy="294923"/>
        </a:xfrm>
        <a:prstGeom prst="chevron">
          <a:avLst/>
        </a:prstGeom>
        <a:solidFill>
          <a:srgbClr val="00FF00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FF00"/>
              </a:solidFill>
            </a:rPr>
            <a:t>1</a:t>
          </a:r>
          <a:endParaRPr lang="ru-RU" sz="800" b="1" kern="1200" dirty="0">
            <a:solidFill>
              <a:srgbClr val="00FF00"/>
            </a:solidFill>
          </a:endParaRPr>
        </a:p>
      </dsp:txBody>
      <dsp:txXfrm rot="-5400000">
        <a:off x="2" y="147524"/>
        <a:ext cx="294923" cy="126396"/>
      </dsp:txXfrm>
    </dsp:sp>
    <dsp:sp modelId="{C60E556B-CA52-42DA-8AE5-279EF4664714}">
      <dsp:nvSpPr>
        <dsp:cNvPr id="0" name=""/>
        <dsp:cNvSpPr/>
      </dsp:nvSpPr>
      <dsp:spPr>
        <a:xfrm rot="5400000">
          <a:off x="1128217" y="-832746"/>
          <a:ext cx="273857" cy="1940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noProof="0" dirty="0" err="1" smtClean="0">
              <a:solidFill>
                <a:srgbClr val="008000"/>
              </a:solidFill>
            </a:rPr>
            <a:t>Створенн</a:t>
          </a:r>
          <a:r>
            <a:rPr lang="ru-RU" sz="1300" b="1" kern="1200" dirty="0" smtClean="0">
              <a:solidFill>
                <a:srgbClr val="008000"/>
              </a:solidFill>
            </a:rPr>
            <a:t>я</a:t>
          </a:r>
          <a:endParaRPr lang="ru-RU" sz="1300" b="1" kern="1200" dirty="0">
            <a:solidFill>
              <a:srgbClr val="008000"/>
            </a:solidFill>
          </a:endParaRPr>
        </a:p>
      </dsp:txBody>
      <dsp:txXfrm rot="-5400000">
        <a:off x="294924" y="13916"/>
        <a:ext cx="1927076" cy="247119"/>
      </dsp:txXfrm>
    </dsp:sp>
    <dsp:sp modelId="{7F22BA39-FE38-4F75-8E32-64F947B80EC3}">
      <dsp:nvSpPr>
        <dsp:cNvPr id="0" name=""/>
        <dsp:cNvSpPr/>
      </dsp:nvSpPr>
      <dsp:spPr>
        <a:xfrm rot="5400000">
          <a:off x="-63197" y="396587"/>
          <a:ext cx="421319" cy="294923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4">
              <a:hueOff val="6135226"/>
              <a:satOff val="50000"/>
              <a:lumOff val="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2</a:t>
          </a:r>
          <a:endParaRPr lang="ru-RU" sz="800" b="1" kern="1200" dirty="0">
            <a:solidFill>
              <a:srgbClr val="FF0000"/>
            </a:solidFill>
          </a:endParaRPr>
        </a:p>
      </dsp:txBody>
      <dsp:txXfrm rot="-5400000">
        <a:off x="2" y="480851"/>
        <a:ext cx="294923" cy="126396"/>
      </dsp:txXfrm>
    </dsp:sp>
    <dsp:sp modelId="{0D6115A3-D5BD-43CB-9FE6-8B9F34AA9E52}">
      <dsp:nvSpPr>
        <dsp:cNvPr id="0" name=""/>
        <dsp:cNvSpPr/>
      </dsp:nvSpPr>
      <dsp:spPr>
        <a:xfrm rot="5400000">
          <a:off x="1128217" y="-499904"/>
          <a:ext cx="273857" cy="1940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135226"/>
              <a:satOff val="50000"/>
              <a:lumOff val="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rgbClr val="C0041F"/>
              </a:solidFill>
            </a:rPr>
            <a:t>Експлуатація</a:t>
          </a:r>
          <a:endParaRPr lang="ru-RU" sz="1300" b="1" kern="1200" dirty="0">
            <a:solidFill>
              <a:srgbClr val="C0041F"/>
            </a:solidFill>
          </a:endParaRPr>
        </a:p>
      </dsp:txBody>
      <dsp:txXfrm rot="-5400000">
        <a:off x="294924" y="346758"/>
        <a:ext cx="1927076" cy="247119"/>
      </dsp:txXfrm>
    </dsp:sp>
    <dsp:sp modelId="{2D5BE9A6-2572-409A-936E-F10CFD945BC3}">
      <dsp:nvSpPr>
        <dsp:cNvPr id="0" name=""/>
        <dsp:cNvSpPr/>
      </dsp:nvSpPr>
      <dsp:spPr>
        <a:xfrm rot="5400000">
          <a:off x="-63197" y="729430"/>
          <a:ext cx="421319" cy="294923"/>
        </a:xfrm>
        <a:prstGeom prst="chevron">
          <a:avLst/>
        </a:prstGeom>
        <a:solidFill>
          <a:srgbClr val="FFCC00"/>
        </a:solidFill>
        <a:ln w="9525" cap="flat" cmpd="sng" algn="ctr">
          <a:solidFill>
            <a:schemeClr val="accent4">
              <a:hueOff val="12270452"/>
              <a:satOff val="100000"/>
              <a:lumOff val="58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C000"/>
              </a:solidFill>
            </a:rPr>
            <a:t>3</a:t>
          </a:r>
          <a:endParaRPr lang="ru-RU" sz="800" b="1" kern="1200" dirty="0">
            <a:solidFill>
              <a:srgbClr val="FFC000"/>
            </a:solidFill>
          </a:endParaRPr>
        </a:p>
      </dsp:txBody>
      <dsp:txXfrm rot="-5400000">
        <a:off x="2" y="813694"/>
        <a:ext cx="294923" cy="126396"/>
      </dsp:txXfrm>
    </dsp:sp>
    <dsp:sp modelId="{6B680DF4-FE92-4F1A-BE7C-F45A0FB81825}">
      <dsp:nvSpPr>
        <dsp:cNvPr id="0" name=""/>
        <dsp:cNvSpPr/>
      </dsp:nvSpPr>
      <dsp:spPr>
        <a:xfrm rot="5400000">
          <a:off x="1128217" y="-167061"/>
          <a:ext cx="273857" cy="1940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2270452"/>
              <a:satOff val="100000"/>
              <a:lumOff val="58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noProof="0" dirty="0" smtClean="0">
              <a:solidFill>
                <a:srgbClr val="FF3300"/>
              </a:solidFill>
            </a:rPr>
            <a:t>Утилізація </a:t>
          </a:r>
          <a:endParaRPr lang="uk-UA" sz="1300" b="1" kern="1200" noProof="0" dirty="0">
            <a:solidFill>
              <a:srgbClr val="FF3300"/>
            </a:solidFill>
          </a:endParaRPr>
        </a:p>
      </dsp:txBody>
      <dsp:txXfrm rot="-5400000">
        <a:off x="294924" y="679601"/>
        <a:ext cx="1927076" cy="24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A011F-28DF-474D-9C17-DFEDEA16787F}">
      <dsp:nvSpPr>
        <dsp:cNvPr id="0" name=""/>
        <dsp:cNvSpPr/>
      </dsp:nvSpPr>
      <dsp:spPr>
        <a:xfrm>
          <a:off x="3239350" y="799"/>
          <a:ext cx="1358498" cy="1358498"/>
        </a:xfrm>
        <a:prstGeom prst="ellipse">
          <a:avLst/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endParaRPr lang="ru-RU" sz="5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8297" y="199746"/>
        <a:ext cx="960604" cy="960604"/>
      </dsp:txXfrm>
    </dsp:sp>
    <dsp:sp modelId="{CDCE25A2-154D-4076-BF80-48B1AB80F5DF}">
      <dsp:nvSpPr>
        <dsp:cNvPr id="0" name=""/>
        <dsp:cNvSpPr/>
      </dsp:nvSpPr>
      <dsp:spPr>
        <a:xfrm rot="2160000">
          <a:off x="4555031" y="1044563"/>
          <a:ext cx="361620" cy="458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565390" y="1104379"/>
        <a:ext cx="253134" cy="275095"/>
      </dsp:txXfrm>
    </dsp:sp>
    <dsp:sp modelId="{8F73A84C-46D0-417B-8730-4B134CACA2C0}">
      <dsp:nvSpPr>
        <dsp:cNvPr id="0" name=""/>
        <dsp:cNvSpPr/>
      </dsp:nvSpPr>
      <dsp:spPr>
        <a:xfrm>
          <a:off x="4890393" y="1200353"/>
          <a:ext cx="1358498" cy="1358498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5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9340" y="1399300"/>
        <a:ext cx="960604" cy="960604"/>
      </dsp:txXfrm>
    </dsp:sp>
    <dsp:sp modelId="{DCE9B338-5F78-4619-A2DC-2E7A5DB3FBC3}">
      <dsp:nvSpPr>
        <dsp:cNvPr id="0" name=""/>
        <dsp:cNvSpPr/>
      </dsp:nvSpPr>
      <dsp:spPr>
        <a:xfrm rot="6480000">
          <a:off x="5076674" y="2611081"/>
          <a:ext cx="361620" cy="458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067613"/>
                <a:satOff val="25000"/>
                <a:lumOff val="147"/>
                <a:alphaOff val="0"/>
                <a:shade val="51000"/>
                <a:satMod val="130000"/>
              </a:schemeClr>
            </a:gs>
            <a:gs pos="80000">
              <a:schemeClr val="accent4">
                <a:hueOff val="3067613"/>
                <a:satOff val="25000"/>
                <a:lumOff val="147"/>
                <a:alphaOff val="0"/>
                <a:shade val="93000"/>
                <a:satMod val="130000"/>
              </a:schemeClr>
            </a:gs>
            <a:gs pos="100000">
              <a:schemeClr val="accent4">
                <a:hueOff val="3067613"/>
                <a:satOff val="25000"/>
                <a:lumOff val="1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147679" y="2651192"/>
        <a:ext cx="253134" cy="275095"/>
      </dsp:txXfrm>
    </dsp:sp>
    <dsp:sp modelId="{B22F6184-1242-498B-86C3-FF593746B364}">
      <dsp:nvSpPr>
        <dsp:cNvPr id="0" name=""/>
        <dsp:cNvSpPr/>
      </dsp:nvSpPr>
      <dsp:spPr>
        <a:xfrm>
          <a:off x="4259751" y="3141271"/>
          <a:ext cx="1358498" cy="1358498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5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8698" y="3340218"/>
        <a:ext cx="960604" cy="960604"/>
      </dsp:txXfrm>
    </dsp:sp>
    <dsp:sp modelId="{0D22D402-0CE2-492F-B7A2-C723EF45AAE5}">
      <dsp:nvSpPr>
        <dsp:cNvPr id="0" name=""/>
        <dsp:cNvSpPr/>
      </dsp:nvSpPr>
      <dsp:spPr>
        <a:xfrm rot="10800000">
          <a:off x="3748023" y="3591274"/>
          <a:ext cx="361620" cy="458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135226"/>
                <a:satOff val="50000"/>
                <a:lumOff val="294"/>
                <a:alphaOff val="0"/>
                <a:shade val="51000"/>
                <a:satMod val="130000"/>
              </a:schemeClr>
            </a:gs>
            <a:gs pos="80000">
              <a:schemeClr val="accent4">
                <a:hueOff val="6135226"/>
                <a:satOff val="50000"/>
                <a:lumOff val="294"/>
                <a:alphaOff val="0"/>
                <a:shade val="93000"/>
                <a:satMod val="130000"/>
              </a:schemeClr>
            </a:gs>
            <a:gs pos="100000">
              <a:schemeClr val="accent4">
                <a:hueOff val="6135226"/>
                <a:satOff val="50000"/>
                <a:lumOff val="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856509" y="3682973"/>
        <a:ext cx="253134" cy="275095"/>
      </dsp:txXfrm>
    </dsp:sp>
    <dsp:sp modelId="{0AD252F2-9440-4BE6-AEFC-10DD211204F1}">
      <dsp:nvSpPr>
        <dsp:cNvPr id="0" name=""/>
        <dsp:cNvSpPr/>
      </dsp:nvSpPr>
      <dsp:spPr>
        <a:xfrm>
          <a:off x="2218949" y="3141271"/>
          <a:ext cx="1358498" cy="1358498"/>
        </a:xfrm>
        <a:prstGeom prst="ellipse">
          <a:avLst/>
        </a:prstGeom>
        <a:gradFill rotWithShape="0">
          <a:gsLst>
            <a:gs pos="0">
              <a:schemeClr val="accent4">
                <a:hueOff val="9202839"/>
                <a:satOff val="75000"/>
                <a:lumOff val="441"/>
                <a:alphaOff val="0"/>
                <a:shade val="51000"/>
                <a:satMod val="130000"/>
              </a:schemeClr>
            </a:gs>
            <a:gs pos="80000">
              <a:schemeClr val="accent4">
                <a:hueOff val="9202839"/>
                <a:satOff val="75000"/>
                <a:lumOff val="441"/>
                <a:alphaOff val="0"/>
                <a:shade val="93000"/>
                <a:satMod val="130000"/>
              </a:schemeClr>
            </a:gs>
            <a:gs pos="100000">
              <a:schemeClr val="accent4">
                <a:hueOff val="9202839"/>
                <a:satOff val="75000"/>
                <a:lumOff val="4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5800" kern="1200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7896" y="3340218"/>
        <a:ext cx="960604" cy="960604"/>
      </dsp:txXfrm>
    </dsp:sp>
    <dsp:sp modelId="{4B087490-4DA8-430C-ABE9-5DE3412EC0A2}">
      <dsp:nvSpPr>
        <dsp:cNvPr id="0" name=""/>
        <dsp:cNvSpPr/>
      </dsp:nvSpPr>
      <dsp:spPr>
        <a:xfrm rot="15120000">
          <a:off x="2405229" y="2630548"/>
          <a:ext cx="361620" cy="458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202839"/>
                <a:satOff val="75000"/>
                <a:lumOff val="441"/>
                <a:alphaOff val="0"/>
                <a:shade val="51000"/>
                <a:satMod val="130000"/>
              </a:schemeClr>
            </a:gs>
            <a:gs pos="80000">
              <a:schemeClr val="accent4">
                <a:hueOff val="9202839"/>
                <a:satOff val="75000"/>
                <a:lumOff val="441"/>
                <a:alphaOff val="0"/>
                <a:shade val="93000"/>
                <a:satMod val="130000"/>
              </a:schemeClr>
            </a:gs>
            <a:gs pos="100000">
              <a:schemeClr val="accent4">
                <a:hueOff val="9202839"/>
                <a:satOff val="75000"/>
                <a:lumOff val="4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476234" y="2773835"/>
        <a:ext cx="253134" cy="275095"/>
      </dsp:txXfrm>
    </dsp:sp>
    <dsp:sp modelId="{7737D429-999D-4D4C-849B-8ED2A895A8E2}">
      <dsp:nvSpPr>
        <dsp:cNvPr id="0" name=""/>
        <dsp:cNvSpPr/>
      </dsp:nvSpPr>
      <dsp:spPr>
        <a:xfrm>
          <a:off x="1588306" y="1200353"/>
          <a:ext cx="1358498" cy="1358498"/>
        </a:xfrm>
        <a:prstGeom prst="ellips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5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7253" y="1399300"/>
        <a:ext cx="960604" cy="960604"/>
      </dsp:txXfrm>
    </dsp:sp>
    <dsp:sp modelId="{BBBFB609-AC98-44AF-9A9F-4AB36FD72EF9}">
      <dsp:nvSpPr>
        <dsp:cNvPr id="0" name=""/>
        <dsp:cNvSpPr/>
      </dsp:nvSpPr>
      <dsp:spPr>
        <a:xfrm rot="19440000">
          <a:off x="2903987" y="1056594"/>
          <a:ext cx="361620" cy="458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2270452"/>
                <a:satOff val="100000"/>
                <a:lumOff val="588"/>
                <a:alphaOff val="0"/>
                <a:shade val="51000"/>
                <a:satMod val="130000"/>
              </a:schemeClr>
            </a:gs>
            <a:gs pos="80000">
              <a:schemeClr val="accent4">
                <a:hueOff val="12270452"/>
                <a:satOff val="100000"/>
                <a:lumOff val="588"/>
                <a:alphaOff val="0"/>
                <a:shade val="93000"/>
                <a:satMod val="130000"/>
              </a:schemeClr>
            </a:gs>
            <a:gs pos="100000">
              <a:schemeClr val="accent4">
                <a:hueOff val="12270452"/>
                <a:satOff val="100000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914346" y="1180176"/>
        <a:ext cx="253134" cy="27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28D82F-C002-4004-B5F1-B3D546EA0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C4880-FBEC-4A14-AED0-5EEB57899323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09BD9-6DF1-4B27-B2C0-2667C7A0412E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45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0DC9-0243-408E-BD3D-6057E295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E809-1DAC-482E-A514-472F51D98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0DD0-453E-4F39-98EB-8DD24BA18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10E4-A47B-4DB6-919E-F975E82E2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0211-966C-4652-8576-6D312905F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F3D2E-8680-49F5-AF76-F042FEB71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5CD5-6496-405F-BD84-8CD9B9B30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4243-099E-44E0-BF89-210A664EE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32EE-7FF7-4CDD-BFB9-000B1673B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6694-5DCF-4D9F-B8EA-8BC925E08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FE77-C761-4480-A0CE-06B2B3045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5E09-6254-4395-A368-23256F5BF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85667-F077-4788-B839-2BD6DEBC6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349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0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0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35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5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B70403E-3888-4E7D-A35D-C6335F645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536" y="1196752"/>
            <a:ext cx="8496300" cy="38163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ЕНЕРГОЕФЕКТИВНИЙ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ЕКОБУДИНОК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 КОМПЛЕКСНИМ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ВИКОРИСТАННЯМ  </a:t>
            </a:r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ВІД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НОВЛЮВАНИХ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НЕТРАДИЦІЙНИХ  ДЖЕРЕЛ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ЕНЕРГІЇ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225004" y="1117594"/>
            <a:ext cx="8641278" cy="504825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uk-UA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Тепловтрати будівлі через огороджуючі конструкції  </a:t>
            </a:r>
          </a:p>
          <a:p>
            <a:r>
              <a:rPr lang="uk-UA" sz="1400">
                <a:solidFill>
                  <a:schemeClr val="hlink"/>
                </a:solidFill>
              </a:rPr>
              <a:t>(змінюються пропорційно різниці температур всередині та ззовні)</a:t>
            </a:r>
            <a:endParaRPr lang="ru-RU" sz="1400">
              <a:solidFill>
                <a:schemeClr val="hlink"/>
              </a:solidFill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25004" y="1622419"/>
            <a:ext cx="8641278" cy="576263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uk-UA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Витрати тепла на нагрівання притічного вентиляційного </a:t>
            </a:r>
          </a:p>
          <a:p>
            <a:r>
              <a:rPr lang="uk-UA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(або інфільтрованого) повітря</a:t>
            </a:r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225004" y="2198682"/>
            <a:ext cx="8641278" cy="574675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uk-UA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Втрати тепла від впливу на будівлю пануючих у даній </a:t>
            </a:r>
          </a:p>
          <a:p>
            <a:r>
              <a:rPr lang="uk-UA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місцевості  вітрів</a:t>
            </a:r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225004" y="2773357"/>
            <a:ext cx="8641278" cy="576262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uk-UA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Теплова енергія, що надходить у будівлю  з сонячною</a:t>
            </a:r>
          </a:p>
          <a:p>
            <a:r>
              <a:rPr lang="uk-UA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радіацією</a:t>
            </a:r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214282" y="5349739"/>
            <a:ext cx="8715436" cy="1293971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79388" lvl="1" algn="l">
              <a:buFontTx/>
              <a:buChar char="•"/>
            </a:pPr>
            <a:r>
              <a:rPr lang="uk-UA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місця її розташування;</a:t>
            </a:r>
          </a:p>
          <a:p>
            <a:pPr marL="179388" lvl="1" algn="l">
              <a:buFontTx/>
              <a:buChar char="•"/>
            </a:pPr>
            <a:r>
              <a:rPr lang="uk-UA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орієнтації за сторонами світу;</a:t>
            </a:r>
          </a:p>
          <a:p>
            <a:pPr marL="179388" lvl="1" algn="l">
              <a:buFontTx/>
              <a:buChar char="•"/>
            </a:pPr>
            <a:r>
              <a:rPr lang="uk-UA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геометричної форми;</a:t>
            </a:r>
          </a:p>
          <a:p>
            <a:pPr marL="179388" lvl="1" algn="l">
              <a:buFontTx/>
              <a:buChar char="•"/>
            </a:pPr>
            <a:r>
              <a:rPr lang="uk-UA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розмірів у плані;</a:t>
            </a:r>
          </a:p>
          <a:p>
            <a:pPr marL="179388" lvl="1" algn="l">
              <a:buFontTx/>
              <a:buChar char="•"/>
            </a:pPr>
            <a:r>
              <a:rPr lang="uk-UA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висоти.</a:t>
            </a:r>
            <a:endParaRPr lang="ru-RU" b="1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225297" y="4467089"/>
            <a:ext cx="8689475" cy="919401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2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Суттєву роль у підвищенні теплової ефективності будівлі відіграє раціональний вибір:</a:t>
            </a: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37804" y="177794"/>
            <a:ext cx="8639529" cy="935038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Вплив кліматичних умов на тепловий баланс визначається чотирма основними складовими: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14282" y="3500438"/>
            <a:ext cx="8643998" cy="885349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9388" lvl="1"/>
            <a:r>
              <a:rPr lang="uk-UA" sz="1800" b="1" dirty="0" smtClean="0">
                <a:solidFill>
                  <a:schemeClr val="tx1"/>
                </a:solidFill>
              </a:rPr>
              <a:t>ДЛЯ ОПАЛЮВАЛЬНИХ УСТАНОВОК З ТЕПЛОВИМИ НАСОСАМИ:</a:t>
            </a:r>
          </a:p>
          <a:p>
            <a:pPr marL="179388" lvl="1"/>
            <a:r>
              <a:rPr lang="uk-UA" b="1" u="none" dirty="0" smtClean="0">
                <a:solidFill>
                  <a:schemeClr val="tx1"/>
                </a:solidFill>
              </a:rPr>
              <a:t>Кожен градус зниження температури прямої мережевої води означає економію енергоспоживання ≈2,5%</a:t>
            </a:r>
            <a:endParaRPr lang="uk-UA" b="1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rt5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851025"/>
            <a:ext cx="27717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35"/>
          <p:cNvPicPr>
            <a:picLocks noChangeAspect="1" noChangeArrowheads="1"/>
          </p:cNvPicPr>
          <p:nvPr/>
        </p:nvPicPr>
        <p:blipFill rotWithShape="1">
          <a:blip r:embed="rId3" cstate="print"/>
          <a:srcRect b="46250"/>
          <a:stretch/>
        </p:blipFill>
        <p:spPr bwMode="auto">
          <a:xfrm>
            <a:off x="2987675" y="1851025"/>
            <a:ext cx="6115050" cy="244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36"/>
          <p:cNvSpPr>
            <a:spLocks noChangeArrowheads="1"/>
          </p:cNvSpPr>
          <p:nvPr/>
        </p:nvSpPr>
        <p:spPr bwMode="auto">
          <a:xfrm>
            <a:off x="971550" y="1006445"/>
            <a:ext cx="801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 u="none" dirty="0">
                <a:solidFill>
                  <a:schemeClr val="tx1"/>
                </a:solidFill>
              </a:rPr>
              <a:t>Витрати теплової енергії за типами </a:t>
            </a:r>
            <a:r>
              <a:rPr lang="uk-UA" sz="2000" b="1" u="none" dirty="0" smtClean="0">
                <a:solidFill>
                  <a:schemeClr val="tx1"/>
                </a:solidFill>
              </a:rPr>
              <a:t>будівель</a:t>
            </a:r>
            <a:endParaRPr lang="ru-RU" sz="1800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78" name="Rectangle 46"/>
          <p:cNvSpPr>
            <a:spLocks noGrp="1" noChangeArrowheads="1"/>
          </p:cNvSpPr>
          <p:nvPr>
            <p:ph type="title"/>
          </p:nvPr>
        </p:nvSpPr>
        <p:spPr>
          <a:xfrm>
            <a:off x="900113" y="461963"/>
            <a:ext cx="8243887" cy="1382712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smtClean="0"/>
              <a:t>ІНТЕЛЕКТУАЛЬНИЙ  ЕНЕРГОЕФЕКТИВНИЙ</a:t>
            </a:r>
            <a:br>
              <a:rPr lang="ru-RU" sz="2800" smtClean="0"/>
            </a:br>
            <a:r>
              <a:rPr lang="ru-RU" sz="2800" smtClean="0"/>
              <a:t>ЕКО-БУДИНОК  </a:t>
            </a:r>
            <a:r>
              <a:rPr lang="uk-UA" sz="2800" b="0" smtClean="0">
                <a:sym typeface="Symbol" pitchFamily="18" charset="2"/>
              </a:rPr>
              <a:t> це</a:t>
            </a:r>
            <a:r>
              <a:rPr lang="uk-UA" sz="2800" b="0" smtClean="0"/>
              <a:t> взаємне поєднання п’яти підсистем:</a:t>
            </a:r>
            <a:endParaRPr lang="ru-RU" sz="2800" b="0" smtClean="0"/>
          </a:p>
        </p:txBody>
      </p:sp>
      <p:sp>
        <p:nvSpPr>
          <p:cNvPr id="25603" name="Oval 47"/>
          <p:cNvSpPr>
            <a:spLocks noChangeArrowheads="1"/>
          </p:cNvSpPr>
          <p:nvPr/>
        </p:nvSpPr>
        <p:spPr bwMode="auto">
          <a:xfrm>
            <a:off x="2124075" y="2565400"/>
            <a:ext cx="5256213" cy="3813175"/>
          </a:xfrm>
          <a:prstGeom prst="ellips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8"/>
          <p:cNvSpPr txBox="1">
            <a:spLocks noChangeArrowheads="1"/>
          </p:cNvSpPr>
          <p:nvPr/>
        </p:nvSpPr>
        <p:spPr bwMode="auto">
          <a:xfrm>
            <a:off x="539750" y="3757613"/>
            <a:ext cx="3313113" cy="823912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забезпечення мікроклімату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5" name="Text Box 49"/>
          <p:cNvSpPr txBox="1">
            <a:spLocks noChangeArrowheads="1"/>
          </p:cNvSpPr>
          <p:nvPr/>
        </p:nvSpPr>
        <p:spPr bwMode="auto">
          <a:xfrm>
            <a:off x="2195513" y="4076700"/>
            <a:ext cx="6769100" cy="936625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5400" b="1" u="none">
                <a:solidFill>
                  <a:schemeClr val="tx1"/>
                </a:solidFill>
                <a:latin typeface="Arial" charset="0"/>
              </a:rPr>
              <a:t>водозабезпечення</a:t>
            </a:r>
            <a:endParaRPr lang="ru-RU" sz="5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6" name="Text Box 50"/>
          <p:cNvSpPr txBox="1">
            <a:spLocks noChangeArrowheads="1"/>
          </p:cNvSpPr>
          <p:nvPr/>
        </p:nvSpPr>
        <p:spPr bwMode="auto">
          <a:xfrm>
            <a:off x="1042988" y="5780088"/>
            <a:ext cx="3529012" cy="457200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енерговикористання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7" name="Text Box 51"/>
          <p:cNvSpPr txBox="1">
            <a:spLocks noChangeArrowheads="1"/>
          </p:cNvSpPr>
          <p:nvPr/>
        </p:nvSpPr>
        <p:spPr bwMode="auto">
          <a:xfrm>
            <a:off x="4932363" y="5780088"/>
            <a:ext cx="3527425" cy="4572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енергозабезпечення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8" name="Text Box 52"/>
          <p:cNvSpPr txBox="1">
            <a:spLocks noChangeArrowheads="1"/>
          </p:cNvSpPr>
          <p:nvPr/>
        </p:nvSpPr>
        <p:spPr bwMode="auto">
          <a:xfrm>
            <a:off x="3132138" y="2276475"/>
            <a:ext cx="3095625" cy="968375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інтелектуальний контроль та управління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903288" y="268288"/>
            <a:ext cx="5108575" cy="1431925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uk-UA" b="0" smtClean="0"/>
              <a:t>Підсистема водозабезпечення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8525" y="1844675"/>
            <a:ext cx="8015288" cy="2160588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5000"/>
              </a:lnSpc>
              <a:defRPr/>
            </a:pPr>
            <a:r>
              <a:rPr lang="uk-UA" sz="2400" smtClean="0"/>
              <a:t>Забезпечує житло (будівлю) якісною питною та технічною водою базуючись на багатократному оборотному очищенні та обеззаражуванні: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uk-UA" smtClean="0"/>
              <a:t>		</a:t>
            </a:r>
            <a:r>
              <a:rPr lang="uk-UA" sz="1800" b="1" smtClean="0"/>
              <a:t>- стічних вод, що містять велику кількість органічних домішок антропогенного та природного походження;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		- дощової води.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116013" y="4294188"/>
            <a:ext cx="77041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Можливі варіанти використання дощової води: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Зрошення посівів, трав'яних покривів;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Санітарні системи;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Протипожежні системи;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Роботи з впорядкування територій;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Технологічні процеси у промисловості та сферах обслуговування.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uk-UA" sz="16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5"/>
          <p:cNvSpPr>
            <a:spLocks noChangeArrowheads="1"/>
          </p:cNvSpPr>
          <p:nvPr/>
        </p:nvSpPr>
        <p:spPr bwMode="auto">
          <a:xfrm>
            <a:off x="4329084" y="5732463"/>
            <a:ext cx="3527425" cy="576262"/>
          </a:xfrm>
          <a:custGeom>
            <a:avLst/>
            <a:gdLst>
              <a:gd name="T0" fmla="*/ 2147483647 w 21600"/>
              <a:gd name="T1" fmla="*/ 205079566 h 21600"/>
              <a:gd name="T2" fmla="*/ 2147483647 w 21600"/>
              <a:gd name="T3" fmla="*/ 410159132 h 21600"/>
              <a:gd name="T4" fmla="*/ 2147483647 w 21600"/>
              <a:gd name="T5" fmla="*/ 20507956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1200" b="1" u="none">
                <a:solidFill>
                  <a:schemeClr val="bg1"/>
                </a:solidFill>
              </a:rPr>
              <a:t>Сепарація твердого осаду та летючих сполук</a:t>
            </a:r>
            <a:endParaRPr lang="ru-RU" sz="1200" b="1" u="none">
              <a:solidFill>
                <a:schemeClr val="bg1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04784" y="2062163"/>
            <a:ext cx="2376487" cy="358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Водопровідна вода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uk-UA" sz="16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04784" y="2924175"/>
            <a:ext cx="2376487" cy="358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Кухні, ванні кімнати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uk-UA" sz="16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6813521" y="2924175"/>
            <a:ext cx="2232025" cy="358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Санітарні вузли</a:t>
            </a:r>
            <a:endParaRPr lang="uk-UA" sz="16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304896" y="5949950"/>
            <a:ext cx="2808288" cy="358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Водовідведення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uk-UA" sz="16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5230784" y="765175"/>
            <a:ext cx="1871662" cy="358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Дощова вода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uk-UA" sz="16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229196" y="1414463"/>
            <a:ext cx="1871663" cy="358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Фільтрування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uk-UA" sz="16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437034" y="2062163"/>
            <a:ext cx="3455987" cy="358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Накопичувальний резервуар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2960659" y="2924175"/>
            <a:ext cx="3635375" cy="3587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Поливання зелених насаджень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uk-UA" sz="16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8683" name="AutoShape 13"/>
          <p:cNvCxnSpPr>
            <a:cxnSpLocks noChangeShapeType="1"/>
            <a:stCxn id="93188" idx="2"/>
            <a:endCxn id="93189" idx="0"/>
          </p:cNvCxnSpPr>
          <p:nvPr/>
        </p:nvCxnSpPr>
        <p:spPr bwMode="auto">
          <a:xfrm>
            <a:off x="1593821" y="2433638"/>
            <a:ext cx="0" cy="4778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8684" name="AutoShape 16"/>
          <p:cNvCxnSpPr>
            <a:cxnSpLocks noChangeShapeType="1"/>
            <a:stCxn id="93190" idx="2"/>
            <a:endCxn id="28693" idx="3"/>
          </p:cNvCxnSpPr>
          <p:nvPr/>
        </p:nvCxnSpPr>
        <p:spPr bwMode="auto">
          <a:xfrm rot="5400000">
            <a:off x="5799109" y="2559050"/>
            <a:ext cx="1393825" cy="2867025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28685" name="AutoShape 17"/>
          <p:cNvCxnSpPr>
            <a:cxnSpLocks noChangeShapeType="1"/>
            <a:stCxn id="93195" idx="2"/>
            <a:endCxn id="93190" idx="0"/>
          </p:cNvCxnSpPr>
          <p:nvPr/>
        </p:nvCxnSpPr>
        <p:spPr bwMode="auto">
          <a:xfrm rot="16200000" flipH="1">
            <a:off x="6808759" y="1790700"/>
            <a:ext cx="477837" cy="1763713"/>
          </a:xfrm>
          <a:prstGeom prst="bentConnector3">
            <a:avLst>
              <a:gd name="adj1" fmla="val 4983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28686" name="AutoShape 18"/>
          <p:cNvCxnSpPr>
            <a:cxnSpLocks noChangeShapeType="1"/>
            <a:stCxn id="93195" idx="2"/>
            <a:endCxn id="93196" idx="0"/>
          </p:cNvCxnSpPr>
          <p:nvPr/>
        </p:nvCxnSpPr>
        <p:spPr bwMode="auto">
          <a:xfrm rot="5400000">
            <a:off x="5233165" y="1978819"/>
            <a:ext cx="477837" cy="1387475"/>
          </a:xfrm>
          <a:prstGeom prst="bentConnector3">
            <a:avLst>
              <a:gd name="adj1" fmla="val 4983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28687" name="AutoShape 19"/>
          <p:cNvCxnSpPr>
            <a:cxnSpLocks noChangeShapeType="1"/>
            <a:stCxn id="93194" idx="2"/>
            <a:endCxn id="93195" idx="0"/>
          </p:cNvCxnSpPr>
          <p:nvPr/>
        </p:nvCxnSpPr>
        <p:spPr bwMode="auto">
          <a:xfrm>
            <a:off x="6165821" y="1785938"/>
            <a:ext cx="0" cy="263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8688" name="AutoShape 20"/>
          <p:cNvCxnSpPr>
            <a:cxnSpLocks noChangeShapeType="1"/>
            <a:stCxn id="93193" idx="2"/>
            <a:endCxn id="93194" idx="0"/>
          </p:cNvCxnSpPr>
          <p:nvPr/>
        </p:nvCxnSpPr>
        <p:spPr bwMode="auto">
          <a:xfrm flipH="1">
            <a:off x="6165821" y="1136650"/>
            <a:ext cx="1588" cy="265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8689" name="AutoShape 22"/>
          <p:cNvCxnSpPr>
            <a:cxnSpLocks noChangeShapeType="1"/>
            <a:stCxn id="28693" idx="1"/>
            <a:endCxn id="93194" idx="1"/>
          </p:cNvCxnSpPr>
          <p:nvPr/>
        </p:nvCxnSpPr>
        <p:spPr bwMode="auto">
          <a:xfrm rot="10800000" flipH="1">
            <a:off x="357159" y="1593850"/>
            <a:ext cx="4859337" cy="3095625"/>
          </a:xfrm>
          <a:prstGeom prst="bentConnector3">
            <a:avLst>
              <a:gd name="adj1" fmla="val -4444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lg" len="lg"/>
          </a:ln>
        </p:spPr>
      </p:cxnSp>
      <p:sp>
        <p:nvSpPr>
          <p:cNvPr id="93207" name="Rectangle 23"/>
          <p:cNvSpPr>
            <a:spLocks noGrp="1" noChangeArrowheads="1"/>
          </p:cNvSpPr>
          <p:nvPr>
            <p:ph type="title"/>
          </p:nvPr>
        </p:nvSpPr>
        <p:spPr>
          <a:xfrm>
            <a:off x="801659" y="258763"/>
            <a:ext cx="7543800" cy="433387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smtClean="0"/>
              <a:t>Багатократне оборотне використання води</a:t>
            </a:r>
            <a:endParaRPr lang="ru-RU" sz="2000" smtClean="0"/>
          </a:p>
        </p:txBody>
      </p:sp>
      <p:cxnSp>
        <p:nvCxnSpPr>
          <p:cNvPr id="28691" name="AutoShape 28"/>
          <p:cNvCxnSpPr>
            <a:cxnSpLocks noChangeShapeType="1"/>
            <a:stCxn id="93189" idx="2"/>
            <a:endCxn id="28693" idx="0"/>
          </p:cNvCxnSpPr>
          <p:nvPr/>
        </p:nvCxnSpPr>
        <p:spPr bwMode="auto">
          <a:xfrm rot="16200000" flipH="1">
            <a:off x="1911321" y="2978150"/>
            <a:ext cx="481013" cy="1116013"/>
          </a:xfrm>
          <a:prstGeom prst="bentConnector3">
            <a:avLst>
              <a:gd name="adj1" fmla="val 4983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93216" name="Rectangle 32"/>
          <p:cNvSpPr>
            <a:spLocks noChangeArrowheads="1"/>
          </p:cNvSpPr>
          <p:nvPr/>
        </p:nvSpPr>
        <p:spPr bwMode="auto">
          <a:xfrm>
            <a:off x="512734" y="4076700"/>
            <a:ext cx="35290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Очищення та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обеззаражування</a:t>
            </a:r>
            <a:endParaRPr lang="ru-RU" sz="1600" u="none">
              <a:solidFill>
                <a:schemeClr val="tx1"/>
              </a:solidFill>
            </a:endParaRPr>
          </a:p>
        </p:txBody>
      </p:sp>
      <p:sp>
        <p:nvSpPr>
          <p:cNvPr id="28693" name="AutoShape 33"/>
          <p:cNvSpPr>
            <a:spLocks noChangeArrowheads="1"/>
          </p:cNvSpPr>
          <p:nvPr/>
        </p:nvSpPr>
        <p:spPr bwMode="auto">
          <a:xfrm>
            <a:off x="369859" y="3789363"/>
            <a:ext cx="4679950" cy="1800225"/>
          </a:xfrm>
          <a:prstGeom prst="flowChartMultidocumen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694" name="Line 34"/>
          <p:cNvSpPr>
            <a:spLocks noChangeShapeType="1"/>
          </p:cNvSpPr>
          <p:nvPr/>
        </p:nvSpPr>
        <p:spPr bwMode="auto">
          <a:xfrm>
            <a:off x="4544984" y="5157788"/>
            <a:ext cx="0" cy="576262"/>
          </a:xfrm>
          <a:prstGeom prst="line">
            <a:avLst/>
          </a:prstGeom>
          <a:noFill/>
          <a:ln w="63500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ru-RU"/>
          </a:p>
        </p:txBody>
      </p:sp>
      <p:cxnSp>
        <p:nvCxnSpPr>
          <p:cNvPr id="28695" name="AutoShape 36"/>
          <p:cNvCxnSpPr>
            <a:cxnSpLocks noChangeShapeType="1"/>
            <a:stCxn id="28693" idx="2"/>
            <a:endCxn id="93192" idx="0"/>
          </p:cNvCxnSpPr>
          <p:nvPr/>
        </p:nvCxnSpPr>
        <p:spPr bwMode="auto">
          <a:xfrm rot="5400000">
            <a:off x="2470915" y="5698332"/>
            <a:ext cx="4778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461963"/>
            <a:ext cx="8243887" cy="1382712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smtClean="0"/>
              <a:t>ІНТЕЛЕКТУАЛЬНИЙ  ЕНЕРГОЕФЕКТИВНИЙ</a:t>
            </a:r>
            <a:br>
              <a:rPr lang="ru-RU" sz="2800" smtClean="0"/>
            </a:br>
            <a:r>
              <a:rPr lang="ru-RU" sz="2800" smtClean="0"/>
              <a:t>ЕКО-БУДИНОК  </a:t>
            </a:r>
            <a:r>
              <a:rPr lang="uk-UA" sz="2800" b="0" smtClean="0">
                <a:sym typeface="Symbol" pitchFamily="18" charset="2"/>
              </a:rPr>
              <a:t> це</a:t>
            </a:r>
            <a:r>
              <a:rPr lang="uk-UA" sz="2800" b="0" smtClean="0"/>
              <a:t> взаємне поєднання п’яти підсистем:</a:t>
            </a:r>
            <a:endParaRPr lang="ru-RU" sz="2800" b="0" smtClean="0"/>
          </a:p>
        </p:txBody>
      </p:sp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2124075" y="2565400"/>
            <a:ext cx="5256213" cy="3813175"/>
          </a:xfrm>
          <a:prstGeom prst="ellips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39750" y="3757613"/>
            <a:ext cx="3313113" cy="823912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забезпечення мікроклімату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437188" y="3789363"/>
            <a:ext cx="3527425" cy="863600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водозабезпечення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4932363" y="5780088"/>
            <a:ext cx="3527425" cy="4572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енергозабезпечення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3132138" y="2276475"/>
            <a:ext cx="3095625" cy="968375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інтелектуальний контроль та управління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95288" y="5084763"/>
            <a:ext cx="7416800" cy="914400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5400" b="1" u="none">
                <a:solidFill>
                  <a:schemeClr val="tx1"/>
                </a:solidFill>
                <a:latin typeface="Arial" charset="0"/>
              </a:rPr>
              <a:t>енерговикористання</a:t>
            </a:r>
            <a:endParaRPr lang="ru-RU" sz="5400" b="1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68288"/>
            <a:ext cx="5688012" cy="1431925"/>
          </a:xfrm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uk-UA" b="0" smtClean="0"/>
              <a:t>Підсистема енерговикористання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632700" cy="1150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400" smtClean="0"/>
              <a:t>Вибір енергоспоживаючого обладнання визначається за критеріями їх енергоефективності та екологічного сприйняття. </a:t>
            </a:r>
            <a:endParaRPr lang="ru-RU" sz="2400" smtClean="0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79388" y="3284538"/>
            <a:ext cx="89296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tabLst>
                <a:tab pos="908050" algn="l"/>
              </a:tabLst>
            </a:pPr>
            <a:r>
              <a:rPr lang="uk-UA" sz="1800" u="none">
                <a:solidFill>
                  <a:schemeClr val="tx1"/>
                </a:solidFill>
              </a:rPr>
              <a:t>Середнє річне енергоспоживання холодильно-морозильних установок: </a:t>
            </a:r>
          </a:p>
          <a:p>
            <a:pPr algn="l">
              <a:buFontTx/>
              <a:buChar char="•"/>
              <a:tabLst>
                <a:tab pos="908050" algn="l"/>
              </a:tabLst>
            </a:pPr>
            <a:r>
              <a:rPr lang="uk-UA" sz="1800" b="1" u="none"/>
              <a:t> 2007 року випуску (класу енергоефективності A++) ‑ 170 кВт·год.</a:t>
            </a:r>
          </a:p>
          <a:p>
            <a:pPr algn="l">
              <a:buFontTx/>
              <a:buChar char="•"/>
              <a:tabLst>
                <a:tab pos="908050" algn="l"/>
              </a:tabLst>
            </a:pPr>
            <a:r>
              <a:rPr lang="uk-UA" sz="1800" b="1" u="none">
                <a:solidFill>
                  <a:srgbClr val="FF0066"/>
                </a:solidFill>
              </a:rPr>
              <a:t> 1990 року випуску ‑ 556 кВт·год;</a:t>
            </a:r>
          </a:p>
          <a:p>
            <a:pPr>
              <a:tabLst>
                <a:tab pos="908050" algn="l"/>
              </a:tabLst>
            </a:pPr>
            <a:endParaRPr lang="ru-RU" sz="1800" u="none"/>
          </a:p>
          <a:p>
            <a:pPr algn="l">
              <a:tabLst>
                <a:tab pos="908050" algn="l"/>
              </a:tabLst>
            </a:pPr>
            <a:r>
              <a:rPr lang="uk-UA" sz="1800" u="none">
                <a:solidFill>
                  <a:schemeClr val="tx1"/>
                </a:solidFill>
              </a:rPr>
              <a:t>Пральна машина: 4 прання на тиждень, завантаження 5 кг:</a:t>
            </a:r>
            <a:endParaRPr lang="ru-RU" sz="1800" u="none">
              <a:solidFill>
                <a:schemeClr val="tx1"/>
              </a:solidFill>
            </a:endParaRPr>
          </a:p>
          <a:p>
            <a:pPr algn="l">
              <a:buFontTx/>
              <a:buChar char="•"/>
              <a:tabLst>
                <a:tab pos="908050" algn="l"/>
              </a:tabLst>
            </a:pPr>
            <a:r>
              <a:rPr lang="uk-UA" sz="1800" b="1" u="none">
                <a:solidFill>
                  <a:srgbClr val="FF0066"/>
                </a:solidFill>
              </a:rPr>
              <a:t> 1990 року випуску: споживана потужність ‑ 2,3 кВт·год/прання;</a:t>
            </a:r>
            <a:endParaRPr lang="ru-RU" sz="1800" b="1" u="none">
              <a:solidFill>
                <a:srgbClr val="FF0066"/>
              </a:solidFill>
            </a:endParaRPr>
          </a:p>
          <a:p>
            <a:pPr algn="l">
              <a:buFontTx/>
              <a:buChar char="•"/>
              <a:tabLst>
                <a:tab pos="908050" algn="l"/>
              </a:tabLst>
            </a:pPr>
            <a:r>
              <a:rPr lang="uk-UA" sz="1800" b="1" u="none"/>
              <a:t> енергоефективна нова модель А-класса: 0,9 кВт·год. </a:t>
            </a:r>
          </a:p>
          <a:p>
            <a:pPr algn="l">
              <a:buFontTx/>
              <a:buChar char="•"/>
              <a:tabLst>
                <a:tab pos="908050" algn="l"/>
              </a:tabLst>
            </a:pPr>
            <a:endParaRPr lang="ru-RU" sz="1800" b="1" u="none"/>
          </a:p>
          <a:p>
            <a:pPr algn="l">
              <a:tabLst>
                <a:tab pos="908050" algn="l"/>
              </a:tabLst>
            </a:pPr>
            <a:r>
              <a:rPr lang="uk-UA" sz="1800" u="none">
                <a:solidFill>
                  <a:schemeClr val="tx1"/>
                </a:solidFill>
              </a:rPr>
              <a:t>Посудомийна машина: 6 мийок на тиждень:</a:t>
            </a:r>
            <a:endParaRPr lang="ru-RU" sz="1800" u="none">
              <a:solidFill>
                <a:schemeClr val="tx1"/>
              </a:solidFill>
            </a:endParaRPr>
          </a:p>
          <a:p>
            <a:pPr algn="l">
              <a:buFontTx/>
              <a:buChar char="•"/>
              <a:tabLst>
                <a:tab pos="908050" algn="l"/>
              </a:tabLst>
            </a:pPr>
            <a:r>
              <a:rPr lang="uk-UA" sz="1800" b="1" u="none">
                <a:solidFill>
                  <a:srgbClr val="FF0066"/>
                </a:solidFill>
              </a:rPr>
              <a:t> 1990 роки випуску ‑ витрата енергії 1,74 кВт·год/мийку;</a:t>
            </a:r>
          </a:p>
          <a:p>
            <a:pPr algn="l">
              <a:buFontTx/>
              <a:buChar char="•"/>
              <a:tabLst>
                <a:tab pos="908050" algn="l"/>
              </a:tabLst>
            </a:pPr>
            <a:r>
              <a:rPr lang="uk-UA" sz="1800" b="1" u="none"/>
              <a:t> енергоефективна нова модель А-класу ‑ 1,05 кВт·год/мийку.</a:t>
            </a:r>
            <a:r>
              <a:rPr lang="ru-RU" sz="1800" b="1" u="none"/>
              <a:t> 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9713" y="188913"/>
            <a:ext cx="11049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71472" y="1428736"/>
            <a:ext cx="8001056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4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Дві опори впровадження енергозбереження</a:t>
            </a:r>
            <a:endParaRPr lang="ru-RU" sz="24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785786" y="3357562"/>
            <a:ext cx="7715304" cy="35719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Три ключових моменти у просуванні енергозбереження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1472" y="2786058"/>
            <a:ext cx="3643338" cy="500066"/>
          </a:xfrm>
          <a:prstGeom prst="rect">
            <a:avLst/>
          </a:prstGeom>
          <a:ln w="3175">
            <a:solidFill>
              <a:srgbClr val="00FF00"/>
            </a:solidFill>
          </a:ln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uk-UA" b="1" u="none" dirty="0" smtClean="0">
                <a:solidFill>
                  <a:schemeClr val="tx1"/>
                </a:solidFill>
              </a:rPr>
              <a:t>Повсякденний контроль на основі правил</a:t>
            </a:r>
          </a:p>
        </p:txBody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285720" y="71414"/>
            <a:ext cx="8572560" cy="1289049"/>
          </a:xfrm>
        </p:spPr>
        <p:txBody>
          <a:bodyPr/>
          <a:lstStyle/>
          <a:p>
            <a:pPr algn="ctr"/>
            <a:r>
              <a:rPr lang="uk-UA" sz="2800" kern="1200" dirty="0" smtClean="0">
                <a:solidFill>
                  <a:schemeClr val="tx1"/>
                </a:solidFill>
                <a:effectLst/>
                <a:latin typeface="Arial" charset="0"/>
              </a:rPr>
              <a:t>ВПРОВАДЖЕННЯ ЕНЕРГОЗБЕРЕЖЕННЯ </a:t>
            </a:r>
            <a:br>
              <a:rPr lang="uk-UA" sz="2800" kern="120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uk-UA" sz="2800" kern="1200" dirty="0" smtClean="0">
                <a:solidFill>
                  <a:schemeClr val="tx1"/>
                </a:solidFill>
                <a:effectLst/>
                <a:latin typeface="Arial" charset="0"/>
              </a:rPr>
              <a:t>ПОТРЕБУЄ ПОВСЯКДЕННИХ ТА СЕРЕДНЬОТРИВАЛИХ  ЗУСИЛЛЬ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214282" y="2071678"/>
            <a:ext cx="4286280" cy="642942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Повсякденні</a:t>
            </a:r>
            <a:r>
              <a:rPr kumimoji="0" lang="uk-UA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зусилля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4643438" y="2071678"/>
            <a:ext cx="4357718" cy="642942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1800" b="1" u="none" dirty="0" smtClean="0">
                <a:solidFill>
                  <a:schemeClr val="tx1"/>
                </a:solidFill>
              </a:rPr>
              <a:t>Середньострокові </a:t>
            </a:r>
            <a:r>
              <a:rPr lang="uk-UA" sz="2000" b="1" u="none" dirty="0" smtClean="0">
                <a:solidFill>
                  <a:schemeClr val="tx1"/>
                </a:solidFill>
              </a:rPr>
              <a:t>зусилля</a:t>
            </a:r>
            <a:endParaRPr lang="ru-RU" sz="2000" b="1" u="none" dirty="0" smtClean="0">
              <a:solidFill>
                <a:schemeClr val="tx1"/>
              </a:solidFill>
            </a:endParaRPr>
          </a:p>
        </p:txBody>
      </p:sp>
      <p:cxnSp>
        <p:nvCxnSpPr>
          <p:cNvPr id="63" name="Соединительная линия уступом 62"/>
          <p:cNvCxnSpPr>
            <a:stCxn id="30" idx="2"/>
            <a:endCxn id="35" idx="0"/>
          </p:cNvCxnSpPr>
          <p:nvPr/>
        </p:nvCxnSpPr>
        <p:spPr bwMode="auto">
          <a:xfrm rot="5400000">
            <a:off x="3321835" y="821513"/>
            <a:ext cx="285752" cy="221457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Соединительная линия уступом 64"/>
          <p:cNvCxnSpPr>
            <a:stCxn id="30" idx="2"/>
            <a:endCxn id="51" idx="0"/>
          </p:cNvCxnSpPr>
          <p:nvPr/>
        </p:nvCxnSpPr>
        <p:spPr bwMode="auto">
          <a:xfrm rot="16200000" flipH="1">
            <a:off x="5554272" y="803653"/>
            <a:ext cx="285752" cy="2250297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Прямоугольник 65"/>
          <p:cNvSpPr/>
          <p:nvPr/>
        </p:nvSpPr>
        <p:spPr>
          <a:xfrm>
            <a:off x="4929190" y="2786058"/>
            <a:ext cx="3786214" cy="500066"/>
          </a:xfrm>
          <a:prstGeom prst="rect">
            <a:avLst/>
          </a:prstGeom>
          <a:ln w="3175">
            <a:solidFill>
              <a:srgbClr val="00FF00"/>
            </a:solidFill>
          </a:ln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uk-UA" b="1" u="none" dirty="0" smtClean="0">
                <a:solidFill>
                  <a:schemeClr val="tx1"/>
                </a:solidFill>
              </a:rPr>
              <a:t>Потрібні інвестиції, але досягається значна економія</a:t>
            </a: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571472" y="3786190"/>
            <a:ext cx="2571768" cy="714380"/>
          </a:xfrm>
          <a:prstGeom prst="roundRect">
            <a:avLst>
              <a:gd name="adj" fmla="val 25111"/>
            </a:avLst>
          </a:prstGeom>
          <a:solidFill>
            <a:srgbClr val="00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Енергозбереження з найменшими фінансовими затратами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3357554" y="3786190"/>
            <a:ext cx="2571768" cy="714380"/>
          </a:xfrm>
          <a:prstGeom prst="roundRect">
            <a:avLst>
              <a:gd name="adj" fmla="val 25111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b="1" u="none" dirty="0" smtClean="0">
                <a:solidFill>
                  <a:schemeClr val="bg1">
                    <a:lumMod val="50000"/>
                  </a:schemeClr>
                </a:solidFill>
              </a:rPr>
              <a:t>Енергозбереження, що потребує фінансових затрат</a:t>
            </a:r>
            <a:endParaRPr lang="ru-RU" b="1" u="non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6143636" y="3786190"/>
            <a:ext cx="2786082" cy="714380"/>
          </a:xfrm>
          <a:prstGeom prst="roundRect">
            <a:avLst>
              <a:gd name="adj" fmla="val 25111"/>
            </a:avLst>
          </a:prstGeom>
          <a:solidFill>
            <a:srgbClr val="C0041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Критерії для прийняття рішень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571472" y="4572008"/>
            <a:ext cx="2571768" cy="714380"/>
          </a:xfrm>
          <a:prstGeom prst="roundRect">
            <a:avLst>
              <a:gd name="adj" fmla="val 25111"/>
            </a:avLst>
          </a:prstGeom>
          <a:solidFill>
            <a:srgbClr val="66FF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Покращення експлуатації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(людський фактор)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3357554" y="4572008"/>
            <a:ext cx="2571768" cy="714380"/>
          </a:xfrm>
          <a:prstGeom prst="roundRect">
            <a:avLst>
              <a:gd name="adj" fmla="val 25111"/>
            </a:avLst>
          </a:prstGeom>
          <a:solidFill>
            <a:srgbClr val="FF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Покращення обладнання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(технічні фактори)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 bwMode="auto">
          <a:xfrm>
            <a:off x="6143636" y="4572008"/>
            <a:ext cx="2786082" cy="714380"/>
          </a:xfrm>
          <a:prstGeom prst="roundRect">
            <a:avLst>
              <a:gd name="adj" fmla="val 25111"/>
            </a:avLst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Удосконалення енергетичного менеджменту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571472" y="5357826"/>
            <a:ext cx="2571768" cy="1428712"/>
          </a:xfrm>
          <a:prstGeom prst="roundRect">
            <a:avLst>
              <a:gd name="adj" fmla="val 25111"/>
            </a:avLst>
          </a:prstGeom>
          <a:solidFill>
            <a:srgbClr val="66FF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Зниження втрат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200" b="1" u="none" dirty="0" smtClean="0">
                <a:solidFill>
                  <a:schemeClr val="bg1">
                    <a:lumMod val="50000"/>
                  </a:schemeClr>
                </a:solidFill>
              </a:rPr>
              <a:t>Зниження навантаження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Впровадження ефективних режимів роботи</a:t>
            </a:r>
            <a:endParaRPr kumimoji="0" lang="ru-RU" sz="1200" b="1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3357554" y="5357826"/>
            <a:ext cx="2571768" cy="1428712"/>
          </a:xfrm>
          <a:prstGeom prst="roundRect">
            <a:avLst>
              <a:gd name="adj" fmla="val 25111"/>
            </a:avLst>
          </a:prstGeom>
          <a:solidFill>
            <a:srgbClr val="FF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Послідовний перегляд технічних завдань та підвищення віддачі інвестицій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200" b="1" u="none" dirty="0" smtClean="0">
                <a:solidFill>
                  <a:schemeClr val="bg1">
                    <a:lumMod val="50000"/>
                  </a:schemeClr>
                </a:solidFill>
              </a:rPr>
              <a:t>Впровадження оптимальних комбінацій обладнання</a:t>
            </a:r>
            <a:endParaRPr kumimoji="0" lang="ru-RU" sz="1200" b="1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 bwMode="auto">
          <a:xfrm>
            <a:off x="6143636" y="5357826"/>
            <a:ext cx="2786082" cy="1428712"/>
          </a:xfrm>
          <a:prstGeom prst="roundRect">
            <a:avLst>
              <a:gd name="adj" fmla="val 25111"/>
            </a:avLst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Створення системи просування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200" b="1" u="none" dirty="0" err="1" smtClean="0">
                <a:solidFill>
                  <a:schemeClr val="tx1"/>
                </a:solidFill>
              </a:rPr>
              <a:t>Стврення</a:t>
            </a:r>
            <a:r>
              <a:rPr lang="uk-UA" sz="1200" b="1" u="none" dirty="0" smtClean="0">
                <a:solidFill>
                  <a:schemeClr val="tx1"/>
                </a:solidFill>
              </a:rPr>
              <a:t> </a:t>
            </a:r>
            <a:r>
              <a:rPr lang="uk-UA" sz="1200" b="1" u="none" dirty="0" err="1" smtClean="0">
                <a:solidFill>
                  <a:schemeClr val="tx1"/>
                </a:solidFill>
              </a:rPr>
              <a:t>стандарів</a:t>
            </a:r>
            <a:r>
              <a:rPr lang="uk-UA" sz="1200" b="1" u="none" dirty="0" smtClean="0">
                <a:solidFill>
                  <a:schemeClr val="tx1"/>
                </a:solidFill>
              </a:rPr>
              <a:t> менеджменту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200" b="1" u="none" dirty="0" smtClean="0">
                <a:solidFill>
                  <a:schemeClr val="tx1"/>
                </a:solidFill>
              </a:rPr>
              <a:t>Впровадження циклів </a:t>
            </a:r>
            <a:r>
              <a:rPr lang="uk-UA" sz="1200" b="1" u="none" dirty="0" err="1" smtClean="0">
                <a:solidFill>
                  <a:schemeClr val="tx1"/>
                </a:solidFill>
              </a:rPr>
              <a:t>“Плануй</a:t>
            </a:r>
            <a:r>
              <a:rPr lang="uk-UA" sz="1200" b="1" u="none" dirty="0" smtClean="0">
                <a:solidFill>
                  <a:schemeClr val="tx1"/>
                </a:solidFill>
              </a:rPr>
              <a:t> – Дій – Аналізуй - </a:t>
            </a:r>
            <a:r>
              <a:rPr lang="uk-UA" sz="1200" b="1" u="none" dirty="0" err="1" smtClean="0">
                <a:solidFill>
                  <a:schemeClr val="tx1"/>
                </a:solidFill>
              </a:rPr>
              <a:t>Покращуй”</a:t>
            </a:r>
            <a:endParaRPr kumimoji="0" lang="ru-RU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 bwMode="auto">
          <a:xfrm>
            <a:off x="1357290" y="1142984"/>
            <a:ext cx="6072230" cy="1214446"/>
          </a:xfrm>
          <a:prstGeom prst="roundRect">
            <a:avLst>
              <a:gd name="adj" fmla="val 20568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uk-UA" sz="2000" b="1" u="none" dirty="0" smtClean="0">
                <a:solidFill>
                  <a:schemeClr val="tx1"/>
                </a:solidFill>
              </a:rPr>
              <a:t>Вивчення базових даних</a:t>
            </a:r>
            <a:endParaRPr lang="ru-RU" sz="2000" b="1" u="none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57422" y="1643050"/>
            <a:ext cx="4143404" cy="285752"/>
          </a:xfrm>
          <a:prstGeom prst="rect">
            <a:avLst/>
          </a:prstGeom>
          <a:solidFill>
            <a:srgbClr val="FFFF00"/>
          </a:solidFill>
          <a:ln w="3175">
            <a:solidFill>
              <a:srgbClr val="00FF00"/>
            </a:solidFill>
          </a:ln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uk-UA" b="1" u="none" dirty="0" smtClean="0">
                <a:solidFill>
                  <a:srgbClr val="002060"/>
                </a:solidFill>
              </a:rPr>
              <a:t>Стан енергетичного менеджменту</a:t>
            </a:r>
          </a:p>
        </p:txBody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074735"/>
          </a:xfrm>
        </p:spPr>
        <p:txBody>
          <a:bodyPr/>
          <a:lstStyle/>
          <a:p>
            <a:pPr algn="ctr"/>
            <a:r>
              <a:rPr lang="uk-UA" sz="3200" kern="1200" dirty="0" smtClean="0">
                <a:solidFill>
                  <a:schemeClr val="tx1"/>
                </a:solidFill>
                <a:effectLst/>
                <a:latin typeface="Arial" charset="0"/>
              </a:rPr>
              <a:t>Базова структура діагностування енергозбереження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142844" y="2643182"/>
            <a:ext cx="8858312" cy="2286016"/>
          </a:xfrm>
          <a:prstGeom prst="roundRect">
            <a:avLst>
              <a:gd name="adj" fmla="val 25111"/>
            </a:avLst>
          </a:prstGeom>
          <a:solidFill>
            <a:srgbClr val="00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u="none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Перевірка наявного обладнання</a:t>
            </a:r>
            <a:endParaRPr lang="ru-RU" sz="2000" b="1" u="none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571472" y="3214686"/>
            <a:ext cx="2143140" cy="357190"/>
          </a:xfrm>
          <a:prstGeom prst="roundRect">
            <a:avLst>
              <a:gd name="adj" fmla="val 25111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Електрообладнання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428596" y="3571900"/>
            <a:ext cx="2571768" cy="1285860"/>
          </a:xfrm>
          <a:prstGeom prst="roundRect">
            <a:avLst>
              <a:gd name="adj" fmla="val 25111"/>
            </a:avLst>
          </a:prstGeom>
          <a:solidFill>
            <a:srgbClr val="66FF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Освітлення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100" b="1" u="none" dirty="0" err="1" smtClean="0">
                <a:solidFill>
                  <a:schemeClr val="bg1">
                    <a:lumMod val="50000"/>
                  </a:schemeClr>
                </a:solidFill>
              </a:rPr>
              <a:t>Водозабезпечення</a:t>
            </a:r>
            <a:r>
              <a:rPr lang="uk-UA" sz="1100" b="1" u="none" dirty="0" smtClean="0">
                <a:solidFill>
                  <a:schemeClr val="bg1">
                    <a:lumMod val="50000"/>
                  </a:schemeClr>
                </a:solidFill>
              </a:rPr>
              <a:t> та каналізація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Трансформаторне обладнання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100" b="1" u="none" dirty="0" err="1" smtClean="0">
                <a:solidFill>
                  <a:schemeClr val="bg1">
                    <a:lumMod val="50000"/>
                  </a:schemeClr>
                </a:solidFill>
              </a:rPr>
              <a:t>Електроспоживачі</a:t>
            </a:r>
            <a:endParaRPr lang="uk-UA" sz="1100" b="1" u="non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Компресори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3286116" y="3571900"/>
            <a:ext cx="2571768" cy="1285860"/>
          </a:xfrm>
          <a:prstGeom prst="roundRect">
            <a:avLst>
              <a:gd name="adj" fmla="val 25111"/>
            </a:avLst>
          </a:prstGeom>
          <a:solidFill>
            <a:srgbClr val="FF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Теплоізоляція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100" b="1" u="none" dirty="0" smtClean="0">
                <a:solidFill>
                  <a:schemeClr val="bg1">
                    <a:lumMod val="50000"/>
                  </a:schemeClr>
                </a:solidFill>
              </a:rPr>
              <a:t>Парова система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Промислові печі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100" b="1" u="none" dirty="0" smtClean="0">
                <a:solidFill>
                  <a:schemeClr val="bg1">
                    <a:lumMod val="50000"/>
                  </a:schemeClr>
                </a:solidFill>
              </a:rPr>
              <a:t>Бойлери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Регенерація тепла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 bwMode="auto">
          <a:xfrm>
            <a:off x="6072166" y="3571900"/>
            <a:ext cx="2786082" cy="1285860"/>
          </a:xfrm>
          <a:prstGeom prst="roundRect">
            <a:avLst>
              <a:gd name="adj" fmla="val 25111"/>
            </a:avLst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Теплові насоси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100" b="1" u="none" dirty="0" smtClean="0">
                <a:solidFill>
                  <a:schemeClr val="tx1"/>
                </a:solidFill>
              </a:rPr>
              <a:t>Теплофікація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Обладнання </a:t>
            </a:r>
            <a:r>
              <a:rPr kumimoji="0" lang="uk-UA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кондиціонування</a:t>
            </a: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повітря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100" b="1" u="none" dirty="0" smtClean="0">
                <a:solidFill>
                  <a:schemeClr val="tx1"/>
                </a:solidFill>
              </a:rPr>
              <a:t>Пристрої вирівнювання навантаження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Технологічне обладнання</a:t>
            </a:r>
            <a:endParaRPr kumimoji="0" lang="ru-RU" sz="11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00240"/>
            <a:ext cx="4143404" cy="285752"/>
          </a:xfrm>
          <a:prstGeom prst="rect">
            <a:avLst/>
          </a:prstGeom>
          <a:solidFill>
            <a:srgbClr val="FFFF00"/>
          </a:solidFill>
          <a:ln w="3175">
            <a:solidFill>
              <a:srgbClr val="00FF00"/>
            </a:solidFill>
          </a:ln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uk-UA" b="1" u="none" dirty="0" smtClean="0">
                <a:solidFill>
                  <a:srgbClr val="002060"/>
                </a:solidFill>
              </a:rPr>
              <a:t>Об'єм енергоспоживання (наявні дані)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357554" y="3214686"/>
            <a:ext cx="2286016" cy="357190"/>
          </a:xfrm>
          <a:prstGeom prst="roundRect">
            <a:avLst>
              <a:gd name="adj" fmla="val 25111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Теплове обладнання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143636" y="3214686"/>
            <a:ext cx="2571768" cy="357190"/>
          </a:xfrm>
          <a:prstGeom prst="roundRect">
            <a:avLst>
              <a:gd name="adj" fmla="val 25111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Комбіноване </a:t>
            </a:r>
            <a:r>
              <a:rPr kumimoji="0" lang="uk-UA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електротеплове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обладнання</a:t>
            </a:r>
            <a:endParaRPr kumimoji="0" lang="ru-RU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42844" y="5214950"/>
            <a:ext cx="8858312" cy="1643050"/>
          </a:xfrm>
          <a:prstGeom prst="roundRect">
            <a:avLst>
              <a:gd name="adj" fmla="val 25111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u="none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Пропозиції покращення</a:t>
            </a:r>
            <a:endParaRPr lang="ru-RU" sz="2000" b="1" u="none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71472" y="5715016"/>
            <a:ext cx="8143932" cy="357190"/>
          </a:xfrm>
          <a:prstGeom prst="roundRect">
            <a:avLst>
              <a:gd name="adj" fmla="val 25111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Тип І: пропозиції, що реалізуються у ході експлуатації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571472" y="6072206"/>
            <a:ext cx="8143932" cy="357190"/>
          </a:xfrm>
          <a:prstGeom prst="roundRect">
            <a:avLst>
              <a:gd name="adj" fmla="val 25111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Тип ІІ: пропозиції, що реалізуються шляхом інвестицій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 bwMode="auto">
          <a:xfrm rot="10800000">
            <a:off x="4000496" y="2428868"/>
            <a:ext cx="714380" cy="142876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Tahoma" pitchFamily="34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 bwMode="auto">
          <a:xfrm rot="10800000">
            <a:off x="4000496" y="5000636"/>
            <a:ext cx="714380" cy="142876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71472" y="6429396"/>
            <a:ext cx="8143932" cy="357190"/>
          </a:xfrm>
          <a:prstGeom prst="roundRect">
            <a:avLst>
              <a:gd name="adj" fmla="val 25111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Тип ІІІ: пропозиції, що реалізуються при модернізації підприємства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/>
        </p:nvGraphicFramePr>
        <p:xfrm>
          <a:off x="663891" y="2214554"/>
          <a:ext cx="7837199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42844" y="5286388"/>
            <a:ext cx="2928958" cy="12144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2000" indent="-252000" algn="l"/>
            <a:r>
              <a:rPr lang="uk-UA" sz="1800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Впровадження нового обладнання. Суттєва модернізація</a:t>
            </a:r>
            <a:endParaRPr lang="ru-RU" sz="18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15124" y="5381944"/>
            <a:ext cx="2357470" cy="9760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2000" indent="-252000" algn="l"/>
            <a:r>
              <a:rPr lang="uk-UA" sz="1800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Модифікація та заміна обладнання</a:t>
            </a:r>
            <a:endParaRPr lang="ru-RU" sz="18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15172" y="3453118"/>
            <a:ext cx="2428860" cy="12617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2000" indent="-252000" algn="l"/>
            <a:r>
              <a:rPr lang="uk-UA" sz="1800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Контроль експлуатації та обслуговування обладнання</a:t>
            </a:r>
            <a:endParaRPr lang="ru-RU" sz="18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2000" indent="-252000" algn="l"/>
            <a:endParaRPr lang="ru-RU" sz="1800" b="1" u="none" dirty="0" smtClean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86116" y="1857364"/>
            <a:ext cx="5357850" cy="6429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l">
              <a:buAutoNum type="arabicPlain"/>
            </a:pPr>
            <a:r>
              <a:rPr lang="uk-UA" sz="1800" b="1" u="none" dirty="0" smtClean="0">
                <a:solidFill>
                  <a:schemeClr val="tx1"/>
                </a:solidFill>
              </a:rPr>
              <a:t>Скорочення надмірних витрат енергії </a:t>
            </a:r>
          </a:p>
          <a:p>
            <a:pPr marL="342900" indent="-342900" algn="l"/>
            <a:r>
              <a:rPr lang="uk-UA" sz="1800" b="1" u="none" dirty="0" smtClean="0">
                <a:solidFill>
                  <a:schemeClr val="tx1"/>
                </a:solidFill>
              </a:rPr>
              <a:t>			(аналіз, вимірювання)</a:t>
            </a:r>
            <a:endParaRPr lang="ru-RU" sz="1800" b="1" u="none" dirty="0" smtClean="0">
              <a:solidFill>
                <a:schemeClr val="tx1"/>
              </a:solidFill>
            </a:endParaRPr>
          </a:p>
          <a:p>
            <a:pPr marL="252000" indent="-252000" algn="l"/>
            <a:endParaRPr lang="ru-RU" sz="1800" b="1" u="none" dirty="0" smtClean="0">
              <a:solidFill>
                <a:schemeClr val="tx1"/>
              </a:solidFill>
            </a:endParaRPr>
          </a:p>
          <a:p>
            <a:pPr marL="252000" indent="-252000" algn="l"/>
            <a:endParaRPr lang="ru-RU" sz="1800" b="1" u="none" dirty="0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3286124"/>
            <a:ext cx="2286016" cy="8572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2000" indent="-252000" algn="l"/>
            <a:r>
              <a:rPr lang="uk-UA" sz="1800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Укрупнення та ліквідація об'єктів </a:t>
            </a:r>
            <a:endParaRPr lang="ru-RU" sz="18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3571869" y="3643314"/>
            <a:ext cx="2000263" cy="2000264"/>
            <a:chOff x="2913971" y="96750"/>
            <a:chExt cx="1338050" cy="1338049"/>
          </a:xfrm>
          <a:scene3d>
            <a:camera prst="orthographicFront"/>
            <a:lightRig rig="flat" dir="t"/>
          </a:scene3d>
        </p:grpSpPr>
        <p:sp>
          <p:nvSpPr>
            <p:cNvPr id="42" name="Овал 41"/>
            <p:cNvSpPr/>
            <p:nvPr/>
          </p:nvSpPr>
          <p:spPr>
            <a:xfrm>
              <a:off x="2913971" y="96750"/>
              <a:ext cx="1338050" cy="1338049"/>
            </a:xfrm>
            <a:prstGeom prst="ellipse">
              <a:avLst/>
            </a:prstGeom>
            <a:solidFill>
              <a:srgbClr val="FF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Овал 4"/>
            <p:cNvSpPr/>
            <p:nvPr/>
          </p:nvSpPr>
          <p:spPr>
            <a:xfrm>
              <a:off x="2961761" y="297506"/>
              <a:ext cx="1285885" cy="9461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u="none" kern="1200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Група </a:t>
              </a:r>
              <a:r>
                <a:rPr lang="uk-UA" sz="2400" b="1" u="none" kern="1200" dirty="0" err="1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енергозбе-реження</a:t>
              </a:r>
              <a:r>
                <a:rPr lang="uk-UA" sz="2400" b="1" u="none" kern="1200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sz="2400" b="1" u="none" kern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Овал 45"/>
          <p:cNvSpPr/>
          <p:nvPr/>
        </p:nvSpPr>
        <p:spPr bwMode="auto">
          <a:xfrm>
            <a:off x="214282" y="214290"/>
            <a:ext cx="8858280" cy="1500198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2400" b="1" u="none" dirty="0" smtClean="0">
                <a:solidFill>
                  <a:srgbClr val="FFFF00"/>
                </a:solidFill>
                <a:latin typeface="Arial" charset="0"/>
              </a:rPr>
              <a:t>ВАЖЛИВИЙ МОМЕНТ ЕНЕРГОЗБЕРЕЖЕННЯ – ПОСЛІДОВНЕ ВПРОВАДЖЕННЯ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38200"/>
            <a:ext cx="792003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588125" y="1085850"/>
            <a:ext cx="2555875" cy="1202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Складні взаємозв'язки між всіма підсистемами енергозабезпечення 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07950" y="5373688"/>
            <a:ext cx="2714625" cy="925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Мінімальне споживання енергетичних ресурсів вуглеводнів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364163" y="6237288"/>
            <a:ext cx="3586162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Мінімальний вплив на екологію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 rot="4291051">
            <a:off x="1296194" y="1520032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FF0000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40" name="AutoShape 21"/>
          <p:cNvSpPr>
            <a:spLocks noChangeArrowheads="1"/>
          </p:cNvSpPr>
          <p:nvPr/>
        </p:nvSpPr>
        <p:spPr bwMode="auto">
          <a:xfrm rot="7324091">
            <a:off x="6265069" y="2024857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FF0000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 rot="6754806">
            <a:off x="1727994" y="4977607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144463" y="620713"/>
            <a:ext cx="1835150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Метеорологічні фактори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5076825" y="484188"/>
            <a:ext cx="1800225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Сировинна база регіону 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4" name="AutoShape 26"/>
          <p:cNvSpPr>
            <a:spLocks noChangeArrowheads="1"/>
          </p:cNvSpPr>
          <p:nvPr/>
        </p:nvSpPr>
        <p:spPr bwMode="auto">
          <a:xfrm rot="6353230">
            <a:off x="5003800" y="1485901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graphicFrame>
        <p:nvGraphicFramePr>
          <p:cNvPr id="45" name="Схема 44"/>
          <p:cNvGraphicFramePr/>
          <p:nvPr/>
        </p:nvGraphicFramePr>
        <p:xfrm>
          <a:off x="6680682" y="5104934"/>
          <a:ext cx="2235369" cy="108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AutoShape 24"/>
          <p:cNvSpPr>
            <a:spLocks noChangeArrowheads="1"/>
          </p:cNvSpPr>
          <p:nvPr/>
        </p:nvSpPr>
        <p:spPr bwMode="auto">
          <a:xfrm rot="4446306">
            <a:off x="5976144" y="5625307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 rot="5779441">
            <a:off x="3960019" y="5120482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2771775" y="5661025"/>
            <a:ext cx="2714625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Достатнє та якісне</a:t>
            </a:r>
          </a:p>
          <a:p>
            <a:pPr algn="ctr"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енергозабезпечення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2484438" y="188913"/>
            <a:ext cx="2376487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Характеристики енергоспоживання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auto">
          <a:xfrm rot="5145662">
            <a:off x="4176712" y="871538"/>
            <a:ext cx="358775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971550" y="2027238"/>
            <a:ext cx="7993063" cy="8255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altLang="ja-JP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Нові будівлі стали енергозберігаючими, але при цьому вони стали непроникними для повітря.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altLang="ja-JP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Природна вентиляція для них недоступна.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2973388"/>
            <a:ext cx="3990975" cy="2786062"/>
            <a:chOff x="165" y="2367"/>
            <a:chExt cx="2514" cy="1755"/>
          </a:xfrm>
        </p:grpSpPr>
        <p:grpSp>
          <p:nvGrpSpPr>
            <p:cNvPr id="18466" name="Group 8"/>
            <p:cNvGrpSpPr>
              <a:grpSpLocks/>
            </p:cNvGrpSpPr>
            <p:nvPr/>
          </p:nvGrpSpPr>
          <p:grpSpPr bwMode="auto">
            <a:xfrm>
              <a:off x="822" y="2367"/>
              <a:ext cx="1857" cy="1755"/>
              <a:chOff x="822" y="2367"/>
              <a:chExt cx="1857" cy="1755"/>
            </a:xfrm>
          </p:grpSpPr>
          <p:sp>
            <p:nvSpPr>
              <p:cNvPr id="18468" name="Rectangle 9"/>
              <p:cNvSpPr>
                <a:spLocks noChangeArrowheads="1"/>
              </p:cNvSpPr>
              <p:nvPr/>
            </p:nvSpPr>
            <p:spPr bwMode="auto">
              <a:xfrm>
                <a:off x="912" y="2610"/>
                <a:ext cx="1767" cy="15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9" name="Rectangle 10"/>
              <p:cNvSpPr>
                <a:spLocks noChangeArrowheads="1"/>
              </p:cNvSpPr>
              <p:nvPr/>
            </p:nvSpPr>
            <p:spPr bwMode="auto">
              <a:xfrm>
                <a:off x="822" y="2990"/>
                <a:ext cx="86" cy="510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0" name="Text Box 11"/>
              <p:cNvSpPr txBox="1">
                <a:spLocks noChangeArrowheads="1"/>
              </p:cNvSpPr>
              <p:nvPr/>
            </p:nvSpPr>
            <p:spPr bwMode="auto">
              <a:xfrm>
                <a:off x="838" y="2367"/>
                <a:ext cx="107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kumimoji="1" lang="uk-UA" altLang="ja-JP" sz="2000" u="none">
                    <a:solidFill>
                      <a:schemeClr val="tx1"/>
                    </a:solidFill>
                    <a:latin typeface="Arial" charset="0"/>
                  </a:rPr>
                  <a:t>Старі будівлі</a:t>
                </a:r>
                <a:endParaRPr kumimoji="1" lang="uk-UA" altLang="ja-JP" sz="2000" u="none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endParaRPr>
              </a:p>
            </p:txBody>
          </p:sp>
        </p:grpSp>
        <p:sp>
          <p:nvSpPr>
            <p:cNvPr id="18467" name="Text Box 12"/>
            <p:cNvSpPr txBox="1">
              <a:spLocks noChangeArrowheads="1"/>
            </p:cNvSpPr>
            <p:nvPr/>
          </p:nvSpPr>
          <p:spPr bwMode="auto">
            <a:xfrm>
              <a:off x="165" y="3127"/>
              <a:ext cx="6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kumimoji="1" lang="en-US" altLang="ja-JP" sz="2000" u="none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rPr>
                <a:t>Window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30288" y="3548063"/>
            <a:ext cx="889000" cy="1820862"/>
            <a:chOff x="3337" y="2609"/>
            <a:chExt cx="560" cy="1147"/>
          </a:xfrm>
        </p:grpSpPr>
        <p:sp>
          <p:nvSpPr>
            <p:cNvPr id="18462" name="Freeform 14"/>
            <p:cNvSpPr>
              <a:spLocks/>
            </p:cNvSpPr>
            <p:nvPr/>
          </p:nvSpPr>
          <p:spPr bwMode="auto">
            <a:xfrm>
              <a:off x="3337" y="3690"/>
              <a:ext cx="502" cy="66"/>
            </a:xfrm>
            <a:custGeom>
              <a:avLst/>
              <a:gdLst>
                <a:gd name="T0" fmla="*/ 0 w 502"/>
                <a:gd name="T1" fmla="*/ 0 h 66"/>
                <a:gd name="T2" fmla="*/ 66 w 502"/>
                <a:gd name="T3" fmla="*/ 65 h 66"/>
                <a:gd name="T4" fmla="*/ 156 w 502"/>
                <a:gd name="T5" fmla="*/ 8 h 66"/>
                <a:gd name="T6" fmla="*/ 255 w 502"/>
                <a:gd name="T7" fmla="*/ 57 h 66"/>
                <a:gd name="T8" fmla="*/ 387 w 502"/>
                <a:gd name="T9" fmla="*/ 0 h 66"/>
                <a:gd name="T10" fmla="*/ 452 w 502"/>
                <a:gd name="T11" fmla="*/ 57 h 66"/>
                <a:gd name="T12" fmla="*/ 502 w 502"/>
                <a:gd name="T13" fmla="*/ 57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66"/>
                <a:gd name="T23" fmla="*/ 502 w 50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66">
                  <a:moveTo>
                    <a:pt x="0" y="0"/>
                  </a:moveTo>
                  <a:cubicBezTo>
                    <a:pt x="20" y="32"/>
                    <a:pt x="40" y="64"/>
                    <a:pt x="66" y="65"/>
                  </a:cubicBezTo>
                  <a:cubicBezTo>
                    <a:pt x="92" y="66"/>
                    <a:pt x="125" y="9"/>
                    <a:pt x="156" y="8"/>
                  </a:cubicBezTo>
                  <a:cubicBezTo>
                    <a:pt x="187" y="7"/>
                    <a:pt x="217" y="58"/>
                    <a:pt x="255" y="57"/>
                  </a:cubicBezTo>
                  <a:cubicBezTo>
                    <a:pt x="293" y="56"/>
                    <a:pt x="354" y="0"/>
                    <a:pt x="387" y="0"/>
                  </a:cubicBezTo>
                  <a:cubicBezTo>
                    <a:pt x="420" y="0"/>
                    <a:pt x="433" y="48"/>
                    <a:pt x="452" y="57"/>
                  </a:cubicBezTo>
                  <a:cubicBezTo>
                    <a:pt x="471" y="66"/>
                    <a:pt x="491" y="57"/>
                    <a:pt x="502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Freeform 15"/>
            <p:cNvSpPr>
              <a:spLocks/>
            </p:cNvSpPr>
            <p:nvPr/>
          </p:nvSpPr>
          <p:spPr bwMode="auto">
            <a:xfrm>
              <a:off x="3337" y="2609"/>
              <a:ext cx="502" cy="66"/>
            </a:xfrm>
            <a:custGeom>
              <a:avLst/>
              <a:gdLst>
                <a:gd name="T0" fmla="*/ 0 w 502"/>
                <a:gd name="T1" fmla="*/ 0 h 66"/>
                <a:gd name="T2" fmla="*/ 66 w 502"/>
                <a:gd name="T3" fmla="*/ 65 h 66"/>
                <a:gd name="T4" fmla="*/ 156 w 502"/>
                <a:gd name="T5" fmla="*/ 8 h 66"/>
                <a:gd name="T6" fmla="*/ 255 w 502"/>
                <a:gd name="T7" fmla="*/ 57 h 66"/>
                <a:gd name="T8" fmla="*/ 387 w 502"/>
                <a:gd name="T9" fmla="*/ 0 h 66"/>
                <a:gd name="T10" fmla="*/ 452 w 502"/>
                <a:gd name="T11" fmla="*/ 57 h 66"/>
                <a:gd name="T12" fmla="*/ 502 w 502"/>
                <a:gd name="T13" fmla="*/ 57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66"/>
                <a:gd name="T23" fmla="*/ 502 w 50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66">
                  <a:moveTo>
                    <a:pt x="0" y="0"/>
                  </a:moveTo>
                  <a:cubicBezTo>
                    <a:pt x="20" y="32"/>
                    <a:pt x="40" y="64"/>
                    <a:pt x="66" y="65"/>
                  </a:cubicBezTo>
                  <a:cubicBezTo>
                    <a:pt x="92" y="66"/>
                    <a:pt x="125" y="9"/>
                    <a:pt x="156" y="8"/>
                  </a:cubicBezTo>
                  <a:cubicBezTo>
                    <a:pt x="187" y="7"/>
                    <a:pt x="217" y="58"/>
                    <a:pt x="255" y="57"/>
                  </a:cubicBezTo>
                  <a:cubicBezTo>
                    <a:pt x="293" y="56"/>
                    <a:pt x="354" y="0"/>
                    <a:pt x="387" y="0"/>
                  </a:cubicBezTo>
                  <a:cubicBezTo>
                    <a:pt x="420" y="0"/>
                    <a:pt x="433" y="48"/>
                    <a:pt x="452" y="57"/>
                  </a:cubicBezTo>
                  <a:cubicBezTo>
                    <a:pt x="471" y="66"/>
                    <a:pt x="491" y="57"/>
                    <a:pt x="502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Freeform 16"/>
            <p:cNvSpPr>
              <a:spLocks/>
            </p:cNvSpPr>
            <p:nvPr/>
          </p:nvSpPr>
          <p:spPr bwMode="auto">
            <a:xfrm rot="-2029428">
              <a:off x="3395" y="3315"/>
              <a:ext cx="502" cy="66"/>
            </a:xfrm>
            <a:custGeom>
              <a:avLst/>
              <a:gdLst>
                <a:gd name="T0" fmla="*/ 0 w 502"/>
                <a:gd name="T1" fmla="*/ 0 h 66"/>
                <a:gd name="T2" fmla="*/ 66 w 502"/>
                <a:gd name="T3" fmla="*/ 65 h 66"/>
                <a:gd name="T4" fmla="*/ 156 w 502"/>
                <a:gd name="T5" fmla="*/ 8 h 66"/>
                <a:gd name="T6" fmla="*/ 255 w 502"/>
                <a:gd name="T7" fmla="*/ 57 h 66"/>
                <a:gd name="T8" fmla="*/ 387 w 502"/>
                <a:gd name="T9" fmla="*/ 0 h 66"/>
                <a:gd name="T10" fmla="*/ 452 w 502"/>
                <a:gd name="T11" fmla="*/ 57 h 66"/>
                <a:gd name="T12" fmla="*/ 502 w 502"/>
                <a:gd name="T13" fmla="*/ 57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66"/>
                <a:gd name="T23" fmla="*/ 502 w 50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66">
                  <a:moveTo>
                    <a:pt x="0" y="0"/>
                  </a:moveTo>
                  <a:cubicBezTo>
                    <a:pt x="20" y="32"/>
                    <a:pt x="40" y="64"/>
                    <a:pt x="66" y="65"/>
                  </a:cubicBezTo>
                  <a:cubicBezTo>
                    <a:pt x="92" y="66"/>
                    <a:pt x="125" y="9"/>
                    <a:pt x="156" y="8"/>
                  </a:cubicBezTo>
                  <a:cubicBezTo>
                    <a:pt x="187" y="7"/>
                    <a:pt x="217" y="58"/>
                    <a:pt x="255" y="57"/>
                  </a:cubicBezTo>
                  <a:cubicBezTo>
                    <a:pt x="293" y="56"/>
                    <a:pt x="354" y="0"/>
                    <a:pt x="387" y="0"/>
                  </a:cubicBezTo>
                  <a:cubicBezTo>
                    <a:pt x="420" y="0"/>
                    <a:pt x="433" y="48"/>
                    <a:pt x="452" y="57"/>
                  </a:cubicBezTo>
                  <a:cubicBezTo>
                    <a:pt x="471" y="66"/>
                    <a:pt x="491" y="57"/>
                    <a:pt x="502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5" name="Freeform 17"/>
            <p:cNvSpPr>
              <a:spLocks/>
            </p:cNvSpPr>
            <p:nvPr/>
          </p:nvSpPr>
          <p:spPr bwMode="auto">
            <a:xfrm rot="2029428" flipV="1">
              <a:off x="3395" y="2859"/>
              <a:ext cx="502" cy="66"/>
            </a:xfrm>
            <a:custGeom>
              <a:avLst/>
              <a:gdLst>
                <a:gd name="T0" fmla="*/ 0 w 502"/>
                <a:gd name="T1" fmla="*/ 0 h 66"/>
                <a:gd name="T2" fmla="*/ 66 w 502"/>
                <a:gd name="T3" fmla="*/ 65 h 66"/>
                <a:gd name="T4" fmla="*/ 156 w 502"/>
                <a:gd name="T5" fmla="*/ 8 h 66"/>
                <a:gd name="T6" fmla="*/ 255 w 502"/>
                <a:gd name="T7" fmla="*/ 57 h 66"/>
                <a:gd name="T8" fmla="*/ 387 w 502"/>
                <a:gd name="T9" fmla="*/ 0 h 66"/>
                <a:gd name="T10" fmla="*/ 452 w 502"/>
                <a:gd name="T11" fmla="*/ 57 h 66"/>
                <a:gd name="T12" fmla="*/ 502 w 502"/>
                <a:gd name="T13" fmla="*/ 57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66"/>
                <a:gd name="T23" fmla="*/ 502 w 50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66">
                  <a:moveTo>
                    <a:pt x="0" y="0"/>
                  </a:moveTo>
                  <a:cubicBezTo>
                    <a:pt x="20" y="32"/>
                    <a:pt x="40" y="64"/>
                    <a:pt x="66" y="65"/>
                  </a:cubicBezTo>
                  <a:cubicBezTo>
                    <a:pt x="92" y="66"/>
                    <a:pt x="125" y="9"/>
                    <a:pt x="156" y="8"/>
                  </a:cubicBezTo>
                  <a:cubicBezTo>
                    <a:pt x="187" y="7"/>
                    <a:pt x="217" y="58"/>
                    <a:pt x="255" y="57"/>
                  </a:cubicBezTo>
                  <a:cubicBezTo>
                    <a:pt x="293" y="56"/>
                    <a:pt x="354" y="0"/>
                    <a:pt x="387" y="0"/>
                  </a:cubicBezTo>
                  <a:cubicBezTo>
                    <a:pt x="420" y="0"/>
                    <a:pt x="433" y="48"/>
                    <a:pt x="452" y="57"/>
                  </a:cubicBezTo>
                  <a:cubicBezTo>
                    <a:pt x="471" y="66"/>
                    <a:pt x="491" y="57"/>
                    <a:pt x="502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841750" y="3722688"/>
            <a:ext cx="796925" cy="1660525"/>
            <a:chOff x="5108" y="2719"/>
            <a:chExt cx="502" cy="1046"/>
          </a:xfrm>
        </p:grpSpPr>
        <p:sp>
          <p:nvSpPr>
            <p:cNvPr id="18458" name="Freeform 19"/>
            <p:cNvSpPr>
              <a:spLocks/>
            </p:cNvSpPr>
            <p:nvPr/>
          </p:nvSpPr>
          <p:spPr bwMode="auto">
            <a:xfrm>
              <a:off x="5108" y="3035"/>
              <a:ext cx="502" cy="66"/>
            </a:xfrm>
            <a:custGeom>
              <a:avLst/>
              <a:gdLst>
                <a:gd name="T0" fmla="*/ 0 w 502"/>
                <a:gd name="T1" fmla="*/ 0 h 66"/>
                <a:gd name="T2" fmla="*/ 66 w 502"/>
                <a:gd name="T3" fmla="*/ 65 h 66"/>
                <a:gd name="T4" fmla="*/ 156 w 502"/>
                <a:gd name="T5" fmla="*/ 8 h 66"/>
                <a:gd name="T6" fmla="*/ 255 w 502"/>
                <a:gd name="T7" fmla="*/ 57 h 66"/>
                <a:gd name="T8" fmla="*/ 387 w 502"/>
                <a:gd name="T9" fmla="*/ 0 h 66"/>
                <a:gd name="T10" fmla="*/ 452 w 502"/>
                <a:gd name="T11" fmla="*/ 57 h 66"/>
                <a:gd name="T12" fmla="*/ 502 w 502"/>
                <a:gd name="T13" fmla="*/ 57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66"/>
                <a:gd name="T23" fmla="*/ 502 w 50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66">
                  <a:moveTo>
                    <a:pt x="0" y="0"/>
                  </a:moveTo>
                  <a:cubicBezTo>
                    <a:pt x="20" y="32"/>
                    <a:pt x="40" y="64"/>
                    <a:pt x="66" y="65"/>
                  </a:cubicBezTo>
                  <a:cubicBezTo>
                    <a:pt x="92" y="66"/>
                    <a:pt x="125" y="9"/>
                    <a:pt x="156" y="8"/>
                  </a:cubicBezTo>
                  <a:cubicBezTo>
                    <a:pt x="187" y="7"/>
                    <a:pt x="217" y="58"/>
                    <a:pt x="255" y="57"/>
                  </a:cubicBezTo>
                  <a:cubicBezTo>
                    <a:pt x="293" y="56"/>
                    <a:pt x="354" y="0"/>
                    <a:pt x="387" y="0"/>
                  </a:cubicBezTo>
                  <a:cubicBezTo>
                    <a:pt x="420" y="0"/>
                    <a:pt x="433" y="48"/>
                    <a:pt x="452" y="57"/>
                  </a:cubicBezTo>
                  <a:cubicBezTo>
                    <a:pt x="471" y="66"/>
                    <a:pt x="491" y="57"/>
                    <a:pt x="502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Freeform 20"/>
            <p:cNvSpPr>
              <a:spLocks/>
            </p:cNvSpPr>
            <p:nvPr/>
          </p:nvSpPr>
          <p:spPr bwMode="auto">
            <a:xfrm>
              <a:off x="5108" y="2719"/>
              <a:ext cx="502" cy="66"/>
            </a:xfrm>
            <a:custGeom>
              <a:avLst/>
              <a:gdLst>
                <a:gd name="T0" fmla="*/ 0 w 502"/>
                <a:gd name="T1" fmla="*/ 0 h 66"/>
                <a:gd name="T2" fmla="*/ 66 w 502"/>
                <a:gd name="T3" fmla="*/ 65 h 66"/>
                <a:gd name="T4" fmla="*/ 156 w 502"/>
                <a:gd name="T5" fmla="*/ 8 h 66"/>
                <a:gd name="T6" fmla="*/ 255 w 502"/>
                <a:gd name="T7" fmla="*/ 57 h 66"/>
                <a:gd name="T8" fmla="*/ 387 w 502"/>
                <a:gd name="T9" fmla="*/ 0 h 66"/>
                <a:gd name="T10" fmla="*/ 452 w 502"/>
                <a:gd name="T11" fmla="*/ 57 h 66"/>
                <a:gd name="T12" fmla="*/ 502 w 502"/>
                <a:gd name="T13" fmla="*/ 57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66"/>
                <a:gd name="T23" fmla="*/ 502 w 50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66">
                  <a:moveTo>
                    <a:pt x="0" y="0"/>
                  </a:moveTo>
                  <a:cubicBezTo>
                    <a:pt x="20" y="32"/>
                    <a:pt x="40" y="64"/>
                    <a:pt x="66" y="65"/>
                  </a:cubicBezTo>
                  <a:cubicBezTo>
                    <a:pt x="92" y="66"/>
                    <a:pt x="125" y="9"/>
                    <a:pt x="156" y="8"/>
                  </a:cubicBezTo>
                  <a:cubicBezTo>
                    <a:pt x="187" y="7"/>
                    <a:pt x="217" y="58"/>
                    <a:pt x="255" y="57"/>
                  </a:cubicBezTo>
                  <a:cubicBezTo>
                    <a:pt x="293" y="56"/>
                    <a:pt x="354" y="0"/>
                    <a:pt x="387" y="0"/>
                  </a:cubicBezTo>
                  <a:cubicBezTo>
                    <a:pt x="420" y="0"/>
                    <a:pt x="433" y="48"/>
                    <a:pt x="452" y="57"/>
                  </a:cubicBezTo>
                  <a:cubicBezTo>
                    <a:pt x="471" y="66"/>
                    <a:pt x="491" y="57"/>
                    <a:pt x="502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Freeform 21"/>
            <p:cNvSpPr>
              <a:spLocks/>
            </p:cNvSpPr>
            <p:nvPr/>
          </p:nvSpPr>
          <p:spPr bwMode="auto">
            <a:xfrm>
              <a:off x="5108" y="3699"/>
              <a:ext cx="502" cy="66"/>
            </a:xfrm>
            <a:custGeom>
              <a:avLst/>
              <a:gdLst>
                <a:gd name="T0" fmla="*/ 0 w 502"/>
                <a:gd name="T1" fmla="*/ 0 h 66"/>
                <a:gd name="T2" fmla="*/ 66 w 502"/>
                <a:gd name="T3" fmla="*/ 65 h 66"/>
                <a:gd name="T4" fmla="*/ 156 w 502"/>
                <a:gd name="T5" fmla="*/ 8 h 66"/>
                <a:gd name="T6" fmla="*/ 255 w 502"/>
                <a:gd name="T7" fmla="*/ 57 h 66"/>
                <a:gd name="T8" fmla="*/ 387 w 502"/>
                <a:gd name="T9" fmla="*/ 0 h 66"/>
                <a:gd name="T10" fmla="*/ 452 w 502"/>
                <a:gd name="T11" fmla="*/ 57 h 66"/>
                <a:gd name="T12" fmla="*/ 502 w 502"/>
                <a:gd name="T13" fmla="*/ 57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66"/>
                <a:gd name="T23" fmla="*/ 502 w 50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66">
                  <a:moveTo>
                    <a:pt x="0" y="0"/>
                  </a:moveTo>
                  <a:cubicBezTo>
                    <a:pt x="20" y="32"/>
                    <a:pt x="40" y="64"/>
                    <a:pt x="66" y="65"/>
                  </a:cubicBezTo>
                  <a:cubicBezTo>
                    <a:pt x="92" y="66"/>
                    <a:pt x="125" y="9"/>
                    <a:pt x="156" y="8"/>
                  </a:cubicBezTo>
                  <a:cubicBezTo>
                    <a:pt x="187" y="7"/>
                    <a:pt x="217" y="58"/>
                    <a:pt x="255" y="57"/>
                  </a:cubicBezTo>
                  <a:cubicBezTo>
                    <a:pt x="293" y="56"/>
                    <a:pt x="354" y="0"/>
                    <a:pt x="387" y="0"/>
                  </a:cubicBezTo>
                  <a:cubicBezTo>
                    <a:pt x="420" y="0"/>
                    <a:pt x="433" y="48"/>
                    <a:pt x="452" y="57"/>
                  </a:cubicBezTo>
                  <a:cubicBezTo>
                    <a:pt x="471" y="66"/>
                    <a:pt x="491" y="57"/>
                    <a:pt x="502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Freeform 22"/>
            <p:cNvSpPr>
              <a:spLocks/>
            </p:cNvSpPr>
            <p:nvPr/>
          </p:nvSpPr>
          <p:spPr bwMode="auto">
            <a:xfrm>
              <a:off x="5108" y="3379"/>
              <a:ext cx="502" cy="66"/>
            </a:xfrm>
            <a:custGeom>
              <a:avLst/>
              <a:gdLst>
                <a:gd name="T0" fmla="*/ 0 w 502"/>
                <a:gd name="T1" fmla="*/ 0 h 66"/>
                <a:gd name="T2" fmla="*/ 66 w 502"/>
                <a:gd name="T3" fmla="*/ 65 h 66"/>
                <a:gd name="T4" fmla="*/ 156 w 502"/>
                <a:gd name="T5" fmla="*/ 8 h 66"/>
                <a:gd name="T6" fmla="*/ 255 w 502"/>
                <a:gd name="T7" fmla="*/ 57 h 66"/>
                <a:gd name="T8" fmla="*/ 387 w 502"/>
                <a:gd name="T9" fmla="*/ 0 h 66"/>
                <a:gd name="T10" fmla="*/ 452 w 502"/>
                <a:gd name="T11" fmla="*/ 57 h 66"/>
                <a:gd name="T12" fmla="*/ 502 w 502"/>
                <a:gd name="T13" fmla="*/ 57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66"/>
                <a:gd name="T23" fmla="*/ 502 w 50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66">
                  <a:moveTo>
                    <a:pt x="0" y="0"/>
                  </a:moveTo>
                  <a:cubicBezTo>
                    <a:pt x="20" y="32"/>
                    <a:pt x="40" y="64"/>
                    <a:pt x="66" y="65"/>
                  </a:cubicBezTo>
                  <a:cubicBezTo>
                    <a:pt x="92" y="66"/>
                    <a:pt x="125" y="9"/>
                    <a:pt x="156" y="8"/>
                  </a:cubicBezTo>
                  <a:cubicBezTo>
                    <a:pt x="187" y="7"/>
                    <a:pt x="217" y="58"/>
                    <a:pt x="255" y="57"/>
                  </a:cubicBezTo>
                  <a:cubicBezTo>
                    <a:pt x="293" y="56"/>
                    <a:pt x="354" y="0"/>
                    <a:pt x="387" y="0"/>
                  </a:cubicBezTo>
                  <a:cubicBezTo>
                    <a:pt x="420" y="0"/>
                    <a:pt x="433" y="48"/>
                    <a:pt x="452" y="57"/>
                  </a:cubicBezTo>
                  <a:cubicBezTo>
                    <a:pt x="471" y="66"/>
                    <a:pt x="491" y="57"/>
                    <a:pt x="502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359400" y="3444875"/>
            <a:ext cx="495300" cy="1841500"/>
            <a:chOff x="3376" y="2664"/>
            <a:chExt cx="312" cy="1160"/>
          </a:xfrm>
        </p:grpSpPr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flipV="1">
              <a:off x="3376" y="3608"/>
              <a:ext cx="31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3376" y="2664"/>
              <a:ext cx="31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524500" y="3775075"/>
            <a:ext cx="330200" cy="1168400"/>
            <a:chOff x="3480" y="2872"/>
            <a:chExt cx="208" cy="736"/>
          </a:xfrm>
        </p:grpSpPr>
        <p:sp>
          <p:nvSpPr>
            <p:cNvPr id="18454" name="Line 27"/>
            <p:cNvSpPr>
              <a:spLocks noChangeShapeType="1"/>
            </p:cNvSpPr>
            <p:nvPr/>
          </p:nvSpPr>
          <p:spPr bwMode="auto">
            <a:xfrm flipH="1" flipV="1">
              <a:off x="3480" y="3424"/>
              <a:ext cx="208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Line 28"/>
            <p:cNvSpPr>
              <a:spLocks noChangeShapeType="1"/>
            </p:cNvSpPr>
            <p:nvPr/>
          </p:nvSpPr>
          <p:spPr bwMode="auto">
            <a:xfrm flipH="1">
              <a:off x="3480" y="2872"/>
              <a:ext cx="208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711825" y="2973388"/>
            <a:ext cx="2947988" cy="2798762"/>
            <a:chOff x="3598" y="2367"/>
            <a:chExt cx="1857" cy="1763"/>
          </a:xfrm>
        </p:grpSpPr>
        <p:sp>
          <p:nvSpPr>
            <p:cNvPr id="18451" name="Rectangle 30"/>
            <p:cNvSpPr>
              <a:spLocks noChangeArrowheads="1"/>
            </p:cNvSpPr>
            <p:nvPr/>
          </p:nvSpPr>
          <p:spPr bwMode="auto">
            <a:xfrm>
              <a:off x="3688" y="2618"/>
              <a:ext cx="1767" cy="15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2" name="Rectangle 31"/>
            <p:cNvSpPr>
              <a:spLocks noChangeArrowheads="1"/>
            </p:cNvSpPr>
            <p:nvPr/>
          </p:nvSpPr>
          <p:spPr bwMode="auto">
            <a:xfrm>
              <a:off x="3598" y="2998"/>
              <a:ext cx="86" cy="51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Text Box 32"/>
            <p:cNvSpPr txBox="1">
              <a:spLocks noChangeArrowheads="1"/>
            </p:cNvSpPr>
            <p:nvPr/>
          </p:nvSpPr>
          <p:spPr bwMode="auto">
            <a:xfrm>
              <a:off x="3620" y="2367"/>
              <a:ext cx="10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kumimoji="1" lang="uk-UA" altLang="ja-JP" sz="2000" u="none">
                  <a:solidFill>
                    <a:schemeClr val="tx1"/>
                  </a:solidFill>
                  <a:latin typeface="Arial" charset="0"/>
                </a:rPr>
                <a:t>Нові будівлі</a:t>
              </a:r>
              <a:endParaRPr kumimoji="1" lang="uk-UA" altLang="ja-JP" sz="2000" u="none">
                <a:solidFill>
                  <a:schemeClr val="tx1"/>
                </a:solidFill>
                <a:latin typeface="Arial" charset="0"/>
                <a:ea typeface="ＭＳ Ｐゴシック" pitchFamily="-110" charset="-128"/>
              </a:endParaRPr>
            </a:p>
          </p:txBody>
        </p:sp>
      </p:grpSp>
      <p:sp>
        <p:nvSpPr>
          <p:cNvPr id="86049" name="Rectangle 33" descr="10%"/>
          <p:cNvSpPr>
            <a:spLocks noChangeArrowheads="1"/>
          </p:cNvSpPr>
          <p:nvPr/>
        </p:nvSpPr>
        <p:spPr bwMode="auto">
          <a:xfrm>
            <a:off x="5854700" y="3368675"/>
            <a:ext cx="2806700" cy="2400300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2100263" y="3973513"/>
            <a:ext cx="160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uk-UA" altLang="ja-JP" sz="2400" u="none">
                <a:solidFill>
                  <a:schemeClr val="tx1"/>
                </a:solidFill>
                <a:latin typeface="Times New Roman" pitchFamily="18" charset="0"/>
              </a:rPr>
              <a:t>Природна </a:t>
            </a:r>
          </a:p>
          <a:p>
            <a:r>
              <a:rPr kumimoji="1" lang="uk-UA" altLang="ja-JP" sz="2400" u="none">
                <a:solidFill>
                  <a:schemeClr val="tx1"/>
                </a:solidFill>
                <a:latin typeface="Times New Roman" pitchFamily="18" charset="0"/>
              </a:rPr>
              <a:t>вентиляція</a:t>
            </a:r>
            <a:endParaRPr kumimoji="1" lang="uk-UA" altLang="ja-JP" sz="2400" u="none">
              <a:solidFill>
                <a:schemeClr val="tx1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5940425" y="4013200"/>
            <a:ext cx="2663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uk-UA" altLang="ja-JP" sz="2400" b="1" u="none">
                <a:solidFill>
                  <a:srgbClr val="FF0000"/>
                </a:solidFill>
                <a:latin typeface="Times New Roman" pitchFamily="18" charset="0"/>
              </a:rPr>
              <a:t>Немає свіжого повітря</a:t>
            </a:r>
            <a:endParaRPr kumimoji="1" lang="uk-UA" altLang="ja-JP" sz="2400" b="1" u="none">
              <a:solidFill>
                <a:schemeClr val="tx1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18444" name="AutoShape 37"/>
          <p:cNvSpPr>
            <a:spLocks noChangeArrowheads="1"/>
          </p:cNvSpPr>
          <p:nvPr/>
        </p:nvSpPr>
        <p:spPr bwMode="auto">
          <a:xfrm>
            <a:off x="107950" y="2860675"/>
            <a:ext cx="1079500" cy="360363"/>
          </a:xfrm>
          <a:prstGeom prst="wedgeRoundRectCallout">
            <a:avLst>
              <a:gd name="adj1" fmla="val 38824"/>
              <a:gd name="adj2" fmla="val 15925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uk-UA" sz="1800" u="none">
                <a:solidFill>
                  <a:schemeClr val="tx1"/>
                </a:solidFill>
                <a:latin typeface="Arial" charset="0"/>
              </a:rPr>
              <a:t>Повітря</a:t>
            </a:r>
          </a:p>
        </p:txBody>
      </p:sp>
      <p:sp>
        <p:nvSpPr>
          <p:cNvPr id="18445" name="AutoShape 38"/>
          <p:cNvSpPr>
            <a:spLocks noChangeArrowheads="1"/>
          </p:cNvSpPr>
          <p:nvPr/>
        </p:nvSpPr>
        <p:spPr bwMode="auto">
          <a:xfrm>
            <a:off x="4427538" y="2924175"/>
            <a:ext cx="1079500" cy="360363"/>
          </a:xfrm>
          <a:prstGeom prst="wedgeRoundRectCallout">
            <a:avLst>
              <a:gd name="adj1" fmla="val 37648"/>
              <a:gd name="adj2" fmla="val 10022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uk-UA" sz="1800" u="none">
                <a:solidFill>
                  <a:schemeClr val="tx1"/>
                </a:solidFill>
                <a:latin typeface="Arial" charset="0"/>
              </a:rPr>
              <a:t>Повітря</a:t>
            </a:r>
          </a:p>
        </p:txBody>
      </p:sp>
      <p:sp>
        <p:nvSpPr>
          <p:cNvPr id="18446" name="Text Box 39"/>
          <p:cNvSpPr txBox="1">
            <a:spLocks noChangeArrowheads="1"/>
          </p:cNvSpPr>
          <p:nvPr/>
        </p:nvSpPr>
        <p:spPr bwMode="auto">
          <a:xfrm rot="-5400000">
            <a:off x="4175919" y="4263232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uk-UA" sz="1800" u="none">
                <a:solidFill>
                  <a:schemeClr val="tx1"/>
                </a:solidFill>
                <a:latin typeface="Arial" charset="0"/>
              </a:rPr>
              <a:t>Повітря</a:t>
            </a:r>
          </a:p>
        </p:txBody>
      </p:sp>
      <p:sp>
        <p:nvSpPr>
          <p:cNvPr id="86056" name="Rectangle 40"/>
          <p:cNvSpPr>
            <a:spLocks noChangeArrowheads="1"/>
          </p:cNvSpPr>
          <p:nvPr/>
        </p:nvSpPr>
        <p:spPr bwMode="auto">
          <a:xfrm>
            <a:off x="323850" y="101600"/>
            <a:ext cx="8736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uk-UA" sz="24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60% втрат тепла припадає на систему вентиляції</a:t>
            </a:r>
            <a:r>
              <a:rPr lang="ru-RU" sz="2800" u="none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6060" name="Rectangle 44"/>
          <p:cNvSpPr>
            <a:spLocks noChangeArrowheads="1"/>
          </p:cNvSpPr>
          <p:nvPr/>
        </p:nvSpPr>
        <p:spPr bwMode="auto">
          <a:xfrm>
            <a:off x="107950" y="5988050"/>
            <a:ext cx="89646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16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Герметичні вікна ► підвищення вологості внутрішнього повітря ► зволоження стін ► поява грибків та підвищення теплової проникності стін ► погіршення мікроклімату ► посилення захворюваності мешканців</a:t>
            </a:r>
          </a:p>
        </p:txBody>
      </p:sp>
      <p:sp>
        <p:nvSpPr>
          <p:cNvPr id="86061" name="Rectangle 45"/>
          <p:cNvSpPr>
            <a:spLocks noChangeArrowheads="1"/>
          </p:cNvSpPr>
          <p:nvPr/>
        </p:nvSpPr>
        <p:spPr bwMode="auto">
          <a:xfrm>
            <a:off x="971550" y="692150"/>
            <a:ext cx="7993063" cy="6477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altLang="ja-JP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Потреба людини у свіжому повітрі у будь-якому приміщенні складає не менше 15 м</a:t>
            </a:r>
            <a:r>
              <a:rPr lang="uk-UA" altLang="ja-JP" sz="1600" b="1" u="none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altLang="ja-JP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/год.</a:t>
            </a:r>
          </a:p>
        </p:txBody>
      </p:sp>
      <p:sp>
        <p:nvSpPr>
          <p:cNvPr id="86062" name="Rectangle 46"/>
          <p:cNvSpPr>
            <a:spLocks noChangeArrowheads="1"/>
          </p:cNvSpPr>
          <p:nvPr/>
        </p:nvSpPr>
        <p:spPr bwMode="auto">
          <a:xfrm>
            <a:off x="971550" y="1341438"/>
            <a:ext cx="7993063" cy="6477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altLang="ja-JP" sz="16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Дослідження показують, що у звичайному житлі за добу випаровується 10…20 л води.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620713"/>
            <a:ext cx="3411537" cy="3089275"/>
            <a:chOff x="3040" y="1520"/>
            <a:chExt cx="2149" cy="1946"/>
          </a:xfrm>
        </p:grpSpPr>
        <p:sp>
          <p:nvSpPr>
            <p:cNvPr id="19508" name="Freeform 6"/>
            <p:cNvSpPr>
              <a:spLocks/>
            </p:cNvSpPr>
            <p:nvPr/>
          </p:nvSpPr>
          <p:spPr bwMode="auto">
            <a:xfrm>
              <a:off x="3040" y="1682"/>
              <a:ext cx="1975" cy="1620"/>
            </a:xfrm>
            <a:custGeom>
              <a:avLst/>
              <a:gdLst>
                <a:gd name="T0" fmla="*/ 689 w 2527"/>
                <a:gd name="T1" fmla="*/ 44 h 2113"/>
                <a:gd name="T2" fmla="*/ 997 w 2527"/>
                <a:gd name="T3" fmla="*/ 143 h 2113"/>
                <a:gd name="T4" fmla="*/ 1459 w 2527"/>
                <a:gd name="T5" fmla="*/ 242 h 2113"/>
                <a:gd name="T6" fmla="*/ 1503 w 2527"/>
                <a:gd name="T7" fmla="*/ 278 h 2113"/>
                <a:gd name="T8" fmla="*/ 1470 w 2527"/>
                <a:gd name="T9" fmla="*/ 580 h 2113"/>
                <a:gd name="T10" fmla="*/ 1492 w 2527"/>
                <a:gd name="T11" fmla="*/ 856 h 2113"/>
                <a:gd name="T12" fmla="*/ 1474 w 2527"/>
                <a:gd name="T13" fmla="*/ 888 h 2113"/>
                <a:gd name="T14" fmla="*/ 1184 w 2527"/>
                <a:gd name="T15" fmla="*/ 1036 h 2113"/>
                <a:gd name="T16" fmla="*/ 950 w 2527"/>
                <a:gd name="T17" fmla="*/ 1212 h 2113"/>
                <a:gd name="T18" fmla="*/ 884 w 2527"/>
                <a:gd name="T19" fmla="*/ 1215 h 2113"/>
                <a:gd name="T20" fmla="*/ 488 w 2527"/>
                <a:gd name="T21" fmla="*/ 1064 h 2113"/>
                <a:gd name="T22" fmla="*/ 74 w 2527"/>
                <a:gd name="T23" fmla="*/ 1001 h 2113"/>
                <a:gd name="T24" fmla="*/ 45 w 2527"/>
                <a:gd name="T25" fmla="*/ 955 h 2113"/>
                <a:gd name="T26" fmla="*/ 74 w 2527"/>
                <a:gd name="T27" fmla="*/ 665 h 2113"/>
                <a:gd name="T28" fmla="*/ 41 w 2527"/>
                <a:gd name="T29" fmla="*/ 390 h 2113"/>
                <a:gd name="T30" fmla="*/ 81 w 2527"/>
                <a:gd name="T31" fmla="*/ 348 h 2113"/>
                <a:gd name="T32" fmla="*/ 378 w 2527"/>
                <a:gd name="T33" fmla="*/ 207 h 2113"/>
                <a:gd name="T34" fmla="*/ 591 w 2527"/>
                <a:gd name="T35" fmla="*/ 27 h 2113"/>
                <a:gd name="T36" fmla="*/ 689 w 2527"/>
                <a:gd name="T37" fmla="*/ 44 h 2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7"/>
                <a:gd name="T58" fmla="*/ 0 h 2113"/>
                <a:gd name="T59" fmla="*/ 2527 w 2527"/>
                <a:gd name="T60" fmla="*/ 2113 h 2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7" h="2113">
                  <a:moveTo>
                    <a:pt x="1129" y="76"/>
                  </a:moveTo>
                  <a:cubicBezTo>
                    <a:pt x="1240" y="109"/>
                    <a:pt x="1423" y="188"/>
                    <a:pt x="1633" y="244"/>
                  </a:cubicBezTo>
                  <a:cubicBezTo>
                    <a:pt x="1843" y="300"/>
                    <a:pt x="2251" y="374"/>
                    <a:pt x="2389" y="412"/>
                  </a:cubicBezTo>
                  <a:cubicBezTo>
                    <a:pt x="2527" y="450"/>
                    <a:pt x="2458" y="376"/>
                    <a:pt x="2461" y="472"/>
                  </a:cubicBezTo>
                  <a:cubicBezTo>
                    <a:pt x="2464" y="568"/>
                    <a:pt x="2410" y="824"/>
                    <a:pt x="2407" y="988"/>
                  </a:cubicBezTo>
                  <a:cubicBezTo>
                    <a:pt x="2404" y="1152"/>
                    <a:pt x="2442" y="1369"/>
                    <a:pt x="2443" y="1456"/>
                  </a:cubicBezTo>
                  <a:cubicBezTo>
                    <a:pt x="2444" y="1543"/>
                    <a:pt x="2497" y="1459"/>
                    <a:pt x="2413" y="1510"/>
                  </a:cubicBezTo>
                  <a:cubicBezTo>
                    <a:pt x="2329" y="1561"/>
                    <a:pt x="2082" y="1670"/>
                    <a:pt x="1939" y="1762"/>
                  </a:cubicBezTo>
                  <a:cubicBezTo>
                    <a:pt x="1796" y="1854"/>
                    <a:pt x="1637" y="2011"/>
                    <a:pt x="1555" y="2062"/>
                  </a:cubicBezTo>
                  <a:cubicBezTo>
                    <a:pt x="1473" y="2113"/>
                    <a:pt x="1573" y="2110"/>
                    <a:pt x="1447" y="2068"/>
                  </a:cubicBezTo>
                  <a:cubicBezTo>
                    <a:pt x="1321" y="2026"/>
                    <a:pt x="1020" y="1871"/>
                    <a:pt x="799" y="1810"/>
                  </a:cubicBezTo>
                  <a:cubicBezTo>
                    <a:pt x="578" y="1749"/>
                    <a:pt x="242" y="1733"/>
                    <a:pt x="121" y="1702"/>
                  </a:cubicBezTo>
                  <a:cubicBezTo>
                    <a:pt x="0" y="1671"/>
                    <a:pt x="73" y="1719"/>
                    <a:pt x="73" y="1624"/>
                  </a:cubicBezTo>
                  <a:cubicBezTo>
                    <a:pt x="73" y="1529"/>
                    <a:pt x="122" y="1292"/>
                    <a:pt x="121" y="1132"/>
                  </a:cubicBezTo>
                  <a:cubicBezTo>
                    <a:pt x="120" y="972"/>
                    <a:pt x="65" y="754"/>
                    <a:pt x="67" y="664"/>
                  </a:cubicBezTo>
                  <a:cubicBezTo>
                    <a:pt x="69" y="574"/>
                    <a:pt x="41" y="644"/>
                    <a:pt x="133" y="592"/>
                  </a:cubicBezTo>
                  <a:cubicBezTo>
                    <a:pt x="225" y="540"/>
                    <a:pt x="480" y="443"/>
                    <a:pt x="619" y="352"/>
                  </a:cubicBezTo>
                  <a:cubicBezTo>
                    <a:pt x="758" y="261"/>
                    <a:pt x="882" y="92"/>
                    <a:pt x="967" y="46"/>
                  </a:cubicBezTo>
                  <a:cubicBezTo>
                    <a:pt x="1052" y="0"/>
                    <a:pt x="1018" y="43"/>
                    <a:pt x="1129" y="76"/>
                  </a:cubicBezTo>
                  <a:close/>
                </a:path>
              </a:pathLst>
            </a:custGeom>
            <a:solidFill>
              <a:srgbClr val="FFFF9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9" name="Freeform 7"/>
            <p:cNvSpPr>
              <a:spLocks/>
            </p:cNvSpPr>
            <p:nvPr/>
          </p:nvSpPr>
          <p:spPr bwMode="auto">
            <a:xfrm>
              <a:off x="3135" y="2177"/>
              <a:ext cx="1069" cy="285"/>
            </a:xfrm>
            <a:custGeom>
              <a:avLst/>
              <a:gdLst>
                <a:gd name="T0" fmla="*/ 0 w 1368"/>
                <a:gd name="T1" fmla="*/ 0 h 372"/>
                <a:gd name="T2" fmla="*/ 432 w 1368"/>
                <a:gd name="T3" fmla="*/ 144 h 372"/>
                <a:gd name="T4" fmla="*/ 835 w 1368"/>
                <a:gd name="T5" fmla="*/ 218 h 372"/>
                <a:gd name="T6" fmla="*/ 0 60000 65536"/>
                <a:gd name="T7" fmla="*/ 0 60000 65536"/>
                <a:gd name="T8" fmla="*/ 0 60000 65536"/>
                <a:gd name="T9" fmla="*/ 0 w 1368"/>
                <a:gd name="T10" fmla="*/ 0 h 372"/>
                <a:gd name="T11" fmla="*/ 1368 w 1368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372">
                  <a:moveTo>
                    <a:pt x="0" y="0"/>
                  </a:moveTo>
                  <a:cubicBezTo>
                    <a:pt x="240" y="92"/>
                    <a:pt x="480" y="184"/>
                    <a:pt x="708" y="246"/>
                  </a:cubicBezTo>
                  <a:cubicBezTo>
                    <a:pt x="936" y="308"/>
                    <a:pt x="1152" y="340"/>
                    <a:pt x="1368" y="37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0" name="Freeform 8"/>
            <p:cNvSpPr>
              <a:spLocks/>
            </p:cNvSpPr>
            <p:nvPr/>
          </p:nvSpPr>
          <p:spPr bwMode="auto">
            <a:xfrm>
              <a:off x="4246" y="2025"/>
              <a:ext cx="680" cy="419"/>
            </a:xfrm>
            <a:custGeom>
              <a:avLst/>
              <a:gdLst>
                <a:gd name="T0" fmla="*/ 0 w 900"/>
                <a:gd name="T1" fmla="*/ 308 h 570"/>
                <a:gd name="T2" fmla="*/ 291 w 900"/>
                <a:gd name="T3" fmla="*/ 185 h 570"/>
                <a:gd name="T4" fmla="*/ 514 w 900"/>
                <a:gd name="T5" fmla="*/ 0 h 570"/>
                <a:gd name="T6" fmla="*/ 0 60000 65536"/>
                <a:gd name="T7" fmla="*/ 0 60000 65536"/>
                <a:gd name="T8" fmla="*/ 0 60000 65536"/>
                <a:gd name="T9" fmla="*/ 0 w 900"/>
                <a:gd name="T10" fmla="*/ 0 h 570"/>
                <a:gd name="T11" fmla="*/ 900 w 900"/>
                <a:gd name="T12" fmla="*/ 570 h 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0" h="570">
                  <a:moveTo>
                    <a:pt x="0" y="570"/>
                  </a:moveTo>
                  <a:cubicBezTo>
                    <a:pt x="180" y="503"/>
                    <a:pt x="360" y="437"/>
                    <a:pt x="510" y="342"/>
                  </a:cubicBezTo>
                  <a:cubicBezTo>
                    <a:pt x="660" y="247"/>
                    <a:pt x="780" y="123"/>
                    <a:pt x="90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1" name="Freeform 9"/>
            <p:cNvSpPr>
              <a:spLocks/>
            </p:cNvSpPr>
            <p:nvPr/>
          </p:nvSpPr>
          <p:spPr bwMode="auto">
            <a:xfrm>
              <a:off x="3116" y="2531"/>
              <a:ext cx="699" cy="432"/>
            </a:xfrm>
            <a:custGeom>
              <a:avLst/>
              <a:gdLst>
                <a:gd name="T0" fmla="*/ 0 w 894"/>
                <a:gd name="T1" fmla="*/ 331 h 564"/>
                <a:gd name="T2" fmla="*/ 271 w 894"/>
                <a:gd name="T3" fmla="*/ 123 h 564"/>
                <a:gd name="T4" fmla="*/ 547 w 894"/>
                <a:gd name="T5" fmla="*/ 0 h 564"/>
                <a:gd name="T6" fmla="*/ 0 60000 65536"/>
                <a:gd name="T7" fmla="*/ 0 60000 65536"/>
                <a:gd name="T8" fmla="*/ 0 60000 65536"/>
                <a:gd name="T9" fmla="*/ 0 w 894"/>
                <a:gd name="T10" fmla="*/ 0 h 564"/>
                <a:gd name="T11" fmla="*/ 894 w 894"/>
                <a:gd name="T12" fmla="*/ 564 h 5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4" h="564">
                  <a:moveTo>
                    <a:pt x="0" y="564"/>
                  </a:moveTo>
                  <a:cubicBezTo>
                    <a:pt x="147" y="434"/>
                    <a:pt x="295" y="304"/>
                    <a:pt x="444" y="210"/>
                  </a:cubicBezTo>
                  <a:cubicBezTo>
                    <a:pt x="593" y="116"/>
                    <a:pt x="743" y="58"/>
                    <a:pt x="89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2" name="Freeform 10"/>
            <p:cNvSpPr>
              <a:spLocks/>
            </p:cNvSpPr>
            <p:nvPr/>
          </p:nvSpPr>
          <p:spPr bwMode="auto">
            <a:xfrm>
              <a:off x="3848" y="2531"/>
              <a:ext cx="1078" cy="290"/>
            </a:xfrm>
            <a:custGeom>
              <a:avLst/>
              <a:gdLst>
                <a:gd name="T0" fmla="*/ 0 w 1380"/>
                <a:gd name="T1" fmla="*/ 0 h 378"/>
                <a:gd name="T2" fmla="*/ 377 w 1380"/>
                <a:gd name="T3" fmla="*/ 53 h 378"/>
                <a:gd name="T4" fmla="*/ 842 w 1380"/>
                <a:gd name="T5" fmla="*/ 222 h 378"/>
                <a:gd name="T6" fmla="*/ 0 60000 65536"/>
                <a:gd name="T7" fmla="*/ 0 60000 65536"/>
                <a:gd name="T8" fmla="*/ 0 60000 65536"/>
                <a:gd name="T9" fmla="*/ 0 w 1380"/>
                <a:gd name="T10" fmla="*/ 0 h 378"/>
                <a:gd name="T11" fmla="*/ 1380 w 1380"/>
                <a:gd name="T12" fmla="*/ 378 h 3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0" h="378">
                  <a:moveTo>
                    <a:pt x="0" y="0"/>
                  </a:moveTo>
                  <a:cubicBezTo>
                    <a:pt x="194" y="13"/>
                    <a:pt x="388" y="27"/>
                    <a:pt x="618" y="90"/>
                  </a:cubicBezTo>
                  <a:cubicBezTo>
                    <a:pt x="848" y="153"/>
                    <a:pt x="1114" y="265"/>
                    <a:pt x="1380" y="37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3" name="Freeform 11"/>
            <p:cNvSpPr>
              <a:spLocks/>
            </p:cNvSpPr>
            <p:nvPr/>
          </p:nvSpPr>
          <p:spPr bwMode="auto">
            <a:xfrm>
              <a:off x="3798" y="1735"/>
              <a:ext cx="36" cy="768"/>
            </a:xfrm>
            <a:custGeom>
              <a:avLst/>
              <a:gdLst>
                <a:gd name="T0" fmla="*/ 18 w 45"/>
                <a:gd name="T1" fmla="*/ 0 h 1002"/>
                <a:gd name="T2" fmla="*/ 2 w 45"/>
                <a:gd name="T3" fmla="*/ 346 h 1002"/>
                <a:gd name="T4" fmla="*/ 29 w 45"/>
                <a:gd name="T5" fmla="*/ 589 h 1002"/>
                <a:gd name="T6" fmla="*/ 0 60000 65536"/>
                <a:gd name="T7" fmla="*/ 0 60000 65536"/>
                <a:gd name="T8" fmla="*/ 0 60000 65536"/>
                <a:gd name="T9" fmla="*/ 0 w 45"/>
                <a:gd name="T10" fmla="*/ 0 h 1002"/>
                <a:gd name="T11" fmla="*/ 45 w 45"/>
                <a:gd name="T12" fmla="*/ 1002 h 1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002">
                  <a:moveTo>
                    <a:pt x="27" y="0"/>
                  </a:moveTo>
                  <a:cubicBezTo>
                    <a:pt x="13" y="210"/>
                    <a:pt x="0" y="421"/>
                    <a:pt x="3" y="588"/>
                  </a:cubicBezTo>
                  <a:cubicBezTo>
                    <a:pt x="6" y="755"/>
                    <a:pt x="25" y="878"/>
                    <a:pt x="45" y="100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4" name="Freeform 12"/>
            <p:cNvSpPr>
              <a:spLocks/>
            </p:cNvSpPr>
            <p:nvPr/>
          </p:nvSpPr>
          <p:spPr bwMode="auto">
            <a:xfrm>
              <a:off x="4189" y="2485"/>
              <a:ext cx="34" cy="778"/>
            </a:xfrm>
            <a:custGeom>
              <a:avLst/>
              <a:gdLst>
                <a:gd name="T0" fmla="*/ 27 w 43"/>
                <a:gd name="T1" fmla="*/ 0 h 1014"/>
                <a:gd name="T2" fmla="*/ 1 w 43"/>
                <a:gd name="T3" fmla="*/ 361 h 1014"/>
                <a:gd name="T4" fmla="*/ 23 w 43"/>
                <a:gd name="T5" fmla="*/ 597 h 1014"/>
                <a:gd name="T6" fmla="*/ 0 60000 65536"/>
                <a:gd name="T7" fmla="*/ 0 60000 65536"/>
                <a:gd name="T8" fmla="*/ 0 60000 65536"/>
                <a:gd name="T9" fmla="*/ 0 w 43"/>
                <a:gd name="T10" fmla="*/ 0 h 1014"/>
                <a:gd name="T11" fmla="*/ 43 w 43"/>
                <a:gd name="T12" fmla="*/ 1014 h 10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1014">
                  <a:moveTo>
                    <a:pt x="43" y="0"/>
                  </a:moveTo>
                  <a:cubicBezTo>
                    <a:pt x="22" y="221"/>
                    <a:pt x="2" y="443"/>
                    <a:pt x="1" y="612"/>
                  </a:cubicBezTo>
                  <a:cubicBezTo>
                    <a:pt x="0" y="781"/>
                    <a:pt x="18" y="897"/>
                    <a:pt x="37" y="101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515" name="Group 13"/>
            <p:cNvGrpSpPr>
              <a:grpSpLocks/>
            </p:cNvGrpSpPr>
            <p:nvPr/>
          </p:nvGrpSpPr>
          <p:grpSpPr bwMode="auto">
            <a:xfrm>
              <a:off x="4373" y="2798"/>
              <a:ext cx="515" cy="525"/>
              <a:chOff x="2538" y="3270"/>
              <a:chExt cx="659" cy="685"/>
            </a:xfrm>
          </p:grpSpPr>
          <p:sp>
            <p:nvSpPr>
              <p:cNvPr id="19528" name="Freeform 14"/>
              <p:cNvSpPr>
                <a:spLocks/>
              </p:cNvSpPr>
              <p:nvPr/>
            </p:nvSpPr>
            <p:spPr bwMode="auto">
              <a:xfrm>
                <a:off x="2538" y="3270"/>
                <a:ext cx="659" cy="685"/>
              </a:xfrm>
              <a:custGeom>
                <a:avLst/>
                <a:gdLst>
                  <a:gd name="T0" fmla="*/ 162 w 659"/>
                  <a:gd name="T1" fmla="*/ 0 h 685"/>
                  <a:gd name="T2" fmla="*/ 366 w 659"/>
                  <a:gd name="T3" fmla="*/ 72 h 685"/>
                  <a:gd name="T4" fmla="*/ 510 w 659"/>
                  <a:gd name="T5" fmla="*/ 138 h 685"/>
                  <a:gd name="T6" fmla="*/ 636 w 659"/>
                  <a:gd name="T7" fmla="*/ 198 h 685"/>
                  <a:gd name="T8" fmla="*/ 648 w 659"/>
                  <a:gd name="T9" fmla="*/ 282 h 685"/>
                  <a:gd name="T10" fmla="*/ 648 w 659"/>
                  <a:gd name="T11" fmla="*/ 414 h 685"/>
                  <a:gd name="T12" fmla="*/ 654 w 659"/>
                  <a:gd name="T13" fmla="*/ 582 h 685"/>
                  <a:gd name="T14" fmla="*/ 630 w 659"/>
                  <a:gd name="T15" fmla="*/ 642 h 685"/>
                  <a:gd name="T16" fmla="*/ 480 w 659"/>
                  <a:gd name="T17" fmla="*/ 684 h 685"/>
                  <a:gd name="T18" fmla="*/ 252 w 659"/>
                  <a:gd name="T19" fmla="*/ 636 h 685"/>
                  <a:gd name="T20" fmla="*/ 228 w 659"/>
                  <a:gd name="T21" fmla="*/ 576 h 685"/>
                  <a:gd name="T22" fmla="*/ 228 w 659"/>
                  <a:gd name="T23" fmla="*/ 486 h 685"/>
                  <a:gd name="T24" fmla="*/ 228 w 659"/>
                  <a:gd name="T25" fmla="*/ 438 h 685"/>
                  <a:gd name="T26" fmla="*/ 216 w 659"/>
                  <a:gd name="T27" fmla="*/ 390 h 685"/>
                  <a:gd name="T28" fmla="*/ 168 w 659"/>
                  <a:gd name="T29" fmla="*/ 372 h 685"/>
                  <a:gd name="T30" fmla="*/ 108 w 659"/>
                  <a:gd name="T31" fmla="*/ 348 h 685"/>
                  <a:gd name="T32" fmla="*/ 0 w 659"/>
                  <a:gd name="T33" fmla="*/ 306 h 6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9"/>
                  <a:gd name="T52" fmla="*/ 0 h 685"/>
                  <a:gd name="T53" fmla="*/ 659 w 659"/>
                  <a:gd name="T54" fmla="*/ 685 h 6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9" h="685">
                    <a:moveTo>
                      <a:pt x="162" y="0"/>
                    </a:moveTo>
                    <a:cubicBezTo>
                      <a:pt x="196" y="11"/>
                      <a:pt x="308" y="49"/>
                      <a:pt x="366" y="72"/>
                    </a:cubicBezTo>
                    <a:cubicBezTo>
                      <a:pt x="424" y="95"/>
                      <a:pt x="465" y="117"/>
                      <a:pt x="510" y="138"/>
                    </a:cubicBezTo>
                    <a:cubicBezTo>
                      <a:pt x="555" y="159"/>
                      <a:pt x="613" y="174"/>
                      <a:pt x="636" y="198"/>
                    </a:cubicBezTo>
                    <a:cubicBezTo>
                      <a:pt x="659" y="222"/>
                      <a:pt x="646" y="246"/>
                      <a:pt x="648" y="282"/>
                    </a:cubicBezTo>
                    <a:cubicBezTo>
                      <a:pt x="650" y="318"/>
                      <a:pt x="647" y="364"/>
                      <a:pt x="648" y="414"/>
                    </a:cubicBezTo>
                    <a:cubicBezTo>
                      <a:pt x="649" y="464"/>
                      <a:pt x="657" y="544"/>
                      <a:pt x="654" y="582"/>
                    </a:cubicBezTo>
                    <a:cubicBezTo>
                      <a:pt x="651" y="620"/>
                      <a:pt x="659" y="625"/>
                      <a:pt x="630" y="642"/>
                    </a:cubicBezTo>
                    <a:cubicBezTo>
                      <a:pt x="601" y="659"/>
                      <a:pt x="543" y="685"/>
                      <a:pt x="480" y="684"/>
                    </a:cubicBezTo>
                    <a:cubicBezTo>
                      <a:pt x="417" y="683"/>
                      <a:pt x="294" y="654"/>
                      <a:pt x="252" y="636"/>
                    </a:cubicBezTo>
                    <a:cubicBezTo>
                      <a:pt x="210" y="618"/>
                      <a:pt x="232" y="601"/>
                      <a:pt x="228" y="576"/>
                    </a:cubicBezTo>
                    <a:cubicBezTo>
                      <a:pt x="224" y="551"/>
                      <a:pt x="228" y="509"/>
                      <a:pt x="228" y="486"/>
                    </a:cubicBezTo>
                    <a:cubicBezTo>
                      <a:pt x="228" y="463"/>
                      <a:pt x="230" y="454"/>
                      <a:pt x="228" y="438"/>
                    </a:cubicBezTo>
                    <a:cubicBezTo>
                      <a:pt x="226" y="422"/>
                      <a:pt x="226" y="401"/>
                      <a:pt x="216" y="390"/>
                    </a:cubicBezTo>
                    <a:cubicBezTo>
                      <a:pt x="206" y="379"/>
                      <a:pt x="186" y="379"/>
                      <a:pt x="168" y="372"/>
                    </a:cubicBezTo>
                    <a:cubicBezTo>
                      <a:pt x="150" y="365"/>
                      <a:pt x="136" y="359"/>
                      <a:pt x="108" y="348"/>
                    </a:cubicBezTo>
                    <a:cubicBezTo>
                      <a:pt x="80" y="337"/>
                      <a:pt x="17" y="312"/>
                      <a:pt x="0" y="306"/>
                    </a:cubicBezTo>
                  </a:path>
                </a:pathLst>
              </a:custGeom>
              <a:solidFill>
                <a:schemeClr val="folHlink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9" name="Freeform 15"/>
              <p:cNvSpPr>
                <a:spLocks/>
              </p:cNvSpPr>
              <p:nvPr/>
            </p:nvSpPr>
            <p:spPr bwMode="auto">
              <a:xfrm>
                <a:off x="2538" y="3270"/>
                <a:ext cx="168" cy="312"/>
              </a:xfrm>
              <a:custGeom>
                <a:avLst/>
                <a:gdLst>
                  <a:gd name="T0" fmla="*/ 168 w 168"/>
                  <a:gd name="T1" fmla="*/ 0 h 312"/>
                  <a:gd name="T2" fmla="*/ 30 w 168"/>
                  <a:gd name="T3" fmla="*/ 132 h 312"/>
                  <a:gd name="T4" fmla="*/ 0 w 168"/>
                  <a:gd name="T5" fmla="*/ 312 h 312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312"/>
                  <a:gd name="T11" fmla="*/ 168 w 168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312">
                    <a:moveTo>
                      <a:pt x="168" y="0"/>
                    </a:moveTo>
                    <a:cubicBezTo>
                      <a:pt x="113" y="40"/>
                      <a:pt x="58" y="80"/>
                      <a:pt x="30" y="132"/>
                    </a:cubicBezTo>
                    <a:cubicBezTo>
                      <a:pt x="2" y="184"/>
                      <a:pt x="1" y="248"/>
                      <a:pt x="0" y="312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516" name="Group 16"/>
            <p:cNvGrpSpPr>
              <a:grpSpLocks/>
            </p:cNvGrpSpPr>
            <p:nvPr/>
          </p:nvGrpSpPr>
          <p:grpSpPr bwMode="auto">
            <a:xfrm>
              <a:off x="3261" y="1774"/>
              <a:ext cx="360" cy="240"/>
              <a:chOff x="3070" y="1600"/>
              <a:chExt cx="461" cy="313"/>
            </a:xfrm>
          </p:grpSpPr>
          <p:sp>
            <p:nvSpPr>
              <p:cNvPr id="19526" name="Freeform 17"/>
              <p:cNvSpPr>
                <a:spLocks/>
              </p:cNvSpPr>
              <p:nvPr/>
            </p:nvSpPr>
            <p:spPr bwMode="auto">
              <a:xfrm>
                <a:off x="3166" y="1652"/>
                <a:ext cx="252" cy="165"/>
              </a:xfrm>
              <a:custGeom>
                <a:avLst/>
                <a:gdLst>
                  <a:gd name="T0" fmla="*/ 0 w 252"/>
                  <a:gd name="T1" fmla="*/ 165 h 165"/>
                  <a:gd name="T2" fmla="*/ 130 w 252"/>
                  <a:gd name="T3" fmla="*/ 104 h 165"/>
                  <a:gd name="T4" fmla="*/ 252 w 252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252"/>
                  <a:gd name="T10" fmla="*/ 0 h 165"/>
                  <a:gd name="T11" fmla="*/ 252 w 252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" h="165">
                    <a:moveTo>
                      <a:pt x="0" y="165"/>
                    </a:moveTo>
                    <a:cubicBezTo>
                      <a:pt x="22" y="155"/>
                      <a:pt x="88" y="132"/>
                      <a:pt x="130" y="104"/>
                    </a:cubicBezTo>
                    <a:cubicBezTo>
                      <a:pt x="172" y="76"/>
                      <a:pt x="227" y="22"/>
                      <a:pt x="2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7" name="Freeform 18"/>
              <p:cNvSpPr>
                <a:spLocks/>
              </p:cNvSpPr>
              <p:nvPr/>
            </p:nvSpPr>
            <p:spPr bwMode="auto">
              <a:xfrm>
                <a:off x="3070" y="1600"/>
                <a:ext cx="461" cy="313"/>
              </a:xfrm>
              <a:custGeom>
                <a:avLst/>
                <a:gdLst>
                  <a:gd name="T0" fmla="*/ 0 w 461"/>
                  <a:gd name="T1" fmla="*/ 313 h 313"/>
                  <a:gd name="T2" fmla="*/ 269 w 461"/>
                  <a:gd name="T3" fmla="*/ 191 h 313"/>
                  <a:gd name="T4" fmla="*/ 461 w 461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461"/>
                  <a:gd name="T10" fmla="*/ 0 h 313"/>
                  <a:gd name="T11" fmla="*/ 461 w 461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1" h="313">
                    <a:moveTo>
                      <a:pt x="0" y="313"/>
                    </a:moveTo>
                    <a:cubicBezTo>
                      <a:pt x="96" y="278"/>
                      <a:pt x="192" y="243"/>
                      <a:pt x="269" y="191"/>
                    </a:cubicBezTo>
                    <a:cubicBezTo>
                      <a:pt x="346" y="139"/>
                      <a:pt x="403" y="69"/>
                      <a:pt x="46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517" name="Group 19"/>
            <p:cNvGrpSpPr>
              <a:grpSpLocks/>
            </p:cNvGrpSpPr>
            <p:nvPr/>
          </p:nvGrpSpPr>
          <p:grpSpPr bwMode="auto">
            <a:xfrm rot="2946196">
              <a:off x="4235" y="1600"/>
              <a:ext cx="537" cy="378"/>
              <a:chOff x="3070" y="1600"/>
              <a:chExt cx="461" cy="313"/>
            </a:xfrm>
          </p:grpSpPr>
          <p:sp>
            <p:nvSpPr>
              <p:cNvPr id="19524" name="Freeform 20"/>
              <p:cNvSpPr>
                <a:spLocks/>
              </p:cNvSpPr>
              <p:nvPr/>
            </p:nvSpPr>
            <p:spPr bwMode="auto">
              <a:xfrm>
                <a:off x="3166" y="1652"/>
                <a:ext cx="252" cy="165"/>
              </a:xfrm>
              <a:custGeom>
                <a:avLst/>
                <a:gdLst>
                  <a:gd name="T0" fmla="*/ 0 w 252"/>
                  <a:gd name="T1" fmla="*/ 165 h 165"/>
                  <a:gd name="T2" fmla="*/ 130 w 252"/>
                  <a:gd name="T3" fmla="*/ 104 h 165"/>
                  <a:gd name="T4" fmla="*/ 252 w 252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252"/>
                  <a:gd name="T10" fmla="*/ 0 h 165"/>
                  <a:gd name="T11" fmla="*/ 252 w 252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" h="165">
                    <a:moveTo>
                      <a:pt x="0" y="165"/>
                    </a:moveTo>
                    <a:cubicBezTo>
                      <a:pt x="22" y="155"/>
                      <a:pt x="88" y="132"/>
                      <a:pt x="130" y="104"/>
                    </a:cubicBezTo>
                    <a:cubicBezTo>
                      <a:pt x="172" y="76"/>
                      <a:pt x="227" y="22"/>
                      <a:pt x="2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5" name="Freeform 21"/>
              <p:cNvSpPr>
                <a:spLocks/>
              </p:cNvSpPr>
              <p:nvPr/>
            </p:nvSpPr>
            <p:spPr bwMode="auto">
              <a:xfrm>
                <a:off x="3070" y="1600"/>
                <a:ext cx="461" cy="313"/>
              </a:xfrm>
              <a:custGeom>
                <a:avLst/>
                <a:gdLst>
                  <a:gd name="T0" fmla="*/ 0 w 461"/>
                  <a:gd name="T1" fmla="*/ 313 h 313"/>
                  <a:gd name="T2" fmla="*/ 269 w 461"/>
                  <a:gd name="T3" fmla="*/ 191 h 313"/>
                  <a:gd name="T4" fmla="*/ 461 w 461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461"/>
                  <a:gd name="T10" fmla="*/ 0 h 313"/>
                  <a:gd name="T11" fmla="*/ 461 w 461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1" h="313">
                    <a:moveTo>
                      <a:pt x="0" y="313"/>
                    </a:moveTo>
                    <a:cubicBezTo>
                      <a:pt x="96" y="278"/>
                      <a:pt x="192" y="243"/>
                      <a:pt x="269" y="191"/>
                    </a:cubicBezTo>
                    <a:cubicBezTo>
                      <a:pt x="346" y="139"/>
                      <a:pt x="403" y="69"/>
                      <a:pt x="46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518" name="Group 22"/>
            <p:cNvGrpSpPr>
              <a:grpSpLocks/>
            </p:cNvGrpSpPr>
            <p:nvPr/>
          </p:nvGrpSpPr>
          <p:grpSpPr bwMode="auto">
            <a:xfrm rot="-7834900">
              <a:off x="3351" y="3035"/>
              <a:ext cx="531" cy="331"/>
              <a:chOff x="3070" y="1600"/>
              <a:chExt cx="461" cy="313"/>
            </a:xfrm>
          </p:grpSpPr>
          <p:sp>
            <p:nvSpPr>
              <p:cNvPr id="19522" name="Freeform 23"/>
              <p:cNvSpPr>
                <a:spLocks/>
              </p:cNvSpPr>
              <p:nvPr/>
            </p:nvSpPr>
            <p:spPr bwMode="auto">
              <a:xfrm>
                <a:off x="3166" y="1652"/>
                <a:ext cx="252" cy="165"/>
              </a:xfrm>
              <a:custGeom>
                <a:avLst/>
                <a:gdLst>
                  <a:gd name="T0" fmla="*/ 0 w 252"/>
                  <a:gd name="T1" fmla="*/ 165 h 165"/>
                  <a:gd name="T2" fmla="*/ 130 w 252"/>
                  <a:gd name="T3" fmla="*/ 104 h 165"/>
                  <a:gd name="T4" fmla="*/ 252 w 252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252"/>
                  <a:gd name="T10" fmla="*/ 0 h 165"/>
                  <a:gd name="T11" fmla="*/ 252 w 252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" h="165">
                    <a:moveTo>
                      <a:pt x="0" y="165"/>
                    </a:moveTo>
                    <a:cubicBezTo>
                      <a:pt x="22" y="155"/>
                      <a:pt x="88" y="132"/>
                      <a:pt x="130" y="104"/>
                    </a:cubicBezTo>
                    <a:cubicBezTo>
                      <a:pt x="172" y="76"/>
                      <a:pt x="227" y="22"/>
                      <a:pt x="2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3" name="Freeform 24"/>
              <p:cNvSpPr>
                <a:spLocks/>
              </p:cNvSpPr>
              <p:nvPr/>
            </p:nvSpPr>
            <p:spPr bwMode="auto">
              <a:xfrm>
                <a:off x="3070" y="1600"/>
                <a:ext cx="461" cy="313"/>
              </a:xfrm>
              <a:custGeom>
                <a:avLst/>
                <a:gdLst>
                  <a:gd name="T0" fmla="*/ 0 w 461"/>
                  <a:gd name="T1" fmla="*/ 313 h 313"/>
                  <a:gd name="T2" fmla="*/ 269 w 461"/>
                  <a:gd name="T3" fmla="*/ 191 h 313"/>
                  <a:gd name="T4" fmla="*/ 461 w 461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461"/>
                  <a:gd name="T10" fmla="*/ 0 h 313"/>
                  <a:gd name="T11" fmla="*/ 461 w 461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1" h="313">
                    <a:moveTo>
                      <a:pt x="0" y="313"/>
                    </a:moveTo>
                    <a:cubicBezTo>
                      <a:pt x="96" y="278"/>
                      <a:pt x="192" y="243"/>
                      <a:pt x="269" y="191"/>
                    </a:cubicBezTo>
                    <a:cubicBezTo>
                      <a:pt x="346" y="139"/>
                      <a:pt x="403" y="69"/>
                      <a:pt x="46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519" name="Group 25"/>
            <p:cNvGrpSpPr>
              <a:grpSpLocks/>
            </p:cNvGrpSpPr>
            <p:nvPr/>
          </p:nvGrpSpPr>
          <p:grpSpPr bwMode="auto">
            <a:xfrm rot="7503530">
              <a:off x="4820" y="2306"/>
              <a:ext cx="435" cy="303"/>
              <a:chOff x="3070" y="1600"/>
              <a:chExt cx="461" cy="313"/>
            </a:xfrm>
          </p:grpSpPr>
          <p:sp>
            <p:nvSpPr>
              <p:cNvPr id="19520" name="Freeform 26"/>
              <p:cNvSpPr>
                <a:spLocks/>
              </p:cNvSpPr>
              <p:nvPr/>
            </p:nvSpPr>
            <p:spPr bwMode="auto">
              <a:xfrm>
                <a:off x="3166" y="1652"/>
                <a:ext cx="252" cy="165"/>
              </a:xfrm>
              <a:custGeom>
                <a:avLst/>
                <a:gdLst>
                  <a:gd name="T0" fmla="*/ 0 w 252"/>
                  <a:gd name="T1" fmla="*/ 165 h 165"/>
                  <a:gd name="T2" fmla="*/ 130 w 252"/>
                  <a:gd name="T3" fmla="*/ 104 h 165"/>
                  <a:gd name="T4" fmla="*/ 252 w 252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252"/>
                  <a:gd name="T10" fmla="*/ 0 h 165"/>
                  <a:gd name="T11" fmla="*/ 252 w 252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" h="165">
                    <a:moveTo>
                      <a:pt x="0" y="165"/>
                    </a:moveTo>
                    <a:cubicBezTo>
                      <a:pt x="22" y="155"/>
                      <a:pt x="88" y="132"/>
                      <a:pt x="130" y="104"/>
                    </a:cubicBezTo>
                    <a:cubicBezTo>
                      <a:pt x="172" y="76"/>
                      <a:pt x="227" y="22"/>
                      <a:pt x="2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1" name="Freeform 27"/>
              <p:cNvSpPr>
                <a:spLocks/>
              </p:cNvSpPr>
              <p:nvPr/>
            </p:nvSpPr>
            <p:spPr bwMode="auto">
              <a:xfrm>
                <a:off x="3070" y="1600"/>
                <a:ext cx="461" cy="313"/>
              </a:xfrm>
              <a:custGeom>
                <a:avLst/>
                <a:gdLst>
                  <a:gd name="T0" fmla="*/ 0 w 461"/>
                  <a:gd name="T1" fmla="*/ 313 h 313"/>
                  <a:gd name="T2" fmla="*/ 269 w 461"/>
                  <a:gd name="T3" fmla="*/ 191 h 313"/>
                  <a:gd name="T4" fmla="*/ 461 w 461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461"/>
                  <a:gd name="T10" fmla="*/ 0 h 313"/>
                  <a:gd name="T11" fmla="*/ 461 w 461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1" h="313">
                    <a:moveTo>
                      <a:pt x="0" y="313"/>
                    </a:moveTo>
                    <a:cubicBezTo>
                      <a:pt x="96" y="278"/>
                      <a:pt x="192" y="243"/>
                      <a:pt x="269" y="191"/>
                    </a:cubicBezTo>
                    <a:cubicBezTo>
                      <a:pt x="346" y="139"/>
                      <a:pt x="403" y="69"/>
                      <a:pt x="46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7068" name="Freeform 28"/>
          <p:cNvSpPr>
            <a:spLocks/>
          </p:cNvSpPr>
          <p:nvPr/>
        </p:nvSpPr>
        <p:spPr bwMode="auto">
          <a:xfrm>
            <a:off x="2860675" y="2068513"/>
            <a:ext cx="225425" cy="622300"/>
          </a:xfrm>
          <a:custGeom>
            <a:avLst/>
            <a:gdLst>
              <a:gd name="T0" fmla="*/ 34125109 w 181"/>
              <a:gd name="T1" fmla="*/ 0 h 512"/>
              <a:gd name="T2" fmla="*/ 3102396 w 181"/>
              <a:gd name="T3" fmla="*/ 82727005 h 512"/>
              <a:gd name="T4" fmla="*/ 52738243 w 181"/>
              <a:gd name="T5" fmla="*/ 135909321 h 512"/>
              <a:gd name="T6" fmla="*/ 120987215 w 181"/>
              <a:gd name="T7" fmla="*/ 171363426 h 512"/>
              <a:gd name="T8" fmla="*/ 77556157 w 181"/>
              <a:gd name="T9" fmla="*/ 254090393 h 512"/>
              <a:gd name="T10" fmla="*/ 58943033 w 181"/>
              <a:gd name="T11" fmla="*/ 348635053 h 512"/>
              <a:gd name="T12" fmla="*/ 176827872 w 181"/>
              <a:gd name="T13" fmla="*/ 389998536 h 512"/>
              <a:gd name="T14" fmla="*/ 158214709 w 181"/>
              <a:gd name="T15" fmla="*/ 490453752 h 512"/>
              <a:gd name="T16" fmla="*/ 269895984 w 181"/>
              <a:gd name="T17" fmla="*/ 514088986 h 512"/>
              <a:gd name="T18" fmla="*/ 226464946 w 181"/>
              <a:gd name="T19" fmla="*/ 573180719 h 512"/>
              <a:gd name="T20" fmla="*/ 189237452 w 181"/>
              <a:gd name="T21" fmla="*/ 632271236 h 512"/>
              <a:gd name="T22" fmla="*/ 238873280 w 181"/>
              <a:gd name="T23" fmla="*/ 714998354 h 512"/>
              <a:gd name="T24" fmla="*/ 276100774 w 181"/>
              <a:gd name="T25" fmla="*/ 756361838 h 5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1"/>
              <a:gd name="T40" fmla="*/ 0 h 512"/>
              <a:gd name="T41" fmla="*/ 181 w 181"/>
              <a:gd name="T42" fmla="*/ 512 h 5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1" h="512">
                <a:moveTo>
                  <a:pt x="22" y="0"/>
                </a:moveTo>
                <a:cubicBezTo>
                  <a:pt x="19" y="9"/>
                  <a:pt x="0" y="41"/>
                  <a:pt x="2" y="56"/>
                </a:cubicBezTo>
                <a:cubicBezTo>
                  <a:pt x="4" y="71"/>
                  <a:pt x="21" y="82"/>
                  <a:pt x="34" y="92"/>
                </a:cubicBezTo>
                <a:cubicBezTo>
                  <a:pt x="47" y="102"/>
                  <a:pt x="75" y="103"/>
                  <a:pt x="78" y="116"/>
                </a:cubicBezTo>
                <a:cubicBezTo>
                  <a:pt x="81" y="129"/>
                  <a:pt x="57" y="152"/>
                  <a:pt x="50" y="172"/>
                </a:cubicBezTo>
                <a:cubicBezTo>
                  <a:pt x="43" y="192"/>
                  <a:pt x="27" y="221"/>
                  <a:pt x="38" y="236"/>
                </a:cubicBezTo>
                <a:cubicBezTo>
                  <a:pt x="49" y="251"/>
                  <a:pt x="103" y="248"/>
                  <a:pt x="114" y="264"/>
                </a:cubicBezTo>
                <a:cubicBezTo>
                  <a:pt x="125" y="280"/>
                  <a:pt x="92" y="318"/>
                  <a:pt x="102" y="332"/>
                </a:cubicBezTo>
                <a:cubicBezTo>
                  <a:pt x="112" y="346"/>
                  <a:pt x="167" y="339"/>
                  <a:pt x="174" y="348"/>
                </a:cubicBezTo>
                <a:cubicBezTo>
                  <a:pt x="181" y="357"/>
                  <a:pt x="155" y="375"/>
                  <a:pt x="146" y="388"/>
                </a:cubicBezTo>
                <a:cubicBezTo>
                  <a:pt x="137" y="401"/>
                  <a:pt x="121" y="412"/>
                  <a:pt x="122" y="428"/>
                </a:cubicBezTo>
                <a:cubicBezTo>
                  <a:pt x="123" y="444"/>
                  <a:pt x="145" y="470"/>
                  <a:pt x="154" y="484"/>
                </a:cubicBezTo>
                <a:cubicBezTo>
                  <a:pt x="163" y="498"/>
                  <a:pt x="173" y="506"/>
                  <a:pt x="178" y="512"/>
                </a:cubicBezTo>
              </a:path>
            </a:pathLst>
          </a:cu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69" name="Freeform 29"/>
          <p:cNvSpPr>
            <a:spLocks/>
          </p:cNvSpPr>
          <p:nvPr/>
        </p:nvSpPr>
        <p:spPr bwMode="auto">
          <a:xfrm>
            <a:off x="2352675" y="2846388"/>
            <a:ext cx="596900" cy="296862"/>
          </a:xfrm>
          <a:custGeom>
            <a:avLst/>
            <a:gdLst>
              <a:gd name="T0" fmla="*/ 0 w 480"/>
              <a:gd name="T1" fmla="*/ 352294959 h 244"/>
              <a:gd name="T2" fmla="*/ 75773968 w 480"/>
              <a:gd name="T3" fmla="*/ 355255062 h 244"/>
              <a:gd name="T4" fmla="*/ 137628978 w 480"/>
              <a:gd name="T5" fmla="*/ 312329238 h 244"/>
              <a:gd name="T6" fmla="*/ 187114501 w 480"/>
              <a:gd name="T7" fmla="*/ 248679121 h 244"/>
              <a:gd name="T8" fmla="*/ 261341484 w 480"/>
              <a:gd name="T9" fmla="*/ 236837494 h 244"/>
              <a:gd name="T10" fmla="*/ 310825725 w 480"/>
              <a:gd name="T11" fmla="*/ 230916072 h 244"/>
              <a:gd name="T12" fmla="*/ 380413133 w 480"/>
              <a:gd name="T13" fmla="*/ 152464186 h 244"/>
              <a:gd name="T14" fmla="*/ 487115199 w 480"/>
              <a:gd name="T15" fmla="*/ 153943630 h 244"/>
              <a:gd name="T16" fmla="*/ 514949385 w 480"/>
              <a:gd name="T17" fmla="*/ 88814070 h 244"/>
              <a:gd name="T18" fmla="*/ 561342182 w 480"/>
              <a:gd name="T19" fmla="*/ 76972423 h 244"/>
              <a:gd name="T20" fmla="*/ 627836825 w 480"/>
              <a:gd name="T21" fmla="*/ 102136357 h 244"/>
              <a:gd name="T22" fmla="*/ 705156651 w 480"/>
              <a:gd name="T23" fmla="*/ 41446324 h 244"/>
              <a:gd name="T24" fmla="*/ 742270143 w 480"/>
              <a:gd name="T25" fmla="*/ 0 h 2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0"/>
              <a:gd name="T40" fmla="*/ 0 h 244"/>
              <a:gd name="T41" fmla="*/ 480 w 480"/>
              <a:gd name="T42" fmla="*/ 244 h 2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0" h="244">
                <a:moveTo>
                  <a:pt x="0" y="238"/>
                </a:moveTo>
                <a:cubicBezTo>
                  <a:pt x="8" y="238"/>
                  <a:pt x="34" y="244"/>
                  <a:pt x="49" y="240"/>
                </a:cubicBezTo>
                <a:cubicBezTo>
                  <a:pt x="64" y="236"/>
                  <a:pt x="77" y="223"/>
                  <a:pt x="89" y="211"/>
                </a:cubicBezTo>
                <a:cubicBezTo>
                  <a:pt x="101" y="199"/>
                  <a:pt x="108" y="176"/>
                  <a:pt x="121" y="168"/>
                </a:cubicBezTo>
                <a:cubicBezTo>
                  <a:pt x="134" y="160"/>
                  <a:pt x="156" y="162"/>
                  <a:pt x="169" y="160"/>
                </a:cubicBezTo>
                <a:cubicBezTo>
                  <a:pt x="182" y="158"/>
                  <a:pt x="188" y="165"/>
                  <a:pt x="201" y="156"/>
                </a:cubicBezTo>
                <a:cubicBezTo>
                  <a:pt x="214" y="147"/>
                  <a:pt x="227" y="112"/>
                  <a:pt x="246" y="103"/>
                </a:cubicBezTo>
                <a:cubicBezTo>
                  <a:pt x="265" y="94"/>
                  <a:pt x="301" y="111"/>
                  <a:pt x="315" y="104"/>
                </a:cubicBezTo>
                <a:cubicBezTo>
                  <a:pt x="329" y="97"/>
                  <a:pt x="325" y="69"/>
                  <a:pt x="333" y="60"/>
                </a:cubicBezTo>
                <a:cubicBezTo>
                  <a:pt x="341" y="51"/>
                  <a:pt x="351" y="51"/>
                  <a:pt x="363" y="52"/>
                </a:cubicBezTo>
                <a:cubicBezTo>
                  <a:pt x="375" y="53"/>
                  <a:pt x="390" y="72"/>
                  <a:pt x="406" y="69"/>
                </a:cubicBezTo>
                <a:cubicBezTo>
                  <a:pt x="422" y="65"/>
                  <a:pt x="444" y="39"/>
                  <a:pt x="456" y="28"/>
                </a:cubicBezTo>
                <a:cubicBezTo>
                  <a:pt x="468" y="17"/>
                  <a:pt x="475" y="6"/>
                  <a:pt x="480" y="0"/>
                </a:cubicBezTo>
              </a:path>
            </a:pathLst>
          </a:cu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70" name="Freeform 30"/>
          <p:cNvSpPr>
            <a:spLocks/>
          </p:cNvSpPr>
          <p:nvPr/>
        </p:nvSpPr>
        <p:spPr bwMode="auto">
          <a:xfrm>
            <a:off x="2357438" y="2487613"/>
            <a:ext cx="601662" cy="279400"/>
          </a:xfrm>
          <a:custGeom>
            <a:avLst/>
            <a:gdLst>
              <a:gd name="T0" fmla="*/ 0 w 485"/>
              <a:gd name="T1" fmla="*/ 0 h 229"/>
              <a:gd name="T2" fmla="*/ 43090173 w 485"/>
              <a:gd name="T3" fmla="*/ 77408439 h 229"/>
              <a:gd name="T4" fmla="*/ 118498891 w 485"/>
              <a:gd name="T5" fmla="*/ 78896946 h 229"/>
              <a:gd name="T6" fmla="*/ 190828608 w 485"/>
              <a:gd name="T7" fmla="*/ 53589901 h 229"/>
              <a:gd name="T8" fmla="*/ 226223692 w 485"/>
              <a:gd name="T9" fmla="*/ 141417883 h 229"/>
              <a:gd name="T10" fmla="*/ 286242253 w 485"/>
              <a:gd name="T11" fmla="*/ 217337836 h 229"/>
              <a:gd name="T12" fmla="*/ 397046113 w 485"/>
              <a:gd name="T13" fmla="*/ 162259448 h 229"/>
              <a:gd name="T14" fmla="*/ 461681963 w 485"/>
              <a:gd name="T15" fmla="*/ 242643660 h 229"/>
              <a:gd name="T16" fmla="*/ 517084475 w 485"/>
              <a:gd name="T17" fmla="*/ 215849330 h 229"/>
              <a:gd name="T18" fmla="*/ 570946236 w 485"/>
              <a:gd name="T19" fmla="*/ 250087411 h 229"/>
              <a:gd name="T20" fmla="*/ 584796864 w 485"/>
              <a:gd name="T21" fmla="*/ 328983194 h 229"/>
              <a:gd name="T22" fmla="*/ 592491933 w 485"/>
              <a:gd name="T23" fmla="*/ 317075069 h 229"/>
              <a:gd name="T24" fmla="*/ 689445243 w 485"/>
              <a:gd name="T25" fmla="*/ 337915451 h 229"/>
              <a:gd name="T26" fmla="*/ 746386024 w 485"/>
              <a:gd name="T27" fmla="*/ 339403957 h 2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5"/>
              <a:gd name="T43" fmla="*/ 0 h 229"/>
              <a:gd name="T44" fmla="*/ 485 w 485"/>
              <a:gd name="T45" fmla="*/ 229 h 2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5" h="229">
                <a:moveTo>
                  <a:pt x="0" y="0"/>
                </a:moveTo>
                <a:cubicBezTo>
                  <a:pt x="5" y="8"/>
                  <a:pt x="16" y="44"/>
                  <a:pt x="28" y="52"/>
                </a:cubicBezTo>
                <a:cubicBezTo>
                  <a:pt x="41" y="61"/>
                  <a:pt x="60" y="56"/>
                  <a:pt x="77" y="53"/>
                </a:cubicBezTo>
                <a:cubicBezTo>
                  <a:pt x="93" y="50"/>
                  <a:pt x="112" y="30"/>
                  <a:pt x="124" y="36"/>
                </a:cubicBezTo>
                <a:cubicBezTo>
                  <a:pt x="136" y="43"/>
                  <a:pt x="137" y="76"/>
                  <a:pt x="147" y="95"/>
                </a:cubicBezTo>
                <a:cubicBezTo>
                  <a:pt x="157" y="113"/>
                  <a:pt x="168" y="145"/>
                  <a:pt x="186" y="146"/>
                </a:cubicBezTo>
                <a:cubicBezTo>
                  <a:pt x="205" y="148"/>
                  <a:pt x="239" y="106"/>
                  <a:pt x="258" y="109"/>
                </a:cubicBezTo>
                <a:cubicBezTo>
                  <a:pt x="277" y="111"/>
                  <a:pt x="287" y="157"/>
                  <a:pt x="300" y="163"/>
                </a:cubicBezTo>
                <a:cubicBezTo>
                  <a:pt x="313" y="169"/>
                  <a:pt x="324" y="144"/>
                  <a:pt x="336" y="145"/>
                </a:cubicBezTo>
                <a:cubicBezTo>
                  <a:pt x="348" y="146"/>
                  <a:pt x="364" y="155"/>
                  <a:pt x="371" y="168"/>
                </a:cubicBezTo>
                <a:cubicBezTo>
                  <a:pt x="378" y="181"/>
                  <a:pt x="378" y="214"/>
                  <a:pt x="380" y="221"/>
                </a:cubicBezTo>
                <a:cubicBezTo>
                  <a:pt x="382" y="228"/>
                  <a:pt x="374" y="212"/>
                  <a:pt x="385" y="213"/>
                </a:cubicBezTo>
                <a:cubicBezTo>
                  <a:pt x="396" y="214"/>
                  <a:pt x="432" y="224"/>
                  <a:pt x="448" y="227"/>
                </a:cubicBezTo>
                <a:cubicBezTo>
                  <a:pt x="464" y="229"/>
                  <a:pt x="477" y="227"/>
                  <a:pt x="485" y="228"/>
                </a:cubicBezTo>
              </a:path>
            </a:pathLst>
          </a:cu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71" name="Freeform 31"/>
          <p:cNvSpPr>
            <a:spLocks/>
          </p:cNvSpPr>
          <p:nvPr/>
        </p:nvSpPr>
        <p:spPr bwMode="auto">
          <a:xfrm rot="3218421">
            <a:off x="3198813" y="3433762"/>
            <a:ext cx="139700" cy="384175"/>
          </a:xfrm>
          <a:custGeom>
            <a:avLst/>
            <a:gdLst>
              <a:gd name="T0" fmla="*/ 17058326 w 131"/>
              <a:gd name="T1" fmla="*/ 0 h 376"/>
              <a:gd name="T2" fmla="*/ 30705201 w 131"/>
              <a:gd name="T3" fmla="*/ 66812727 h 376"/>
              <a:gd name="T4" fmla="*/ 35254522 w 131"/>
              <a:gd name="T5" fmla="*/ 54286174 h 376"/>
              <a:gd name="T6" fmla="*/ 35254522 w 131"/>
              <a:gd name="T7" fmla="*/ 53241954 h 376"/>
              <a:gd name="T8" fmla="*/ 3411452 w 131"/>
              <a:gd name="T9" fmla="*/ 101263829 h 376"/>
              <a:gd name="T10" fmla="*/ 12510080 w 131"/>
              <a:gd name="T11" fmla="*/ 154505799 h 376"/>
              <a:gd name="T12" fmla="*/ 76195150 w 131"/>
              <a:gd name="T13" fmla="*/ 180604147 h 376"/>
              <a:gd name="T14" fmla="*/ 112586450 w 131"/>
              <a:gd name="T15" fmla="*/ 208790935 h 376"/>
              <a:gd name="T16" fmla="*/ 108037138 w 131"/>
              <a:gd name="T17" fmla="*/ 254725376 h 376"/>
              <a:gd name="T18" fmla="*/ 94390267 w 131"/>
              <a:gd name="T19" fmla="*/ 283956448 h 376"/>
              <a:gd name="T20" fmla="*/ 85292709 w 131"/>
              <a:gd name="T21" fmla="*/ 320494952 h 376"/>
              <a:gd name="T22" fmla="*/ 121684009 w 131"/>
              <a:gd name="T23" fmla="*/ 368516812 h 376"/>
              <a:gd name="T24" fmla="*/ 148977783 w 131"/>
              <a:gd name="T25" fmla="*/ 392527741 h 3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"/>
              <a:gd name="T40" fmla="*/ 0 h 376"/>
              <a:gd name="T41" fmla="*/ 131 w 131"/>
              <a:gd name="T42" fmla="*/ 376 h 3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" h="376">
                <a:moveTo>
                  <a:pt x="15" y="0"/>
                </a:moveTo>
                <a:cubicBezTo>
                  <a:pt x="18" y="11"/>
                  <a:pt x="24" y="55"/>
                  <a:pt x="27" y="64"/>
                </a:cubicBezTo>
                <a:cubicBezTo>
                  <a:pt x="30" y="73"/>
                  <a:pt x="30" y="54"/>
                  <a:pt x="31" y="52"/>
                </a:cubicBezTo>
                <a:cubicBezTo>
                  <a:pt x="32" y="50"/>
                  <a:pt x="36" y="44"/>
                  <a:pt x="31" y="51"/>
                </a:cubicBezTo>
                <a:cubicBezTo>
                  <a:pt x="26" y="58"/>
                  <a:pt x="6" y="81"/>
                  <a:pt x="3" y="97"/>
                </a:cubicBezTo>
                <a:cubicBezTo>
                  <a:pt x="0" y="113"/>
                  <a:pt x="0" y="135"/>
                  <a:pt x="11" y="148"/>
                </a:cubicBezTo>
                <a:cubicBezTo>
                  <a:pt x="22" y="161"/>
                  <a:pt x="52" y="164"/>
                  <a:pt x="67" y="173"/>
                </a:cubicBezTo>
                <a:cubicBezTo>
                  <a:pt x="82" y="182"/>
                  <a:pt x="94" y="188"/>
                  <a:pt x="99" y="200"/>
                </a:cubicBezTo>
                <a:cubicBezTo>
                  <a:pt x="104" y="212"/>
                  <a:pt x="98" y="232"/>
                  <a:pt x="95" y="244"/>
                </a:cubicBezTo>
                <a:cubicBezTo>
                  <a:pt x="92" y="256"/>
                  <a:pt x="86" y="262"/>
                  <a:pt x="83" y="272"/>
                </a:cubicBezTo>
                <a:cubicBezTo>
                  <a:pt x="80" y="282"/>
                  <a:pt x="71" y="294"/>
                  <a:pt x="75" y="307"/>
                </a:cubicBezTo>
                <a:cubicBezTo>
                  <a:pt x="79" y="320"/>
                  <a:pt x="98" y="342"/>
                  <a:pt x="107" y="353"/>
                </a:cubicBezTo>
                <a:cubicBezTo>
                  <a:pt x="116" y="365"/>
                  <a:pt x="126" y="371"/>
                  <a:pt x="131" y="37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72" name="Freeform 32"/>
          <p:cNvSpPr>
            <a:spLocks/>
          </p:cNvSpPr>
          <p:nvPr/>
        </p:nvSpPr>
        <p:spPr bwMode="auto">
          <a:xfrm rot="-1228015">
            <a:off x="3705225" y="3446463"/>
            <a:ext cx="130175" cy="420687"/>
          </a:xfrm>
          <a:custGeom>
            <a:avLst/>
            <a:gdLst>
              <a:gd name="T0" fmla="*/ 14812123 w 131"/>
              <a:gd name="T1" fmla="*/ 0 h 376"/>
              <a:gd name="T2" fmla="*/ 26661028 w 131"/>
              <a:gd name="T3" fmla="*/ 80116268 h 376"/>
              <a:gd name="T4" fmla="*/ 30610993 w 131"/>
              <a:gd name="T5" fmla="*/ 65094597 h 376"/>
              <a:gd name="T6" fmla="*/ 30610993 w 131"/>
              <a:gd name="T7" fmla="*/ 63842606 h 376"/>
              <a:gd name="T8" fmla="*/ 2962226 w 131"/>
              <a:gd name="T9" fmla="*/ 121426375 h 376"/>
              <a:gd name="T10" fmla="*/ 10862159 w 131"/>
              <a:gd name="T11" fmla="*/ 185270117 h 376"/>
              <a:gd name="T12" fmla="*/ 66158711 w 131"/>
              <a:gd name="T13" fmla="*/ 216565416 h 376"/>
              <a:gd name="T14" fmla="*/ 97757436 w 131"/>
              <a:gd name="T15" fmla="*/ 250364696 h 376"/>
              <a:gd name="T16" fmla="*/ 93807471 w 131"/>
              <a:gd name="T17" fmla="*/ 305444536 h 376"/>
              <a:gd name="T18" fmla="*/ 81957577 w 131"/>
              <a:gd name="T19" fmla="*/ 340495808 h 376"/>
              <a:gd name="T20" fmla="*/ 74058641 w 131"/>
              <a:gd name="T21" fmla="*/ 384308778 h 376"/>
              <a:gd name="T22" fmla="*/ 105656372 w 131"/>
              <a:gd name="T23" fmla="*/ 441892530 h 376"/>
              <a:gd name="T24" fmla="*/ 129355166 w 131"/>
              <a:gd name="T25" fmla="*/ 470684966 h 3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"/>
              <a:gd name="T40" fmla="*/ 0 h 376"/>
              <a:gd name="T41" fmla="*/ 131 w 131"/>
              <a:gd name="T42" fmla="*/ 376 h 3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" h="376">
                <a:moveTo>
                  <a:pt x="15" y="0"/>
                </a:moveTo>
                <a:cubicBezTo>
                  <a:pt x="18" y="11"/>
                  <a:pt x="24" y="55"/>
                  <a:pt x="27" y="64"/>
                </a:cubicBezTo>
                <a:cubicBezTo>
                  <a:pt x="30" y="73"/>
                  <a:pt x="30" y="54"/>
                  <a:pt x="31" y="52"/>
                </a:cubicBezTo>
                <a:cubicBezTo>
                  <a:pt x="32" y="50"/>
                  <a:pt x="36" y="44"/>
                  <a:pt x="31" y="51"/>
                </a:cubicBezTo>
                <a:cubicBezTo>
                  <a:pt x="26" y="58"/>
                  <a:pt x="6" y="81"/>
                  <a:pt x="3" y="97"/>
                </a:cubicBezTo>
                <a:cubicBezTo>
                  <a:pt x="0" y="113"/>
                  <a:pt x="0" y="135"/>
                  <a:pt x="11" y="148"/>
                </a:cubicBezTo>
                <a:cubicBezTo>
                  <a:pt x="22" y="161"/>
                  <a:pt x="52" y="164"/>
                  <a:pt x="67" y="173"/>
                </a:cubicBezTo>
                <a:cubicBezTo>
                  <a:pt x="82" y="182"/>
                  <a:pt x="94" y="188"/>
                  <a:pt x="99" y="200"/>
                </a:cubicBezTo>
                <a:cubicBezTo>
                  <a:pt x="104" y="212"/>
                  <a:pt x="98" y="232"/>
                  <a:pt x="95" y="244"/>
                </a:cubicBezTo>
                <a:cubicBezTo>
                  <a:pt x="92" y="256"/>
                  <a:pt x="86" y="262"/>
                  <a:pt x="83" y="272"/>
                </a:cubicBezTo>
                <a:cubicBezTo>
                  <a:pt x="80" y="282"/>
                  <a:pt x="71" y="294"/>
                  <a:pt x="75" y="307"/>
                </a:cubicBezTo>
                <a:cubicBezTo>
                  <a:pt x="79" y="320"/>
                  <a:pt x="98" y="342"/>
                  <a:pt x="107" y="353"/>
                </a:cubicBezTo>
                <a:cubicBezTo>
                  <a:pt x="116" y="365"/>
                  <a:pt x="126" y="371"/>
                  <a:pt x="131" y="37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73" name="Freeform 33"/>
          <p:cNvSpPr>
            <a:spLocks/>
          </p:cNvSpPr>
          <p:nvPr/>
        </p:nvSpPr>
        <p:spPr bwMode="auto">
          <a:xfrm>
            <a:off x="3517900" y="3497263"/>
            <a:ext cx="63500" cy="369887"/>
          </a:xfrm>
          <a:custGeom>
            <a:avLst/>
            <a:gdLst>
              <a:gd name="T0" fmla="*/ 2707696 w 181"/>
              <a:gd name="T1" fmla="*/ 0 h 512"/>
              <a:gd name="T2" fmla="*/ 246282 w 181"/>
              <a:gd name="T3" fmla="*/ 29226850 h 512"/>
              <a:gd name="T4" fmla="*/ 4184685 w 181"/>
              <a:gd name="T5" fmla="*/ 48015956 h 512"/>
              <a:gd name="T6" fmla="*/ 9600428 w 181"/>
              <a:gd name="T7" fmla="*/ 60542260 h 512"/>
              <a:gd name="T8" fmla="*/ 6153887 w 181"/>
              <a:gd name="T9" fmla="*/ 89769098 h 512"/>
              <a:gd name="T10" fmla="*/ 4676898 w 181"/>
              <a:gd name="T11" fmla="*/ 123171635 h 512"/>
              <a:gd name="T12" fmla="*/ 14031045 w 181"/>
              <a:gd name="T13" fmla="*/ 137785054 h 512"/>
              <a:gd name="T14" fmla="*/ 12554407 w 181"/>
              <a:gd name="T15" fmla="*/ 173275406 h 512"/>
              <a:gd name="T16" fmla="*/ 21415987 w 181"/>
              <a:gd name="T17" fmla="*/ 181626035 h 512"/>
              <a:gd name="T18" fmla="*/ 17969798 w 181"/>
              <a:gd name="T19" fmla="*/ 202502290 h 512"/>
              <a:gd name="T20" fmla="*/ 15015821 w 181"/>
              <a:gd name="T21" fmla="*/ 223378500 h 512"/>
              <a:gd name="T22" fmla="*/ 18954574 w 181"/>
              <a:gd name="T23" fmla="*/ 252606061 h 512"/>
              <a:gd name="T24" fmla="*/ 21908551 w 181"/>
              <a:gd name="T25" fmla="*/ 267219480 h 5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1"/>
              <a:gd name="T40" fmla="*/ 0 h 512"/>
              <a:gd name="T41" fmla="*/ 181 w 181"/>
              <a:gd name="T42" fmla="*/ 512 h 5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1" h="512">
                <a:moveTo>
                  <a:pt x="22" y="0"/>
                </a:moveTo>
                <a:cubicBezTo>
                  <a:pt x="19" y="9"/>
                  <a:pt x="0" y="41"/>
                  <a:pt x="2" y="56"/>
                </a:cubicBezTo>
                <a:cubicBezTo>
                  <a:pt x="4" y="71"/>
                  <a:pt x="21" y="82"/>
                  <a:pt x="34" y="92"/>
                </a:cubicBezTo>
                <a:cubicBezTo>
                  <a:pt x="47" y="102"/>
                  <a:pt x="75" y="103"/>
                  <a:pt x="78" y="116"/>
                </a:cubicBezTo>
                <a:cubicBezTo>
                  <a:pt x="81" y="129"/>
                  <a:pt x="57" y="152"/>
                  <a:pt x="50" y="172"/>
                </a:cubicBezTo>
                <a:cubicBezTo>
                  <a:pt x="43" y="192"/>
                  <a:pt x="27" y="221"/>
                  <a:pt x="38" y="236"/>
                </a:cubicBezTo>
                <a:cubicBezTo>
                  <a:pt x="49" y="251"/>
                  <a:pt x="103" y="248"/>
                  <a:pt x="114" y="264"/>
                </a:cubicBezTo>
                <a:cubicBezTo>
                  <a:pt x="125" y="280"/>
                  <a:pt x="92" y="318"/>
                  <a:pt x="102" y="332"/>
                </a:cubicBezTo>
                <a:cubicBezTo>
                  <a:pt x="112" y="346"/>
                  <a:pt x="167" y="339"/>
                  <a:pt x="174" y="348"/>
                </a:cubicBezTo>
                <a:cubicBezTo>
                  <a:pt x="181" y="357"/>
                  <a:pt x="155" y="375"/>
                  <a:pt x="146" y="388"/>
                </a:cubicBezTo>
                <a:cubicBezTo>
                  <a:pt x="137" y="401"/>
                  <a:pt x="121" y="412"/>
                  <a:pt x="122" y="428"/>
                </a:cubicBezTo>
                <a:cubicBezTo>
                  <a:pt x="123" y="444"/>
                  <a:pt x="145" y="470"/>
                  <a:pt x="154" y="484"/>
                </a:cubicBezTo>
                <a:cubicBezTo>
                  <a:pt x="163" y="498"/>
                  <a:pt x="173" y="506"/>
                  <a:pt x="178" y="51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5327650" y="731838"/>
            <a:ext cx="2955925" cy="2820987"/>
            <a:chOff x="712" y="1537"/>
            <a:chExt cx="1862" cy="1777"/>
          </a:xfrm>
        </p:grpSpPr>
        <p:grpSp>
          <p:nvGrpSpPr>
            <p:cNvPr id="19490" name="Group 35"/>
            <p:cNvGrpSpPr>
              <a:grpSpLocks/>
            </p:cNvGrpSpPr>
            <p:nvPr/>
          </p:nvGrpSpPr>
          <p:grpSpPr bwMode="auto">
            <a:xfrm>
              <a:off x="712" y="1726"/>
              <a:ext cx="1862" cy="1575"/>
              <a:chOff x="2918" y="1529"/>
              <a:chExt cx="2383" cy="2054"/>
            </a:xfrm>
          </p:grpSpPr>
          <p:sp>
            <p:nvSpPr>
              <p:cNvPr id="19497" name="Freeform 36"/>
              <p:cNvSpPr>
                <a:spLocks/>
              </p:cNvSpPr>
              <p:nvPr/>
            </p:nvSpPr>
            <p:spPr bwMode="auto">
              <a:xfrm>
                <a:off x="2918" y="1529"/>
                <a:ext cx="2383" cy="2054"/>
              </a:xfrm>
              <a:custGeom>
                <a:avLst/>
                <a:gdLst>
                  <a:gd name="T0" fmla="*/ 0 w 2383"/>
                  <a:gd name="T1" fmla="*/ 599 h 2054"/>
                  <a:gd name="T2" fmla="*/ 937 w 2383"/>
                  <a:gd name="T3" fmla="*/ 0 h 2054"/>
                  <a:gd name="T4" fmla="*/ 2383 w 2383"/>
                  <a:gd name="T5" fmla="*/ 394 h 2054"/>
                  <a:gd name="T6" fmla="*/ 2375 w 2383"/>
                  <a:gd name="T7" fmla="*/ 1462 h 2054"/>
                  <a:gd name="T8" fmla="*/ 1446 w 2383"/>
                  <a:gd name="T9" fmla="*/ 2054 h 2054"/>
                  <a:gd name="T10" fmla="*/ 0 w 2383"/>
                  <a:gd name="T11" fmla="*/ 1660 h 2054"/>
                  <a:gd name="T12" fmla="*/ 0 w 2383"/>
                  <a:gd name="T13" fmla="*/ 599 h 20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83"/>
                  <a:gd name="T22" fmla="*/ 0 h 2054"/>
                  <a:gd name="T23" fmla="*/ 2383 w 2383"/>
                  <a:gd name="T24" fmla="*/ 2054 h 20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83" h="2054">
                    <a:moveTo>
                      <a:pt x="0" y="599"/>
                    </a:moveTo>
                    <a:lnTo>
                      <a:pt x="937" y="0"/>
                    </a:lnTo>
                    <a:lnTo>
                      <a:pt x="2383" y="394"/>
                    </a:lnTo>
                    <a:lnTo>
                      <a:pt x="2375" y="1462"/>
                    </a:lnTo>
                    <a:lnTo>
                      <a:pt x="1446" y="2054"/>
                    </a:lnTo>
                    <a:lnTo>
                      <a:pt x="0" y="1660"/>
                    </a:lnTo>
                    <a:lnTo>
                      <a:pt x="0" y="599"/>
                    </a:lnTo>
                    <a:close/>
                  </a:path>
                </a:pathLst>
              </a:custGeom>
              <a:solidFill>
                <a:srgbClr val="FFFF9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8" name="Line 37"/>
              <p:cNvSpPr>
                <a:spLocks noChangeShapeType="1"/>
              </p:cNvSpPr>
              <p:nvPr/>
            </p:nvSpPr>
            <p:spPr bwMode="auto">
              <a:xfrm>
                <a:off x="2983" y="2145"/>
                <a:ext cx="1348" cy="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9" name="Line 38"/>
              <p:cNvSpPr>
                <a:spLocks noChangeShapeType="1"/>
              </p:cNvSpPr>
              <p:nvPr/>
            </p:nvSpPr>
            <p:spPr bwMode="auto">
              <a:xfrm flipH="1">
                <a:off x="4364" y="2539"/>
                <a:ext cx="0" cy="10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0" name="Line 39"/>
              <p:cNvSpPr>
                <a:spLocks noChangeShapeType="1"/>
              </p:cNvSpPr>
              <p:nvPr/>
            </p:nvSpPr>
            <p:spPr bwMode="auto">
              <a:xfrm flipV="1">
                <a:off x="4389" y="2227"/>
                <a:ext cx="444" cy="2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1" name="Line 40"/>
              <p:cNvSpPr>
                <a:spLocks noChangeShapeType="1"/>
              </p:cNvSpPr>
              <p:nvPr/>
            </p:nvSpPr>
            <p:spPr bwMode="auto">
              <a:xfrm flipV="1">
                <a:off x="4948" y="1923"/>
                <a:ext cx="353" cy="2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2" name="Line 41"/>
              <p:cNvSpPr>
                <a:spLocks noChangeShapeType="1"/>
              </p:cNvSpPr>
              <p:nvPr/>
            </p:nvSpPr>
            <p:spPr bwMode="auto">
              <a:xfrm>
                <a:off x="3855" y="1537"/>
                <a:ext cx="0" cy="7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3" name="Line 42"/>
              <p:cNvSpPr>
                <a:spLocks noChangeShapeType="1"/>
              </p:cNvSpPr>
              <p:nvPr/>
            </p:nvSpPr>
            <p:spPr bwMode="auto">
              <a:xfrm>
                <a:off x="3855" y="2416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4" name="Line 43"/>
              <p:cNvSpPr>
                <a:spLocks noChangeShapeType="1"/>
              </p:cNvSpPr>
              <p:nvPr/>
            </p:nvSpPr>
            <p:spPr bwMode="auto">
              <a:xfrm flipV="1">
                <a:off x="2943" y="3041"/>
                <a:ext cx="213" cy="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5" name="Line 44"/>
              <p:cNvSpPr>
                <a:spLocks noChangeShapeType="1"/>
              </p:cNvSpPr>
              <p:nvPr/>
            </p:nvSpPr>
            <p:spPr bwMode="auto">
              <a:xfrm flipV="1">
                <a:off x="3263" y="2597"/>
                <a:ext cx="592" cy="3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6" name="Line 45"/>
              <p:cNvSpPr>
                <a:spLocks noChangeShapeType="1"/>
              </p:cNvSpPr>
              <p:nvPr/>
            </p:nvSpPr>
            <p:spPr bwMode="auto">
              <a:xfrm>
                <a:off x="3855" y="2597"/>
                <a:ext cx="485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7" name="Line 46"/>
              <p:cNvSpPr>
                <a:spLocks noChangeShapeType="1"/>
              </p:cNvSpPr>
              <p:nvPr/>
            </p:nvSpPr>
            <p:spPr bwMode="auto">
              <a:xfrm>
                <a:off x="4405" y="2745"/>
                <a:ext cx="888" cy="2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491" name="Group 47"/>
            <p:cNvGrpSpPr>
              <a:grpSpLocks/>
            </p:cNvGrpSpPr>
            <p:nvPr/>
          </p:nvGrpSpPr>
          <p:grpSpPr bwMode="auto">
            <a:xfrm>
              <a:off x="1962" y="2789"/>
              <a:ext cx="516" cy="525"/>
              <a:chOff x="2538" y="3270"/>
              <a:chExt cx="659" cy="685"/>
            </a:xfrm>
          </p:grpSpPr>
          <p:sp>
            <p:nvSpPr>
              <p:cNvPr id="19495" name="Freeform 48"/>
              <p:cNvSpPr>
                <a:spLocks/>
              </p:cNvSpPr>
              <p:nvPr/>
            </p:nvSpPr>
            <p:spPr bwMode="auto">
              <a:xfrm>
                <a:off x="2538" y="3270"/>
                <a:ext cx="659" cy="685"/>
              </a:xfrm>
              <a:custGeom>
                <a:avLst/>
                <a:gdLst>
                  <a:gd name="T0" fmla="*/ 162 w 659"/>
                  <a:gd name="T1" fmla="*/ 0 h 685"/>
                  <a:gd name="T2" fmla="*/ 366 w 659"/>
                  <a:gd name="T3" fmla="*/ 72 h 685"/>
                  <a:gd name="T4" fmla="*/ 510 w 659"/>
                  <a:gd name="T5" fmla="*/ 138 h 685"/>
                  <a:gd name="T6" fmla="*/ 636 w 659"/>
                  <a:gd name="T7" fmla="*/ 198 h 685"/>
                  <a:gd name="T8" fmla="*/ 648 w 659"/>
                  <a:gd name="T9" fmla="*/ 282 h 685"/>
                  <a:gd name="T10" fmla="*/ 648 w 659"/>
                  <a:gd name="T11" fmla="*/ 414 h 685"/>
                  <a:gd name="T12" fmla="*/ 654 w 659"/>
                  <a:gd name="T13" fmla="*/ 582 h 685"/>
                  <a:gd name="T14" fmla="*/ 630 w 659"/>
                  <a:gd name="T15" fmla="*/ 642 h 685"/>
                  <a:gd name="T16" fmla="*/ 480 w 659"/>
                  <a:gd name="T17" fmla="*/ 684 h 685"/>
                  <a:gd name="T18" fmla="*/ 252 w 659"/>
                  <a:gd name="T19" fmla="*/ 636 h 685"/>
                  <a:gd name="T20" fmla="*/ 228 w 659"/>
                  <a:gd name="T21" fmla="*/ 576 h 685"/>
                  <a:gd name="T22" fmla="*/ 228 w 659"/>
                  <a:gd name="T23" fmla="*/ 486 h 685"/>
                  <a:gd name="T24" fmla="*/ 228 w 659"/>
                  <a:gd name="T25" fmla="*/ 438 h 685"/>
                  <a:gd name="T26" fmla="*/ 216 w 659"/>
                  <a:gd name="T27" fmla="*/ 390 h 685"/>
                  <a:gd name="T28" fmla="*/ 168 w 659"/>
                  <a:gd name="T29" fmla="*/ 372 h 685"/>
                  <a:gd name="T30" fmla="*/ 108 w 659"/>
                  <a:gd name="T31" fmla="*/ 348 h 685"/>
                  <a:gd name="T32" fmla="*/ 0 w 659"/>
                  <a:gd name="T33" fmla="*/ 306 h 6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9"/>
                  <a:gd name="T52" fmla="*/ 0 h 685"/>
                  <a:gd name="T53" fmla="*/ 659 w 659"/>
                  <a:gd name="T54" fmla="*/ 685 h 6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9" h="685">
                    <a:moveTo>
                      <a:pt x="162" y="0"/>
                    </a:moveTo>
                    <a:cubicBezTo>
                      <a:pt x="196" y="11"/>
                      <a:pt x="308" y="49"/>
                      <a:pt x="366" y="72"/>
                    </a:cubicBezTo>
                    <a:cubicBezTo>
                      <a:pt x="424" y="95"/>
                      <a:pt x="465" y="117"/>
                      <a:pt x="510" y="138"/>
                    </a:cubicBezTo>
                    <a:cubicBezTo>
                      <a:pt x="555" y="159"/>
                      <a:pt x="613" y="174"/>
                      <a:pt x="636" y="198"/>
                    </a:cubicBezTo>
                    <a:cubicBezTo>
                      <a:pt x="659" y="222"/>
                      <a:pt x="646" y="246"/>
                      <a:pt x="648" y="282"/>
                    </a:cubicBezTo>
                    <a:cubicBezTo>
                      <a:pt x="650" y="318"/>
                      <a:pt x="647" y="364"/>
                      <a:pt x="648" y="414"/>
                    </a:cubicBezTo>
                    <a:cubicBezTo>
                      <a:pt x="649" y="464"/>
                      <a:pt x="657" y="544"/>
                      <a:pt x="654" y="582"/>
                    </a:cubicBezTo>
                    <a:cubicBezTo>
                      <a:pt x="651" y="620"/>
                      <a:pt x="659" y="625"/>
                      <a:pt x="630" y="642"/>
                    </a:cubicBezTo>
                    <a:cubicBezTo>
                      <a:pt x="601" y="659"/>
                      <a:pt x="543" y="685"/>
                      <a:pt x="480" y="684"/>
                    </a:cubicBezTo>
                    <a:cubicBezTo>
                      <a:pt x="417" y="683"/>
                      <a:pt x="294" y="654"/>
                      <a:pt x="252" y="636"/>
                    </a:cubicBezTo>
                    <a:cubicBezTo>
                      <a:pt x="210" y="618"/>
                      <a:pt x="232" y="601"/>
                      <a:pt x="228" y="576"/>
                    </a:cubicBezTo>
                    <a:cubicBezTo>
                      <a:pt x="224" y="551"/>
                      <a:pt x="228" y="509"/>
                      <a:pt x="228" y="486"/>
                    </a:cubicBezTo>
                    <a:cubicBezTo>
                      <a:pt x="228" y="463"/>
                      <a:pt x="230" y="454"/>
                      <a:pt x="228" y="438"/>
                    </a:cubicBezTo>
                    <a:cubicBezTo>
                      <a:pt x="226" y="422"/>
                      <a:pt x="226" y="401"/>
                      <a:pt x="216" y="390"/>
                    </a:cubicBezTo>
                    <a:cubicBezTo>
                      <a:pt x="206" y="379"/>
                      <a:pt x="186" y="379"/>
                      <a:pt x="168" y="372"/>
                    </a:cubicBezTo>
                    <a:cubicBezTo>
                      <a:pt x="150" y="365"/>
                      <a:pt x="136" y="359"/>
                      <a:pt x="108" y="348"/>
                    </a:cubicBezTo>
                    <a:cubicBezTo>
                      <a:pt x="80" y="337"/>
                      <a:pt x="17" y="312"/>
                      <a:pt x="0" y="306"/>
                    </a:cubicBezTo>
                  </a:path>
                </a:pathLst>
              </a:custGeom>
              <a:solidFill>
                <a:schemeClr val="folHlink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6" name="Freeform 49"/>
              <p:cNvSpPr>
                <a:spLocks/>
              </p:cNvSpPr>
              <p:nvPr/>
            </p:nvSpPr>
            <p:spPr bwMode="auto">
              <a:xfrm>
                <a:off x="2538" y="3270"/>
                <a:ext cx="168" cy="312"/>
              </a:xfrm>
              <a:custGeom>
                <a:avLst/>
                <a:gdLst>
                  <a:gd name="T0" fmla="*/ 168 w 168"/>
                  <a:gd name="T1" fmla="*/ 0 h 312"/>
                  <a:gd name="T2" fmla="*/ 30 w 168"/>
                  <a:gd name="T3" fmla="*/ 132 h 312"/>
                  <a:gd name="T4" fmla="*/ 0 w 168"/>
                  <a:gd name="T5" fmla="*/ 312 h 312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312"/>
                  <a:gd name="T11" fmla="*/ 168 w 168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312">
                    <a:moveTo>
                      <a:pt x="168" y="0"/>
                    </a:moveTo>
                    <a:cubicBezTo>
                      <a:pt x="113" y="40"/>
                      <a:pt x="58" y="80"/>
                      <a:pt x="30" y="132"/>
                    </a:cubicBezTo>
                    <a:cubicBezTo>
                      <a:pt x="2" y="184"/>
                      <a:pt x="1" y="248"/>
                      <a:pt x="0" y="312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492" name="Group 50"/>
            <p:cNvGrpSpPr>
              <a:grpSpLocks/>
            </p:cNvGrpSpPr>
            <p:nvPr/>
          </p:nvGrpSpPr>
          <p:grpSpPr bwMode="auto">
            <a:xfrm>
              <a:off x="817" y="1537"/>
              <a:ext cx="536" cy="558"/>
              <a:chOff x="2777" y="3287"/>
              <a:chExt cx="685" cy="727"/>
            </a:xfrm>
          </p:grpSpPr>
          <p:sp>
            <p:nvSpPr>
              <p:cNvPr id="19493" name="Freeform 51"/>
              <p:cNvSpPr>
                <a:spLocks/>
              </p:cNvSpPr>
              <p:nvPr/>
            </p:nvSpPr>
            <p:spPr bwMode="auto">
              <a:xfrm>
                <a:off x="2777" y="3287"/>
                <a:ext cx="680" cy="697"/>
              </a:xfrm>
              <a:custGeom>
                <a:avLst/>
                <a:gdLst>
                  <a:gd name="T0" fmla="*/ 679 w 680"/>
                  <a:gd name="T1" fmla="*/ 697 h 697"/>
                  <a:gd name="T2" fmla="*/ 673 w 680"/>
                  <a:gd name="T3" fmla="*/ 316 h 697"/>
                  <a:gd name="T4" fmla="*/ 673 w 680"/>
                  <a:gd name="T5" fmla="*/ 140 h 697"/>
                  <a:gd name="T6" fmla="*/ 631 w 680"/>
                  <a:gd name="T7" fmla="*/ 31 h 697"/>
                  <a:gd name="T8" fmla="*/ 481 w 680"/>
                  <a:gd name="T9" fmla="*/ 7 h 697"/>
                  <a:gd name="T10" fmla="*/ 277 w 680"/>
                  <a:gd name="T11" fmla="*/ 7 h 697"/>
                  <a:gd name="T12" fmla="*/ 109 w 680"/>
                  <a:gd name="T13" fmla="*/ 14 h 697"/>
                  <a:gd name="T14" fmla="*/ 49 w 680"/>
                  <a:gd name="T15" fmla="*/ 38 h 697"/>
                  <a:gd name="T16" fmla="*/ 1 w 680"/>
                  <a:gd name="T17" fmla="*/ 241 h 697"/>
                  <a:gd name="T18" fmla="*/ 55 w 680"/>
                  <a:gd name="T19" fmla="*/ 420 h 697"/>
                  <a:gd name="T20" fmla="*/ 115 w 680"/>
                  <a:gd name="T21" fmla="*/ 444 h 697"/>
                  <a:gd name="T22" fmla="*/ 205 w 680"/>
                  <a:gd name="T23" fmla="*/ 444 h 697"/>
                  <a:gd name="T24" fmla="*/ 253 w 680"/>
                  <a:gd name="T25" fmla="*/ 444 h 697"/>
                  <a:gd name="T26" fmla="*/ 301 w 680"/>
                  <a:gd name="T27" fmla="*/ 456 h 697"/>
                  <a:gd name="T28" fmla="*/ 313 w 680"/>
                  <a:gd name="T29" fmla="*/ 521 h 697"/>
                  <a:gd name="T30" fmla="*/ 307 w 680"/>
                  <a:gd name="T31" fmla="*/ 582 h 697"/>
                  <a:gd name="T32" fmla="*/ 307 w 680"/>
                  <a:gd name="T33" fmla="*/ 697 h 6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0"/>
                  <a:gd name="T52" fmla="*/ 0 h 697"/>
                  <a:gd name="T53" fmla="*/ 680 w 680"/>
                  <a:gd name="T54" fmla="*/ 697 h 6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0" h="697">
                    <a:moveTo>
                      <a:pt x="679" y="697"/>
                    </a:moveTo>
                    <a:cubicBezTo>
                      <a:pt x="678" y="634"/>
                      <a:pt x="674" y="408"/>
                      <a:pt x="673" y="316"/>
                    </a:cubicBezTo>
                    <a:cubicBezTo>
                      <a:pt x="672" y="223"/>
                      <a:pt x="680" y="188"/>
                      <a:pt x="673" y="140"/>
                    </a:cubicBezTo>
                    <a:cubicBezTo>
                      <a:pt x="666" y="93"/>
                      <a:pt x="663" y="53"/>
                      <a:pt x="631" y="31"/>
                    </a:cubicBezTo>
                    <a:cubicBezTo>
                      <a:pt x="599" y="9"/>
                      <a:pt x="540" y="11"/>
                      <a:pt x="481" y="7"/>
                    </a:cubicBezTo>
                    <a:cubicBezTo>
                      <a:pt x="422" y="3"/>
                      <a:pt x="339" y="6"/>
                      <a:pt x="277" y="7"/>
                    </a:cubicBezTo>
                    <a:cubicBezTo>
                      <a:pt x="215" y="8"/>
                      <a:pt x="147" y="9"/>
                      <a:pt x="109" y="14"/>
                    </a:cubicBezTo>
                    <a:cubicBezTo>
                      <a:pt x="71" y="19"/>
                      <a:pt x="67" y="0"/>
                      <a:pt x="49" y="38"/>
                    </a:cubicBezTo>
                    <a:cubicBezTo>
                      <a:pt x="31" y="76"/>
                      <a:pt x="0" y="177"/>
                      <a:pt x="1" y="241"/>
                    </a:cubicBezTo>
                    <a:cubicBezTo>
                      <a:pt x="2" y="305"/>
                      <a:pt x="36" y="386"/>
                      <a:pt x="55" y="420"/>
                    </a:cubicBezTo>
                    <a:cubicBezTo>
                      <a:pt x="74" y="454"/>
                      <a:pt x="90" y="440"/>
                      <a:pt x="115" y="444"/>
                    </a:cubicBezTo>
                    <a:cubicBezTo>
                      <a:pt x="140" y="448"/>
                      <a:pt x="182" y="444"/>
                      <a:pt x="205" y="444"/>
                    </a:cubicBezTo>
                    <a:cubicBezTo>
                      <a:pt x="228" y="444"/>
                      <a:pt x="237" y="442"/>
                      <a:pt x="253" y="444"/>
                    </a:cubicBezTo>
                    <a:cubicBezTo>
                      <a:pt x="269" y="446"/>
                      <a:pt x="291" y="443"/>
                      <a:pt x="301" y="456"/>
                    </a:cubicBezTo>
                    <a:cubicBezTo>
                      <a:pt x="311" y="469"/>
                      <a:pt x="312" y="500"/>
                      <a:pt x="313" y="521"/>
                    </a:cubicBezTo>
                    <a:cubicBezTo>
                      <a:pt x="314" y="543"/>
                      <a:pt x="308" y="553"/>
                      <a:pt x="307" y="582"/>
                    </a:cubicBezTo>
                    <a:cubicBezTo>
                      <a:pt x="306" y="611"/>
                      <a:pt x="307" y="673"/>
                      <a:pt x="307" y="697"/>
                    </a:cubicBezTo>
                  </a:path>
                </a:pathLst>
              </a:custGeom>
              <a:solidFill>
                <a:schemeClr val="folHlink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4" name="Freeform 52"/>
              <p:cNvSpPr>
                <a:spLocks/>
              </p:cNvSpPr>
              <p:nvPr/>
            </p:nvSpPr>
            <p:spPr bwMode="auto">
              <a:xfrm>
                <a:off x="3084" y="3978"/>
                <a:ext cx="378" cy="36"/>
              </a:xfrm>
              <a:custGeom>
                <a:avLst/>
                <a:gdLst>
                  <a:gd name="T0" fmla="*/ 0 w 378"/>
                  <a:gd name="T1" fmla="*/ 0 h 36"/>
                  <a:gd name="T2" fmla="*/ 162 w 378"/>
                  <a:gd name="T3" fmla="*/ 36 h 36"/>
                  <a:gd name="T4" fmla="*/ 378 w 378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378"/>
                  <a:gd name="T10" fmla="*/ 0 h 36"/>
                  <a:gd name="T11" fmla="*/ 378 w 378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" h="36">
                    <a:moveTo>
                      <a:pt x="0" y="0"/>
                    </a:moveTo>
                    <a:cubicBezTo>
                      <a:pt x="49" y="18"/>
                      <a:pt x="99" y="36"/>
                      <a:pt x="162" y="36"/>
                    </a:cubicBezTo>
                    <a:cubicBezTo>
                      <a:pt x="225" y="36"/>
                      <a:pt x="301" y="18"/>
                      <a:pt x="378" y="0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5495925" y="1633538"/>
            <a:ext cx="1319213" cy="301625"/>
            <a:chOff x="818" y="2105"/>
            <a:chExt cx="831" cy="190"/>
          </a:xfrm>
        </p:grpSpPr>
        <p:sp>
          <p:nvSpPr>
            <p:cNvPr id="19487" name="Freeform 54"/>
            <p:cNvSpPr>
              <a:spLocks/>
            </p:cNvSpPr>
            <p:nvPr/>
          </p:nvSpPr>
          <p:spPr bwMode="auto">
            <a:xfrm>
              <a:off x="1296" y="2105"/>
              <a:ext cx="353" cy="58"/>
            </a:xfrm>
            <a:custGeom>
              <a:avLst/>
              <a:gdLst>
                <a:gd name="T0" fmla="*/ 0 w 365"/>
                <a:gd name="T1" fmla="*/ 0 h 101"/>
                <a:gd name="T2" fmla="*/ 138 w 365"/>
                <a:gd name="T3" fmla="*/ 29 h 101"/>
                <a:gd name="T4" fmla="*/ 341 w 365"/>
                <a:gd name="T5" fmla="*/ 29 h 101"/>
                <a:gd name="T6" fmla="*/ 0 60000 65536"/>
                <a:gd name="T7" fmla="*/ 0 60000 65536"/>
                <a:gd name="T8" fmla="*/ 0 60000 65536"/>
                <a:gd name="T9" fmla="*/ 0 w 365"/>
                <a:gd name="T10" fmla="*/ 0 h 101"/>
                <a:gd name="T11" fmla="*/ 365 w 365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5" h="101">
                  <a:moveTo>
                    <a:pt x="0" y="0"/>
                  </a:moveTo>
                  <a:cubicBezTo>
                    <a:pt x="43" y="36"/>
                    <a:pt x="87" y="73"/>
                    <a:pt x="148" y="87"/>
                  </a:cubicBezTo>
                  <a:cubicBezTo>
                    <a:pt x="209" y="101"/>
                    <a:pt x="287" y="94"/>
                    <a:pt x="365" y="87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8" name="Freeform 55"/>
            <p:cNvSpPr>
              <a:spLocks/>
            </p:cNvSpPr>
            <p:nvPr/>
          </p:nvSpPr>
          <p:spPr bwMode="auto">
            <a:xfrm rot="9168692" flipV="1">
              <a:off x="818" y="2188"/>
              <a:ext cx="373" cy="107"/>
            </a:xfrm>
            <a:custGeom>
              <a:avLst/>
              <a:gdLst>
                <a:gd name="T0" fmla="*/ 0 w 365"/>
                <a:gd name="T1" fmla="*/ 0 h 101"/>
                <a:gd name="T2" fmla="*/ 154 w 365"/>
                <a:gd name="T3" fmla="*/ 97 h 101"/>
                <a:gd name="T4" fmla="*/ 381 w 365"/>
                <a:gd name="T5" fmla="*/ 97 h 101"/>
                <a:gd name="T6" fmla="*/ 0 60000 65536"/>
                <a:gd name="T7" fmla="*/ 0 60000 65536"/>
                <a:gd name="T8" fmla="*/ 0 60000 65536"/>
                <a:gd name="T9" fmla="*/ 0 w 365"/>
                <a:gd name="T10" fmla="*/ 0 h 101"/>
                <a:gd name="T11" fmla="*/ 365 w 365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5" h="101">
                  <a:moveTo>
                    <a:pt x="0" y="0"/>
                  </a:moveTo>
                  <a:cubicBezTo>
                    <a:pt x="43" y="36"/>
                    <a:pt x="87" y="73"/>
                    <a:pt x="148" y="87"/>
                  </a:cubicBezTo>
                  <a:cubicBezTo>
                    <a:pt x="209" y="101"/>
                    <a:pt x="287" y="94"/>
                    <a:pt x="365" y="87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9" name="Freeform 56"/>
            <p:cNvSpPr>
              <a:spLocks/>
            </p:cNvSpPr>
            <p:nvPr/>
          </p:nvSpPr>
          <p:spPr bwMode="auto">
            <a:xfrm>
              <a:off x="1228" y="2125"/>
              <a:ext cx="67" cy="164"/>
            </a:xfrm>
            <a:custGeom>
              <a:avLst/>
              <a:gdLst>
                <a:gd name="T0" fmla="*/ 0 w 86"/>
                <a:gd name="T1" fmla="*/ 0 h 214"/>
                <a:gd name="T2" fmla="*/ 11 w 86"/>
                <a:gd name="T3" fmla="*/ 51 h 214"/>
                <a:gd name="T4" fmla="*/ 52 w 86"/>
                <a:gd name="T5" fmla="*/ 126 h 214"/>
                <a:gd name="T6" fmla="*/ 0 60000 65536"/>
                <a:gd name="T7" fmla="*/ 0 60000 65536"/>
                <a:gd name="T8" fmla="*/ 0 60000 65536"/>
                <a:gd name="T9" fmla="*/ 0 w 86"/>
                <a:gd name="T10" fmla="*/ 0 h 214"/>
                <a:gd name="T11" fmla="*/ 86 w 86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214">
                  <a:moveTo>
                    <a:pt x="0" y="0"/>
                  </a:moveTo>
                  <a:cubicBezTo>
                    <a:pt x="3" y="14"/>
                    <a:pt x="4" y="51"/>
                    <a:pt x="18" y="87"/>
                  </a:cubicBezTo>
                  <a:cubicBezTo>
                    <a:pt x="32" y="123"/>
                    <a:pt x="72" y="188"/>
                    <a:pt x="86" y="21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5613400" y="1563688"/>
            <a:ext cx="2205038" cy="1493837"/>
            <a:chOff x="892" y="2061"/>
            <a:chExt cx="1389" cy="941"/>
          </a:xfrm>
        </p:grpSpPr>
        <p:sp>
          <p:nvSpPr>
            <p:cNvPr id="19485" name="Freeform 58"/>
            <p:cNvSpPr>
              <a:spLocks/>
            </p:cNvSpPr>
            <p:nvPr/>
          </p:nvSpPr>
          <p:spPr bwMode="auto">
            <a:xfrm>
              <a:off x="1955" y="2061"/>
              <a:ext cx="326" cy="364"/>
            </a:xfrm>
            <a:custGeom>
              <a:avLst/>
              <a:gdLst>
                <a:gd name="T0" fmla="*/ 0 w 416"/>
                <a:gd name="T1" fmla="*/ 4 h 475"/>
                <a:gd name="T2" fmla="*/ 70 w 416"/>
                <a:gd name="T3" fmla="*/ 4 h 475"/>
                <a:gd name="T4" fmla="*/ 143 w 416"/>
                <a:gd name="T5" fmla="*/ 24 h 475"/>
                <a:gd name="T6" fmla="*/ 240 w 416"/>
                <a:gd name="T7" fmla="*/ 90 h 475"/>
                <a:gd name="T8" fmla="*/ 234 w 416"/>
                <a:gd name="T9" fmla="*/ 279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475"/>
                <a:gd name="T17" fmla="*/ 416 w 41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475">
                  <a:moveTo>
                    <a:pt x="0" y="6"/>
                  </a:moveTo>
                  <a:cubicBezTo>
                    <a:pt x="19" y="7"/>
                    <a:pt x="74" y="0"/>
                    <a:pt x="113" y="6"/>
                  </a:cubicBezTo>
                  <a:cubicBezTo>
                    <a:pt x="152" y="12"/>
                    <a:pt x="188" y="16"/>
                    <a:pt x="234" y="40"/>
                  </a:cubicBezTo>
                  <a:cubicBezTo>
                    <a:pt x="280" y="64"/>
                    <a:pt x="366" y="80"/>
                    <a:pt x="391" y="153"/>
                  </a:cubicBezTo>
                  <a:cubicBezTo>
                    <a:pt x="416" y="226"/>
                    <a:pt x="384" y="408"/>
                    <a:pt x="382" y="475"/>
                  </a:cubicBezTo>
                </a:path>
              </a:pathLst>
            </a:custGeom>
            <a:noFill/>
            <a:ln w="50800">
              <a:solidFill>
                <a:srgbClr val="FF99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6" name="Freeform 59"/>
            <p:cNvSpPr>
              <a:spLocks/>
            </p:cNvSpPr>
            <p:nvPr/>
          </p:nvSpPr>
          <p:spPr bwMode="auto">
            <a:xfrm rot="17287231" flipH="1">
              <a:off x="918" y="2657"/>
              <a:ext cx="319" cy="371"/>
            </a:xfrm>
            <a:custGeom>
              <a:avLst/>
              <a:gdLst>
                <a:gd name="T0" fmla="*/ 0 w 416"/>
                <a:gd name="T1" fmla="*/ 4 h 475"/>
                <a:gd name="T2" fmla="*/ 67 w 416"/>
                <a:gd name="T3" fmla="*/ 4 h 475"/>
                <a:gd name="T4" fmla="*/ 137 w 416"/>
                <a:gd name="T5" fmla="*/ 24 h 475"/>
                <a:gd name="T6" fmla="*/ 230 w 416"/>
                <a:gd name="T7" fmla="*/ 94 h 475"/>
                <a:gd name="T8" fmla="*/ 225 w 416"/>
                <a:gd name="T9" fmla="*/ 290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475"/>
                <a:gd name="T17" fmla="*/ 416 w 41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475">
                  <a:moveTo>
                    <a:pt x="0" y="6"/>
                  </a:moveTo>
                  <a:cubicBezTo>
                    <a:pt x="19" y="7"/>
                    <a:pt x="74" y="0"/>
                    <a:pt x="113" y="6"/>
                  </a:cubicBezTo>
                  <a:cubicBezTo>
                    <a:pt x="152" y="12"/>
                    <a:pt x="188" y="16"/>
                    <a:pt x="234" y="40"/>
                  </a:cubicBezTo>
                  <a:cubicBezTo>
                    <a:pt x="280" y="64"/>
                    <a:pt x="366" y="80"/>
                    <a:pt x="391" y="153"/>
                  </a:cubicBezTo>
                  <a:cubicBezTo>
                    <a:pt x="416" y="226"/>
                    <a:pt x="384" y="408"/>
                    <a:pt x="382" y="475"/>
                  </a:cubicBezTo>
                </a:path>
              </a:pathLst>
            </a:custGeom>
            <a:noFill/>
            <a:ln w="50800">
              <a:solidFill>
                <a:srgbClr val="FF99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6861175" y="2405063"/>
            <a:ext cx="598488" cy="690562"/>
            <a:chOff x="1678" y="2591"/>
            <a:chExt cx="377" cy="435"/>
          </a:xfrm>
        </p:grpSpPr>
        <p:sp>
          <p:nvSpPr>
            <p:cNvPr id="19482" name="Freeform 61"/>
            <p:cNvSpPr>
              <a:spLocks/>
            </p:cNvSpPr>
            <p:nvPr/>
          </p:nvSpPr>
          <p:spPr bwMode="auto">
            <a:xfrm>
              <a:off x="1973" y="2591"/>
              <a:ext cx="82" cy="230"/>
            </a:xfrm>
            <a:custGeom>
              <a:avLst/>
              <a:gdLst>
                <a:gd name="T0" fmla="*/ 64 w 105"/>
                <a:gd name="T1" fmla="*/ 0 h 299"/>
                <a:gd name="T2" fmla="*/ 18 w 105"/>
                <a:gd name="T3" fmla="*/ 52 h 299"/>
                <a:gd name="T4" fmla="*/ 0 w 105"/>
                <a:gd name="T5" fmla="*/ 177 h 299"/>
                <a:gd name="T6" fmla="*/ 0 60000 65536"/>
                <a:gd name="T7" fmla="*/ 0 60000 65536"/>
                <a:gd name="T8" fmla="*/ 0 60000 65536"/>
                <a:gd name="T9" fmla="*/ 0 w 105"/>
                <a:gd name="T10" fmla="*/ 0 h 299"/>
                <a:gd name="T11" fmla="*/ 105 w 105"/>
                <a:gd name="T12" fmla="*/ 299 h 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299">
                  <a:moveTo>
                    <a:pt x="105" y="0"/>
                  </a:moveTo>
                  <a:cubicBezTo>
                    <a:pt x="92" y="14"/>
                    <a:pt x="47" y="37"/>
                    <a:pt x="29" y="87"/>
                  </a:cubicBezTo>
                  <a:cubicBezTo>
                    <a:pt x="11" y="137"/>
                    <a:pt x="6" y="255"/>
                    <a:pt x="0" y="299"/>
                  </a:cubicBez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3" name="Freeform 62"/>
            <p:cNvSpPr>
              <a:spLocks/>
            </p:cNvSpPr>
            <p:nvPr/>
          </p:nvSpPr>
          <p:spPr bwMode="auto">
            <a:xfrm rot="10870210" flipH="1">
              <a:off x="1678" y="2976"/>
              <a:ext cx="273" cy="50"/>
            </a:xfrm>
            <a:custGeom>
              <a:avLst/>
              <a:gdLst>
                <a:gd name="T0" fmla="*/ 0 w 365"/>
                <a:gd name="T1" fmla="*/ 0 h 101"/>
                <a:gd name="T2" fmla="*/ 83 w 365"/>
                <a:gd name="T3" fmla="*/ 21 h 101"/>
                <a:gd name="T4" fmla="*/ 204 w 365"/>
                <a:gd name="T5" fmla="*/ 21 h 101"/>
                <a:gd name="T6" fmla="*/ 0 60000 65536"/>
                <a:gd name="T7" fmla="*/ 0 60000 65536"/>
                <a:gd name="T8" fmla="*/ 0 60000 65536"/>
                <a:gd name="T9" fmla="*/ 0 w 365"/>
                <a:gd name="T10" fmla="*/ 0 h 101"/>
                <a:gd name="T11" fmla="*/ 365 w 365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5" h="101">
                  <a:moveTo>
                    <a:pt x="0" y="0"/>
                  </a:moveTo>
                  <a:cubicBezTo>
                    <a:pt x="43" y="36"/>
                    <a:pt x="87" y="73"/>
                    <a:pt x="148" y="87"/>
                  </a:cubicBezTo>
                  <a:cubicBezTo>
                    <a:pt x="209" y="101"/>
                    <a:pt x="287" y="94"/>
                    <a:pt x="365" y="87"/>
                  </a:cubicBez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4" name="Freeform 63"/>
            <p:cNvSpPr>
              <a:spLocks/>
            </p:cNvSpPr>
            <p:nvPr/>
          </p:nvSpPr>
          <p:spPr bwMode="auto">
            <a:xfrm>
              <a:off x="1799" y="2825"/>
              <a:ext cx="163" cy="107"/>
            </a:xfrm>
            <a:custGeom>
              <a:avLst/>
              <a:gdLst>
                <a:gd name="T0" fmla="*/ 0 w 209"/>
                <a:gd name="T1" fmla="*/ 0 h 139"/>
                <a:gd name="T2" fmla="*/ 57 w 209"/>
                <a:gd name="T3" fmla="*/ 31 h 139"/>
                <a:gd name="T4" fmla="*/ 127 w 209"/>
                <a:gd name="T5" fmla="*/ 82 h 139"/>
                <a:gd name="T6" fmla="*/ 0 60000 65536"/>
                <a:gd name="T7" fmla="*/ 0 60000 65536"/>
                <a:gd name="T8" fmla="*/ 0 60000 65536"/>
                <a:gd name="T9" fmla="*/ 0 w 209"/>
                <a:gd name="T10" fmla="*/ 0 h 139"/>
                <a:gd name="T11" fmla="*/ 209 w 209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139">
                  <a:moveTo>
                    <a:pt x="0" y="0"/>
                  </a:moveTo>
                  <a:cubicBezTo>
                    <a:pt x="17" y="9"/>
                    <a:pt x="58" y="29"/>
                    <a:pt x="93" y="52"/>
                  </a:cubicBezTo>
                  <a:cubicBezTo>
                    <a:pt x="128" y="75"/>
                    <a:pt x="169" y="105"/>
                    <a:pt x="209" y="139"/>
                  </a:cubicBez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7466013" y="3568700"/>
            <a:ext cx="825500" cy="477838"/>
            <a:chOff x="2059" y="3324"/>
            <a:chExt cx="520" cy="301"/>
          </a:xfrm>
        </p:grpSpPr>
        <p:sp>
          <p:nvSpPr>
            <p:cNvPr id="19479" name="Freeform 65"/>
            <p:cNvSpPr>
              <a:spLocks/>
            </p:cNvSpPr>
            <p:nvPr/>
          </p:nvSpPr>
          <p:spPr bwMode="auto">
            <a:xfrm>
              <a:off x="2059" y="3331"/>
              <a:ext cx="154" cy="199"/>
            </a:xfrm>
            <a:custGeom>
              <a:avLst/>
              <a:gdLst>
                <a:gd name="T0" fmla="*/ 120 w 198"/>
                <a:gd name="T1" fmla="*/ 0 h 260"/>
                <a:gd name="T2" fmla="*/ 93 w 198"/>
                <a:gd name="T3" fmla="*/ 78 h 260"/>
                <a:gd name="T4" fmla="*/ 0 w 198"/>
                <a:gd name="T5" fmla="*/ 152 h 260"/>
                <a:gd name="T6" fmla="*/ 0 60000 65536"/>
                <a:gd name="T7" fmla="*/ 0 60000 65536"/>
                <a:gd name="T8" fmla="*/ 0 60000 65536"/>
                <a:gd name="T9" fmla="*/ 0 w 198"/>
                <a:gd name="T10" fmla="*/ 0 h 260"/>
                <a:gd name="T11" fmla="*/ 198 w 19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260">
                  <a:moveTo>
                    <a:pt x="198" y="0"/>
                  </a:moveTo>
                  <a:cubicBezTo>
                    <a:pt x="191" y="22"/>
                    <a:pt x="187" y="90"/>
                    <a:pt x="154" y="133"/>
                  </a:cubicBezTo>
                  <a:cubicBezTo>
                    <a:pt x="121" y="176"/>
                    <a:pt x="32" y="234"/>
                    <a:pt x="0" y="260"/>
                  </a:cubicBez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0" name="Freeform 66"/>
            <p:cNvSpPr>
              <a:spLocks/>
            </p:cNvSpPr>
            <p:nvPr/>
          </p:nvSpPr>
          <p:spPr bwMode="auto">
            <a:xfrm>
              <a:off x="2285" y="3351"/>
              <a:ext cx="37" cy="274"/>
            </a:xfrm>
            <a:custGeom>
              <a:avLst/>
              <a:gdLst>
                <a:gd name="T0" fmla="*/ 53 w 26"/>
                <a:gd name="T1" fmla="*/ 0 h 237"/>
                <a:gd name="T2" fmla="*/ 34 w 26"/>
                <a:gd name="T3" fmla="*/ 142 h 237"/>
                <a:gd name="T4" fmla="*/ 0 w 26"/>
                <a:gd name="T5" fmla="*/ 317 h 237"/>
                <a:gd name="T6" fmla="*/ 0 60000 65536"/>
                <a:gd name="T7" fmla="*/ 0 60000 65536"/>
                <a:gd name="T8" fmla="*/ 0 60000 65536"/>
                <a:gd name="T9" fmla="*/ 0 w 26"/>
                <a:gd name="T10" fmla="*/ 0 h 237"/>
                <a:gd name="T11" fmla="*/ 26 w 26"/>
                <a:gd name="T12" fmla="*/ 237 h 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37">
                  <a:moveTo>
                    <a:pt x="26" y="0"/>
                  </a:moveTo>
                  <a:cubicBezTo>
                    <a:pt x="24" y="18"/>
                    <a:pt x="21" y="67"/>
                    <a:pt x="17" y="106"/>
                  </a:cubicBezTo>
                  <a:cubicBezTo>
                    <a:pt x="13" y="145"/>
                    <a:pt x="4" y="210"/>
                    <a:pt x="0" y="237"/>
                  </a:cubicBez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1" name="Freeform 67"/>
            <p:cNvSpPr>
              <a:spLocks/>
            </p:cNvSpPr>
            <p:nvPr/>
          </p:nvSpPr>
          <p:spPr bwMode="auto">
            <a:xfrm>
              <a:off x="2424" y="3324"/>
              <a:ext cx="155" cy="199"/>
            </a:xfrm>
            <a:custGeom>
              <a:avLst/>
              <a:gdLst>
                <a:gd name="T0" fmla="*/ 0 w 198"/>
                <a:gd name="T1" fmla="*/ 0 h 260"/>
                <a:gd name="T2" fmla="*/ 27 w 198"/>
                <a:gd name="T3" fmla="*/ 78 h 260"/>
                <a:gd name="T4" fmla="*/ 74 w 198"/>
                <a:gd name="T5" fmla="*/ 123 h 260"/>
                <a:gd name="T6" fmla="*/ 121 w 198"/>
                <a:gd name="T7" fmla="*/ 152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260"/>
                <a:gd name="T14" fmla="*/ 198 w 198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260">
                  <a:moveTo>
                    <a:pt x="0" y="0"/>
                  </a:moveTo>
                  <a:cubicBezTo>
                    <a:pt x="7" y="22"/>
                    <a:pt x="24" y="98"/>
                    <a:pt x="44" y="133"/>
                  </a:cubicBezTo>
                  <a:cubicBezTo>
                    <a:pt x="64" y="168"/>
                    <a:pt x="94" y="190"/>
                    <a:pt x="120" y="211"/>
                  </a:cubicBezTo>
                  <a:cubicBezTo>
                    <a:pt x="146" y="232"/>
                    <a:pt x="182" y="250"/>
                    <a:pt x="198" y="260"/>
                  </a:cubicBezTo>
                </a:path>
              </a:pathLst>
            </a:custGeom>
            <a:noFill/>
            <a:ln w="5080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5013325" y="550863"/>
            <a:ext cx="444500" cy="952500"/>
            <a:chOff x="514" y="1423"/>
            <a:chExt cx="280" cy="600"/>
          </a:xfrm>
        </p:grpSpPr>
        <p:sp>
          <p:nvSpPr>
            <p:cNvPr id="19476" name="Freeform 69"/>
            <p:cNvSpPr>
              <a:spLocks/>
            </p:cNvSpPr>
            <p:nvPr/>
          </p:nvSpPr>
          <p:spPr bwMode="auto">
            <a:xfrm>
              <a:off x="602" y="1423"/>
              <a:ext cx="155" cy="199"/>
            </a:xfrm>
            <a:custGeom>
              <a:avLst/>
              <a:gdLst>
                <a:gd name="T0" fmla="*/ 0 w 198"/>
                <a:gd name="T1" fmla="*/ 0 h 260"/>
                <a:gd name="T2" fmla="*/ 27 w 198"/>
                <a:gd name="T3" fmla="*/ 78 h 260"/>
                <a:gd name="T4" fmla="*/ 74 w 198"/>
                <a:gd name="T5" fmla="*/ 123 h 260"/>
                <a:gd name="T6" fmla="*/ 121 w 198"/>
                <a:gd name="T7" fmla="*/ 152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260"/>
                <a:gd name="T14" fmla="*/ 198 w 198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260">
                  <a:moveTo>
                    <a:pt x="0" y="0"/>
                  </a:moveTo>
                  <a:cubicBezTo>
                    <a:pt x="7" y="22"/>
                    <a:pt x="24" y="98"/>
                    <a:pt x="44" y="133"/>
                  </a:cubicBezTo>
                  <a:cubicBezTo>
                    <a:pt x="64" y="168"/>
                    <a:pt x="94" y="190"/>
                    <a:pt x="120" y="211"/>
                  </a:cubicBezTo>
                  <a:cubicBezTo>
                    <a:pt x="146" y="232"/>
                    <a:pt x="182" y="250"/>
                    <a:pt x="198" y="260"/>
                  </a:cubicBezTo>
                </a:path>
              </a:pathLst>
            </a:custGeom>
            <a:solidFill>
              <a:schemeClr val="bg2"/>
            </a:solidFill>
            <a:ln w="50800">
              <a:solidFill>
                <a:srgbClr val="0066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7" name="Freeform 70"/>
            <p:cNvSpPr>
              <a:spLocks/>
            </p:cNvSpPr>
            <p:nvPr/>
          </p:nvSpPr>
          <p:spPr bwMode="auto">
            <a:xfrm rot="-5751831">
              <a:off x="636" y="1581"/>
              <a:ext cx="36" cy="280"/>
            </a:xfrm>
            <a:custGeom>
              <a:avLst/>
              <a:gdLst>
                <a:gd name="T0" fmla="*/ 50 w 26"/>
                <a:gd name="T1" fmla="*/ 0 h 237"/>
                <a:gd name="T2" fmla="*/ 33 w 26"/>
                <a:gd name="T3" fmla="*/ 148 h 237"/>
                <a:gd name="T4" fmla="*/ 0 w 26"/>
                <a:gd name="T5" fmla="*/ 331 h 237"/>
                <a:gd name="T6" fmla="*/ 0 60000 65536"/>
                <a:gd name="T7" fmla="*/ 0 60000 65536"/>
                <a:gd name="T8" fmla="*/ 0 60000 65536"/>
                <a:gd name="T9" fmla="*/ 0 w 26"/>
                <a:gd name="T10" fmla="*/ 0 h 237"/>
                <a:gd name="T11" fmla="*/ 26 w 26"/>
                <a:gd name="T12" fmla="*/ 237 h 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37">
                  <a:moveTo>
                    <a:pt x="26" y="0"/>
                  </a:moveTo>
                  <a:cubicBezTo>
                    <a:pt x="24" y="18"/>
                    <a:pt x="21" y="67"/>
                    <a:pt x="17" y="106"/>
                  </a:cubicBezTo>
                  <a:cubicBezTo>
                    <a:pt x="13" y="145"/>
                    <a:pt x="4" y="210"/>
                    <a:pt x="0" y="237"/>
                  </a:cubicBezTo>
                </a:path>
              </a:pathLst>
            </a:custGeom>
            <a:solidFill>
              <a:schemeClr val="bg2"/>
            </a:solidFill>
            <a:ln w="50800">
              <a:solidFill>
                <a:srgbClr val="0066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8" name="Freeform 71"/>
            <p:cNvSpPr>
              <a:spLocks/>
            </p:cNvSpPr>
            <p:nvPr/>
          </p:nvSpPr>
          <p:spPr bwMode="auto">
            <a:xfrm rot="-8929898">
              <a:off x="597" y="1796"/>
              <a:ext cx="146" cy="227"/>
            </a:xfrm>
            <a:custGeom>
              <a:avLst/>
              <a:gdLst>
                <a:gd name="T0" fmla="*/ 108 w 198"/>
                <a:gd name="T1" fmla="*/ 0 h 260"/>
                <a:gd name="T2" fmla="*/ 84 w 198"/>
                <a:gd name="T3" fmla="*/ 101 h 260"/>
                <a:gd name="T4" fmla="*/ 0 w 198"/>
                <a:gd name="T5" fmla="*/ 198 h 260"/>
                <a:gd name="T6" fmla="*/ 0 60000 65536"/>
                <a:gd name="T7" fmla="*/ 0 60000 65536"/>
                <a:gd name="T8" fmla="*/ 0 60000 65536"/>
                <a:gd name="T9" fmla="*/ 0 w 198"/>
                <a:gd name="T10" fmla="*/ 0 h 260"/>
                <a:gd name="T11" fmla="*/ 198 w 19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260">
                  <a:moveTo>
                    <a:pt x="198" y="0"/>
                  </a:moveTo>
                  <a:cubicBezTo>
                    <a:pt x="191" y="22"/>
                    <a:pt x="187" y="90"/>
                    <a:pt x="154" y="133"/>
                  </a:cubicBezTo>
                  <a:cubicBezTo>
                    <a:pt x="121" y="176"/>
                    <a:pt x="32" y="234"/>
                    <a:pt x="0" y="260"/>
                  </a:cubicBezTo>
                </a:path>
              </a:pathLst>
            </a:custGeom>
            <a:solidFill>
              <a:schemeClr val="bg2"/>
            </a:solidFill>
            <a:ln w="50800">
              <a:solidFill>
                <a:srgbClr val="0066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112" name="Text Box 72"/>
          <p:cNvSpPr txBox="1">
            <a:spLocks noChangeArrowheads="1"/>
          </p:cNvSpPr>
          <p:nvPr/>
        </p:nvSpPr>
        <p:spPr bwMode="auto">
          <a:xfrm>
            <a:off x="1187450" y="260350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uk-UA" altLang="ja-JP" sz="2400" u="none">
                <a:solidFill>
                  <a:schemeClr val="tx1"/>
                </a:solidFill>
                <a:latin typeface="Times New Roman" pitchFamily="18" charset="0"/>
              </a:rPr>
              <a:t>Тільки витяжка</a:t>
            </a:r>
            <a:endParaRPr kumimoji="1" lang="uk-UA" altLang="ja-JP" sz="2400" u="none">
              <a:solidFill>
                <a:schemeClr val="tx1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auto">
          <a:xfrm>
            <a:off x="5651500" y="260350"/>
            <a:ext cx="265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uk-UA" altLang="ja-JP" sz="2400" u="none">
                <a:solidFill>
                  <a:schemeClr val="tx1"/>
                </a:solidFill>
                <a:latin typeface="Times New Roman" pitchFamily="18" charset="0"/>
              </a:rPr>
              <a:t>Приплив / витяжка</a:t>
            </a:r>
            <a:endParaRPr kumimoji="1" lang="uk-UA" altLang="ja-JP" sz="2400" u="none">
              <a:solidFill>
                <a:schemeClr val="tx1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87114" name="Text Box 74"/>
          <p:cNvSpPr txBox="1">
            <a:spLocks noChangeArrowheads="1"/>
          </p:cNvSpPr>
          <p:nvPr/>
        </p:nvSpPr>
        <p:spPr bwMode="auto">
          <a:xfrm>
            <a:off x="250825" y="3897313"/>
            <a:ext cx="4608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1" lang="uk-UA" altLang="ja-JP" sz="2400" b="1" u="none">
                <a:solidFill>
                  <a:schemeClr val="tx1"/>
                </a:solidFill>
                <a:latin typeface="Times New Roman" pitchFamily="18" charset="0"/>
              </a:rPr>
              <a:t>Відсутність ефективної вентиляції веде до дисбалансу тисків</a:t>
            </a:r>
            <a:endParaRPr kumimoji="1" lang="uk-UA" altLang="ja-JP" sz="2400" b="1" u="none">
              <a:solidFill>
                <a:schemeClr val="tx1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87115" name="Text Box 75"/>
          <p:cNvSpPr txBox="1">
            <a:spLocks noChangeArrowheads="1"/>
          </p:cNvSpPr>
          <p:nvPr/>
        </p:nvSpPr>
        <p:spPr bwMode="auto">
          <a:xfrm>
            <a:off x="4932363" y="3886200"/>
            <a:ext cx="4024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1" lang="uk-UA" altLang="ja-JP" sz="2400" b="1" u="none">
                <a:solidFill>
                  <a:schemeClr val="tx1"/>
                </a:solidFill>
                <a:latin typeface="Times New Roman" pitchFamily="18" charset="0"/>
              </a:rPr>
              <a:t>Збалансована припливно-витяжна вентиляція - комфортна</a:t>
            </a:r>
            <a:endParaRPr kumimoji="1" lang="uk-UA" altLang="ja-JP" sz="2400" b="1" u="none">
              <a:solidFill>
                <a:schemeClr val="tx1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19475" name="Rectangle 78"/>
          <p:cNvSpPr>
            <a:spLocks noChangeArrowheads="1"/>
          </p:cNvSpPr>
          <p:nvPr/>
        </p:nvSpPr>
        <p:spPr bwMode="auto">
          <a:xfrm>
            <a:off x="179388" y="5229225"/>
            <a:ext cx="8785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uk-UA" altLang="ja-JP" sz="2400" b="1" u="none">
                <a:solidFill>
                  <a:srgbClr val="FFFF00"/>
                </a:solidFill>
              </a:rPr>
              <a:t>Механічна вентиляція дуже ефективна у енергозберігаючих будівлях.</a:t>
            </a:r>
          </a:p>
          <a:p>
            <a:r>
              <a:rPr kumimoji="1" lang="uk-UA" altLang="ja-JP" sz="2400" b="1" u="none">
                <a:solidFill>
                  <a:srgbClr val="FFFF00"/>
                </a:solidFill>
              </a:rPr>
              <a:t>АЛЕ вона призводить до додаткових витрат енергії на опалення та кондиціонування.</a:t>
            </a:r>
            <a:endParaRPr kumimoji="1" lang="uk-UA" sz="2400" b="1" u="none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uk-UA" altLang="ja-JP" sz="2400" u="none">
                <a:solidFill>
                  <a:srgbClr val="FFFF00"/>
                </a:solidFill>
                <a:latin typeface="Arial Black" pitchFamily="34" charset="0"/>
              </a:rPr>
              <a:t>Чим більша кратність обміну повітря –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uk-UA" altLang="ja-JP" sz="2400" u="none">
                <a:solidFill>
                  <a:srgbClr val="FFFF00"/>
                </a:solidFill>
                <a:latin typeface="Arial Black" pitchFamily="34" charset="0"/>
              </a:rPr>
              <a:t>тим більші втрати тепла</a:t>
            </a:r>
            <a:r>
              <a:rPr kumimoji="1" lang="uk-UA" altLang="ja-JP" sz="2400" u="none">
                <a:solidFill>
                  <a:srgbClr val="FFFF00"/>
                </a:solidFill>
                <a:latin typeface="Times New Roman" pitchFamily="18" charset="0"/>
                <a:ea typeface="ＭＳ Ｐゴシック" pitchFamily="-110" charset="-128"/>
              </a:rPr>
              <a:t> </a:t>
            </a:r>
            <a:r>
              <a:rPr kumimoji="1" lang="uk-UA" altLang="ja-JP" sz="2400" u="none">
                <a:solidFill>
                  <a:srgbClr val="FFFF00"/>
                </a:solidFill>
                <a:latin typeface="Arial Black" pitchFamily="34" charset="0"/>
              </a:rPr>
              <a:t>через систему вентиляції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79388" y="1484313"/>
            <a:ext cx="4319587" cy="331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800" b="1" u="none">
                <a:solidFill>
                  <a:srgbClr val="FFCC00"/>
                </a:solidFill>
              </a:rPr>
              <a:t>Кухонна газова плита</a:t>
            </a:r>
            <a:endParaRPr lang="ru-RU" sz="1800" u="none">
              <a:solidFill>
                <a:srgbClr val="FFCC00"/>
              </a:solidFill>
            </a:endParaRPr>
          </a:p>
          <a:p>
            <a:r>
              <a:rPr lang="uk-UA" sz="1600" u="none">
                <a:solidFill>
                  <a:schemeClr val="tx1"/>
                </a:solidFill>
              </a:rPr>
              <a:t>(Quaschning </a:t>
            </a:r>
            <a:r>
              <a:rPr lang="en-US" sz="1600" u="none">
                <a:solidFill>
                  <a:schemeClr val="tx1"/>
                </a:solidFill>
              </a:rPr>
              <a:t>”Regenerative energy system”</a:t>
            </a:r>
            <a:r>
              <a:rPr lang="uk-UA" sz="1600" u="none">
                <a:solidFill>
                  <a:schemeClr val="tx1"/>
                </a:solidFill>
              </a:rPr>
              <a:t>)</a:t>
            </a:r>
          </a:p>
          <a:p>
            <a:endParaRPr lang="ru-RU" sz="1600" u="none">
              <a:solidFill>
                <a:schemeClr val="tx1"/>
              </a:solidFill>
            </a:endParaRPr>
          </a:p>
          <a:p>
            <a:pPr algn="l"/>
            <a:r>
              <a:rPr lang="uk-UA" sz="1600" b="1" u="none">
                <a:solidFill>
                  <a:schemeClr val="tx1"/>
                </a:solidFill>
              </a:rPr>
              <a:t>Ефективність плити – 34,6%</a:t>
            </a:r>
            <a:endParaRPr lang="ru-RU" sz="1600" b="1" u="none">
              <a:solidFill>
                <a:schemeClr val="tx1"/>
              </a:solidFill>
            </a:endParaRPr>
          </a:p>
          <a:p>
            <a:pPr algn="l"/>
            <a:r>
              <a:rPr lang="uk-UA" sz="1600" b="1" u="none">
                <a:solidFill>
                  <a:schemeClr val="tx1"/>
                </a:solidFill>
              </a:rPr>
              <a:t>Втрати у транспортній мережі – 10%</a:t>
            </a:r>
          </a:p>
          <a:p>
            <a:pPr algn="l"/>
            <a:endParaRPr lang="uk-UA" sz="1600" b="1" u="none">
              <a:solidFill>
                <a:schemeClr val="tx1"/>
              </a:solidFill>
            </a:endParaRPr>
          </a:p>
          <a:p>
            <a:pPr algn="l"/>
            <a:endParaRPr lang="uk-UA" sz="1800" b="1" u="none">
              <a:solidFill>
                <a:schemeClr val="tx1"/>
              </a:solidFill>
            </a:endParaRPr>
          </a:p>
          <a:p>
            <a:pPr algn="l"/>
            <a:endParaRPr lang="ru-RU" sz="1800" b="1" u="none">
              <a:solidFill>
                <a:schemeClr val="tx1"/>
              </a:solidFill>
            </a:endParaRPr>
          </a:p>
          <a:p>
            <a:pPr algn="l"/>
            <a:r>
              <a:rPr lang="uk-UA" sz="1800" b="1" u="none">
                <a:solidFill>
                  <a:schemeClr val="tx1"/>
                </a:solidFill>
              </a:rPr>
              <a:t>Для нагрівання води енергією</a:t>
            </a:r>
          </a:p>
          <a:p>
            <a:pPr algn="l"/>
            <a:r>
              <a:rPr lang="uk-UA" sz="1800" b="1" u="none">
                <a:solidFill>
                  <a:schemeClr val="tx1"/>
                </a:solidFill>
              </a:rPr>
              <a:t>97 Вт·год потрібно 97/(0,346·0,9)=311 Вт·год первинної енергії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498975" y="1484313"/>
            <a:ext cx="4572000" cy="331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800" b="1" u="none">
                <a:solidFill>
                  <a:srgbClr val="FFCC00"/>
                </a:solidFill>
              </a:rPr>
              <a:t>Кухонна електрична плита</a:t>
            </a:r>
            <a:endParaRPr lang="ru-RU" sz="1800" u="none">
              <a:solidFill>
                <a:srgbClr val="FFCC00"/>
              </a:solidFill>
            </a:endParaRPr>
          </a:p>
          <a:p>
            <a:r>
              <a:rPr lang="uk-UA" sz="1600" u="none">
                <a:solidFill>
                  <a:schemeClr val="tx1"/>
                </a:solidFill>
              </a:rPr>
              <a:t>(Quaschning </a:t>
            </a:r>
            <a:r>
              <a:rPr lang="en-US" sz="1600" u="none">
                <a:solidFill>
                  <a:schemeClr val="tx1"/>
                </a:solidFill>
              </a:rPr>
              <a:t>”Regenerative energy system”</a:t>
            </a:r>
            <a:r>
              <a:rPr lang="uk-UA" sz="1600" u="none">
                <a:solidFill>
                  <a:schemeClr val="tx1"/>
                </a:solidFill>
              </a:rPr>
              <a:t>)</a:t>
            </a:r>
          </a:p>
          <a:p>
            <a:endParaRPr lang="ru-RU" sz="1600" u="none">
              <a:solidFill>
                <a:schemeClr val="tx1"/>
              </a:solidFill>
            </a:endParaRPr>
          </a:p>
          <a:p>
            <a:pPr algn="l"/>
            <a:r>
              <a:rPr lang="uk-UA" sz="1600" b="1" u="none">
                <a:solidFill>
                  <a:schemeClr val="tx1"/>
                </a:solidFill>
              </a:rPr>
              <a:t>Ефективність плити – 55,4%</a:t>
            </a:r>
            <a:endParaRPr lang="ru-RU" sz="1600" b="1" u="none">
              <a:solidFill>
                <a:schemeClr val="tx1"/>
              </a:solidFill>
            </a:endParaRPr>
          </a:p>
          <a:p>
            <a:pPr algn="l"/>
            <a:r>
              <a:rPr lang="uk-UA" sz="1600" b="1" u="none">
                <a:solidFill>
                  <a:schemeClr val="tx1"/>
                </a:solidFill>
              </a:rPr>
              <a:t>Ефективність процесу виробництва електроенергії – 34%</a:t>
            </a:r>
          </a:p>
          <a:p>
            <a:pPr algn="l"/>
            <a:endParaRPr lang="uk-UA" sz="1600" b="1" u="none">
              <a:solidFill>
                <a:schemeClr val="tx1"/>
              </a:solidFill>
            </a:endParaRPr>
          </a:p>
          <a:p>
            <a:pPr algn="l"/>
            <a:endParaRPr lang="ru-RU" sz="1800" b="1" u="none">
              <a:solidFill>
                <a:schemeClr val="tx1"/>
              </a:solidFill>
            </a:endParaRPr>
          </a:p>
          <a:p>
            <a:pPr algn="l"/>
            <a:r>
              <a:rPr lang="uk-UA" sz="1800" b="1" u="none">
                <a:solidFill>
                  <a:schemeClr val="tx1"/>
                </a:solidFill>
              </a:rPr>
              <a:t>Для нагрівання води енергією </a:t>
            </a:r>
          </a:p>
          <a:p>
            <a:pPr algn="l"/>
            <a:r>
              <a:rPr lang="uk-UA" sz="1800" b="1" u="none">
                <a:solidFill>
                  <a:schemeClr val="tx1"/>
                </a:solidFill>
              </a:rPr>
              <a:t>97 Вт·год потрібно 97/(0,554·0,34)=515 Вт·год первинної енергії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670300" y="792163"/>
            <a:ext cx="5473700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uk-UA" b="1" u="none">
                <a:solidFill>
                  <a:srgbClr val="FFFF00"/>
                </a:solidFill>
              </a:rPr>
              <a:t>Ефективність електричних пристроїв з часом зростає:</a:t>
            </a:r>
          </a:p>
          <a:p>
            <a:pPr algn="l"/>
            <a:r>
              <a:rPr lang="uk-UA" b="1" u="none">
                <a:solidFill>
                  <a:schemeClr val="tx1"/>
                </a:solidFill>
              </a:rPr>
              <a:t>Плита з керамічним покриттям – 65%,</a:t>
            </a:r>
          </a:p>
          <a:p>
            <a:pPr algn="l"/>
            <a:r>
              <a:rPr lang="uk-UA" b="1" u="none">
                <a:solidFill>
                  <a:schemeClr val="tx1"/>
                </a:solidFill>
              </a:rPr>
              <a:t>Індукційна піч – 90%,</a:t>
            </a:r>
          </a:p>
          <a:p>
            <a:pPr algn="l"/>
            <a:r>
              <a:rPr lang="uk-UA" b="1" u="none">
                <a:solidFill>
                  <a:schemeClr val="tx1"/>
                </a:solidFill>
              </a:rPr>
              <a:t>Електричний чайник – 94%.</a:t>
            </a:r>
            <a:endParaRPr lang="ru-RU" b="1" u="none">
              <a:solidFill>
                <a:schemeClr val="tx1"/>
              </a:solidFill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670300" y="1728788"/>
            <a:ext cx="54737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uk-UA" b="1" u="none">
                <a:solidFill>
                  <a:schemeClr val="tx1"/>
                </a:solidFill>
              </a:rPr>
              <a:t>При асоційованому (об</a:t>
            </a:r>
            <a:r>
              <a:rPr lang="en-US" b="1" u="none">
                <a:solidFill>
                  <a:schemeClr val="tx1"/>
                </a:solidFill>
              </a:rPr>
              <a:t>’</a:t>
            </a:r>
            <a:r>
              <a:rPr lang="uk-UA" b="1" u="none">
                <a:solidFill>
                  <a:schemeClr val="tx1"/>
                </a:solidFill>
              </a:rPr>
              <a:t>єднаному) виробництві електроенергії та тепла ефективність виробництва електрики зростає до 80%</a:t>
            </a:r>
            <a:endParaRPr lang="ru-RU" b="1" u="none">
              <a:solidFill>
                <a:schemeClr val="tx1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06363" y="3311525"/>
            <a:ext cx="4321175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uk-UA" b="1" u="none" dirty="0">
                <a:solidFill>
                  <a:schemeClr val="tx1"/>
                </a:solidFill>
              </a:rPr>
              <a:t>Нормативна кількість повітря для вентилювання – </a:t>
            </a:r>
            <a:r>
              <a:rPr lang="en-US" b="1" u="none" dirty="0">
                <a:solidFill>
                  <a:schemeClr val="tx1"/>
                </a:solidFill>
              </a:rPr>
              <a:t>min </a:t>
            </a:r>
            <a:r>
              <a:rPr lang="uk-UA" b="1" u="none" dirty="0">
                <a:solidFill>
                  <a:schemeClr val="tx1"/>
                </a:solidFill>
              </a:rPr>
              <a:t>70 м</a:t>
            </a:r>
            <a:r>
              <a:rPr lang="uk-UA" b="1" u="none" baseline="30000" dirty="0">
                <a:solidFill>
                  <a:schemeClr val="tx1"/>
                </a:solidFill>
              </a:rPr>
              <a:t>3</a:t>
            </a:r>
            <a:r>
              <a:rPr lang="uk-UA" b="1" u="none" dirty="0">
                <a:solidFill>
                  <a:schemeClr val="tx1"/>
                </a:solidFill>
              </a:rPr>
              <a:t>/</a:t>
            </a:r>
            <a:r>
              <a:rPr lang="uk-UA" b="1" u="none" dirty="0" err="1">
                <a:solidFill>
                  <a:schemeClr val="tx1"/>
                </a:solidFill>
              </a:rPr>
              <a:t>год</a:t>
            </a:r>
            <a:r>
              <a:rPr lang="uk-UA" b="1" u="none" dirty="0">
                <a:solidFill>
                  <a:schemeClr val="tx1"/>
                </a:solidFill>
              </a:rPr>
              <a:t>, а при роботі чотирьох пальників – 300 </a:t>
            </a:r>
            <a:r>
              <a:rPr lang="uk-UA" b="1" u="none" dirty="0" smtClean="0">
                <a:solidFill>
                  <a:schemeClr val="tx1"/>
                </a:solidFill>
              </a:rPr>
              <a:t>м</a:t>
            </a:r>
            <a:r>
              <a:rPr lang="uk-UA" b="1" u="none" baseline="30000" dirty="0" smtClean="0">
                <a:solidFill>
                  <a:schemeClr val="tx1"/>
                </a:solidFill>
              </a:rPr>
              <a:t>3</a:t>
            </a:r>
            <a:r>
              <a:rPr lang="uk-UA" b="1" u="none" dirty="0" smtClean="0">
                <a:solidFill>
                  <a:schemeClr val="tx1"/>
                </a:solidFill>
              </a:rPr>
              <a:t>/</a:t>
            </a:r>
            <a:r>
              <a:rPr lang="uk-UA" b="1" u="none" dirty="0" err="1" smtClean="0">
                <a:solidFill>
                  <a:schemeClr val="tx1"/>
                </a:solidFill>
              </a:rPr>
              <a:t>год</a:t>
            </a:r>
            <a:endParaRPr lang="ru-RU" b="1" u="none" dirty="0">
              <a:solidFill>
                <a:schemeClr val="tx1"/>
              </a:solidFill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4751388" y="3311525"/>
            <a:ext cx="4319587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uk-UA" b="1" u="none">
                <a:solidFill>
                  <a:schemeClr val="tx1"/>
                </a:solidFill>
              </a:rPr>
              <a:t>Нормативна кількість повітря для вентилювання – 30 м</a:t>
            </a:r>
            <a:r>
              <a:rPr lang="uk-UA" b="1" u="none" baseline="30000">
                <a:solidFill>
                  <a:schemeClr val="tx1"/>
                </a:solidFill>
              </a:rPr>
              <a:t>3</a:t>
            </a:r>
            <a:r>
              <a:rPr lang="uk-UA" b="1" u="none">
                <a:solidFill>
                  <a:schemeClr val="tx1"/>
                </a:solidFill>
              </a:rPr>
              <a:t>/год</a:t>
            </a:r>
            <a:endParaRPr lang="ru-RU" b="1" u="none">
              <a:solidFill>
                <a:schemeClr val="tx1"/>
              </a:solidFill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4925" y="287338"/>
            <a:ext cx="44640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800" b="1" u="none">
                <a:solidFill>
                  <a:srgbClr val="FFCC00"/>
                </a:solidFill>
              </a:rPr>
              <a:t>Кухонна газова плита</a:t>
            </a:r>
            <a:endParaRPr lang="ru-RU" sz="1800" u="none">
              <a:solidFill>
                <a:srgbClr val="FFCC00"/>
              </a:solidFill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4498975" y="287338"/>
            <a:ext cx="4572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800" b="1" u="none">
                <a:solidFill>
                  <a:srgbClr val="FFCC00"/>
                </a:solidFill>
              </a:rPr>
              <a:t>Кухонна електрична плита</a:t>
            </a:r>
            <a:endParaRPr lang="ru-RU" sz="1800" u="none">
              <a:solidFill>
                <a:srgbClr val="FFCC00"/>
              </a:solidFill>
            </a:endParaRP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635375" y="2543175"/>
            <a:ext cx="5508625" cy="5746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b="1" u="none">
                <a:solidFill>
                  <a:schemeClr val="tx1"/>
                </a:solidFill>
              </a:rPr>
              <a:t>Тоді для нагрівання води енергією  97 Вт·год потрібно</a:t>
            </a:r>
          </a:p>
          <a:p>
            <a:pPr algn="l"/>
            <a:r>
              <a:rPr lang="uk-UA" b="1" u="none">
                <a:solidFill>
                  <a:schemeClr val="tx1"/>
                </a:solidFill>
              </a:rPr>
              <a:t>97/(0,8·0,75)=161,7 Вт·год первинної енергії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179388" y="4516438"/>
            <a:ext cx="439261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 b="1" u="none">
                <a:solidFill>
                  <a:schemeClr val="tx1"/>
                </a:solidFill>
              </a:rPr>
              <a:t>Повний баланс надходження тепла та його втрат </a:t>
            </a:r>
          </a:p>
          <a:p>
            <a:pPr algn="l"/>
            <a:r>
              <a:rPr lang="uk-UA" u="none">
                <a:solidFill>
                  <a:schemeClr val="tx1"/>
                </a:solidFill>
              </a:rPr>
              <a:t>(з врахуванням втрат з природною вентиляцією, через вікна, додаткового внутрішнього надходження 40% при приготуванні їжі та від інсоляції (схід або захід)) </a:t>
            </a:r>
            <a:r>
              <a:rPr lang="uk-UA" b="1" u="none">
                <a:solidFill>
                  <a:schemeClr val="tx1"/>
                </a:solidFill>
              </a:rPr>
              <a:t>-</a:t>
            </a:r>
            <a:r>
              <a:rPr lang="uk-UA" u="none">
                <a:solidFill>
                  <a:schemeClr val="tx1"/>
                </a:solidFill>
              </a:rPr>
              <a:t> </a:t>
            </a:r>
            <a:r>
              <a:rPr lang="uk-UA" b="1" u="none">
                <a:solidFill>
                  <a:schemeClr val="tx1"/>
                </a:solidFill>
              </a:rPr>
              <a:t>8,86 кВт·год/добу</a:t>
            </a:r>
            <a:endParaRPr lang="ru-RU" b="1" u="none">
              <a:solidFill>
                <a:schemeClr val="tx1"/>
              </a:solidFill>
            </a:endParaRPr>
          </a:p>
          <a:p>
            <a:pPr algn="l"/>
            <a:endParaRPr lang="uk-UA" b="1" u="none">
              <a:solidFill>
                <a:schemeClr val="tx1"/>
              </a:solidFill>
            </a:endParaRPr>
          </a:p>
          <a:p>
            <a:pPr algn="l"/>
            <a:r>
              <a:rPr lang="uk-UA" u="none">
                <a:solidFill>
                  <a:schemeClr val="tx1"/>
                </a:solidFill>
              </a:rPr>
              <a:t>При заміні вікон на кухні</a:t>
            </a:r>
            <a:r>
              <a:rPr lang="uk-UA" b="1" u="none">
                <a:solidFill>
                  <a:schemeClr val="tx1"/>
                </a:solidFill>
              </a:rPr>
              <a:t> – 7,9 кВт·год/добу</a:t>
            </a:r>
            <a:r>
              <a:rPr lang="ru-RU" b="1" u="none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4572000" y="4191000"/>
            <a:ext cx="439261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 b="1" u="none">
                <a:solidFill>
                  <a:schemeClr val="tx1"/>
                </a:solidFill>
              </a:rPr>
              <a:t>Повний баланс надходження тепла та його втрат </a:t>
            </a:r>
          </a:p>
          <a:p>
            <a:pPr algn="l"/>
            <a:r>
              <a:rPr lang="uk-UA" u="none">
                <a:solidFill>
                  <a:schemeClr val="tx1"/>
                </a:solidFill>
              </a:rPr>
              <a:t>(з врахуванням втрат з механічною вентиляцією та через вікна)</a:t>
            </a:r>
            <a:r>
              <a:rPr lang="ru-RU" sz="1800" u="none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uk-UA" b="1" u="none">
                <a:solidFill>
                  <a:schemeClr val="tx1"/>
                </a:solidFill>
              </a:rPr>
              <a:t>2,9 кВт·год/добу – </a:t>
            </a:r>
            <a:r>
              <a:rPr lang="uk-UA" u="none">
                <a:solidFill>
                  <a:schemeClr val="tx1"/>
                </a:solidFill>
              </a:rPr>
              <a:t>(тепло внутрішнє та тепло від інсоляції складає </a:t>
            </a:r>
            <a:r>
              <a:rPr lang="uk-UA" b="1" u="none">
                <a:solidFill>
                  <a:schemeClr val="tx1"/>
                </a:solidFill>
              </a:rPr>
              <a:t>2 кВт·год/добу</a:t>
            </a:r>
            <a:r>
              <a:rPr lang="uk-UA" u="none">
                <a:solidFill>
                  <a:schemeClr val="tx1"/>
                </a:solidFill>
              </a:rPr>
              <a:t> – ще не враховано)</a:t>
            </a:r>
            <a:r>
              <a:rPr lang="uk-UA" b="1" u="none">
                <a:solidFill>
                  <a:schemeClr val="tx1"/>
                </a:solidFill>
              </a:rPr>
              <a:t> </a:t>
            </a:r>
            <a:endParaRPr lang="ru-RU" b="1" u="none">
              <a:solidFill>
                <a:schemeClr val="tx1"/>
              </a:solidFill>
            </a:endParaRPr>
          </a:p>
          <a:p>
            <a:pPr algn="l"/>
            <a:endParaRPr lang="uk-UA" b="1" u="none">
              <a:solidFill>
                <a:schemeClr val="tx1"/>
              </a:solidFill>
            </a:endParaRPr>
          </a:p>
          <a:p>
            <a:pPr algn="l"/>
            <a:r>
              <a:rPr lang="uk-UA" b="1" u="none">
                <a:solidFill>
                  <a:schemeClr val="tx1"/>
                </a:solidFill>
              </a:rPr>
              <a:t>З рекуперацією – </a:t>
            </a:r>
            <a:r>
              <a:rPr lang="uk-UA" u="none">
                <a:solidFill>
                  <a:schemeClr val="tx1"/>
                </a:solidFill>
              </a:rPr>
              <a:t>тепло внутрішнє та тепло від інсоляції складає </a:t>
            </a:r>
            <a:r>
              <a:rPr lang="uk-UA" b="1" u="none">
                <a:solidFill>
                  <a:schemeClr val="tx1"/>
                </a:solidFill>
              </a:rPr>
              <a:t>4,86 кВт·год/добу</a:t>
            </a:r>
            <a:r>
              <a:rPr lang="uk-UA" u="none">
                <a:solidFill>
                  <a:schemeClr val="tx1"/>
                </a:solidFill>
              </a:rPr>
              <a:t> – ще не враховано) </a:t>
            </a:r>
            <a:endParaRPr lang="ru-RU" u="non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2852"/>
            <a:ext cx="7543800" cy="122396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smtClean="0"/>
              <a:t>Використання рекуператорів тепла для систем енергоефективної вентиляції</a:t>
            </a:r>
            <a:endParaRPr lang="ru-RU" sz="2400" smtClean="0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233488" y="1477939"/>
            <a:ext cx="2479675" cy="457200"/>
          </a:xfrm>
          <a:prstGeom prst="rect">
            <a:avLst/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ja-JP" sz="2400" b="1" u="none">
                <a:solidFill>
                  <a:schemeClr val="tx1"/>
                </a:solidFill>
                <a:latin typeface="Times New Roman" pitchFamily="18" charset="0"/>
              </a:rPr>
              <a:t>Зимовий режим</a:t>
            </a:r>
            <a:endParaRPr kumimoji="1" lang="en-US" altLang="ja-JP" sz="2400" b="1" u="none">
              <a:solidFill>
                <a:schemeClr val="tx1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22532" name="Text Box 24"/>
          <p:cNvSpPr txBox="1">
            <a:spLocks noChangeArrowheads="1"/>
          </p:cNvSpPr>
          <p:nvPr/>
        </p:nvSpPr>
        <p:spPr bwMode="auto">
          <a:xfrm>
            <a:off x="1673225" y="6267473"/>
            <a:ext cx="721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uk-UA" altLang="ja-JP" sz="2800" b="1" u="none" dirty="0">
                <a:solidFill>
                  <a:srgbClr val="FFFF00"/>
                </a:solidFill>
                <a:latin typeface="Times New Roman" pitchFamily="18" charset="0"/>
              </a:rPr>
              <a:t>Припливне повітря підігріте та зволожене</a:t>
            </a:r>
            <a:r>
              <a:rPr kumimoji="1" lang="uk-UA" altLang="ja-JP" sz="2800" b="1" u="none" dirty="0">
                <a:solidFill>
                  <a:srgbClr val="FFFF00"/>
                </a:solidFill>
                <a:latin typeface="Times New Roman" pitchFamily="18" charset="0"/>
                <a:ea typeface="ＭＳ Ｐゴシック" pitchFamily="-110" charset="-128"/>
              </a:rPr>
              <a:t>! </a:t>
            </a: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900113" y="2446314"/>
            <a:ext cx="3671887" cy="64135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uk-UA" altLang="ja-JP" sz="1800" u="none">
                <a:solidFill>
                  <a:schemeClr val="bg2"/>
                </a:solidFill>
              </a:rPr>
              <a:t>Припливно-витяжна установка з рекуператором тепла</a:t>
            </a:r>
            <a:endParaRPr kumimoji="1" lang="en-US" altLang="ja-JP" sz="1800" u="none">
              <a:solidFill>
                <a:schemeClr val="bg2"/>
              </a:solidFill>
              <a:ea typeface="ＭＳ Ｐゴシック" pitchFamily="-110" charset="-128"/>
            </a:endParaRPr>
          </a:p>
        </p:txBody>
      </p:sp>
      <p:sp>
        <p:nvSpPr>
          <p:cNvPr id="22534" name="Rectangle 27"/>
          <p:cNvSpPr>
            <a:spLocks noChangeArrowheads="1"/>
          </p:cNvSpPr>
          <p:nvPr/>
        </p:nvSpPr>
        <p:spPr bwMode="auto">
          <a:xfrm>
            <a:off x="7181850" y="2144689"/>
            <a:ext cx="228600" cy="7620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29"/>
          <p:cNvSpPr>
            <a:spLocks noChangeArrowheads="1"/>
          </p:cNvSpPr>
          <p:nvPr/>
        </p:nvSpPr>
        <p:spPr bwMode="auto">
          <a:xfrm>
            <a:off x="4591050" y="3135289"/>
            <a:ext cx="3276600" cy="25146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Rectangle 30"/>
          <p:cNvSpPr>
            <a:spLocks noChangeArrowheads="1"/>
          </p:cNvSpPr>
          <p:nvPr/>
        </p:nvSpPr>
        <p:spPr bwMode="auto">
          <a:xfrm>
            <a:off x="4591050" y="3516289"/>
            <a:ext cx="1060450" cy="13716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31"/>
          <p:cNvSpPr>
            <a:spLocks noChangeArrowheads="1"/>
          </p:cNvSpPr>
          <p:nvPr/>
        </p:nvSpPr>
        <p:spPr bwMode="auto">
          <a:xfrm>
            <a:off x="4591050" y="3516289"/>
            <a:ext cx="914400" cy="1371600"/>
          </a:xfrm>
          <a:prstGeom prst="diamond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6302377" y="3671864"/>
            <a:ext cx="1484333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uk-UA" altLang="ja-JP" sz="2000" u="none" dirty="0">
                <a:solidFill>
                  <a:srgbClr val="FF0000"/>
                </a:solidFill>
                <a:latin typeface="Arial Black" pitchFamily="34" charset="0"/>
              </a:rPr>
              <a:t>+</a:t>
            </a:r>
            <a:r>
              <a:rPr kumimoji="1" lang="en-US" altLang="ja-JP" sz="2000" u="none" dirty="0" smtClean="0">
                <a:solidFill>
                  <a:srgbClr val="FF0000"/>
                </a:solidFill>
                <a:latin typeface="Arial Black" pitchFamily="34" charset="0"/>
                <a:ea typeface="ＭＳ Ｐゴシック" pitchFamily="-110" charset="-128"/>
              </a:rPr>
              <a:t>1</a:t>
            </a:r>
            <a:r>
              <a:rPr kumimoji="1" lang="uk-UA" altLang="ja-JP" sz="2000" u="none" dirty="0" smtClean="0">
                <a:solidFill>
                  <a:srgbClr val="FF0000"/>
                </a:solidFill>
                <a:latin typeface="Arial Black" pitchFamily="34" charset="0"/>
                <a:ea typeface="ＭＳ Ｐゴシック" pitchFamily="-110" charset="-128"/>
              </a:rPr>
              <a:t>3</a:t>
            </a:r>
            <a:r>
              <a:rPr kumimoji="1" lang="en-US" altLang="ja-JP" sz="2000" u="none" dirty="0" smtClean="0">
                <a:solidFill>
                  <a:srgbClr val="FF0000"/>
                </a:solidFill>
                <a:latin typeface="Arial Black" pitchFamily="34" charset="0"/>
                <a:ea typeface="ＭＳ Ｐゴシック" pitchFamily="-110" charset="-128"/>
              </a:rPr>
              <a:t> </a:t>
            </a:r>
            <a:r>
              <a:rPr kumimoji="1" lang="en-US" altLang="ja-JP" sz="2000" u="none" dirty="0" smtClean="0">
                <a:solidFill>
                  <a:srgbClr val="FF0000"/>
                </a:solidFill>
                <a:latin typeface="Times New Roman"/>
                <a:ea typeface="ＭＳ Ｐゴシック" pitchFamily="-110" charset="-128"/>
                <a:cs typeface="Times New Roman"/>
              </a:rPr>
              <a:t>°</a:t>
            </a:r>
            <a:r>
              <a:rPr kumimoji="1" lang="en-US" altLang="ja-JP" sz="2000" u="none" dirty="0" smtClean="0">
                <a:solidFill>
                  <a:srgbClr val="FF0000"/>
                </a:solidFill>
                <a:latin typeface="Arial Black" pitchFamily="34" charset="0"/>
                <a:ea typeface="ＭＳ Ｐゴシック" pitchFamily="-110" charset="-128"/>
              </a:rPr>
              <a:t>C </a:t>
            </a:r>
            <a:endParaRPr kumimoji="1" lang="en-US" altLang="ja-JP" sz="2000" u="none" dirty="0">
              <a:solidFill>
                <a:srgbClr val="FF0000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22539" name="Text Box 33"/>
          <p:cNvSpPr txBox="1">
            <a:spLocks noChangeArrowheads="1"/>
          </p:cNvSpPr>
          <p:nvPr/>
        </p:nvSpPr>
        <p:spPr bwMode="auto">
          <a:xfrm>
            <a:off x="4714876" y="4451337"/>
            <a:ext cx="2857520" cy="723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uk-UA" altLang="ja-JP" sz="2000" u="none" dirty="0">
                <a:solidFill>
                  <a:srgbClr val="FF0000"/>
                </a:solidFill>
                <a:latin typeface="Arial Black" pitchFamily="34" charset="0"/>
              </a:rPr>
              <a:t>+</a:t>
            </a:r>
            <a:r>
              <a:rPr kumimoji="1" lang="en-US" altLang="ja-JP" sz="2000" u="none" dirty="0">
                <a:solidFill>
                  <a:srgbClr val="FF0000"/>
                </a:solidFill>
                <a:latin typeface="Arial Black" pitchFamily="34" charset="0"/>
                <a:ea typeface="ＭＳ Ｐゴシック" pitchFamily="-110" charset="-128"/>
              </a:rPr>
              <a:t>20 °</a:t>
            </a:r>
            <a:r>
              <a:rPr kumimoji="1" lang="en-US" altLang="ja-JP" sz="2000" u="none" dirty="0" smtClean="0">
                <a:solidFill>
                  <a:srgbClr val="FF0000"/>
                </a:solidFill>
                <a:latin typeface="Arial Black" pitchFamily="34" charset="0"/>
                <a:ea typeface="ＭＳ Ｐゴシック" pitchFamily="-110" charset="-128"/>
              </a:rPr>
              <a:t>C</a:t>
            </a:r>
            <a:endParaRPr kumimoji="1" lang="uk-UA" altLang="ja-JP" sz="2000" u="none" dirty="0" smtClean="0">
              <a:solidFill>
                <a:srgbClr val="FF0000"/>
              </a:solidFill>
              <a:latin typeface="Arial Black" pitchFamily="34" charset="0"/>
              <a:ea typeface="ＭＳ Ｐゴシック" pitchFamily="-110" charset="-128"/>
            </a:endParaRPr>
          </a:p>
          <a:p>
            <a:pPr algn="l">
              <a:spcBef>
                <a:spcPct val="50000"/>
              </a:spcBef>
            </a:pPr>
            <a:r>
              <a:rPr kumimoji="1" lang="uk-UA" altLang="ja-JP" b="1" u="none" dirty="0" smtClean="0">
                <a:solidFill>
                  <a:schemeClr val="bg1"/>
                </a:solidFill>
                <a:latin typeface="Arial Black" pitchFamily="34" charset="0"/>
                <a:ea typeface="ＭＳ Ｐゴシック" pitchFamily="-110" charset="-128"/>
              </a:rPr>
              <a:t>відносна вологість  60%</a:t>
            </a:r>
            <a:endParaRPr kumimoji="1" lang="en-US" altLang="ja-JP" sz="2000" u="none" dirty="0">
              <a:solidFill>
                <a:srgbClr val="FF0000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4286250" y="4583089"/>
            <a:ext cx="533400" cy="0"/>
          </a:xfrm>
          <a:prstGeom prst="line">
            <a:avLst/>
          </a:prstGeom>
          <a:noFill/>
          <a:ln w="1016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 flipV="1">
            <a:off x="4819650" y="3897289"/>
            <a:ext cx="457200" cy="685800"/>
          </a:xfrm>
          <a:prstGeom prst="line">
            <a:avLst/>
          </a:prstGeom>
          <a:noFill/>
          <a:ln w="101600">
            <a:solidFill>
              <a:srgbClr val="0000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>
            <a:off x="5276850" y="3897289"/>
            <a:ext cx="735013" cy="0"/>
          </a:xfrm>
          <a:prstGeom prst="line">
            <a:avLst/>
          </a:prstGeom>
          <a:noFill/>
          <a:ln w="101600" cap="sq">
            <a:solidFill>
              <a:srgbClr val="FF99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101" name="Line 37"/>
          <p:cNvSpPr>
            <a:spLocks noChangeShapeType="1"/>
          </p:cNvSpPr>
          <p:nvPr/>
        </p:nvSpPr>
        <p:spPr bwMode="auto">
          <a:xfrm flipH="1">
            <a:off x="5276850" y="4583089"/>
            <a:ext cx="590550" cy="0"/>
          </a:xfrm>
          <a:prstGeom prst="line">
            <a:avLst/>
          </a:prstGeom>
          <a:noFill/>
          <a:ln w="101600" cap="sq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102" name="Line 38"/>
          <p:cNvSpPr>
            <a:spLocks noChangeShapeType="1"/>
          </p:cNvSpPr>
          <p:nvPr/>
        </p:nvSpPr>
        <p:spPr bwMode="auto">
          <a:xfrm flipH="1" flipV="1">
            <a:off x="4743450" y="3897289"/>
            <a:ext cx="533400" cy="685800"/>
          </a:xfrm>
          <a:prstGeom prst="line">
            <a:avLst/>
          </a:prstGeom>
          <a:noFill/>
          <a:ln w="101600">
            <a:solidFill>
              <a:srgbClr val="FF99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 flipH="1" flipV="1">
            <a:off x="4140200" y="3887764"/>
            <a:ext cx="603250" cy="9525"/>
          </a:xfrm>
          <a:prstGeom prst="line">
            <a:avLst/>
          </a:prstGeom>
          <a:noFill/>
          <a:ln w="101600" cap="sq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1142976" y="4379899"/>
            <a:ext cx="2857520" cy="723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altLang="ja-JP" sz="2000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pitchFamily="-110" charset="-128"/>
              </a:rPr>
              <a:t>-</a:t>
            </a:r>
            <a:r>
              <a:rPr kumimoji="1" lang="uk-UA" altLang="ja-JP" sz="2000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pitchFamily="-110" charset="-128"/>
              </a:rPr>
              <a:t>1</a:t>
            </a:r>
            <a:r>
              <a:rPr kumimoji="1" lang="en-US" altLang="ja-JP" sz="2000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pitchFamily="-110" charset="-128"/>
              </a:rPr>
              <a:t>2 </a:t>
            </a:r>
            <a:r>
              <a:rPr kumimoji="1" lang="en-US" altLang="ja-JP" sz="20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pitchFamily="-110" charset="-128"/>
              </a:rPr>
              <a:t>°</a:t>
            </a:r>
            <a:r>
              <a:rPr kumimoji="1" lang="en-US" altLang="ja-JP" sz="2000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pitchFamily="-110" charset="-128"/>
              </a:rPr>
              <a:t>C</a:t>
            </a:r>
            <a:endParaRPr kumimoji="1" lang="uk-UA" altLang="ja-JP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ＭＳ Ｐゴシック" pitchFamily="-110" charset="-128"/>
            </a:endParaRPr>
          </a:p>
          <a:p>
            <a:pPr algn="l">
              <a:spcBef>
                <a:spcPct val="50000"/>
              </a:spcBef>
              <a:defRPr/>
            </a:pPr>
            <a:r>
              <a:rPr kumimoji="1" lang="uk-UA" altLang="ja-JP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pitchFamily="-110" charset="-128"/>
              </a:rPr>
              <a:t>відносна вологість  40%</a:t>
            </a:r>
            <a:endParaRPr kumimoji="1" lang="en-US" altLang="ja-JP" b="1" u="none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ＭＳ Ｐゴシック" pitchFamily="-110" charset="-128"/>
            </a:endParaRPr>
          </a:p>
        </p:txBody>
      </p:sp>
      <p:sp>
        <p:nvSpPr>
          <p:cNvPr id="22547" name="AutoShape 41"/>
          <p:cNvSpPr>
            <a:spLocks noChangeArrowheads="1"/>
          </p:cNvSpPr>
          <p:nvPr/>
        </p:nvSpPr>
        <p:spPr bwMode="auto">
          <a:xfrm>
            <a:off x="4362450" y="2144689"/>
            <a:ext cx="3733800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93366"/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AutoShape 42"/>
          <p:cNvSpPr>
            <a:spLocks noChangeArrowheads="1"/>
          </p:cNvSpPr>
          <p:nvPr/>
        </p:nvSpPr>
        <p:spPr bwMode="auto">
          <a:xfrm>
            <a:off x="7956550" y="2036739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107" name="Text Box 43"/>
          <p:cNvSpPr txBox="1">
            <a:spLocks noChangeArrowheads="1"/>
          </p:cNvSpPr>
          <p:nvPr/>
        </p:nvSpPr>
        <p:spPr bwMode="auto">
          <a:xfrm>
            <a:off x="5651500" y="4067152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ja-JP" sz="2000" b="1" u="none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(Q</a:t>
            </a:r>
            <a:r>
              <a:rPr kumimoji="1" lang="uk-UA" altLang="ja-JP" sz="2000" b="1" u="none" baseline="-25000">
                <a:solidFill>
                  <a:schemeClr val="bg2"/>
                </a:solidFill>
                <a:latin typeface="Times New Roman" pitchFamily="18" charset="0"/>
              </a:rPr>
              <a:t>пов</a:t>
            </a:r>
            <a:r>
              <a:rPr kumimoji="1" lang="en-US" altLang="ja-JP" sz="2000" b="1" u="none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=1000</a:t>
            </a:r>
            <a:r>
              <a:rPr kumimoji="1" lang="uk-UA" altLang="ja-JP" sz="2000" b="1" u="none">
                <a:solidFill>
                  <a:schemeClr val="bg2"/>
                </a:solidFill>
                <a:latin typeface="Times New Roman" pitchFamily="18" charset="0"/>
              </a:rPr>
              <a:t> м</a:t>
            </a:r>
            <a:r>
              <a:rPr kumimoji="1" lang="en-US" altLang="ja-JP" sz="2000" b="1" u="none" baseline="30000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3</a:t>
            </a:r>
            <a:r>
              <a:rPr kumimoji="1" lang="en-US" altLang="ja-JP" sz="2000" b="1" u="none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/</a:t>
            </a:r>
            <a:r>
              <a:rPr kumimoji="1" lang="uk-UA" altLang="ja-JP" sz="2000" b="1" u="none">
                <a:solidFill>
                  <a:schemeClr val="bg2"/>
                </a:solidFill>
                <a:latin typeface="Times New Roman" pitchFamily="18" charset="0"/>
              </a:rPr>
              <a:t>год</a:t>
            </a:r>
            <a:r>
              <a:rPr kumimoji="1" lang="en-US" altLang="ja-JP" sz="2000" b="1" u="none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)</a:t>
            </a:r>
          </a:p>
        </p:txBody>
      </p:sp>
      <p:sp>
        <p:nvSpPr>
          <p:cNvPr id="22550" name="Text Box 45"/>
          <p:cNvSpPr txBox="1">
            <a:spLocks noChangeArrowheads="1"/>
          </p:cNvSpPr>
          <p:nvPr/>
        </p:nvSpPr>
        <p:spPr bwMode="auto">
          <a:xfrm>
            <a:off x="4572000" y="5218089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uk-UA" altLang="ja-JP" sz="1800" u="none">
                <a:solidFill>
                  <a:schemeClr val="bg2"/>
                </a:solidFill>
                <a:latin typeface="Times New Roman" pitchFamily="18" charset="0"/>
              </a:rPr>
              <a:t>Площа приміщення </a:t>
            </a:r>
            <a:r>
              <a:rPr kumimoji="1" lang="uk-UA" altLang="ja-JP" sz="1800" u="none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≈ 500 м</a:t>
            </a:r>
            <a:r>
              <a:rPr kumimoji="1" lang="uk-UA" altLang="ja-JP" sz="1800" u="none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551" name="Line 46"/>
          <p:cNvSpPr>
            <a:spLocks noChangeShapeType="1"/>
          </p:cNvSpPr>
          <p:nvPr/>
        </p:nvSpPr>
        <p:spPr bwMode="auto">
          <a:xfrm flipH="1" flipV="1">
            <a:off x="3635375" y="3095602"/>
            <a:ext cx="1152525" cy="576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Text Box 94"/>
          <p:cNvSpPr txBox="1">
            <a:spLocks noChangeArrowheads="1"/>
          </p:cNvSpPr>
          <p:nvPr/>
        </p:nvSpPr>
        <p:spPr bwMode="auto">
          <a:xfrm>
            <a:off x="4214810" y="5715016"/>
            <a:ext cx="4229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uk-UA" altLang="ja-JP" sz="2800" b="1" u="none" dirty="0" smtClean="0">
                <a:solidFill>
                  <a:srgbClr val="FFFF00"/>
                </a:solidFill>
                <a:latin typeface="Times New Roman" pitchFamily="18" charset="0"/>
              </a:rPr>
              <a:t>Утилізовано 14,2 </a:t>
            </a:r>
            <a:r>
              <a:rPr kumimoji="1" lang="uk-UA" altLang="ja-JP" sz="2800" b="1" u="none" dirty="0" err="1" smtClean="0">
                <a:solidFill>
                  <a:srgbClr val="FFFF00"/>
                </a:solidFill>
                <a:latin typeface="Times New Roman" pitchFamily="18" charset="0"/>
              </a:rPr>
              <a:t>кВт∙год</a:t>
            </a:r>
            <a:endParaRPr kumimoji="1" lang="uk-UA" altLang="ja-JP" sz="2800" b="1" u="none" dirty="0">
              <a:solidFill>
                <a:srgbClr val="FFFF00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1"/>
          <p:cNvSpPr>
            <a:spLocks noChangeArrowheads="1"/>
          </p:cNvSpPr>
          <p:nvPr/>
        </p:nvSpPr>
        <p:spPr bwMode="auto">
          <a:xfrm>
            <a:off x="7186613" y="2158977"/>
            <a:ext cx="228600" cy="7620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Text Box 72"/>
          <p:cNvSpPr txBox="1">
            <a:spLocks noChangeArrowheads="1"/>
          </p:cNvSpPr>
          <p:nvPr/>
        </p:nvSpPr>
        <p:spPr bwMode="auto">
          <a:xfrm>
            <a:off x="1223963" y="1484289"/>
            <a:ext cx="2484437" cy="45720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uk-UA" altLang="ja-JP" sz="2400" b="1" u="none">
                <a:solidFill>
                  <a:schemeClr val="bg2"/>
                </a:solidFill>
                <a:latin typeface="Times New Roman" pitchFamily="18" charset="0"/>
              </a:rPr>
              <a:t>Літній режим</a:t>
            </a:r>
            <a:endParaRPr kumimoji="1" lang="uk-UA" altLang="ja-JP" sz="2400" b="1" u="none">
              <a:solidFill>
                <a:schemeClr val="bg2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23556" name="Rectangle 73"/>
          <p:cNvSpPr>
            <a:spLocks noChangeArrowheads="1"/>
          </p:cNvSpPr>
          <p:nvPr/>
        </p:nvSpPr>
        <p:spPr bwMode="auto">
          <a:xfrm>
            <a:off x="4595813" y="3149577"/>
            <a:ext cx="3276600" cy="24384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74"/>
          <p:cNvSpPr>
            <a:spLocks noChangeArrowheads="1"/>
          </p:cNvSpPr>
          <p:nvPr/>
        </p:nvSpPr>
        <p:spPr bwMode="auto">
          <a:xfrm>
            <a:off x="4595813" y="3530577"/>
            <a:ext cx="1057275" cy="13716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75"/>
          <p:cNvSpPr>
            <a:spLocks noChangeArrowheads="1"/>
          </p:cNvSpPr>
          <p:nvPr/>
        </p:nvSpPr>
        <p:spPr bwMode="auto">
          <a:xfrm>
            <a:off x="4595813" y="3530577"/>
            <a:ext cx="914400" cy="1371600"/>
          </a:xfrm>
          <a:prstGeom prst="diamond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64" name="Text Box 76"/>
          <p:cNvSpPr txBox="1">
            <a:spLocks noChangeArrowheads="1"/>
          </p:cNvSpPr>
          <p:nvPr/>
        </p:nvSpPr>
        <p:spPr bwMode="auto">
          <a:xfrm>
            <a:off x="1000101" y="4354489"/>
            <a:ext cx="3000396" cy="723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uk-UA" altLang="ja-JP" sz="2000" b="1" u="none" dirty="0">
                <a:solidFill>
                  <a:srgbClr val="FF9900"/>
                </a:solidFill>
                <a:latin typeface="Arial Black" pitchFamily="34" charset="0"/>
              </a:rPr>
              <a:t>+</a:t>
            </a:r>
            <a:r>
              <a:rPr kumimoji="1" lang="en-US" altLang="ja-JP" sz="2000" b="1" u="none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pitchFamily="-110" charset="-128"/>
              </a:rPr>
              <a:t>32</a:t>
            </a:r>
            <a:r>
              <a:rPr kumimoji="1" lang="en-US" altLang="ja-JP" sz="2000" b="1" u="none" dirty="0">
                <a:solidFill>
                  <a:srgbClr val="FF9900"/>
                </a:solidFill>
                <a:latin typeface="Arial Black" pitchFamily="34" charset="0"/>
                <a:ea typeface="ＭＳ Ｐゴシック" pitchFamily="-110" charset="-128"/>
              </a:rPr>
              <a:t> °</a:t>
            </a:r>
            <a:r>
              <a:rPr kumimoji="1" lang="en-US" altLang="ja-JP" sz="2000" b="1" u="none" dirty="0" smtClean="0">
                <a:solidFill>
                  <a:srgbClr val="FF9900"/>
                </a:solidFill>
                <a:latin typeface="Arial Black" pitchFamily="34" charset="0"/>
                <a:ea typeface="ＭＳ Ｐゴシック" pitchFamily="-110" charset="-128"/>
              </a:rPr>
              <a:t>C</a:t>
            </a:r>
            <a:endParaRPr kumimoji="1" lang="uk-UA" altLang="ja-JP" sz="2000" b="1" u="none" dirty="0" smtClean="0">
              <a:solidFill>
                <a:srgbClr val="FF9900"/>
              </a:solidFill>
              <a:latin typeface="Arial Black" pitchFamily="34" charset="0"/>
              <a:ea typeface="ＭＳ Ｐゴシック" pitchFamily="-110" charset="-128"/>
            </a:endParaRPr>
          </a:p>
          <a:p>
            <a:pPr algn="l">
              <a:spcBef>
                <a:spcPct val="50000"/>
              </a:spcBef>
              <a:defRPr/>
            </a:pPr>
            <a:r>
              <a:rPr kumimoji="1" lang="uk-UA" altLang="ja-JP" b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pitchFamily="-110" charset="-128"/>
              </a:rPr>
              <a:t>відносна вологість  70%</a:t>
            </a:r>
            <a:endParaRPr kumimoji="1" lang="en-US" altLang="ja-JP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ＭＳ Ｐゴシック" pitchFamily="-110" charset="-128"/>
            </a:endParaRPr>
          </a:p>
        </p:txBody>
      </p:sp>
      <p:sp>
        <p:nvSpPr>
          <p:cNvPr id="89165" name="Line 77"/>
          <p:cNvSpPr>
            <a:spLocks noChangeShapeType="1"/>
          </p:cNvSpPr>
          <p:nvPr/>
        </p:nvSpPr>
        <p:spPr bwMode="auto">
          <a:xfrm>
            <a:off x="4291013" y="4597377"/>
            <a:ext cx="533400" cy="0"/>
          </a:xfrm>
          <a:prstGeom prst="line">
            <a:avLst/>
          </a:prstGeom>
          <a:noFill/>
          <a:ln w="1016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66" name="Line 78"/>
          <p:cNvSpPr>
            <a:spLocks noChangeShapeType="1"/>
          </p:cNvSpPr>
          <p:nvPr/>
        </p:nvSpPr>
        <p:spPr bwMode="auto">
          <a:xfrm flipV="1">
            <a:off x="4824413" y="3911577"/>
            <a:ext cx="457200" cy="685800"/>
          </a:xfrm>
          <a:prstGeom prst="line">
            <a:avLst/>
          </a:prstGeom>
          <a:noFill/>
          <a:ln w="101600">
            <a:solidFill>
              <a:srgbClr val="FF66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67" name="Line 79"/>
          <p:cNvSpPr>
            <a:spLocks noChangeShapeType="1"/>
          </p:cNvSpPr>
          <p:nvPr/>
        </p:nvSpPr>
        <p:spPr bwMode="auto">
          <a:xfrm>
            <a:off x="5281613" y="3887764"/>
            <a:ext cx="803275" cy="0"/>
          </a:xfrm>
          <a:prstGeom prst="line">
            <a:avLst/>
          </a:prstGeom>
          <a:noFill/>
          <a:ln w="101600" cap="sq">
            <a:solidFill>
              <a:srgbClr val="00CC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68" name="Line 80"/>
          <p:cNvSpPr>
            <a:spLocks noChangeShapeType="1"/>
          </p:cNvSpPr>
          <p:nvPr/>
        </p:nvSpPr>
        <p:spPr bwMode="auto">
          <a:xfrm flipH="1">
            <a:off x="5281613" y="4597377"/>
            <a:ext cx="658812" cy="0"/>
          </a:xfrm>
          <a:prstGeom prst="line">
            <a:avLst/>
          </a:prstGeom>
          <a:noFill/>
          <a:ln w="101600" cap="sq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69" name="Line 81"/>
          <p:cNvSpPr>
            <a:spLocks noChangeShapeType="1"/>
          </p:cNvSpPr>
          <p:nvPr/>
        </p:nvSpPr>
        <p:spPr bwMode="auto">
          <a:xfrm flipH="1" flipV="1">
            <a:off x="4748213" y="3911577"/>
            <a:ext cx="533400" cy="685800"/>
          </a:xfrm>
          <a:prstGeom prst="line">
            <a:avLst/>
          </a:prstGeom>
          <a:noFill/>
          <a:ln w="101600">
            <a:solidFill>
              <a:srgbClr val="00CC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70" name="Line 82"/>
          <p:cNvSpPr>
            <a:spLocks noChangeShapeType="1"/>
          </p:cNvSpPr>
          <p:nvPr/>
        </p:nvSpPr>
        <p:spPr bwMode="auto">
          <a:xfrm flipH="1">
            <a:off x="4170363" y="3887764"/>
            <a:ext cx="617537" cy="0"/>
          </a:xfrm>
          <a:prstGeom prst="line">
            <a:avLst/>
          </a:prstGeom>
          <a:noFill/>
          <a:ln w="101600" cap="sq">
            <a:solidFill>
              <a:srgbClr val="FF66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71" name="Text Box 83"/>
          <p:cNvSpPr txBox="1">
            <a:spLocks noChangeArrowheads="1"/>
          </p:cNvSpPr>
          <p:nvPr/>
        </p:nvSpPr>
        <p:spPr bwMode="auto">
          <a:xfrm>
            <a:off x="6143636" y="3671864"/>
            <a:ext cx="148750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uk-UA" altLang="ja-JP" sz="2000" u="none" dirty="0">
                <a:solidFill>
                  <a:srgbClr val="0000FF"/>
                </a:solidFill>
                <a:latin typeface="Arial Black" pitchFamily="34" charset="0"/>
              </a:rPr>
              <a:t>+</a:t>
            </a:r>
            <a:r>
              <a:rPr kumimoji="1" lang="en-US" altLang="ja-JP" sz="2000" u="none" dirty="0" smtClean="0">
                <a:solidFill>
                  <a:srgbClr val="0000FF"/>
                </a:solidFill>
                <a:latin typeface="Arial Black" pitchFamily="34" charset="0"/>
                <a:ea typeface="ＭＳ Ｐゴシック" pitchFamily="-110" charset="-128"/>
              </a:rPr>
              <a:t>2</a:t>
            </a:r>
            <a:r>
              <a:rPr kumimoji="1" lang="uk-UA" altLang="ja-JP" sz="2000" u="none" dirty="0" smtClean="0">
                <a:solidFill>
                  <a:srgbClr val="0000FF"/>
                </a:solidFill>
                <a:latin typeface="Arial Black" pitchFamily="34" charset="0"/>
                <a:ea typeface="ＭＳ Ｐゴシック" pitchFamily="-110" charset="-128"/>
              </a:rPr>
              <a:t>4</a:t>
            </a:r>
            <a:r>
              <a:rPr kumimoji="1" lang="uk-UA" altLang="ja-JP" sz="2000" u="none" dirty="0" smtClean="0">
                <a:solidFill>
                  <a:srgbClr val="0000FF"/>
                </a:solidFill>
                <a:latin typeface="Arial Black" pitchFamily="34" charset="0"/>
              </a:rPr>
              <a:t>,</a:t>
            </a:r>
            <a:r>
              <a:rPr kumimoji="1" lang="en-US" altLang="ja-JP" sz="2000" u="none" dirty="0" smtClean="0">
                <a:solidFill>
                  <a:srgbClr val="0000FF"/>
                </a:solidFill>
                <a:latin typeface="Arial Black" pitchFamily="34" charset="0"/>
                <a:ea typeface="ＭＳ Ｐゴシック" pitchFamily="-110" charset="-128"/>
              </a:rPr>
              <a:t>5 </a:t>
            </a:r>
            <a:r>
              <a:rPr kumimoji="1" lang="en-US" altLang="ja-JP" sz="2000" u="none" dirty="0">
                <a:solidFill>
                  <a:srgbClr val="0000FF"/>
                </a:solidFill>
                <a:latin typeface="Arial Black" pitchFamily="34" charset="0"/>
                <a:ea typeface="ＭＳ Ｐゴシック" pitchFamily="-110" charset="-128"/>
              </a:rPr>
              <a:t>°C</a:t>
            </a:r>
            <a:endParaRPr kumimoji="1" lang="en-US" altLang="ja-JP" sz="2000" u="none" dirty="0">
              <a:solidFill>
                <a:srgbClr val="FF3399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23567" name="Text Box 84"/>
          <p:cNvSpPr txBox="1">
            <a:spLocks noChangeArrowheads="1"/>
          </p:cNvSpPr>
          <p:nvPr/>
        </p:nvSpPr>
        <p:spPr bwMode="auto">
          <a:xfrm>
            <a:off x="5000628" y="4425927"/>
            <a:ext cx="2643206" cy="723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uk-UA" altLang="ja-JP" sz="2000" u="none" dirty="0" smtClean="0">
                <a:solidFill>
                  <a:srgbClr val="0000FF"/>
                </a:solidFill>
                <a:latin typeface="Arial Black" pitchFamily="34" charset="0"/>
              </a:rPr>
              <a:t>+</a:t>
            </a:r>
            <a:r>
              <a:rPr kumimoji="1" lang="en-US" altLang="ja-JP" sz="2000" u="none" dirty="0" smtClean="0">
                <a:solidFill>
                  <a:srgbClr val="0000FF"/>
                </a:solidFill>
                <a:latin typeface="Arial Black" pitchFamily="34" charset="0"/>
                <a:ea typeface="ＭＳ Ｐゴシック" pitchFamily="-110" charset="-128"/>
              </a:rPr>
              <a:t>22 °C</a:t>
            </a:r>
            <a:endParaRPr kumimoji="1" lang="uk-UA" altLang="ja-JP" sz="2000" u="none" dirty="0" smtClean="0">
              <a:solidFill>
                <a:srgbClr val="0000FF"/>
              </a:solidFill>
              <a:latin typeface="Arial Black" pitchFamily="34" charset="0"/>
              <a:ea typeface="ＭＳ Ｐゴシック" pitchFamily="-110" charset="-128"/>
            </a:endParaRPr>
          </a:p>
          <a:p>
            <a:pPr algn="l">
              <a:spcBef>
                <a:spcPct val="50000"/>
              </a:spcBef>
            </a:pPr>
            <a:r>
              <a:rPr kumimoji="1" lang="uk-UA" altLang="ja-JP" b="1" u="none" dirty="0" smtClean="0">
                <a:solidFill>
                  <a:schemeClr val="bg1"/>
                </a:solidFill>
                <a:latin typeface="Arial Black" pitchFamily="34" charset="0"/>
                <a:ea typeface="ＭＳ Ｐゴシック" pitchFamily="-110" charset="-128"/>
              </a:rPr>
              <a:t>відносна вологість  50%</a:t>
            </a:r>
            <a:endParaRPr kumimoji="1" lang="en-US" altLang="ja-JP" b="1" u="none" dirty="0" smtClean="0">
              <a:solidFill>
                <a:schemeClr val="bg1"/>
              </a:solidFill>
              <a:latin typeface="Arial Black" pitchFamily="34" charset="0"/>
              <a:ea typeface="ＭＳ Ｐゴシック" pitchFamily="-110" charset="-128"/>
            </a:endParaRPr>
          </a:p>
        </p:txBody>
      </p:sp>
      <p:sp>
        <p:nvSpPr>
          <p:cNvPr id="23568" name="AutoShape 85"/>
          <p:cNvSpPr>
            <a:spLocks noChangeArrowheads="1"/>
          </p:cNvSpPr>
          <p:nvPr/>
        </p:nvSpPr>
        <p:spPr bwMode="auto">
          <a:xfrm>
            <a:off x="4367213" y="2158977"/>
            <a:ext cx="3733800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93366"/>
              </a:gs>
              <a:gs pos="100000">
                <a:srgbClr val="47182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AutoShape 86"/>
          <p:cNvSpPr>
            <a:spLocks noChangeArrowheads="1"/>
          </p:cNvSpPr>
          <p:nvPr/>
        </p:nvSpPr>
        <p:spPr bwMode="auto">
          <a:xfrm>
            <a:off x="7596188" y="1438252"/>
            <a:ext cx="1403350" cy="122555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Text Box 88"/>
          <p:cNvSpPr txBox="1">
            <a:spLocks noChangeArrowheads="1"/>
          </p:cNvSpPr>
          <p:nvPr/>
        </p:nvSpPr>
        <p:spPr bwMode="auto">
          <a:xfrm>
            <a:off x="4595813" y="5183164"/>
            <a:ext cx="328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uk-UA" altLang="ja-JP" sz="1800" u="none">
                <a:solidFill>
                  <a:schemeClr val="bg2"/>
                </a:solidFill>
                <a:latin typeface="Times New Roman" pitchFamily="18" charset="0"/>
              </a:rPr>
              <a:t>Площа приміщення ≈ 500 м</a:t>
            </a:r>
            <a:r>
              <a:rPr kumimoji="1" lang="uk-UA" altLang="ja-JP" sz="1800" u="none" baseline="30000">
                <a:solidFill>
                  <a:schemeClr val="bg2"/>
                </a:solidFill>
                <a:latin typeface="Times New Roman" pitchFamily="18" charset="0"/>
              </a:rPr>
              <a:t>2</a:t>
            </a:r>
            <a:endParaRPr kumimoji="1" lang="en-US" altLang="ja-JP" sz="1800" u="none" baseline="30000">
              <a:solidFill>
                <a:schemeClr val="bg2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89179" name="Rectangle 91"/>
          <p:cNvSpPr>
            <a:spLocks noGrp="1" noChangeArrowheads="1"/>
          </p:cNvSpPr>
          <p:nvPr>
            <p:ph type="title"/>
          </p:nvPr>
        </p:nvSpPr>
        <p:spPr>
          <a:xfrm>
            <a:off x="900113" y="142852"/>
            <a:ext cx="7543800" cy="122396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smtClean="0"/>
              <a:t>Використання рекуператорів тепла для систем енергоефективної вентиляції</a:t>
            </a:r>
            <a:endParaRPr lang="ru-RU" sz="2400" smtClean="0"/>
          </a:p>
        </p:txBody>
      </p:sp>
      <p:sp>
        <p:nvSpPr>
          <p:cNvPr id="89180" name="Rectangle 92"/>
          <p:cNvSpPr>
            <a:spLocks noChangeArrowheads="1"/>
          </p:cNvSpPr>
          <p:nvPr/>
        </p:nvSpPr>
        <p:spPr bwMode="auto">
          <a:xfrm>
            <a:off x="900113" y="2446314"/>
            <a:ext cx="3671887" cy="64135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uk-UA" altLang="ja-JP" sz="1800" u="none">
                <a:solidFill>
                  <a:schemeClr val="bg2"/>
                </a:solidFill>
              </a:rPr>
              <a:t>Припливно-витяжна установка з рекуператором тепла</a:t>
            </a:r>
            <a:endParaRPr kumimoji="1" lang="en-US" altLang="ja-JP" sz="1800" u="none">
              <a:solidFill>
                <a:schemeClr val="bg2"/>
              </a:solidFill>
              <a:ea typeface="ＭＳ Ｐゴシック" pitchFamily="-110" charset="-128"/>
            </a:endParaRPr>
          </a:p>
        </p:txBody>
      </p:sp>
      <p:sp>
        <p:nvSpPr>
          <p:cNvPr id="89181" name="Text Box 93"/>
          <p:cNvSpPr txBox="1">
            <a:spLocks noChangeArrowheads="1"/>
          </p:cNvSpPr>
          <p:nvPr/>
        </p:nvSpPr>
        <p:spPr bwMode="auto">
          <a:xfrm>
            <a:off x="5724525" y="4067152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ja-JP" sz="2000" b="1" u="none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(Q</a:t>
            </a:r>
            <a:r>
              <a:rPr kumimoji="1" lang="uk-UA" altLang="ja-JP" sz="2000" b="1" u="none" baseline="-25000">
                <a:solidFill>
                  <a:schemeClr val="bg2"/>
                </a:solidFill>
                <a:latin typeface="Times New Roman" pitchFamily="18" charset="0"/>
              </a:rPr>
              <a:t>пов</a:t>
            </a:r>
            <a:r>
              <a:rPr kumimoji="1" lang="en-US" altLang="ja-JP" sz="2000" b="1" u="none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=1000</a:t>
            </a:r>
            <a:r>
              <a:rPr kumimoji="1" lang="uk-UA" altLang="ja-JP" sz="2000" b="1" u="none">
                <a:solidFill>
                  <a:schemeClr val="bg2"/>
                </a:solidFill>
                <a:latin typeface="Times New Roman" pitchFamily="18" charset="0"/>
              </a:rPr>
              <a:t> м</a:t>
            </a:r>
            <a:r>
              <a:rPr kumimoji="1" lang="en-US" altLang="ja-JP" sz="2000" b="1" u="none" baseline="30000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3</a:t>
            </a:r>
            <a:r>
              <a:rPr kumimoji="1" lang="en-US" altLang="ja-JP" sz="2000" b="1" u="none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/</a:t>
            </a:r>
            <a:r>
              <a:rPr kumimoji="1" lang="uk-UA" altLang="ja-JP" sz="2000" b="1" u="none">
                <a:solidFill>
                  <a:schemeClr val="bg2"/>
                </a:solidFill>
                <a:latin typeface="Times New Roman" pitchFamily="18" charset="0"/>
              </a:rPr>
              <a:t>год</a:t>
            </a:r>
            <a:r>
              <a:rPr kumimoji="1" lang="en-US" altLang="ja-JP" sz="2000" b="1" u="none">
                <a:solidFill>
                  <a:schemeClr val="bg2"/>
                </a:solidFill>
                <a:latin typeface="Times New Roman" pitchFamily="18" charset="0"/>
                <a:ea typeface="ＭＳ Ｐゴシック" pitchFamily="-110" charset="-128"/>
              </a:rPr>
              <a:t>)</a:t>
            </a:r>
          </a:p>
        </p:txBody>
      </p:sp>
      <p:sp>
        <p:nvSpPr>
          <p:cNvPr id="23574" name="Text Box 94"/>
          <p:cNvSpPr txBox="1">
            <a:spLocks noChangeArrowheads="1"/>
          </p:cNvSpPr>
          <p:nvPr/>
        </p:nvSpPr>
        <p:spPr bwMode="auto">
          <a:xfrm>
            <a:off x="1447800" y="6267473"/>
            <a:ext cx="7685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uk-UA" altLang="ja-JP" sz="2800" b="1" u="none" dirty="0">
                <a:solidFill>
                  <a:srgbClr val="FFFF00"/>
                </a:solidFill>
                <a:latin typeface="Times New Roman" pitchFamily="18" charset="0"/>
              </a:rPr>
              <a:t>Припливне повітря охолоджене та підсушене</a:t>
            </a:r>
            <a:r>
              <a:rPr kumimoji="1" lang="uk-UA" altLang="ja-JP" sz="2800" b="1" u="none" dirty="0">
                <a:solidFill>
                  <a:srgbClr val="FFFF00"/>
                </a:solidFill>
                <a:latin typeface="Times New Roman" pitchFamily="18" charset="0"/>
                <a:ea typeface="ＭＳ Ｐゴシック" pitchFamily="-110" charset="-128"/>
              </a:rPr>
              <a:t>! </a:t>
            </a:r>
          </a:p>
        </p:txBody>
      </p:sp>
      <p:sp>
        <p:nvSpPr>
          <p:cNvPr id="23575" name="Line 95"/>
          <p:cNvSpPr>
            <a:spLocks noChangeShapeType="1"/>
          </p:cNvSpPr>
          <p:nvPr/>
        </p:nvSpPr>
        <p:spPr bwMode="auto">
          <a:xfrm>
            <a:off x="3419475" y="3095602"/>
            <a:ext cx="1223963" cy="647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Text Box 94"/>
          <p:cNvSpPr txBox="1">
            <a:spLocks noChangeArrowheads="1"/>
          </p:cNvSpPr>
          <p:nvPr/>
        </p:nvSpPr>
        <p:spPr bwMode="auto">
          <a:xfrm>
            <a:off x="4214810" y="5715016"/>
            <a:ext cx="4209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uk-UA" altLang="ja-JP" sz="2800" b="1" u="none" dirty="0" smtClean="0">
                <a:solidFill>
                  <a:srgbClr val="FFFF00"/>
                </a:solidFill>
                <a:latin typeface="Times New Roman" pitchFamily="18" charset="0"/>
              </a:rPr>
              <a:t>Утилізовано 11,2 </a:t>
            </a:r>
            <a:r>
              <a:rPr kumimoji="1" lang="uk-UA" altLang="ja-JP" sz="2800" b="1" u="none" dirty="0" err="1" smtClean="0">
                <a:solidFill>
                  <a:srgbClr val="FFFF00"/>
                </a:solidFill>
                <a:latin typeface="Times New Roman" pitchFamily="18" charset="0"/>
              </a:rPr>
              <a:t>кВт∙год</a:t>
            </a:r>
            <a:endParaRPr kumimoji="1" lang="uk-UA" altLang="ja-JP" sz="2800" b="1" u="none" dirty="0">
              <a:solidFill>
                <a:srgbClr val="FFFF00"/>
              </a:solidFill>
              <a:latin typeface="Times New Roman" pitchFamily="18" charset="0"/>
              <a:ea typeface="ＭＳ Ｐゴシック" pitchFamily="-11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65" grpId="0" animBg="1"/>
      <p:bldP spid="89166" grpId="0" animBg="1"/>
      <p:bldP spid="89167" grpId="0" animBg="1"/>
      <p:bldP spid="89168" grpId="0" animBg="1"/>
      <p:bldP spid="89169" grpId="0" animBg="1"/>
      <p:bldP spid="89170" grpId="0" animBg="1"/>
      <p:bldP spid="89171" grpId="0" autoUpdateAnimBg="0"/>
      <p:bldP spid="8918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461963"/>
            <a:ext cx="8243887" cy="1382712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smtClean="0"/>
              <a:t>ІНТЕЛЕКТУАЛЬНИЙ  ЕНЕРГОЕФЕКТИВНИЙ</a:t>
            </a:r>
            <a:br>
              <a:rPr lang="ru-RU" sz="2800" smtClean="0"/>
            </a:br>
            <a:r>
              <a:rPr lang="ru-RU" sz="2800" smtClean="0"/>
              <a:t>ЕКО-БУДИНОК  </a:t>
            </a:r>
            <a:r>
              <a:rPr lang="uk-UA" sz="2800" b="0" smtClean="0">
                <a:sym typeface="Symbol" pitchFamily="18" charset="2"/>
              </a:rPr>
              <a:t> це</a:t>
            </a:r>
            <a:r>
              <a:rPr lang="uk-UA" sz="2800" b="0" smtClean="0"/>
              <a:t> взаємне поєднання п’яти підсистем:</a:t>
            </a:r>
            <a:endParaRPr lang="ru-RU" sz="2800" b="0" smtClean="0"/>
          </a:p>
        </p:txBody>
      </p:sp>
      <p:sp>
        <p:nvSpPr>
          <p:cNvPr id="32771" name="Oval 5"/>
          <p:cNvSpPr>
            <a:spLocks noChangeArrowheads="1"/>
          </p:cNvSpPr>
          <p:nvPr/>
        </p:nvSpPr>
        <p:spPr bwMode="auto">
          <a:xfrm>
            <a:off x="2124075" y="2565400"/>
            <a:ext cx="5256213" cy="3813175"/>
          </a:xfrm>
          <a:prstGeom prst="ellips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539750" y="3757613"/>
            <a:ext cx="3313113" cy="823912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забезпечення мікроклімату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5437188" y="3789363"/>
            <a:ext cx="3527425" cy="863600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водозабезпечення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1042988" y="5780088"/>
            <a:ext cx="3529012" cy="457200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енерговикористання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1620838" y="5084763"/>
            <a:ext cx="7272337" cy="914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5400" b="1" u="none">
                <a:solidFill>
                  <a:schemeClr val="tx1"/>
                </a:solidFill>
                <a:latin typeface="Arial" charset="0"/>
              </a:rPr>
              <a:t>енергозабезпечення</a:t>
            </a:r>
            <a:endParaRPr lang="ru-RU" sz="5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32138" y="2276475"/>
            <a:ext cx="3095625" cy="968375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інтелектуальний контроль та управління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68288"/>
            <a:ext cx="7772400" cy="1431925"/>
          </a:xfrm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uk-UA" b="0" smtClean="0"/>
              <a:t>Підсистема </a:t>
            </a:r>
            <a:br>
              <a:rPr lang="uk-UA" b="0" smtClean="0"/>
            </a:br>
            <a:r>
              <a:rPr lang="uk-UA" b="0" smtClean="0"/>
              <a:t>енергозабезпечення</a:t>
            </a:r>
            <a:r>
              <a:rPr lang="uk-UA" smtClean="0"/>
              <a:t> 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2341563"/>
            <a:ext cx="7250113" cy="353536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smtClean="0"/>
              <a:t>Передбачає енергопостачання на базі комплексного використання поновлюваних джерел енергії з резервуванням від електричної мережі загального призначення у відповідності до принципів формування енергозабезпечення – </a:t>
            </a:r>
            <a:r>
              <a:rPr lang="uk-UA" sz="2400" u="sng" smtClean="0"/>
              <a:t>мікроенергосистема</a:t>
            </a:r>
            <a:r>
              <a:rPr lang="uk-UA" sz="2400" smtClean="0"/>
              <a:t> (для окремих будівель), </a:t>
            </a:r>
            <a:r>
              <a:rPr lang="uk-UA" sz="2400" u="sng" smtClean="0"/>
              <a:t>віртуальна електростанція</a:t>
            </a:r>
            <a:r>
              <a:rPr lang="uk-UA" sz="2400" smtClean="0"/>
              <a:t> (для групи будівель) та </a:t>
            </a:r>
            <a:r>
              <a:rPr lang="uk-UA" sz="2400" u="sng" smtClean="0"/>
              <a:t>інтелектуальні мережі</a:t>
            </a:r>
            <a:r>
              <a:rPr lang="uk-UA" sz="2400" smtClean="0"/>
              <a:t> (smart grids)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9"/>
          <p:cNvSpPr>
            <a:spLocks/>
          </p:cNvSpPr>
          <p:nvPr/>
        </p:nvSpPr>
        <p:spPr bwMode="auto">
          <a:xfrm>
            <a:off x="6989763" y="5156200"/>
            <a:ext cx="131762" cy="479425"/>
          </a:xfrm>
          <a:custGeom>
            <a:avLst/>
            <a:gdLst>
              <a:gd name="T0" fmla="*/ 43403069 w 200"/>
              <a:gd name="T1" fmla="*/ 360263797 h 638"/>
              <a:gd name="T2" fmla="*/ 86806138 w 200"/>
              <a:gd name="T3" fmla="*/ 303796120 h 638"/>
              <a:gd name="T4" fmla="*/ 86806138 w 200"/>
              <a:gd name="T5" fmla="*/ 303796120 h 638"/>
              <a:gd name="T6" fmla="*/ 86806138 w 200"/>
              <a:gd name="T7" fmla="*/ 303796120 h 638"/>
              <a:gd name="T8" fmla="*/ 86806138 w 200"/>
              <a:gd name="T9" fmla="*/ 56467700 h 638"/>
              <a:gd name="T10" fmla="*/ 43403069 w 200"/>
              <a:gd name="T11" fmla="*/ 0 h 638"/>
              <a:gd name="T12" fmla="*/ 0 w 200"/>
              <a:gd name="T13" fmla="*/ 56467700 h 638"/>
              <a:gd name="T14" fmla="*/ 0 w 200"/>
              <a:gd name="T15" fmla="*/ 303796120 h 638"/>
              <a:gd name="T16" fmla="*/ 43403069 w 200"/>
              <a:gd name="T17" fmla="*/ 360263797 h 6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"/>
              <a:gd name="T28" fmla="*/ 0 h 638"/>
              <a:gd name="T29" fmla="*/ 200 w 200"/>
              <a:gd name="T30" fmla="*/ 638 h 6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" h="638">
                <a:moveTo>
                  <a:pt x="100" y="638"/>
                </a:moveTo>
                <a:cubicBezTo>
                  <a:pt x="155" y="638"/>
                  <a:pt x="200" y="593"/>
                  <a:pt x="200" y="538"/>
                </a:cubicBezTo>
                <a:cubicBezTo>
                  <a:pt x="200" y="538"/>
                  <a:pt x="200" y="538"/>
                  <a:pt x="200" y="538"/>
                </a:cubicBezTo>
                <a:lnTo>
                  <a:pt x="200" y="100"/>
                </a:lnTo>
                <a:cubicBezTo>
                  <a:pt x="200" y="45"/>
                  <a:pt x="155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lnTo>
                  <a:pt x="0" y="538"/>
                </a:lnTo>
                <a:cubicBezTo>
                  <a:pt x="0" y="593"/>
                  <a:pt x="45" y="638"/>
                  <a:pt x="100" y="638"/>
                </a:cubicBezTo>
                <a:close/>
              </a:path>
            </a:pathLst>
          </a:cu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3" name="Freeform 10"/>
          <p:cNvSpPr>
            <a:spLocks/>
          </p:cNvSpPr>
          <p:nvPr/>
        </p:nvSpPr>
        <p:spPr bwMode="auto">
          <a:xfrm>
            <a:off x="6989763" y="5156200"/>
            <a:ext cx="131762" cy="479425"/>
          </a:xfrm>
          <a:custGeom>
            <a:avLst/>
            <a:gdLst>
              <a:gd name="T0" fmla="*/ 43403069 w 200"/>
              <a:gd name="T1" fmla="*/ 360263797 h 638"/>
              <a:gd name="T2" fmla="*/ 86806138 w 200"/>
              <a:gd name="T3" fmla="*/ 303796120 h 638"/>
              <a:gd name="T4" fmla="*/ 86806138 w 200"/>
              <a:gd name="T5" fmla="*/ 303796120 h 638"/>
              <a:gd name="T6" fmla="*/ 86806138 w 200"/>
              <a:gd name="T7" fmla="*/ 303796120 h 638"/>
              <a:gd name="T8" fmla="*/ 86806138 w 200"/>
              <a:gd name="T9" fmla="*/ 56467700 h 638"/>
              <a:gd name="T10" fmla="*/ 43403069 w 200"/>
              <a:gd name="T11" fmla="*/ 0 h 638"/>
              <a:gd name="T12" fmla="*/ 0 w 200"/>
              <a:gd name="T13" fmla="*/ 56467700 h 638"/>
              <a:gd name="T14" fmla="*/ 0 w 200"/>
              <a:gd name="T15" fmla="*/ 303796120 h 638"/>
              <a:gd name="T16" fmla="*/ 43403069 w 200"/>
              <a:gd name="T17" fmla="*/ 360263797 h 6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"/>
              <a:gd name="T28" fmla="*/ 0 h 638"/>
              <a:gd name="T29" fmla="*/ 200 w 200"/>
              <a:gd name="T30" fmla="*/ 638 h 6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" h="638">
                <a:moveTo>
                  <a:pt x="100" y="638"/>
                </a:moveTo>
                <a:cubicBezTo>
                  <a:pt x="155" y="638"/>
                  <a:pt x="200" y="593"/>
                  <a:pt x="200" y="538"/>
                </a:cubicBezTo>
                <a:cubicBezTo>
                  <a:pt x="200" y="538"/>
                  <a:pt x="200" y="538"/>
                  <a:pt x="200" y="538"/>
                </a:cubicBezTo>
                <a:lnTo>
                  <a:pt x="200" y="100"/>
                </a:lnTo>
                <a:cubicBezTo>
                  <a:pt x="200" y="45"/>
                  <a:pt x="155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lnTo>
                  <a:pt x="0" y="538"/>
                </a:lnTo>
                <a:cubicBezTo>
                  <a:pt x="0" y="593"/>
                  <a:pt x="45" y="638"/>
                  <a:pt x="100" y="638"/>
                </a:cubicBez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4" name="Freeform 11"/>
          <p:cNvSpPr>
            <a:spLocks/>
          </p:cNvSpPr>
          <p:nvPr/>
        </p:nvSpPr>
        <p:spPr bwMode="auto">
          <a:xfrm>
            <a:off x="7023100" y="5186363"/>
            <a:ext cx="66675" cy="419100"/>
          </a:xfrm>
          <a:custGeom>
            <a:avLst/>
            <a:gdLst>
              <a:gd name="T0" fmla="*/ 21792270 w 102"/>
              <a:gd name="T1" fmla="*/ 315340728 h 557"/>
              <a:gd name="T2" fmla="*/ 43583886 w 102"/>
              <a:gd name="T3" fmla="*/ 285901411 h 557"/>
              <a:gd name="T4" fmla="*/ 43583886 w 102"/>
              <a:gd name="T5" fmla="*/ 285901411 h 557"/>
              <a:gd name="T6" fmla="*/ 43583886 w 102"/>
              <a:gd name="T7" fmla="*/ 28873506 h 557"/>
              <a:gd name="T8" fmla="*/ 21792270 w 102"/>
              <a:gd name="T9" fmla="*/ 0 h 557"/>
              <a:gd name="T10" fmla="*/ 0 w 102"/>
              <a:gd name="T11" fmla="*/ 28873506 h 557"/>
              <a:gd name="T12" fmla="*/ 0 w 102"/>
              <a:gd name="T13" fmla="*/ 28873506 h 557"/>
              <a:gd name="T14" fmla="*/ 0 w 102"/>
              <a:gd name="T15" fmla="*/ 285901411 h 557"/>
              <a:gd name="T16" fmla="*/ 21792270 w 102"/>
              <a:gd name="T17" fmla="*/ 315340728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557"/>
              <a:gd name="T29" fmla="*/ 102 w 102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557">
                <a:moveTo>
                  <a:pt x="51" y="557"/>
                </a:moveTo>
                <a:cubicBezTo>
                  <a:pt x="79" y="557"/>
                  <a:pt x="102" y="534"/>
                  <a:pt x="102" y="505"/>
                </a:cubicBezTo>
                <a:cubicBezTo>
                  <a:pt x="102" y="505"/>
                  <a:pt x="102" y="505"/>
                  <a:pt x="102" y="505"/>
                </a:cubicBezTo>
                <a:lnTo>
                  <a:pt x="102" y="51"/>
                </a:lnTo>
                <a:cubicBezTo>
                  <a:pt x="102" y="23"/>
                  <a:pt x="79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lnTo>
                  <a:pt x="0" y="505"/>
                </a:lnTo>
                <a:cubicBezTo>
                  <a:pt x="0" y="534"/>
                  <a:pt x="23" y="557"/>
                  <a:pt x="51" y="557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Freeform 12"/>
          <p:cNvSpPr>
            <a:spLocks/>
          </p:cNvSpPr>
          <p:nvPr/>
        </p:nvSpPr>
        <p:spPr bwMode="auto">
          <a:xfrm>
            <a:off x="7023100" y="5186363"/>
            <a:ext cx="66675" cy="419100"/>
          </a:xfrm>
          <a:custGeom>
            <a:avLst/>
            <a:gdLst>
              <a:gd name="T0" fmla="*/ 21792270 w 102"/>
              <a:gd name="T1" fmla="*/ 315340728 h 557"/>
              <a:gd name="T2" fmla="*/ 43583886 w 102"/>
              <a:gd name="T3" fmla="*/ 285901411 h 557"/>
              <a:gd name="T4" fmla="*/ 43583886 w 102"/>
              <a:gd name="T5" fmla="*/ 285901411 h 557"/>
              <a:gd name="T6" fmla="*/ 43583886 w 102"/>
              <a:gd name="T7" fmla="*/ 28873506 h 557"/>
              <a:gd name="T8" fmla="*/ 21792270 w 102"/>
              <a:gd name="T9" fmla="*/ 0 h 557"/>
              <a:gd name="T10" fmla="*/ 0 w 102"/>
              <a:gd name="T11" fmla="*/ 28873506 h 557"/>
              <a:gd name="T12" fmla="*/ 0 w 102"/>
              <a:gd name="T13" fmla="*/ 28873506 h 557"/>
              <a:gd name="T14" fmla="*/ 0 w 102"/>
              <a:gd name="T15" fmla="*/ 285901411 h 557"/>
              <a:gd name="T16" fmla="*/ 21792270 w 102"/>
              <a:gd name="T17" fmla="*/ 315340728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557"/>
              <a:gd name="T29" fmla="*/ 102 w 102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557">
                <a:moveTo>
                  <a:pt x="51" y="557"/>
                </a:moveTo>
                <a:cubicBezTo>
                  <a:pt x="79" y="557"/>
                  <a:pt x="102" y="534"/>
                  <a:pt x="102" y="505"/>
                </a:cubicBezTo>
                <a:cubicBezTo>
                  <a:pt x="102" y="505"/>
                  <a:pt x="102" y="505"/>
                  <a:pt x="102" y="505"/>
                </a:cubicBezTo>
                <a:lnTo>
                  <a:pt x="102" y="51"/>
                </a:lnTo>
                <a:cubicBezTo>
                  <a:pt x="102" y="23"/>
                  <a:pt x="79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lnTo>
                  <a:pt x="0" y="505"/>
                </a:lnTo>
                <a:cubicBezTo>
                  <a:pt x="0" y="534"/>
                  <a:pt x="23" y="557"/>
                  <a:pt x="51" y="557"/>
                </a:cubicBez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Rectangle 14"/>
          <p:cNvSpPr>
            <a:spLocks noChangeArrowheads="1"/>
          </p:cNvSpPr>
          <p:nvPr/>
        </p:nvSpPr>
        <p:spPr bwMode="auto">
          <a:xfrm>
            <a:off x="7535863" y="3987800"/>
            <a:ext cx="534987" cy="612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825" y="1744663"/>
            <a:ext cx="3500438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349500"/>
            <a:ext cx="1008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Freeform 21"/>
          <p:cNvSpPr>
            <a:spLocks/>
          </p:cNvSpPr>
          <p:nvPr/>
        </p:nvSpPr>
        <p:spPr bwMode="auto">
          <a:xfrm>
            <a:off x="3351213" y="4837113"/>
            <a:ext cx="4779962" cy="938212"/>
          </a:xfrm>
          <a:custGeom>
            <a:avLst/>
            <a:gdLst>
              <a:gd name="T0" fmla="*/ 2147483647 w 8232"/>
              <a:gd name="T1" fmla="*/ 0 h 1591"/>
              <a:gd name="T2" fmla="*/ 52934356 w 8232"/>
              <a:gd name="T3" fmla="*/ 0 h 1591"/>
              <a:gd name="T4" fmla="*/ 192182093 w 8232"/>
              <a:gd name="T5" fmla="*/ 274371273 h 1591"/>
              <a:gd name="T6" fmla="*/ 458202719 w 8232"/>
              <a:gd name="T7" fmla="*/ 308797923 h 1591"/>
              <a:gd name="T8" fmla="*/ 689832326 w 8232"/>
              <a:gd name="T9" fmla="*/ 480236579 h 1591"/>
              <a:gd name="T10" fmla="*/ 1037446072 w 8232"/>
              <a:gd name="T11" fmla="*/ 497623865 h 1591"/>
              <a:gd name="T12" fmla="*/ 1572858176 w 8232"/>
              <a:gd name="T13" fmla="*/ 411730613 h 1591"/>
              <a:gd name="T14" fmla="*/ 2093772752 w 8232"/>
              <a:gd name="T15" fmla="*/ 548742546 h 1591"/>
              <a:gd name="T16" fmla="*/ 2147483647 w 8232"/>
              <a:gd name="T17" fmla="*/ 394343326 h 1591"/>
              <a:gd name="T18" fmla="*/ 2147483647 w 8232"/>
              <a:gd name="T19" fmla="*/ 308797923 h 1591"/>
              <a:gd name="T20" fmla="*/ 2147483647 w 8232"/>
              <a:gd name="T21" fmla="*/ 336269732 h 1591"/>
              <a:gd name="T22" fmla="*/ 2147483647 w 8232"/>
              <a:gd name="T23" fmla="*/ 240291956 h 1591"/>
              <a:gd name="T24" fmla="*/ 2147483647 w 8232"/>
              <a:gd name="T25" fmla="*/ 0 h 15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32"/>
              <a:gd name="T40" fmla="*/ 0 h 1591"/>
              <a:gd name="T41" fmla="*/ 8232 w 8232"/>
              <a:gd name="T42" fmla="*/ 1591 h 15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32" h="1591">
                <a:moveTo>
                  <a:pt x="8013" y="0"/>
                </a:moveTo>
                <a:lnTo>
                  <a:pt x="157" y="0"/>
                </a:lnTo>
                <a:cubicBezTo>
                  <a:pt x="0" y="549"/>
                  <a:pt x="248" y="735"/>
                  <a:pt x="570" y="789"/>
                </a:cubicBezTo>
                <a:cubicBezTo>
                  <a:pt x="823" y="832"/>
                  <a:pt x="1123" y="792"/>
                  <a:pt x="1359" y="888"/>
                </a:cubicBezTo>
                <a:cubicBezTo>
                  <a:pt x="1616" y="991"/>
                  <a:pt x="1798" y="1253"/>
                  <a:pt x="2046" y="1381"/>
                </a:cubicBezTo>
                <a:cubicBezTo>
                  <a:pt x="2339" y="1533"/>
                  <a:pt x="2724" y="1498"/>
                  <a:pt x="3077" y="1431"/>
                </a:cubicBezTo>
                <a:cubicBezTo>
                  <a:pt x="3652" y="1320"/>
                  <a:pt x="4145" y="1119"/>
                  <a:pt x="4665" y="1184"/>
                </a:cubicBezTo>
                <a:cubicBezTo>
                  <a:pt x="5173" y="1247"/>
                  <a:pt x="5708" y="1562"/>
                  <a:pt x="6210" y="1578"/>
                </a:cubicBezTo>
                <a:cubicBezTo>
                  <a:pt x="6579" y="1591"/>
                  <a:pt x="6931" y="1442"/>
                  <a:pt x="7232" y="1134"/>
                </a:cubicBezTo>
                <a:cubicBezTo>
                  <a:pt x="7340" y="1024"/>
                  <a:pt x="7442" y="893"/>
                  <a:pt x="7541" y="888"/>
                </a:cubicBezTo>
                <a:cubicBezTo>
                  <a:pt x="7612" y="884"/>
                  <a:pt x="7682" y="945"/>
                  <a:pt x="7764" y="967"/>
                </a:cubicBezTo>
                <a:cubicBezTo>
                  <a:pt x="7946" y="1014"/>
                  <a:pt x="8192" y="869"/>
                  <a:pt x="8211" y="691"/>
                </a:cubicBezTo>
                <a:cubicBezTo>
                  <a:pt x="8232" y="491"/>
                  <a:pt x="7970" y="250"/>
                  <a:pt x="8013" y="0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Line 22"/>
          <p:cNvSpPr>
            <a:spLocks noChangeShapeType="1"/>
          </p:cNvSpPr>
          <p:nvPr/>
        </p:nvSpPr>
        <p:spPr bwMode="auto">
          <a:xfrm flipV="1">
            <a:off x="3911600" y="2671763"/>
            <a:ext cx="1588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1" name="Oval 23"/>
          <p:cNvSpPr>
            <a:spLocks noChangeArrowheads="1"/>
          </p:cNvSpPr>
          <p:nvPr/>
        </p:nvSpPr>
        <p:spPr bwMode="auto">
          <a:xfrm>
            <a:off x="3902075" y="2644775"/>
            <a:ext cx="20638" cy="20638"/>
          </a:xfrm>
          <a:prstGeom prst="ellips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 flipV="1">
            <a:off x="4511675" y="3403600"/>
            <a:ext cx="1588" cy="3159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3" name="Line 25"/>
          <p:cNvSpPr>
            <a:spLocks noChangeShapeType="1"/>
          </p:cNvSpPr>
          <p:nvPr/>
        </p:nvSpPr>
        <p:spPr bwMode="auto">
          <a:xfrm>
            <a:off x="4352925" y="3402013"/>
            <a:ext cx="320675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4" name="Line 26"/>
          <p:cNvSpPr>
            <a:spLocks noChangeShapeType="1"/>
          </p:cNvSpPr>
          <p:nvPr/>
        </p:nvSpPr>
        <p:spPr bwMode="auto">
          <a:xfrm flipV="1">
            <a:off x="4392613" y="3362325"/>
            <a:ext cx="1587" cy="38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5" name="Oval 27"/>
          <p:cNvSpPr>
            <a:spLocks noChangeArrowheads="1"/>
          </p:cNvSpPr>
          <p:nvPr/>
        </p:nvSpPr>
        <p:spPr bwMode="auto">
          <a:xfrm>
            <a:off x="4376738" y="3317875"/>
            <a:ext cx="36512" cy="36513"/>
          </a:xfrm>
          <a:prstGeom prst="ellips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6" name="Freeform 28"/>
          <p:cNvSpPr>
            <a:spLocks/>
          </p:cNvSpPr>
          <p:nvPr/>
        </p:nvSpPr>
        <p:spPr bwMode="auto">
          <a:xfrm>
            <a:off x="5113338" y="2135188"/>
            <a:ext cx="693737" cy="806450"/>
          </a:xfrm>
          <a:custGeom>
            <a:avLst/>
            <a:gdLst>
              <a:gd name="T0" fmla="*/ 60483714 w 437"/>
              <a:gd name="T1" fmla="*/ 1280239464 h 508"/>
              <a:gd name="T2" fmla="*/ 1101306783 w 437"/>
              <a:gd name="T3" fmla="*/ 68045021 h 508"/>
              <a:gd name="T4" fmla="*/ 1040823093 w 437"/>
              <a:gd name="T5" fmla="*/ 0 h 508"/>
              <a:gd name="T6" fmla="*/ 0 w 437"/>
              <a:gd name="T7" fmla="*/ 1212196056 h 508"/>
              <a:gd name="T8" fmla="*/ 60483714 w 437"/>
              <a:gd name="T9" fmla="*/ 1280239464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"/>
              <a:gd name="T16" fmla="*/ 0 h 508"/>
              <a:gd name="T17" fmla="*/ 437 w 437"/>
              <a:gd name="T18" fmla="*/ 508 h 5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" h="508">
                <a:moveTo>
                  <a:pt x="24" y="508"/>
                </a:moveTo>
                <a:lnTo>
                  <a:pt x="437" y="27"/>
                </a:lnTo>
                <a:lnTo>
                  <a:pt x="413" y="0"/>
                </a:lnTo>
                <a:lnTo>
                  <a:pt x="0" y="481"/>
                </a:lnTo>
                <a:lnTo>
                  <a:pt x="24" y="50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7" name="Freeform 29"/>
          <p:cNvSpPr>
            <a:spLocks/>
          </p:cNvSpPr>
          <p:nvPr/>
        </p:nvSpPr>
        <p:spPr bwMode="auto">
          <a:xfrm>
            <a:off x="5113338" y="2135188"/>
            <a:ext cx="693737" cy="806450"/>
          </a:xfrm>
          <a:custGeom>
            <a:avLst/>
            <a:gdLst>
              <a:gd name="T0" fmla="*/ 60483714 w 437"/>
              <a:gd name="T1" fmla="*/ 1280239464 h 508"/>
              <a:gd name="T2" fmla="*/ 1101306783 w 437"/>
              <a:gd name="T3" fmla="*/ 68045021 h 508"/>
              <a:gd name="T4" fmla="*/ 1040823093 w 437"/>
              <a:gd name="T5" fmla="*/ 0 h 508"/>
              <a:gd name="T6" fmla="*/ 0 w 437"/>
              <a:gd name="T7" fmla="*/ 1212196056 h 508"/>
              <a:gd name="T8" fmla="*/ 60483714 w 437"/>
              <a:gd name="T9" fmla="*/ 1280239464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"/>
              <a:gd name="T16" fmla="*/ 0 h 508"/>
              <a:gd name="T17" fmla="*/ 437 w 437"/>
              <a:gd name="T18" fmla="*/ 508 h 5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" h="508">
                <a:moveTo>
                  <a:pt x="24" y="508"/>
                </a:moveTo>
                <a:lnTo>
                  <a:pt x="437" y="27"/>
                </a:lnTo>
                <a:lnTo>
                  <a:pt x="413" y="0"/>
                </a:lnTo>
                <a:lnTo>
                  <a:pt x="0" y="481"/>
                </a:lnTo>
                <a:lnTo>
                  <a:pt x="24" y="508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8" name="Rectangle 31"/>
          <p:cNvSpPr>
            <a:spLocks noChangeArrowheads="1"/>
          </p:cNvSpPr>
          <p:nvPr/>
        </p:nvSpPr>
        <p:spPr bwMode="auto">
          <a:xfrm>
            <a:off x="5945188" y="4208463"/>
            <a:ext cx="320675" cy="49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9" name="Rectangle 32"/>
          <p:cNvSpPr>
            <a:spLocks noChangeArrowheads="1"/>
          </p:cNvSpPr>
          <p:nvPr/>
        </p:nvSpPr>
        <p:spPr bwMode="auto">
          <a:xfrm>
            <a:off x="5945188" y="4208463"/>
            <a:ext cx="320675" cy="490537"/>
          </a:xfrm>
          <a:prstGeom prst="rect">
            <a:avLst/>
          </a:prstGeom>
          <a:noFill/>
          <a:ln w="3175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0" name="Rectangle 33"/>
          <p:cNvSpPr>
            <a:spLocks noChangeArrowheads="1"/>
          </p:cNvSpPr>
          <p:nvPr/>
        </p:nvSpPr>
        <p:spPr bwMode="auto">
          <a:xfrm>
            <a:off x="7040563" y="4208463"/>
            <a:ext cx="320675" cy="49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1" name="Rectangle 34"/>
          <p:cNvSpPr>
            <a:spLocks noChangeArrowheads="1"/>
          </p:cNvSpPr>
          <p:nvPr/>
        </p:nvSpPr>
        <p:spPr bwMode="auto">
          <a:xfrm>
            <a:off x="7040563" y="4208463"/>
            <a:ext cx="320675" cy="490537"/>
          </a:xfrm>
          <a:prstGeom prst="rect">
            <a:avLst/>
          </a:prstGeom>
          <a:noFill/>
          <a:ln w="3175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2" name="Oval 35"/>
          <p:cNvSpPr>
            <a:spLocks noChangeArrowheads="1"/>
          </p:cNvSpPr>
          <p:nvPr/>
        </p:nvSpPr>
        <p:spPr bwMode="auto">
          <a:xfrm>
            <a:off x="5572125" y="3570288"/>
            <a:ext cx="65088" cy="88900"/>
          </a:xfrm>
          <a:prstGeom prst="ellipse">
            <a:avLst/>
          </a:prstGeom>
          <a:solidFill>
            <a:srgbClr val="DBDBD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3" name="Oval 36"/>
          <p:cNvSpPr>
            <a:spLocks noChangeArrowheads="1"/>
          </p:cNvSpPr>
          <p:nvPr/>
        </p:nvSpPr>
        <p:spPr bwMode="auto">
          <a:xfrm>
            <a:off x="5572125" y="3570288"/>
            <a:ext cx="65088" cy="88900"/>
          </a:xfrm>
          <a:prstGeom prst="ellips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4" name="Freeform 37"/>
          <p:cNvSpPr>
            <a:spLocks/>
          </p:cNvSpPr>
          <p:nvPr/>
        </p:nvSpPr>
        <p:spPr bwMode="auto">
          <a:xfrm>
            <a:off x="5575300" y="3525838"/>
            <a:ext cx="17463" cy="69850"/>
          </a:xfrm>
          <a:custGeom>
            <a:avLst/>
            <a:gdLst>
              <a:gd name="T0" fmla="*/ 0 w 11"/>
              <a:gd name="T1" fmla="*/ 110886886 h 44"/>
              <a:gd name="T2" fmla="*/ 12601935 w 11"/>
              <a:gd name="T3" fmla="*/ 80644997 h 44"/>
              <a:gd name="T4" fmla="*/ 27723309 w 11"/>
              <a:gd name="T5" fmla="*/ 0 h 44"/>
              <a:gd name="T6" fmla="*/ 0 60000 65536"/>
              <a:gd name="T7" fmla="*/ 0 60000 65536"/>
              <a:gd name="T8" fmla="*/ 0 60000 65536"/>
              <a:gd name="T9" fmla="*/ 0 w 11"/>
              <a:gd name="T10" fmla="*/ 0 h 44"/>
              <a:gd name="T11" fmla="*/ 11 w 1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4">
                <a:moveTo>
                  <a:pt x="0" y="44"/>
                </a:moveTo>
                <a:cubicBezTo>
                  <a:pt x="1" y="40"/>
                  <a:pt x="4" y="36"/>
                  <a:pt x="5" y="32"/>
                </a:cubicBezTo>
                <a:cubicBezTo>
                  <a:pt x="9" y="22"/>
                  <a:pt x="9" y="13"/>
                  <a:pt x="11" y="0"/>
                </a:cubicBez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5" name="Freeform 38"/>
          <p:cNvSpPr>
            <a:spLocks/>
          </p:cNvSpPr>
          <p:nvPr/>
        </p:nvSpPr>
        <p:spPr bwMode="auto">
          <a:xfrm>
            <a:off x="5616575" y="3525838"/>
            <a:ext cx="17463" cy="68262"/>
          </a:xfrm>
          <a:custGeom>
            <a:avLst/>
            <a:gdLst>
              <a:gd name="T0" fmla="*/ 0 w 11"/>
              <a:gd name="T1" fmla="*/ 0 h 43"/>
              <a:gd name="T2" fmla="*/ 10080913 w 11"/>
              <a:gd name="T3" fmla="*/ 68042927 h 43"/>
              <a:gd name="T4" fmla="*/ 27723309 w 11"/>
              <a:gd name="T5" fmla="*/ 108365142 h 43"/>
              <a:gd name="T6" fmla="*/ 0 60000 65536"/>
              <a:gd name="T7" fmla="*/ 0 60000 65536"/>
              <a:gd name="T8" fmla="*/ 0 60000 65536"/>
              <a:gd name="T9" fmla="*/ 0 w 11"/>
              <a:gd name="T10" fmla="*/ 0 h 43"/>
              <a:gd name="T11" fmla="*/ 11 w 11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3">
                <a:moveTo>
                  <a:pt x="0" y="0"/>
                </a:moveTo>
                <a:cubicBezTo>
                  <a:pt x="1" y="10"/>
                  <a:pt x="1" y="19"/>
                  <a:pt x="4" y="27"/>
                </a:cubicBezTo>
                <a:cubicBezTo>
                  <a:pt x="6" y="32"/>
                  <a:pt x="8" y="38"/>
                  <a:pt x="11" y="43"/>
                </a:cubicBez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6" name="Oval 39"/>
          <p:cNvSpPr>
            <a:spLocks noChangeArrowheads="1"/>
          </p:cNvSpPr>
          <p:nvPr/>
        </p:nvSpPr>
        <p:spPr bwMode="auto">
          <a:xfrm>
            <a:off x="5584825" y="3567113"/>
            <a:ext cx="39688" cy="41275"/>
          </a:xfrm>
          <a:prstGeom prst="ellipse">
            <a:avLst/>
          </a:prstGeom>
          <a:solidFill>
            <a:srgbClr val="DBDBD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7" name="Oval 40"/>
          <p:cNvSpPr>
            <a:spLocks noChangeArrowheads="1"/>
          </p:cNvSpPr>
          <p:nvPr/>
        </p:nvSpPr>
        <p:spPr bwMode="auto">
          <a:xfrm>
            <a:off x="5584825" y="3567113"/>
            <a:ext cx="39688" cy="41275"/>
          </a:xfrm>
          <a:prstGeom prst="ellipse">
            <a:avLst/>
          </a:prstGeom>
          <a:noFill/>
          <a:ln w="3175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8" name="Rectangle 41"/>
          <p:cNvSpPr>
            <a:spLocks noChangeArrowheads="1"/>
          </p:cNvSpPr>
          <p:nvPr/>
        </p:nvSpPr>
        <p:spPr bwMode="auto">
          <a:xfrm>
            <a:off x="5588000" y="3503613"/>
            <a:ext cx="31750" cy="349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9" name="Rectangle 42"/>
          <p:cNvSpPr>
            <a:spLocks noChangeArrowheads="1"/>
          </p:cNvSpPr>
          <p:nvPr/>
        </p:nvSpPr>
        <p:spPr bwMode="auto">
          <a:xfrm>
            <a:off x="5588000" y="3503613"/>
            <a:ext cx="31750" cy="3492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0" name="Freeform 43"/>
          <p:cNvSpPr>
            <a:spLocks noEditPoints="1"/>
          </p:cNvSpPr>
          <p:nvPr/>
        </p:nvSpPr>
        <p:spPr bwMode="auto">
          <a:xfrm>
            <a:off x="5537200" y="3638550"/>
            <a:ext cx="49213" cy="34925"/>
          </a:xfrm>
          <a:custGeom>
            <a:avLst/>
            <a:gdLst>
              <a:gd name="T0" fmla="*/ 30139352 w 75"/>
              <a:gd name="T1" fmla="*/ 8470768 h 48"/>
              <a:gd name="T2" fmla="*/ 23681296 w 75"/>
              <a:gd name="T3" fmla="*/ 12706153 h 48"/>
              <a:gd name="T4" fmla="*/ 19375483 w 75"/>
              <a:gd name="T5" fmla="*/ 10588095 h 48"/>
              <a:gd name="T6" fmla="*/ 20666832 w 75"/>
              <a:gd name="T7" fmla="*/ 4764352 h 48"/>
              <a:gd name="T8" fmla="*/ 26695099 w 75"/>
              <a:gd name="T9" fmla="*/ 1058664 h 48"/>
              <a:gd name="T10" fmla="*/ 31431356 w 75"/>
              <a:gd name="T11" fmla="*/ 2647024 h 48"/>
              <a:gd name="T12" fmla="*/ 30139352 w 75"/>
              <a:gd name="T13" fmla="*/ 8470768 h 48"/>
              <a:gd name="T14" fmla="*/ 11625423 w 75"/>
              <a:gd name="T15" fmla="*/ 20117527 h 48"/>
              <a:gd name="T16" fmla="*/ 5597159 w 75"/>
              <a:gd name="T17" fmla="*/ 24352915 h 48"/>
              <a:gd name="T18" fmla="*/ 860899 w 75"/>
              <a:gd name="T19" fmla="*/ 22234854 h 48"/>
              <a:gd name="T20" fmla="*/ 2152904 w 75"/>
              <a:gd name="T21" fmla="*/ 16411840 h 48"/>
              <a:gd name="T22" fmla="*/ 8610962 w 75"/>
              <a:gd name="T23" fmla="*/ 12706153 h 48"/>
              <a:gd name="T24" fmla="*/ 12916772 w 75"/>
              <a:gd name="T25" fmla="*/ 14293785 h 48"/>
              <a:gd name="T26" fmla="*/ 11625423 w 75"/>
              <a:gd name="T27" fmla="*/ 2011752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"/>
              <a:gd name="T43" fmla="*/ 0 h 48"/>
              <a:gd name="T44" fmla="*/ 75 w 75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" h="48">
                <a:moveTo>
                  <a:pt x="70" y="16"/>
                </a:moveTo>
                <a:lnTo>
                  <a:pt x="55" y="24"/>
                </a:lnTo>
                <a:cubicBezTo>
                  <a:pt x="52" y="26"/>
                  <a:pt x="47" y="24"/>
                  <a:pt x="45" y="20"/>
                </a:cubicBezTo>
                <a:cubicBezTo>
                  <a:pt x="43" y="16"/>
                  <a:pt x="44" y="11"/>
                  <a:pt x="48" y="9"/>
                </a:cubicBezTo>
                <a:lnTo>
                  <a:pt x="62" y="2"/>
                </a:lnTo>
                <a:cubicBezTo>
                  <a:pt x="66" y="0"/>
                  <a:pt x="71" y="1"/>
                  <a:pt x="73" y="5"/>
                </a:cubicBezTo>
                <a:cubicBezTo>
                  <a:pt x="75" y="9"/>
                  <a:pt x="74" y="14"/>
                  <a:pt x="70" y="16"/>
                </a:cubicBezTo>
                <a:close/>
                <a:moveTo>
                  <a:pt x="27" y="38"/>
                </a:moveTo>
                <a:lnTo>
                  <a:pt x="13" y="46"/>
                </a:lnTo>
                <a:cubicBezTo>
                  <a:pt x="9" y="48"/>
                  <a:pt x="4" y="46"/>
                  <a:pt x="2" y="42"/>
                </a:cubicBezTo>
                <a:cubicBezTo>
                  <a:pt x="0" y="38"/>
                  <a:pt x="2" y="33"/>
                  <a:pt x="5" y="31"/>
                </a:cubicBezTo>
                <a:lnTo>
                  <a:pt x="20" y="24"/>
                </a:lnTo>
                <a:cubicBezTo>
                  <a:pt x="24" y="22"/>
                  <a:pt x="28" y="24"/>
                  <a:pt x="30" y="27"/>
                </a:cubicBezTo>
                <a:cubicBezTo>
                  <a:pt x="33" y="31"/>
                  <a:pt x="31" y="36"/>
                  <a:pt x="27" y="38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1" name="Freeform 44"/>
          <p:cNvSpPr>
            <a:spLocks noEditPoints="1"/>
          </p:cNvSpPr>
          <p:nvPr/>
        </p:nvSpPr>
        <p:spPr bwMode="auto">
          <a:xfrm>
            <a:off x="5556250" y="3649663"/>
            <a:ext cx="41275" cy="47625"/>
          </a:xfrm>
          <a:custGeom>
            <a:avLst/>
            <a:gdLst>
              <a:gd name="T0" fmla="*/ 25754294 w 63"/>
              <a:gd name="T1" fmla="*/ 8571745 h 63"/>
              <a:gd name="T2" fmla="*/ 20603432 w 63"/>
              <a:gd name="T3" fmla="*/ 14858246 h 63"/>
              <a:gd name="T4" fmla="*/ 15881704 w 63"/>
              <a:gd name="T5" fmla="*/ 14858246 h 63"/>
              <a:gd name="T6" fmla="*/ 15881704 w 63"/>
              <a:gd name="T7" fmla="*/ 8571745 h 63"/>
              <a:gd name="T8" fmla="*/ 20603432 w 63"/>
              <a:gd name="T9" fmla="*/ 1714500 h 63"/>
              <a:gd name="T10" fmla="*/ 25754294 w 63"/>
              <a:gd name="T11" fmla="*/ 1714500 h 63"/>
              <a:gd name="T12" fmla="*/ 25754294 w 63"/>
              <a:gd name="T13" fmla="*/ 8571745 h 63"/>
              <a:gd name="T14" fmla="*/ 11159976 w 63"/>
              <a:gd name="T15" fmla="*/ 28001993 h 63"/>
              <a:gd name="T16" fmla="*/ 6009117 w 63"/>
              <a:gd name="T17" fmla="*/ 34287736 h 63"/>
              <a:gd name="T18" fmla="*/ 1287387 w 63"/>
              <a:gd name="T19" fmla="*/ 34287736 h 63"/>
              <a:gd name="T20" fmla="*/ 1287387 w 63"/>
              <a:gd name="T21" fmla="*/ 28001993 h 63"/>
              <a:gd name="T22" fmla="*/ 6009117 w 63"/>
              <a:gd name="T23" fmla="*/ 21143989 h 63"/>
              <a:gd name="T24" fmla="*/ 11159976 w 63"/>
              <a:gd name="T25" fmla="*/ 21143989 h 63"/>
              <a:gd name="T26" fmla="*/ 11159976 w 63"/>
              <a:gd name="T27" fmla="*/ 28001993 h 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63"/>
              <a:gd name="T44" fmla="*/ 63 w 63"/>
              <a:gd name="T45" fmla="*/ 63 h 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63">
                <a:moveTo>
                  <a:pt x="60" y="15"/>
                </a:moveTo>
                <a:lnTo>
                  <a:pt x="48" y="26"/>
                </a:lnTo>
                <a:cubicBezTo>
                  <a:pt x="45" y="29"/>
                  <a:pt x="40" y="29"/>
                  <a:pt x="37" y="26"/>
                </a:cubicBezTo>
                <a:cubicBezTo>
                  <a:pt x="34" y="23"/>
                  <a:pt x="34" y="18"/>
                  <a:pt x="37" y="15"/>
                </a:cubicBezTo>
                <a:lnTo>
                  <a:pt x="48" y="3"/>
                </a:lnTo>
                <a:cubicBezTo>
                  <a:pt x="52" y="0"/>
                  <a:pt x="57" y="0"/>
                  <a:pt x="60" y="3"/>
                </a:cubicBezTo>
                <a:cubicBezTo>
                  <a:pt x="63" y="7"/>
                  <a:pt x="63" y="12"/>
                  <a:pt x="60" y="15"/>
                </a:cubicBezTo>
                <a:close/>
                <a:moveTo>
                  <a:pt x="26" y="49"/>
                </a:moveTo>
                <a:lnTo>
                  <a:pt x="14" y="60"/>
                </a:lnTo>
                <a:cubicBezTo>
                  <a:pt x="11" y="63"/>
                  <a:pt x="6" y="63"/>
                  <a:pt x="3" y="60"/>
                </a:cubicBezTo>
                <a:cubicBezTo>
                  <a:pt x="0" y="57"/>
                  <a:pt x="0" y="52"/>
                  <a:pt x="3" y="49"/>
                </a:cubicBezTo>
                <a:lnTo>
                  <a:pt x="14" y="37"/>
                </a:lnTo>
                <a:cubicBezTo>
                  <a:pt x="18" y="34"/>
                  <a:pt x="23" y="34"/>
                  <a:pt x="26" y="37"/>
                </a:cubicBezTo>
                <a:cubicBezTo>
                  <a:pt x="29" y="41"/>
                  <a:pt x="29" y="46"/>
                  <a:pt x="26" y="49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2" name="Freeform 45"/>
          <p:cNvSpPr>
            <a:spLocks noEditPoints="1"/>
          </p:cNvSpPr>
          <p:nvPr/>
        </p:nvSpPr>
        <p:spPr bwMode="auto">
          <a:xfrm>
            <a:off x="5605463" y="3652838"/>
            <a:ext cx="11112" cy="60325"/>
          </a:xfrm>
          <a:custGeom>
            <a:avLst/>
            <a:gdLst>
              <a:gd name="T0" fmla="*/ 7717283 w 16"/>
              <a:gd name="T1" fmla="*/ 4549259 h 80"/>
              <a:gd name="T2" fmla="*/ 7717283 w 16"/>
              <a:gd name="T3" fmla="*/ 13646270 h 80"/>
              <a:gd name="T4" fmla="*/ 3858642 w 16"/>
              <a:gd name="T5" fmla="*/ 18195527 h 80"/>
              <a:gd name="T6" fmla="*/ 0 w 16"/>
              <a:gd name="T7" fmla="*/ 13646270 h 80"/>
              <a:gd name="T8" fmla="*/ 0 w 16"/>
              <a:gd name="T9" fmla="*/ 4549259 h 80"/>
              <a:gd name="T10" fmla="*/ 3858642 w 16"/>
              <a:gd name="T11" fmla="*/ 0 h 80"/>
              <a:gd name="T12" fmla="*/ 7717283 w 16"/>
              <a:gd name="T13" fmla="*/ 4549259 h 80"/>
              <a:gd name="T14" fmla="*/ 7717283 w 16"/>
              <a:gd name="T15" fmla="*/ 31841797 h 80"/>
              <a:gd name="T16" fmla="*/ 7717283 w 16"/>
              <a:gd name="T17" fmla="*/ 40940311 h 80"/>
              <a:gd name="T18" fmla="*/ 3858642 w 16"/>
              <a:gd name="T19" fmla="*/ 45488815 h 80"/>
              <a:gd name="T20" fmla="*/ 0 w 16"/>
              <a:gd name="T21" fmla="*/ 40940311 h 80"/>
              <a:gd name="T22" fmla="*/ 0 w 16"/>
              <a:gd name="T23" fmla="*/ 31841797 h 80"/>
              <a:gd name="T24" fmla="*/ 3858642 w 16"/>
              <a:gd name="T25" fmla="*/ 27293294 h 80"/>
              <a:gd name="T26" fmla="*/ 7717283 w 16"/>
              <a:gd name="T27" fmla="*/ 31841797 h 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"/>
              <a:gd name="T43" fmla="*/ 0 h 80"/>
              <a:gd name="T44" fmla="*/ 16 w 16"/>
              <a:gd name="T45" fmla="*/ 80 h 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" h="80">
                <a:moveTo>
                  <a:pt x="16" y="8"/>
                </a:moveTo>
                <a:lnTo>
                  <a:pt x="16" y="24"/>
                </a:lnTo>
                <a:cubicBezTo>
                  <a:pt x="16" y="29"/>
                  <a:pt x="12" y="32"/>
                  <a:pt x="8" y="32"/>
                </a:cubicBezTo>
                <a:cubicBezTo>
                  <a:pt x="4" y="32"/>
                  <a:pt x="0" y="29"/>
                  <a:pt x="0" y="24"/>
                </a:cubicBez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lose/>
                <a:moveTo>
                  <a:pt x="16" y="56"/>
                </a:moveTo>
                <a:lnTo>
                  <a:pt x="16" y="72"/>
                </a:lnTo>
                <a:cubicBezTo>
                  <a:pt x="16" y="77"/>
                  <a:pt x="12" y="80"/>
                  <a:pt x="8" y="80"/>
                </a:cubicBezTo>
                <a:cubicBezTo>
                  <a:pt x="4" y="80"/>
                  <a:pt x="0" y="77"/>
                  <a:pt x="0" y="72"/>
                </a:cubicBezTo>
                <a:lnTo>
                  <a:pt x="0" y="56"/>
                </a:lnTo>
                <a:cubicBezTo>
                  <a:pt x="0" y="52"/>
                  <a:pt x="4" y="48"/>
                  <a:pt x="8" y="48"/>
                </a:cubicBezTo>
                <a:cubicBezTo>
                  <a:pt x="12" y="48"/>
                  <a:pt x="16" y="52"/>
                  <a:pt x="16" y="56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3" name="Freeform 46"/>
          <p:cNvSpPr>
            <a:spLocks noEditPoints="1"/>
          </p:cNvSpPr>
          <p:nvPr/>
        </p:nvSpPr>
        <p:spPr bwMode="auto">
          <a:xfrm>
            <a:off x="5618163" y="3643313"/>
            <a:ext cx="41275" cy="47625"/>
          </a:xfrm>
          <a:custGeom>
            <a:avLst/>
            <a:gdLst>
              <a:gd name="T0" fmla="*/ 6438246 w 63"/>
              <a:gd name="T1" fmla="*/ 1769807 h 62"/>
              <a:gd name="T2" fmla="*/ 11159976 w 63"/>
              <a:gd name="T3" fmla="*/ 8260634 h 62"/>
              <a:gd name="T4" fmla="*/ 11159976 w 63"/>
              <a:gd name="T5" fmla="*/ 14751462 h 62"/>
              <a:gd name="T6" fmla="*/ 6438246 w 63"/>
              <a:gd name="T7" fmla="*/ 14751462 h 62"/>
              <a:gd name="T8" fmla="*/ 1287387 w 63"/>
              <a:gd name="T9" fmla="*/ 8260634 h 62"/>
              <a:gd name="T10" fmla="*/ 1287387 w 63"/>
              <a:gd name="T11" fmla="*/ 1769807 h 62"/>
              <a:gd name="T12" fmla="*/ 6438246 w 63"/>
              <a:gd name="T13" fmla="*/ 1769807 h 62"/>
              <a:gd name="T14" fmla="*/ 21032561 w 63"/>
              <a:gd name="T15" fmla="*/ 21831454 h 62"/>
              <a:gd name="T16" fmla="*/ 25754294 w 63"/>
              <a:gd name="T17" fmla="*/ 28322285 h 62"/>
              <a:gd name="T18" fmla="*/ 25754294 w 63"/>
              <a:gd name="T19" fmla="*/ 34813110 h 62"/>
              <a:gd name="T20" fmla="*/ 21032561 w 63"/>
              <a:gd name="T21" fmla="*/ 34813110 h 62"/>
              <a:gd name="T22" fmla="*/ 15881704 w 63"/>
              <a:gd name="T23" fmla="*/ 28322285 h 62"/>
              <a:gd name="T24" fmla="*/ 15881704 w 63"/>
              <a:gd name="T25" fmla="*/ 21831454 h 62"/>
              <a:gd name="T26" fmla="*/ 21032561 w 63"/>
              <a:gd name="T27" fmla="*/ 21831454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62"/>
              <a:gd name="T44" fmla="*/ 63 w 63"/>
              <a:gd name="T45" fmla="*/ 62 h 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62">
                <a:moveTo>
                  <a:pt x="15" y="3"/>
                </a:moveTo>
                <a:lnTo>
                  <a:pt x="26" y="14"/>
                </a:lnTo>
                <a:cubicBezTo>
                  <a:pt x="29" y="17"/>
                  <a:pt x="29" y="22"/>
                  <a:pt x="26" y="25"/>
                </a:cubicBezTo>
                <a:cubicBezTo>
                  <a:pt x="23" y="28"/>
                  <a:pt x="18" y="28"/>
                  <a:pt x="15" y="25"/>
                </a:cubicBezTo>
                <a:lnTo>
                  <a:pt x="3" y="14"/>
                </a:lnTo>
                <a:cubicBezTo>
                  <a:pt x="0" y="11"/>
                  <a:pt x="0" y="6"/>
                  <a:pt x="3" y="3"/>
                </a:cubicBezTo>
                <a:cubicBezTo>
                  <a:pt x="7" y="0"/>
                  <a:pt x="12" y="0"/>
                  <a:pt x="15" y="3"/>
                </a:cubicBezTo>
                <a:close/>
                <a:moveTo>
                  <a:pt x="49" y="37"/>
                </a:moveTo>
                <a:lnTo>
                  <a:pt x="60" y="48"/>
                </a:lnTo>
                <a:cubicBezTo>
                  <a:pt x="63" y="51"/>
                  <a:pt x="63" y="56"/>
                  <a:pt x="60" y="59"/>
                </a:cubicBezTo>
                <a:cubicBezTo>
                  <a:pt x="57" y="62"/>
                  <a:pt x="52" y="62"/>
                  <a:pt x="49" y="59"/>
                </a:cubicBezTo>
                <a:lnTo>
                  <a:pt x="37" y="48"/>
                </a:lnTo>
                <a:cubicBezTo>
                  <a:pt x="34" y="45"/>
                  <a:pt x="34" y="40"/>
                  <a:pt x="37" y="37"/>
                </a:cubicBezTo>
                <a:cubicBezTo>
                  <a:pt x="40" y="34"/>
                  <a:pt x="46" y="34"/>
                  <a:pt x="49" y="37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4" name="Freeform 47"/>
          <p:cNvSpPr>
            <a:spLocks noEditPoints="1"/>
          </p:cNvSpPr>
          <p:nvPr/>
        </p:nvSpPr>
        <p:spPr bwMode="auto">
          <a:xfrm>
            <a:off x="5629275" y="3625850"/>
            <a:ext cx="50800" cy="30163"/>
          </a:xfrm>
          <a:custGeom>
            <a:avLst/>
            <a:gdLst>
              <a:gd name="T0" fmla="*/ 4665784 w 78"/>
              <a:gd name="T1" fmla="*/ 1137145 h 40"/>
              <a:gd name="T2" fmla="*/ 11452795 w 78"/>
              <a:gd name="T3" fmla="*/ 3980762 h 40"/>
              <a:gd name="T4" fmla="*/ 13149385 w 78"/>
              <a:gd name="T5" fmla="*/ 9666487 h 40"/>
              <a:gd name="T6" fmla="*/ 8907584 w 78"/>
              <a:gd name="T7" fmla="*/ 12510105 h 40"/>
              <a:gd name="T8" fmla="*/ 2545210 w 78"/>
              <a:gd name="T9" fmla="*/ 9666487 h 40"/>
              <a:gd name="T10" fmla="*/ 423985 w 78"/>
              <a:gd name="T11" fmla="*/ 3980762 h 40"/>
              <a:gd name="T12" fmla="*/ 4665784 w 78"/>
              <a:gd name="T13" fmla="*/ 1137145 h 40"/>
              <a:gd name="T14" fmla="*/ 24177544 w 78"/>
              <a:gd name="T15" fmla="*/ 10235059 h 40"/>
              <a:gd name="T16" fmla="*/ 30539916 w 78"/>
              <a:gd name="T17" fmla="*/ 13078678 h 40"/>
              <a:gd name="T18" fmla="*/ 32661141 w 78"/>
              <a:gd name="T19" fmla="*/ 18764401 h 40"/>
              <a:gd name="T20" fmla="*/ 27995358 w 78"/>
              <a:gd name="T21" fmla="*/ 21608017 h 40"/>
              <a:gd name="T22" fmla="*/ 21632335 w 78"/>
              <a:gd name="T23" fmla="*/ 18764401 h 40"/>
              <a:gd name="T24" fmla="*/ 19511756 w 78"/>
              <a:gd name="T25" fmla="*/ 13078678 h 40"/>
              <a:gd name="T26" fmla="*/ 24177544 w 78"/>
              <a:gd name="T27" fmla="*/ 10235059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8"/>
              <a:gd name="T43" fmla="*/ 0 h 40"/>
              <a:gd name="T44" fmla="*/ 78 w 78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8" h="40">
                <a:moveTo>
                  <a:pt x="11" y="2"/>
                </a:moveTo>
                <a:lnTo>
                  <a:pt x="27" y="7"/>
                </a:lnTo>
                <a:cubicBezTo>
                  <a:pt x="31" y="9"/>
                  <a:pt x="33" y="13"/>
                  <a:pt x="31" y="17"/>
                </a:cubicBezTo>
                <a:cubicBezTo>
                  <a:pt x="30" y="21"/>
                  <a:pt x="25" y="24"/>
                  <a:pt x="21" y="22"/>
                </a:cubicBezTo>
                <a:lnTo>
                  <a:pt x="6" y="17"/>
                </a:lnTo>
                <a:cubicBezTo>
                  <a:pt x="2" y="15"/>
                  <a:pt x="0" y="11"/>
                  <a:pt x="1" y="7"/>
                </a:cubicBezTo>
                <a:cubicBezTo>
                  <a:pt x="3" y="2"/>
                  <a:pt x="7" y="0"/>
                  <a:pt x="11" y="2"/>
                </a:cubicBezTo>
                <a:close/>
                <a:moveTo>
                  <a:pt x="57" y="18"/>
                </a:moveTo>
                <a:lnTo>
                  <a:pt x="72" y="23"/>
                </a:lnTo>
                <a:cubicBezTo>
                  <a:pt x="76" y="25"/>
                  <a:pt x="78" y="29"/>
                  <a:pt x="77" y="33"/>
                </a:cubicBezTo>
                <a:cubicBezTo>
                  <a:pt x="75" y="37"/>
                  <a:pt x="71" y="40"/>
                  <a:pt x="66" y="38"/>
                </a:cubicBezTo>
                <a:lnTo>
                  <a:pt x="51" y="33"/>
                </a:lnTo>
                <a:cubicBezTo>
                  <a:pt x="47" y="31"/>
                  <a:pt x="45" y="27"/>
                  <a:pt x="46" y="23"/>
                </a:cubicBezTo>
                <a:cubicBezTo>
                  <a:pt x="48" y="18"/>
                  <a:pt x="53" y="16"/>
                  <a:pt x="57" y="18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5" name="Freeform 48"/>
          <p:cNvSpPr>
            <a:spLocks noEditPoints="1"/>
          </p:cNvSpPr>
          <p:nvPr/>
        </p:nvSpPr>
        <p:spPr bwMode="auto">
          <a:xfrm>
            <a:off x="5527675" y="3622675"/>
            <a:ext cx="52388" cy="26988"/>
          </a:xfrm>
          <a:custGeom>
            <a:avLst/>
            <a:gdLst>
              <a:gd name="T0" fmla="*/ 31662244 w 79"/>
              <a:gd name="T1" fmla="*/ 9553751 h 36"/>
              <a:gd name="T2" fmla="*/ 25066001 w 79"/>
              <a:gd name="T3" fmla="*/ 11802000 h 36"/>
              <a:gd name="T4" fmla="*/ 20668721 w 79"/>
              <a:gd name="T5" fmla="*/ 8992251 h 36"/>
              <a:gd name="T6" fmla="*/ 22867032 w 79"/>
              <a:gd name="T7" fmla="*/ 3372001 h 36"/>
              <a:gd name="T8" fmla="*/ 29902937 w 79"/>
              <a:gd name="T9" fmla="*/ 1123750 h 36"/>
              <a:gd name="T10" fmla="*/ 34300874 w 79"/>
              <a:gd name="T11" fmla="*/ 3934250 h 36"/>
              <a:gd name="T12" fmla="*/ 31662244 w 79"/>
              <a:gd name="T13" fmla="*/ 9553751 h 36"/>
              <a:gd name="T14" fmla="*/ 11433848 w 79"/>
              <a:gd name="T15" fmla="*/ 17422252 h 36"/>
              <a:gd name="T16" fmla="*/ 4837600 w 79"/>
              <a:gd name="T17" fmla="*/ 19669752 h 36"/>
              <a:gd name="T18" fmla="*/ 439661 w 79"/>
              <a:gd name="T19" fmla="*/ 16860002 h 36"/>
              <a:gd name="T20" fmla="*/ 2638631 w 79"/>
              <a:gd name="T21" fmla="*/ 11239750 h 36"/>
              <a:gd name="T22" fmla="*/ 9674537 w 79"/>
              <a:gd name="T23" fmla="*/ 8430001 h 36"/>
              <a:gd name="T24" fmla="*/ 14071814 w 79"/>
              <a:gd name="T25" fmla="*/ 11802000 h 36"/>
              <a:gd name="T26" fmla="*/ 11433848 w 79"/>
              <a:gd name="T27" fmla="*/ 17422252 h 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"/>
              <a:gd name="T43" fmla="*/ 0 h 36"/>
              <a:gd name="T44" fmla="*/ 79 w 79"/>
              <a:gd name="T45" fmla="*/ 36 h 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" h="36">
                <a:moveTo>
                  <a:pt x="72" y="17"/>
                </a:moveTo>
                <a:lnTo>
                  <a:pt x="57" y="21"/>
                </a:lnTo>
                <a:cubicBezTo>
                  <a:pt x="53" y="23"/>
                  <a:pt x="48" y="20"/>
                  <a:pt x="47" y="16"/>
                </a:cubicBezTo>
                <a:cubicBezTo>
                  <a:pt x="46" y="12"/>
                  <a:pt x="48" y="7"/>
                  <a:pt x="52" y="6"/>
                </a:cubicBezTo>
                <a:lnTo>
                  <a:pt x="68" y="2"/>
                </a:lnTo>
                <a:cubicBezTo>
                  <a:pt x="72" y="0"/>
                  <a:pt x="76" y="3"/>
                  <a:pt x="78" y="7"/>
                </a:cubicBezTo>
                <a:cubicBezTo>
                  <a:pt x="79" y="11"/>
                  <a:pt x="77" y="16"/>
                  <a:pt x="72" y="17"/>
                </a:cubicBezTo>
                <a:close/>
                <a:moveTo>
                  <a:pt x="26" y="31"/>
                </a:moveTo>
                <a:lnTo>
                  <a:pt x="11" y="35"/>
                </a:lnTo>
                <a:cubicBezTo>
                  <a:pt x="7" y="36"/>
                  <a:pt x="2" y="34"/>
                  <a:pt x="1" y="30"/>
                </a:cubicBezTo>
                <a:cubicBezTo>
                  <a:pt x="0" y="25"/>
                  <a:pt x="2" y="21"/>
                  <a:pt x="6" y="20"/>
                </a:cubicBezTo>
                <a:lnTo>
                  <a:pt x="22" y="15"/>
                </a:lnTo>
                <a:cubicBezTo>
                  <a:pt x="26" y="14"/>
                  <a:pt x="30" y="16"/>
                  <a:pt x="32" y="21"/>
                </a:cubicBezTo>
                <a:cubicBezTo>
                  <a:pt x="33" y="25"/>
                  <a:pt x="30" y="29"/>
                  <a:pt x="26" y="31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6" name="Oval 49"/>
          <p:cNvSpPr>
            <a:spLocks noChangeArrowheads="1"/>
          </p:cNvSpPr>
          <p:nvPr/>
        </p:nvSpPr>
        <p:spPr bwMode="auto">
          <a:xfrm>
            <a:off x="6794500" y="3570288"/>
            <a:ext cx="65088" cy="88900"/>
          </a:xfrm>
          <a:prstGeom prst="ellipse">
            <a:avLst/>
          </a:prstGeom>
          <a:solidFill>
            <a:srgbClr val="DBDBD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7" name="Oval 50"/>
          <p:cNvSpPr>
            <a:spLocks noChangeArrowheads="1"/>
          </p:cNvSpPr>
          <p:nvPr/>
        </p:nvSpPr>
        <p:spPr bwMode="auto">
          <a:xfrm>
            <a:off x="6794500" y="3570288"/>
            <a:ext cx="65088" cy="88900"/>
          </a:xfrm>
          <a:prstGeom prst="ellips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8" name="Freeform 51"/>
          <p:cNvSpPr>
            <a:spLocks/>
          </p:cNvSpPr>
          <p:nvPr/>
        </p:nvSpPr>
        <p:spPr bwMode="auto">
          <a:xfrm>
            <a:off x="6797675" y="3525838"/>
            <a:ext cx="17463" cy="69850"/>
          </a:xfrm>
          <a:custGeom>
            <a:avLst/>
            <a:gdLst>
              <a:gd name="T0" fmla="*/ 0 w 11"/>
              <a:gd name="T1" fmla="*/ 110886886 h 44"/>
              <a:gd name="T2" fmla="*/ 12601935 w 11"/>
              <a:gd name="T3" fmla="*/ 80644997 h 44"/>
              <a:gd name="T4" fmla="*/ 27723309 w 11"/>
              <a:gd name="T5" fmla="*/ 0 h 44"/>
              <a:gd name="T6" fmla="*/ 0 60000 65536"/>
              <a:gd name="T7" fmla="*/ 0 60000 65536"/>
              <a:gd name="T8" fmla="*/ 0 60000 65536"/>
              <a:gd name="T9" fmla="*/ 0 w 11"/>
              <a:gd name="T10" fmla="*/ 0 h 44"/>
              <a:gd name="T11" fmla="*/ 11 w 1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4">
                <a:moveTo>
                  <a:pt x="0" y="44"/>
                </a:moveTo>
                <a:cubicBezTo>
                  <a:pt x="1" y="40"/>
                  <a:pt x="4" y="36"/>
                  <a:pt x="5" y="32"/>
                </a:cubicBezTo>
                <a:cubicBezTo>
                  <a:pt x="9" y="22"/>
                  <a:pt x="9" y="13"/>
                  <a:pt x="11" y="0"/>
                </a:cubicBez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9" name="Freeform 52"/>
          <p:cNvSpPr>
            <a:spLocks/>
          </p:cNvSpPr>
          <p:nvPr/>
        </p:nvSpPr>
        <p:spPr bwMode="auto">
          <a:xfrm>
            <a:off x="6838950" y="3525838"/>
            <a:ext cx="17463" cy="68262"/>
          </a:xfrm>
          <a:custGeom>
            <a:avLst/>
            <a:gdLst>
              <a:gd name="T0" fmla="*/ 0 w 11"/>
              <a:gd name="T1" fmla="*/ 0 h 43"/>
              <a:gd name="T2" fmla="*/ 10080913 w 11"/>
              <a:gd name="T3" fmla="*/ 68042927 h 43"/>
              <a:gd name="T4" fmla="*/ 27723309 w 11"/>
              <a:gd name="T5" fmla="*/ 108365142 h 43"/>
              <a:gd name="T6" fmla="*/ 0 60000 65536"/>
              <a:gd name="T7" fmla="*/ 0 60000 65536"/>
              <a:gd name="T8" fmla="*/ 0 60000 65536"/>
              <a:gd name="T9" fmla="*/ 0 w 11"/>
              <a:gd name="T10" fmla="*/ 0 h 43"/>
              <a:gd name="T11" fmla="*/ 11 w 11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3">
                <a:moveTo>
                  <a:pt x="0" y="0"/>
                </a:moveTo>
                <a:cubicBezTo>
                  <a:pt x="1" y="10"/>
                  <a:pt x="2" y="19"/>
                  <a:pt x="4" y="27"/>
                </a:cubicBezTo>
                <a:cubicBezTo>
                  <a:pt x="6" y="32"/>
                  <a:pt x="9" y="38"/>
                  <a:pt x="11" y="43"/>
                </a:cubicBez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0" name="Oval 53"/>
          <p:cNvSpPr>
            <a:spLocks noChangeArrowheads="1"/>
          </p:cNvSpPr>
          <p:nvPr/>
        </p:nvSpPr>
        <p:spPr bwMode="auto">
          <a:xfrm>
            <a:off x="6807200" y="3567113"/>
            <a:ext cx="39688" cy="41275"/>
          </a:xfrm>
          <a:prstGeom prst="ellipse">
            <a:avLst/>
          </a:prstGeom>
          <a:solidFill>
            <a:srgbClr val="DBDBD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1" name="Oval 54"/>
          <p:cNvSpPr>
            <a:spLocks noChangeArrowheads="1"/>
          </p:cNvSpPr>
          <p:nvPr/>
        </p:nvSpPr>
        <p:spPr bwMode="auto">
          <a:xfrm>
            <a:off x="6807200" y="3567113"/>
            <a:ext cx="39688" cy="41275"/>
          </a:xfrm>
          <a:prstGeom prst="ellipse">
            <a:avLst/>
          </a:prstGeom>
          <a:noFill/>
          <a:ln w="3175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2" name="Rectangle 55"/>
          <p:cNvSpPr>
            <a:spLocks noChangeArrowheads="1"/>
          </p:cNvSpPr>
          <p:nvPr/>
        </p:nvSpPr>
        <p:spPr bwMode="auto">
          <a:xfrm>
            <a:off x="6810375" y="3503613"/>
            <a:ext cx="31750" cy="349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3" name="Rectangle 56"/>
          <p:cNvSpPr>
            <a:spLocks noChangeArrowheads="1"/>
          </p:cNvSpPr>
          <p:nvPr/>
        </p:nvSpPr>
        <p:spPr bwMode="auto">
          <a:xfrm>
            <a:off x="6810375" y="3503613"/>
            <a:ext cx="31750" cy="3492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4" name="Freeform 57"/>
          <p:cNvSpPr>
            <a:spLocks noEditPoints="1"/>
          </p:cNvSpPr>
          <p:nvPr/>
        </p:nvSpPr>
        <p:spPr bwMode="auto">
          <a:xfrm>
            <a:off x="6759575" y="3638550"/>
            <a:ext cx="49213" cy="34925"/>
          </a:xfrm>
          <a:custGeom>
            <a:avLst/>
            <a:gdLst>
              <a:gd name="T0" fmla="*/ 30139352 w 75"/>
              <a:gd name="T1" fmla="*/ 8470768 h 48"/>
              <a:gd name="T2" fmla="*/ 23681296 w 75"/>
              <a:gd name="T3" fmla="*/ 12706153 h 48"/>
              <a:gd name="T4" fmla="*/ 19375483 w 75"/>
              <a:gd name="T5" fmla="*/ 10588095 h 48"/>
              <a:gd name="T6" fmla="*/ 20666832 w 75"/>
              <a:gd name="T7" fmla="*/ 4764352 h 48"/>
              <a:gd name="T8" fmla="*/ 26695099 w 75"/>
              <a:gd name="T9" fmla="*/ 1058664 h 48"/>
              <a:gd name="T10" fmla="*/ 31431356 w 75"/>
              <a:gd name="T11" fmla="*/ 2647024 h 48"/>
              <a:gd name="T12" fmla="*/ 30139352 w 75"/>
              <a:gd name="T13" fmla="*/ 8470768 h 48"/>
              <a:gd name="T14" fmla="*/ 11625423 w 75"/>
              <a:gd name="T15" fmla="*/ 20117527 h 48"/>
              <a:gd name="T16" fmla="*/ 5597159 w 75"/>
              <a:gd name="T17" fmla="*/ 24352915 h 48"/>
              <a:gd name="T18" fmla="*/ 860899 w 75"/>
              <a:gd name="T19" fmla="*/ 22234854 h 48"/>
              <a:gd name="T20" fmla="*/ 2152904 w 75"/>
              <a:gd name="T21" fmla="*/ 16411840 h 48"/>
              <a:gd name="T22" fmla="*/ 8610962 w 75"/>
              <a:gd name="T23" fmla="*/ 12706153 h 48"/>
              <a:gd name="T24" fmla="*/ 12916772 w 75"/>
              <a:gd name="T25" fmla="*/ 14293785 h 48"/>
              <a:gd name="T26" fmla="*/ 11625423 w 75"/>
              <a:gd name="T27" fmla="*/ 2011752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"/>
              <a:gd name="T43" fmla="*/ 0 h 48"/>
              <a:gd name="T44" fmla="*/ 75 w 75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" h="48">
                <a:moveTo>
                  <a:pt x="70" y="16"/>
                </a:moveTo>
                <a:lnTo>
                  <a:pt x="55" y="24"/>
                </a:lnTo>
                <a:cubicBezTo>
                  <a:pt x="51" y="26"/>
                  <a:pt x="47" y="24"/>
                  <a:pt x="45" y="20"/>
                </a:cubicBezTo>
                <a:cubicBezTo>
                  <a:pt x="43" y="16"/>
                  <a:pt x="44" y="11"/>
                  <a:pt x="48" y="9"/>
                </a:cubicBezTo>
                <a:lnTo>
                  <a:pt x="62" y="2"/>
                </a:lnTo>
                <a:cubicBezTo>
                  <a:pt x="66" y="0"/>
                  <a:pt x="71" y="1"/>
                  <a:pt x="73" y="5"/>
                </a:cubicBezTo>
                <a:cubicBezTo>
                  <a:pt x="75" y="9"/>
                  <a:pt x="73" y="14"/>
                  <a:pt x="70" y="16"/>
                </a:cubicBezTo>
                <a:close/>
                <a:moveTo>
                  <a:pt x="27" y="38"/>
                </a:moveTo>
                <a:lnTo>
                  <a:pt x="13" y="46"/>
                </a:lnTo>
                <a:cubicBezTo>
                  <a:pt x="9" y="48"/>
                  <a:pt x="4" y="46"/>
                  <a:pt x="2" y="42"/>
                </a:cubicBezTo>
                <a:cubicBezTo>
                  <a:pt x="0" y="38"/>
                  <a:pt x="1" y="33"/>
                  <a:pt x="5" y="31"/>
                </a:cubicBezTo>
                <a:lnTo>
                  <a:pt x="20" y="24"/>
                </a:lnTo>
                <a:cubicBezTo>
                  <a:pt x="23" y="22"/>
                  <a:pt x="28" y="24"/>
                  <a:pt x="30" y="27"/>
                </a:cubicBezTo>
                <a:cubicBezTo>
                  <a:pt x="32" y="31"/>
                  <a:pt x="31" y="36"/>
                  <a:pt x="27" y="38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5" name="Freeform 58"/>
          <p:cNvSpPr>
            <a:spLocks noEditPoints="1"/>
          </p:cNvSpPr>
          <p:nvPr/>
        </p:nvSpPr>
        <p:spPr bwMode="auto">
          <a:xfrm>
            <a:off x="6780213" y="3649663"/>
            <a:ext cx="41275" cy="47625"/>
          </a:xfrm>
          <a:custGeom>
            <a:avLst/>
            <a:gdLst>
              <a:gd name="T0" fmla="*/ 25754294 w 63"/>
              <a:gd name="T1" fmla="*/ 8571745 h 63"/>
              <a:gd name="T2" fmla="*/ 20603432 w 63"/>
              <a:gd name="T3" fmla="*/ 14858246 h 63"/>
              <a:gd name="T4" fmla="*/ 15881704 w 63"/>
              <a:gd name="T5" fmla="*/ 14858246 h 63"/>
              <a:gd name="T6" fmla="*/ 15881704 w 63"/>
              <a:gd name="T7" fmla="*/ 8571745 h 63"/>
              <a:gd name="T8" fmla="*/ 20603432 w 63"/>
              <a:gd name="T9" fmla="*/ 1714500 h 63"/>
              <a:gd name="T10" fmla="*/ 25754294 w 63"/>
              <a:gd name="T11" fmla="*/ 1714500 h 63"/>
              <a:gd name="T12" fmla="*/ 25754294 w 63"/>
              <a:gd name="T13" fmla="*/ 8571745 h 63"/>
              <a:gd name="T14" fmla="*/ 11159976 w 63"/>
              <a:gd name="T15" fmla="*/ 28001993 h 63"/>
              <a:gd name="T16" fmla="*/ 6009117 w 63"/>
              <a:gd name="T17" fmla="*/ 34287736 h 63"/>
              <a:gd name="T18" fmla="*/ 1287387 w 63"/>
              <a:gd name="T19" fmla="*/ 34287736 h 63"/>
              <a:gd name="T20" fmla="*/ 1287387 w 63"/>
              <a:gd name="T21" fmla="*/ 28001993 h 63"/>
              <a:gd name="T22" fmla="*/ 6009117 w 63"/>
              <a:gd name="T23" fmla="*/ 21143989 h 63"/>
              <a:gd name="T24" fmla="*/ 11159976 w 63"/>
              <a:gd name="T25" fmla="*/ 21143989 h 63"/>
              <a:gd name="T26" fmla="*/ 11159976 w 63"/>
              <a:gd name="T27" fmla="*/ 28001993 h 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63"/>
              <a:gd name="T44" fmla="*/ 63 w 63"/>
              <a:gd name="T45" fmla="*/ 63 h 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63">
                <a:moveTo>
                  <a:pt x="60" y="15"/>
                </a:moveTo>
                <a:lnTo>
                  <a:pt x="48" y="26"/>
                </a:lnTo>
                <a:cubicBezTo>
                  <a:pt x="45" y="29"/>
                  <a:pt x="40" y="29"/>
                  <a:pt x="37" y="26"/>
                </a:cubicBezTo>
                <a:cubicBezTo>
                  <a:pt x="34" y="23"/>
                  <a:pt x="34" y="18"/>
                  <a:pt x="37" y="15"/>
                </a:cubicBezTo>
                <a:lnTo>
                  <a:pt x="48" y="3"/>
                </a:lnTo>
                <a:cubicBezTo>
                  <a:pt x="51" y="0"/>
                  <a:pt x="56" y="0"/>
                  <a:pt x="60" y="3"/>
                </a:cubicBezTo>
                <a:cubicBezTo>
                  <a:pt x="63" y="7"/>
                  <a:pt x="63" y="12"/>
                  <a:pt x="60" y="15"/>
                </a:cubicBezTo>
                <a:close/>
                <a:moveTo>
                  <a:pt x="26" y="49"/>
                </a:moveTo>
                <a:lnTo>
                  <a:pt x="14" y="60"/>
                </a:lnTo>
                <a:cubicBezTo>
                  <a:pt x="11" y="63"/>
                  <a:pt x="6" y="63"/>
                  <a:pt x="3" y="60"/>
                </a:cubicBezTo>
                <a:cubicBezTo>
                  <a:pt x="0" y="57"/>
                  <a:pt x="0" y="52"/>
                  <a:pt x="3" y="49"/>
                </a:cubicBezTo>
                <a:lnTo>
                  <a:pt x="14" y="37"/>
                </a:lnTo>
                <a:cubicBezTo>
                  <a:pt x="17" y="34"/>
                  <a:pt x="23" y="34"/>
                  <a:pt x="26" y="37"/>
                </a:cubicBezTo>
                <a:cubicBezTo>
                  <a:pt x="29" y="41"/>
                  <a:pt x="29" y="46"/>
                  <a:pt x="26" y="49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6" name="Freeform 59"/>
          <p:cNvSpPr>
            <a:spLocks noEditPoints="1"/>
          </p:cNvSpPr>
          <p:nvPr/>
        </p:nvSpPr>
        <p:spPr bwMode="auto">
          <a:xfrm>
            <a:off x="6829425" y="3652838"/>
            <a:ext cx="9525" cy="60325"/>
          </a:xfrm>
          <a:custGeom>
            <a:avLst/>
            <a:gdLst>
              <a:gd name="T0" fmla="*/ 5670351 w 16"/>
              <a:gd name="T1" fmla="*/ 4549259 h 80"/>
              <a:gd name="T2" fmla="*/ 5670351 w 16"/>
              <a:gd name="T3" fmla="*/ 13646270 h 80"/>
              <a:gd name="T4" fmla="*/ 2835473 w 16"/>
              <a:gd name="T5" fmla="*/ 18195527 h 80"/>
              <a:gd name="T6" fmla="*/ 0 w 16"/>
              <a:gd name="T7" fmla="*/ 13646270 h 80"/>
              <a:gd name="T8" fmla="*/ 0 w 16"/>
              <a:gd name="T9" fmla="*/ 4549259 h 80"/>
              <a:gd name="T10" fmla="*/ 2835473 w 16"/>
              <a:gd name="T11" fmla="*/ 0 h 80"/>
              <a:gd name="T12" fmla="*/ 5670351 w 16"/>
              <a:gd name="T13" fmla="*/ 4549259 h 80"/>
              <a:gd name="T14" fmla="*/ 5670351 w 16"/>
              <a:gd name="T15" fmla="*/ 31841797 h 80"/>
              <a:gd name="T16" fmla="*/ 5670351 w 16"/>
              <a:gd name="T17" fmla="*/ 40940311 h 80"/>
              <a:gd name="T18" fmla="*/ 2835473 w 16"/>
              <a:gd name="T19" fmla="*/ 45488815 h 80"/>
              <a:gd name="T20" fmla="*/ 0 w 16"/>
              <a:gd name="T21" fmla="*/ 40940311 h 80"/>
              <a:gd name="T22" fmla="*/ 0 w 16"/>
              <a:gd name="T23" fmla="*/ 31841797 h 80"/>
              <a:gd name="T24" fmla="*/ 2835473 w 16"/>
              <a:gd name="T25" fmla="*/ 27293294 h 80"/>
              <a:gd name="T26" fmla="*/ 5670351 w 16"/>
              <a:gd name="T27" fmla="*/ 31841797 h 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"/>
              <a:gd name="T43" fmla="*/ 0 h 80"/>
              <a:gd name="T44" fmla="*/ 16 w 16"/>
              <a:gd name="T45" fmla="*/ 80 h 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" h="80">
                <a:moveTo>
                  <a:pt x="16" y="8"/>
                </a:moveTo>
                <a:lnTo>
                  <a:pt x="16" y="24"/>
                </a:lnTo>
                <a:cubicBezTo>
                  <a:pt x="16" y="29"/>
                  <a:pt x="12" y="32"/>
                  <a:pt x="8" y="32"/>
                </a:cubicBezTo>
                <a:cubicBezTo>
                  <a:pt x="3" y="32"/>
                  <a:pt x="0" y="29"/>
                  <a:pt x="0" y="24"/>
                </a:cubicBezTo>
                <a:lnTo>
                  <a:pt x="0" y="8"/>
                </a:ln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lose/>
                <a:moveTo>
                  <a:pt x="16" y="56"/>
                </a:moveTo>
                <a:lnTo>
                  <a:pt x="16" y="72"/>
                </a:lnTo>
                <a:cubicBezTo>
                  <a:pt x="16" y="77"/>
                  <a:pt x="12" y="80"/>
                  <a:pt x="8" y="80"/>
                </a:cubicBezTo>
                <a:cubicBezTo>
                  <a:pt x="3" y="80"/>
                  <a:pt x="0" y="77"/>
                  <a:pt x="0" y="72"/>
                </a:cubicBezTo>
                <a:lnTo>
                  <a:pt x="0" y="56"/>
                </a:lnTo>
                <a:cubicBezTo>
                  <a:pt x="0" y="52"/>
                  <a:pt x="3" y="48"/>
                  <a:pt x="8" y="48"/>
                </a:cubicBezTo>
                <a:cubicBezTo>
                  <a:pt x="12" y="48"/>
                  <a:pt x="16" y="52"/>
                  <a:pt x="16" y="56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7" name="Freeform 60"/>
          <p:cNvSpPr>
            <a:spLocks noEditPoints="1"/>
          </p:cNvSpPr>
          <p:nvPr/>
        </p:nvSpPr>
        <p:spPr bwMode="auto">
          <a:xfrm>
            <a:off x="6840538" y="3643313"/>
            <a:ext cx="41275" cy="47625"/>
          </a:xfrm>
          <a:custGeom>
            <a:avLst/>
            <a:gdLst>
              <a:gd name="T0" fmla="*/ 6438246 w 63"/>
              <a:gd name="T1" fmla="*/ 1769807 h 62"/>
              <a:gd name="T2" fmla="*/ 11159976 w 63"/>
              <a:gd name="T3" fmla="*/ 8260634 h 62"/>
              <a:gd name="T4" fmla="*/ 11159976 w 63"/>
              <a:gd name="T5" fmla="*/ 14751462 h 62"/>
              <a:gd name="T6" fmla="*/ 6438246 w 63"/>
              <a:gd name="T7" fmla="*/ 14751462 h 62"/>
              <a:gd name="T8" fmla="*/ 1287387 w 63"/>
              <a:gd name="T9" fmla="*/ 8260634 h 62"/>
              <a:gd name="T10" fmla="*/ 1287387 w 63"/>
              <a:gd name="T11" fmla="*/ 1769807 h 62"/>
              <a:gd name="T12" fmla="*/ 6438246 w 63"/>
              <a:gd name="T13" fmla="*/ 1769807 h 62"/>
              <a:gd name="T14" fmla="*/ 21032561 w 63"/>
              <a:gd name="T15" fmla="*/ 21831454 h 62"/>
              <a:gd name="T16" fmla="*/ 25754294 w 63"/>
              <a:gd name="T17" fmla="*/ 28322285 h 62"/>
              <a:gd name="T18" fmla="*/ 25754294 w 63"/>
              <a:gd name="T19" fmla="*/ 34813110 h 62"/>
              <a:gd name="T20" fmla="*/ 21032561 w 63"/>
              <a:gd name="T21" fmla="*/ 34813110 h 62"/>
              <a:gd name="T22" fmla="*/ 15881704 w 63"/>
              <a:gd name="T23" fmla="*/ 28322285 h 62"/>
              <a:gd name="T24" fmla="*/ 15881704 w 63"/>
              <a:gd name="T25" fmla="*/ 21831454 h 62"/>
              <a:gd name="T26" fmla="*/ 21032561 w 63"/>
              <a:gd name="T27" fmla="*/ 21831454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62"/>
              <a:gd name="T44" fmla="*/ 63 w 63"/>
              <a:gd name="T45" fmla="*/ 62 h 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62">
                <a:moveTo>
                  <a:pt x="15" y="3"/>
                </a:moveTo>
                <a:lnTo>
                  <a:pt x="26" y="14"/>
                </a:lnTo>
                <a:cubicBezTo>
                  <a:pt x="29" y="17"/>
                  <a:pt x="29" y="22"/>
                  <a:pt x="26" y="25"/>
                </a:cubicBezTo>
                <a:cubicBezTo>
                  <a:pt x="23" y="28"/>
                  <a:pt x="18" y="28"/>
                  <a:pt x="15" y="25"/>
                </a:cubicBezTo>
                <a:lnTo>
                  <a:pt x="3" y="14"/>
                </a:ln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5" y="3"/>
                </a:cubicBezTo>
                <a:close/>
                <a:moveTo>
                  <a:pt x="49" y="37"/>
                </a:moveTo>
                <a:lnTo>
                  <a:pt x="60" y="48"/>
                </a:lnTo>
                <a:cubicBezTo>
                  <a:pt x="63" y="51"/>
                  <a:pt x="63" y="56"/>
                  <a:pt x="60" y="59"/>
                </a:cubicBezTo>
                <a:cubicBezTo>
                  <a:pt x="57" y="62"/>
                  <a:pt x="52" y="62"/>
                  <a:pt x="49" y="59"/>
                </a:cubicBezTo>
                <a:lnTo>
                  <a:pt x="37" y="48"/>
                </a:lnTo>
                <a:cubicBezTo>
                  <a:pt x="34" y="45"/>
                  <a:pt x="34" y="40"/>
                  <a:pt x="37" y="37"/>
                </a:cubicBezTo>
                <a:cubicBezTo>
                  <a:pt x="40" y="34"/>
                  <a:pt x="45" y="34"/>
                  <a:pt x="49" y="37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8" name="Freeform 61"/>
          <p:cNvSpPr>
            <a:spLocks noEditPoints="1"/>
          </p:cNvSpPr>
          <p:nvPr/>
        </p:nvSpPr>
        <p:spPr bwMode="auto">
          <a:xfrm>
            <a:off x="6851650" y="3625850"/>
            <a:ext cx="50800" cy="30163"/>
          </a:xfrm>
          <a:custGeom>
            <a:avLst/>
            <a:gdLst>
              <a:gd name="T0" fmla="*/ 4665784 w 78"/>
              <a:gd name="T1" fmla="*/ 1137145 h 40"/>
              <a:gd name="T2" fmla="*/ 11028160 w 78"/>
              <a:gd name="T3" fmla="*/ 3980762 h 40"/>
              <a:gd name="T4" fmla="*/ 13149385 w 78"/>
              <a:gd name="T5" fmla="*/ 9666487 h 40"/>
              <a:gd name="T6" fmla="*/ 8907584 w 78"/>
              <a:gd name="T7" fmla="*/ 12510105 h 40"/>
              <a:gd name="T8" fmla="*/ 2545210 w 78"/>
              <a:gd name="T9" fmla="*/ 9666487 h 40"/>
              <a:gd name="T10" fmla="*/ 423985 w 78"/>
              <a:gd name="T11" fmla="*/ 3980762 h 40"/>
              <a:gd name="T12" fmla="*/ 4665784 w 78"/>
              <a:gd name="T13" fmla="*/ 1137145 h 40"/>
              <a:gd name="T14" fmla="*/ 24177544 w 78"/>
              <a:gd name="T15" fmla="*/ 10235059 h 40"/>
              <a:gd name="T16" fmla="*/ 30539916 w 78"/>
              <a:gd name="T17" fmla="*/ 13078678 h 40"/>
              <a:gd name="T18" fmla="*/ 32661141 w 78"/>
              <a:gd name="T19" fmla="*/ 18764401 h 40"/>
              <a:gd name="T20" fmla="*/ 27995358 w 78"/>
              <a:gd name="T21" fmla="*/ 21608017 h 40"/>
              <a:gd name="T22" fmla="*/ 21632335 w 78"/>
              <a:gd name="T23" fmla="*/ 18764401 h 40"/>
              <a:gd name="T24" fmla="*/ 19511756 w 78"/>
              <a:gd name="T25" fmla="*/ 13078678 h 40"/>
              <a:gd name="T26" fmla="*/ 24177544 w 78"/>
              <a:gd name="T27" fmla="*/ 10235059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8"/>
              <a:gd name="T43" fmla="*/ 0 h 40"/>
              <a:gd name="T44" fmla="*/ 78 w 78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8" h="40">
                <a:moveTo>
                  <a:pt x="11" y="2"/>
                </a:moveTo>
                <a:lnTo>
                  <a:pt x="26" y="7"/>
                </a:lnTo>
                <a:cubicBezTo>
                  <a:pt x="31" y="9"/>
                  <a:pt x="33" y="13"/>
                  <a:pt x="31" y="17"/>
                </a:cubicBezTo>
                <a:cubicBezTo>
                  <a:pt x="30" y="21"/>
                  <a:pt x="25" y="24"/>
                  <a:pt x="21" y="22"/>
                </a:cubicBezTo>
                <a:lnTo>
                  <a:pt x="6" y="17"/>
                </a:lnTo>
                <a:cubicBezTo>
                  <a:pt x="2" y="15"/>
                  <a:pt x="0" y="11"/>
                  <a:pt x="1" y="7"/>
                </a:cubicBezTo>
                <a:cubicBezTo>
                  <a:pt x="3" y="2"/>
                  <a:pt x="7" y="0"/>
                  <a:pt x="11" y="2"/>
                </a:cubicBezTo>
                <a:close/>
                <a:moveTo>
                  <a:pt x="57" y="18"/>
                </a:moveTo>
                <a:lnTo>
                  <a:pt x="72" y="23"/>
                </a:lnTo>
                <a:cubicBezTo>
                  <a:pt x="76" y="25"/>
                  <a:pt x="78" y="29"/>
                  <a:pt x="77" y="33"/>
                </a:cubicBezTo>
                <a:cubicBezTo>
                  <a:pt x="75" y="37"/>
                  <a:pt x="70" y="40"/>
                  <a:pt x="66" y="38"/>
                </a:cubicBezTo>
                <a:lnTo>
                  <a:pt x="51" y="33"/>
                </a:lnTo>
                <a:cubicBezTo>
                  <a:pt x="47" y="31"/>
                  <a:pt x="45" y="27"/>
                  <a:pt x="46" y="23"/>
                </a:cubicBezTo>
                <a:cubicBezTo>
                  <a:pt x="48" y="18"/>
                  <a:pt x="52" y="16"/>
                  <a:pt x="57" y="18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9" name="Freeform 62"/>
          <p:cNvSpPr>
            <a:spLocks noEditPoints="1"/>
          </p:cNvSpPr>
          <p:nvPr/>
        </p:nvSpPr>
        <p:spPr bwMode="auto">
          <a:xfrm>
            <a:off x="6750050" y="3622675"/>
            <a:ext cx="52388" cy="26988"/>
          </a:xfrm>
          <a:custGeom>
            <a:avLst/>
            <a:gdLst>
              <a:gd name="T0" fmla="*/ 31662244 w 79"/>
              <a:gd name="T1" fmla="*/ 9553751 h 36"/>
              <a:gd name="T2" fmla="*/ 25066001 w 79"/>
              <a:gd name="T3" fmla="*/ 11802000 h 36"/>
              <a:gd name="T4" fmla="*/ 20668721 w 79"/>
              <a:gd name="T5" fmla="*/ 8992251 h 36"/>
              <a:gd name="T6" fmla="*/ 22867032 w 79"/>
              <a:gd name="T7" fmla="*/ 3372001 h 36"/>
              <a:gd name="T8" fmla="*/ 29902937 w 79"/>
              <a:gd name="T9" fmla="*/ 1123750 h 36"/>
              <a:gd name="T10" fmla="*/ 34300874 w 79"/>
              <a:gd name="T11" fmla="*/ 3934250 h 36"/>
              <a:gd name="T12" fmla="*/ 31662244 w 79"/>
              <a:gd name="T13" fmla="*/ 9553751 h 36"/>
              <a:gd name="T14" fmla="*/ 11433848 w 79"/>
              <a:gd name="T15" fmla="*/ 17422252 h 36"/>
              <a:gd name="T16" fmla="*/ 4837600 w 79"/>
              <a:gd name="T17" fmla="*/ 19669752 h 36"/>
              <a:gd name="T18" fmla="*/ 439661 w 79"/>
              <a:gd name="T19" fmla="*/ 16860002 h 36"/>
              <a:gd name="T20" fmla="*/ 2638631 w 79"/>
              <a:gd name="T21" fmla="*/ 11239750 h 36"/>
              <a:gd name="T22" fmla="*/ 9674537 w 79"/>
              <a:gd name="T23" fmla="*/ 8430001 h 36"/>
              <a:gd name="T24" fmla="*/ 14071814 w 79"/>
              <a:gd name="T25" fmla="*/ 11802000 h 36"/>
              <a:gd name="T26" fmla="*/ 11433848 w 79"/>
              <a:gd name="T27" fmla="*/ 17422252 h 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"/>
              <a:gd name="T43" fmla="*/ 0 h 36"/>
              <a:gd name="T44" fmla="*/ 79 w 79"/>
              <a:gd name="T45" fmla="*/ 36 h 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" h="36">
                <a:moveTo>
                  <a:pt x="72" y="17"/>
                </a:moveTo>
                <a:lnTo>
                  <a:pt x="57" y="21"/>
                </a:lnTo>
                <a:cubicBezTo>
                  <a:pt x="53" y="23"/>
                  <a:pt x="48" y="20"/>
                  <a:pt x="47" y="16"/>
                </a:cubicBezTo>
                <a:cubicBezTo>
                  <a:pt x="46" y="12"/>
                  <a:pt x="48" y="7"/>
                  <a:pt x="52" y="6"/>
                </a:cubicBezTo>
                <a:lnTo>
                  <a:pt x="68" y="2"/>
                </a:lnTo>
                <a:cubicBezTo>
                  <a:pt x="72" y="0"/>
                  <a:pt x="76" y="3"/>
                  <a:pt x="78" y="7"/>
                </a:cubicBezTo>
                <a:cubicBezTo>
                  <a:pt x="79" y="11"/>
                  <a:pt x="76" y="16"/>
                  <a:pt x="72" y="17"/>
                </a:cubicBezTo>
                <a:close/>
                <a:moveTo>
                  <a:pt x="26" y="31"/>
                </a:moveTo>
                <a:lnTo>
                  <a:pt x="11" y="35"/>
                </a:lnTo>
                <a:cubicBezTo>
                  <a:pt x="7" y="36"/>
                  <a:pt x="2" y="34"/>
                  <a:pt x="1" y="30"/>
                </a:cubicBezTo>
                <a:cubicBezTo>
                  <a:pt x="0" y="25"/>
                  <a:pt x="2" y="21"/>
                  <a:pt x="6" y="20"/>
                </a:cubicBezTo>
                <a:lnTo>
                  <a:pt x="22" y="15"/>
                </a:lnTo>
                <a:cubicBezTo>
                  <a:pt x="26" y="14"/>
                  <a:pt x="30" y="16"/>
                  <a:pt x="32" y="21"/>
                </a:cubicBezTo>
                <a:cubicBezTo>
                  <a:pt x="33" y="25"/>
                  <a:pt x="30" y="29"/>
                  <a:pt x="26" y="31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0" name="Oval 63"/>
          <p:cNvSpPr>
            <a:spLocks noChangeArrowheads="1"/>
          </p:cNvSpPr>
          <p:nvPr/>
        </p:nvSpPr>
        <p:spPr bwMode="auto">
          <a:xfrm>
            <a:off x="6149975" y="2559050"/>
            <a:ext cx="65088" cy="88900"/>
          </a:xfrm>
          <a:prstGeom prst="ellipse">
            <a:avLst/>
          </a:prstGeom>
          <a:solidFill>
            <a:srgbClr val="DBDBD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1" name="Oval 64"/>
          <p:cNvSpPr>
            <a:spLocks noChangeArrowheads="1"/>
          </p:cNvSpPr>
          <p:nvPr/>
        </p:nvSpPr>
        <p:spPr bwMode="auto">
          <a:xfrm>
            <a:off x="6149975" y="2559050"/>
            <a:ext cx="65088" cy="88900"/>
          </a:xfrm>
          <a:prstGeom prst="ellips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2" name="Freeform 65"/>
          <p:cNvSpPr>
            <a:spLocks/>
          </p:cNvSpPr>
          <p:nvPr/>
        </p:nvSpPr>
        <p:spPr bwMode="auto">
          <a:xfrm>
            <a:off x="6153150" y="2514600"/>
            <a:ext cx="17463" cy="71438"/>
          </a:xfrm>
          <a:custGeom>
            <a:avLst/>
            <a:gdLst>
              <a:gd name="T0" fmla="*/ 0 w 11"/>
              <a:gd name="T1" fmla="*/ 113408630 h 45"/>
              <a:gd name="T2" fmla="*/ 15121371 w 11"/>
              <a:gd name="T3" fmla="*/ 80645562 h 45"/>
              <a:gd name="T4" fmla="*/ 27723309 w 11"/>
              <a:gd name="T5" fmla="*/ 0 h 45"/>
              <a:gd name="T6" fmla="*/ 0 60000 65536"/>
              <a:gd name="T7" fmla="*/ 0 60000 65536"/>
              <a:gd name="T8" fmla="*/ 0 60000 65536"/>
              <a:gd name="T9" fmla="*/ 0 w 11"/>
              <a:gd name="T10" fmla="*/ 0 h 45"/>
              <a:gd name="T11" fmla="*/ 11 w 11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5">
                <a:moveTo>
                  <a:pt x="0" y="45"/>
                </a:moveTo>
                <a:cubicBezTo>
                  <a:pt x="1" y="40"/>
                  <a:pt x="4" y="36"/>
                  <a:pt x="6" y="32"/>
                </a:cubicBezTo>
                <a:cubicBezTo>
                  <a:pt x="9" y="23"/>
                  <a:pt x="9" y="14"/>
                  <a:pt x="11" y="0"/>
                </a:cubicBez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3" name="Freeform 66"/>
          <p:cNvSpPr>
            <a:spLocks/>
          </p:cNvSpPr>
          <p:nvPr/>
        </p:nvSpPr>
        <p:spPr bwMode="auto">
          <a:xfrm>
            <a:off x="6194425" y="2514600"/>
            <a:ext cx="17463" cy="68263"/>
          </a:xfrm>
          <a:custGeom>
            <a:avLst/>
            <a:gdLst>
              <a:gd name="T0" fmla="*/ 0 w 11"/>
              <a:gd name="T1" fmla="*/ 0 h 43"/>
              <a:gd name="T2" fmla="*/ 12601935 w 11"/>
              <a:gd name="T3" fmla="*/ 68045512 h 43"/>
              <a:gd name="T4" fmla="*/ 27723309 w 11"/>
              <a:gd name="T5" fmla="*/ 108368317 h 43"/>
              <a:gd name="T6" fmla="*/ 0 60000 65536"/>
              <a:gd name="T7" fmla="*/ 0 60000 65536"/>
              <a:gd name="T8" fmla="*/ 0 60000 65536"/>
              <a:gd name="T9" fmla="*/ 0 w 11"/>
              <a:gd name="T10" fmla="*/ 0 h 43"/>
              <a:gd name="T11" fmla="*/ 11 w 11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3">
                <a:moveTo>
                  <a:pt x="0" y="0"/>
                </a:moveTo>
                <a:cubicBezTo>
                  <a:pt x="1" y="10"/>
                  <a:pt x="2" y="19"/>
                  <a:pt x="5" y="27"/>
                </a:cubicBezTo>
                <a:cubicBezTo>
                  <a:pt x="6" y="33"/>
                  <a:pt x="9" y="38"/>
                  <a:pt x="11" y="43"/>
                </a:cubicBez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4" name="Oval 67"/>
          <p:cNvSpPr>
            <a:spLocks noChangeArrowheads="1"/>
          </p:cNvSpPr>
          <p:nvPr/>
        </p:nvSpPr>
        <p:spPr bwMode="auto">
          <a:xfrm>
            <a:off x="6162675" y="2557463"/>
            <a:ext cx="41275" cy="41275"/>
          </a:xfrm>
          <a:prstGeom prst="ellipse">
            <a:avLst/>
          </a:prstGeom>
          <a:solidFill>
            <a:srgbClr val="DBDBD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5" name="Oval 68"/>
          <p:cNvSpPr>
            <a:spLocks noChangeArrowheads="1"/>
          </p:cNvSpPr>
          <p:nvPr/>
        </p:nvSpPr>
        <p:spPr bwMode="auto">
          <a:xfrm>
            <a:off x="6162675" y="2557463"/>
            <a:ext cx="41275" cy="41275"/>
          </a:xfrm>
          <a:prstGeom prst="ellipse">
            <a:avLst/>
          </a:prstGeom>
          <a:noFill/>
          <a:ln w="3175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6" name="Rectangle 69"/>
          <p:cNvSpPr>
            <a:spLocks noChangeArrowheads="1"/>
          </p:cNvSpPr>
          <p:nvPr/>
        </p:nvSpPr>
        <p:spPr bwMode="auto">
          <a:xfrm>
            <a:off x="6167438" y="2492375"/>
            <a:ext cx="30162" cy="365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7" name="Rectangle 70"/>
          <p:cNvSpPr>
            <a:spLocks noChangeArrowheads="1"/>
          </p:cNvSpPr>
          <p:nvPr/>
        </p:nvSpPr>
        <p:spPr bwMode="auto">
          <a:xfrm>
            <a:off x="6167438" y="2492375"/>
            <a:ext cx="30162" cy="3651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8" name="Freeform 71"/>
          <p:cNvSpPr>
            <a:spLocks noEditPoints="1"/>
          </p:cNvSpPr>
          <p:nvPr/>
        </p:nvSpPr>
        <p:spPr bwMode="auto">
          <a:xfrm>
            <a:off x="6115050" y="2627313"/>
            <a:ext cx="49213" cy="34925"/>
          </a:xfrm>
          <a:custGeom>
            <a:avLst/>
            <a:gdLst>
              <a:gd name="T0" fmla="*/ 30139352 w 75"/>
              <a:gd name="T1" fmla="*/ 8834539 h 47"/>
              <a:gd name="T2" fmla="*/ 24111746 w 75"/>
              <a:gd name="T3" fmla="*/ 12700069 h 47"/>
              <a:gd name="T4" fmla="*/ 19375483 w 75"/>
              <a:gd name="T5" fmla="*/ 11043730 h 47"/>
              <a:gd name="T6" fmla="*/ 20666832 w 75"/>
              <a:gd name="T7" fmla="*/ 4969753 h 47"/>
              <a:gd name="T8" fmla="*/ 26695099 w 75"/>
              <a:gd name="T9" fmla="*/ 1104224 h 47"/>
              <a:gd name="T10" fmla="*/ 31431356 w 75"/>
              <a:gd name="T11" fmla="*/ 2760561 h 47"/>
              <a:gd name="T12" fmla="*/ 30139352 w 75"/>
              <a:gd name="T13" fmla="*/ 8834539 h 47"/>
              <a:gd name="T14" fmla="*/ 11625423 w 75"/>
              <a:gd name="T15" fmla="*/ 20982493 h 47"/>
              <a:gd name="T16" fmla="*/ 5597159 w 75"/>
              <a:gd name="T17" fmla="*/ 24848026 h 47"/>
              <a:gd name="T18" fmla="*/ 860899 w 75"/>
              <a:gd name="T19" fmla="*/ 23191684 h 47"/>
              <a:gd name="T20" fmla="*/ 2583354 w 75"/>
              <a:gd name="T21" fmla="*/ 17117709 h 47"/>
              <a:gd name="T22" fmla="*/ 8610962 w 75"/>
              <a:gd name="T23" fmla="*/ 13252181 h 47"/>
              <a:gd name="T24" fmla="*/ 13347221 w 75"/>
              <a:gd name="T25" fmla="*/ 14908517 h 47"/>
              <a:gd name="T26" fmla="*/ 11625423 w 75"/>
              <a:gd name="T27" fmla="*/ 20982493 h 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"/>
              <a:gd name="T43" fmla="*/ 0 h 47"/>
              <a:gd name="T44" fmla="*/ 75 w 75"/>
              <a:gd name="T45" fmla="*/ 47 h 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" h="47">
                <a:moveTo>
                  <a:pt x="70" y="16"/>
                </a:moveTo>
                <a:lnTo>
                  <a:pt x="56" y="23"/>
                </a:lnTo>
                <a:cubicBezTo>
                  <a:pt x="52" y="25"/>
                  <a:pt x="47" y="24"/>
                  <a:pt x="45" y="20"/>
                </a:cubicBezTo>
                <a:cubicBezTo>
                  <a:pt x="43" y="16"/>
                  <a:pt x="44" y="11"/>
                  <a:pt x="48" y="9"/>
                </a:cubicBezTo>
                <a:lnTo>
                  <a:pt x="62" y="2"/>
                </a:lnTo>
                <a:cubicBezTo>
                  <a:pt x="66" y="0"/>
                  <a:pt x="71" y="1"/>
                  <a:pt x="73" y="5"/>
                </a:cubicBezTo>
                <a:cubicBezTo>
                  <a:pt x="75" y="9"/>
                  <a:pt x="74" y="14"/>
                  <a:pt x="70" y="16"/>
                </a:cubicBezTo>
                <a:close/>
                <a:moveTo>
                  <a:pt x="27" y="38"/>
                </a:moveTo>
                <a:lnTo>
                  <a:pt x="13" y="45"/>
                </a:lnTo>
                <a:cubicBezTo>
                  <a:pt x="9" y="47"/>
                  <a:pt x="4" y="46"/>
                  <a:pt x="2" y="42"/>
                </a:cubicBezTo>
                <a:cubicBezTo>
                  <a:pt x="0" y="38"/>
                  <a:pt x="2" y="33"/>
                  <a:pt x="6" y="31"/>
                </a:cubicBezTo>
                <a:lnTo>
                  <a:pt x="20" y="24"/>
                </a:lnTo>
                <a:cubicBezTo>
                  <a:pt x="24" y="22"/>
                  <a:pt x="29" y="23"/>
                  <a:pt x="31" y="27"/>
                </a:cubicBezTo>
                <a:cubicBezTo>
                  <a:pt x="33" y="31"/>
                  <a:pt x="31" y="36"/>
                  <a:pt x="27" y="38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9" name="Freeform 72"/>
          <p:cNvSpPr>
            <a:spLocks noEditPoints="1"/>
          </p:cNvSpPr>
          <p:nvPr/>
        </p:nvSpPr>
        <p:spPr bwMode="auto">
          <a:xfrm>
            <a:off x="6135688" y="2638425"/>
            <a:ext cx="41275" cy="47625"/>
          </a:xfrm>
          <a:custGeom>
            <a:avLst/>
            <a:gdLst>
              <a:gd name="T0" fmla="*/ 25754294 w 63"/>
              <a:gd name="T1" fmla="*/ 8571745 h 63"/>
              <a:gd name="T2" fmla="*/ 21032561 w 63"/>
              <a:gd name="T3" fmla="*/ 14858246 h 63"/>
              <a:gd name="T4" fmla="*/ 15881704 w 63"/>
              <a:gd name="T5" fmla="*/ 14858246 h 63"/>
              <a:gd name="T6" fmla="*/ 15881704 w 63"/>
              <a:gd name="T7" fmla="*/ 8571745 h 63"/>
              <a:gd name="T8" fmla="*/ 21032561 w 63"/>
              <a:gd name="T9" fmla="*/ 1714500 h 63"/>
              <a:gd name="T10" fmla="*/ 25754294 w 63"/>
              <a:gd name="T11" fmla="*/ 1714500 h 63"/>
              <a:gd name="T12" fmla="*/ 25754294 w 63"/>
              <a:gd name="T13" fmla="*/ 8571745 h 63"/>
              <a:gd name="T14" fmla="*/ 11159976 w 63"/>
              <a:gd name="T15" fmla="*/ 27430493 h 63"/>
              <a:gd name="T16" fmla="*/ 6438246 w 63"/>
              <a:gd name="T17" fmla="*/ 34287736 h 63"/>
              <a:gd name="T18" fmla="*/ 1287387 w 63"/>
              <a:gd name="T19" fmla="*/ 34287736 h 63"/>
              <a:gd name="T20" fmla="*/ 1287387 w 63"/>
              <a:gd name="T21" fmla="*/ 27430493 h 63"/>
              <a:gd name="T22" fmla="*/ 6438246 w 63"/>
              <a:gd name="T23" fmla="*/ 21143989 h 63"/>
              <a:gd name="T24" fmla="*/ 11159976 w 63"/>
              <a:gd name="T25" fmla="*/ 21143989 h 63"/>
              <a:gd name="T26" fmla="*/ 11159976 w 63"/>
              <a:gd name="T27" fmla="*/ 27430493 h 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63"/>
              <a:gd name="T44" fmla="*/ 63 w 63"/>
              <a:gd name="T45" fmla="*/ 63 h 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63">
                <a:moveTo>
                  <a:pt x="60" y="15"/>
                </a:moveTo>
                <a:lnTo>
                  <a:pt x="49" y="26"/>
                </a:lnTo>
                <a:cubicBezTo>
                  <a:pt x="45" y="29"/>
                  <a:pt x="40" y="29"/>
                  <a:pt x="37" y="26"/>
                </a:cubicBezTo>
                <a:cubicBezTo>
                  <a:pt x="34" y="23"/>
                  <a:pt x="34" y="18"/>
                  <a:pt x="37" y="15"/>
                </a:cubicBezTo>
                <a:lnTo>
                  <a:pt x="49" y="3"/>
                </a:lnTo>
                <a:cubicBezTo>
                  <a:pt x="52" y="0"/>
                  <a:pt x="57" y="0"/>
                  <a:pt x="60" y="3"/>
                </a:cubicBezTo>
                <a:cubicBezTo>
                  <a:pt x="63" y="6"/>
                  <a:pt x="63" y="11"/>
                  <a:pt x="60" y="15"/>
                </a:cubicBezTo>
                <a:close/>
                <a:moveTo>
                  <a:pt x="26" y="48"/>
                </a:moveTo>
                <a:lnTo>
                  <a:pt x="15" y="60"/>
                </a:lnTo>
                <a:cubicBezTo>
                  <a:pt x="12" y="63"/>
                  <a:pt x="6" y="63"/>
                  <a:pt x="3" y="60"/>
                </a:cubicBezTo>
                <a:cubicBezTo>
                  <a:pt x="0" y="57"/>
                  <a:pt x="0" y="52"/>
                  <a:pt x="3" y="48"/>
                </a:cubicBezTo>
                <a:lnTo>
                  <a:pt x="15" y="37"/>
                </a:lnTo>
                <a:cubicBezTo>
                  <a:pt x="18" y="34"/>
                  <a:pt x="23" y="34"/>
                  <a:pt x="26" y="37"/>
                </a:cubicBezTo>
                <a:cubicBezTo>
                  <a:pt x="29" y="40"/>
                  <a:pt x="29" y="45"/>
                  <a:pt x="26" y="48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0" name="Freeform 73"/>
          <p:cNvSpPr>
            <a:spLocks noEditPoints="1"/>
          </p:cNvSpPr>
          <p:nvPr/>
        </p:nvSpPr>
        <p:spPr bwMode="auto">
          <a:xfrm>
            <a:off x="6184900" y="2641600"/>
            <a:ext cx="9525" cy="60325"/>
          </a:xfrm>
          <a:custGeom>
            <a:avLst/>
            <a:gdLst>
              <a:gd name="T0" fmla="*/ 5670351 w 16"/>
              <a:gd name="T1" fmla="*/ 4549259 h 80"/>
              <a:gd name="T2" fmla="*/ 5670351 w 16"/>
              <a:gd name="T3" fmla="*/ 13646270 h 80"/>
              <a:gd name="T4" fmla="*/ 2835473 w 16"/>
              <a:gd name="T5" fmla="*/ 18195527 h 80"/>
              <a:gd name="T6" fmla="*/ 0 w 16"/>
              <a:gd name="T7" fmla="*/ 13646270 h 80"/>
              <a:gd name="T8" fmla="*/ 0 w 16"/>
              <a:gd name="T9" fmla="*/ 4549259 h 80"/>
              <a:gd name="T10" fmla="*/ 2835473 w 16"/>
              <a:gd name="T11" fmla="*/ 0 h 80"/>
              <a:gd name="T12" fmla="*/ 5670351 w 16"/>
              <a:gd name="T13" fmla="*/ 4549259 h 80"/>
              <a:gd name="T14" fmla="*/ 5670351 w 16"/>
              <a:gd name="T15" fmla="*/ 31841797 h 80"/>
              <a:gd name="T16" fmla="*/ 5670351 w 16"/>
              <a:gd name="T17" fmla="*/ 40940311 h 80"/>
              <a:gd name="T18" fmla="*/ 2835473 w 16"/>
              <a:gd name="T19" fmla="*/ 45488815 h 80"/>
              <a:gd name="T20" fmla="*/ 0 w 16"/>
              <a:gd name="T21" fmla="*/ 40940311 h 80"/>
              <a:gd name="T22" fmla="*/ 0 w 16"/>
              <a:gd name="T23" fmla="*/ 31841797 h 80"/>
              <a:gd name="T24" fmla="*/ 2835473 w 16"/>
              <a:gd name="T25" fmla="*/ 27293294 h 80"/>
              <a:gd name="T26" fmla="*/ 5670351 w 16"/>
              <a:gd name="T27" fmla="*/ 31841797 h 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"/>
              <a:gd name="T43" fmla="*/ 0 h 80"/>
              <a:gd name="T44" fmla="*/ 16 w 16"/>
              <a:gd name="T45" fmla="*/ 80 h 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" h="80">
                <a:moveTo>
                  <a:pt x="16" y="8"/>
                </a:moveTo>
                <a:lnTo>
                  <a:pt x="16" y="24"/>
                </a:lnTo>
                <a:cubicBezTo>
                  <a:pt x="16" y="28"/>
                  <a:pt x="13" y="32"/>
                  <a:pt x="8" y="32"/>
                </a:cubicBezTo>
                <a:cubicBezTo>
                  <a:pt x="4" y="32"/>
                  <a:pt x="0" y="28"/>
                  <a:pt x="0" y="24"/>
                </a:cubicBez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cubicBezTo>
                  <a:pt x="13" y="0"/>
                  <a:pt x="16" y="4"/>
                  <a:pt x="16" y="8"/>
                </a:cubicBezTo>
                <a:close/>
                <a:moveTo>
                  <a:pt x="16" y="56"/>
                </a:moveTo>
                <a:lnTo>
                  <a:pt x="16" y="72"/>
                </a:lnTo>
                <a:cubicBezTo>
                  <a:pt x="16" y="76"/>
                  <a:pt x="13" y="80"/>
                  <a:pt x="8" y="80"/>
                </a:cubicBezTo>
                <a:cubicBezTo>
                  <a:pt x="4" y="80"/>
                  <a:pt x="0" y="76"/>
                  <a:pt x="0" y="72"/>
                </a:cubicBezTo>
                <a:lnTo>
                  <a:pt x="0" y="56"/>
                </a:lnTo>
                <a:cubicBezTo>
                  <a:pt x="0" y="52"/>
                  <a:pt x="4" y="48"/>
                  <a:pt x="8" y="48"/>
                </a:cubicBezTo>
                <a:cubicBezTo>
                  <a:pt x="13" y="48"/>
                  <a:pt x="16" y="52"/>
                  <a:pt x="16" y="56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1" name="Freeform 74"/>
          <p:cNvSpPr>
            <a:spLocks noEditPoints="1"/>
          </p:cNvSpPr>
          <p:nvPr/>
        </p:nvSpPr>
        <p:spPr bwMode="auto">
          <a:xfrm>
            <a:off x="6196013" y="2632075"/>
            <a:ext cx="41275" cy="47625"/>
          </a:xfrm>
          <a:custGeom>
            <a:avLst/>
            <a:gdLst>
              <a:gd name="T0" fmla="*/ 6438246 w 63"/>
              <a:gd name="T1" fmla="*/ 1714500 h 63"/>
              <a:gd name="T2" fmla="*/ 11159976 w 63"/>
              <a:gd name="T3" fmla="*/ 8571745 h 63"/>
              <a:gd name="T4" fmla="*/ 11159976 w 63"/>
              <a:gd name="T5" fmla="*/ 14858246 h 63"/>
              <a:gd name="T6" fmla="*/ 6438246 w 63"/>
              <a:gd name="T7" fmla="*/ 14858246 h 63"/>
              <a:gd name="T8" fmla="*/ 1717171 w 63"/>
              <a:gd name="T9" fmla="*/ 8571745 h 63"/>
              <a:gd name="T10" fmla="*/ 1717171 w 63"/>
              <a:gd name="T11" fmla="*/ 1714500 h 63"/>
              <a:gd name="T12" fmla="*/ 6438246 w 63"/>
              <a:gd name="T13" fmla="*/ 1714500 h 63"/>
              <a:gd name="T14" fmla="*/ 21032561 w 63"/>
              <a:gd name="T15" fmla="*/ 21143989 h 63"/>
              <a:gd name="T16" fmla="*/ 25754294 w 63"/>
              <a:gd name="T17" fmla="*/ 28001993 h 63"/>
              <a:gd name="T18" fmla="*/ 25754294 w 63"/>
              <a:gd name="T19" fmla="*/ 34287736 h 63"/>
              <a:gd name="T20" fmla="*/ 21032561 w 63"/>
              <a:gd name="T21" fmla="*/ 34287736 h 63"/>
              <a:gd name="T22" fmla="*/ 16310833 w 63"/>
              <a:gd name="T23" fmla="*/ 28001993 h 63"/>
              <a:gd name="T24" fmla="*/ 16310833 w 63"/>
              <a:gd name="T25" fmla="*/ 21143989 h 63"/>
              <a:gd name="T26" fmla="*/ 21032561 w 63"/>
              <a:gd name="T27" fmla="*/ 21143989 h 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63"/>
              <a:gd name="T44" fmla="*/ 63 w 63"/>
              <a:gd name="T45" fmla="*/ 63 h 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63">
                <a:moveTo>
                  <a:pt x="15" y="3"/>
                </a:moveTo>
                <a:lnTo>
                  <a:pt x="26" y="15"/>
                </a:lnTo>
                <a:cubicBezTo>
                  <a:pt x="29" y="18"/>
                  <a:pt x="29" y="23"/>
                  <a:pt x="26" y="26"/>
                </a:cubicBezTo>
                <a:cubicBezTo>
                  <a:pt x="23" y="29"/>
                  <a:pt x="18" y="29"/>
                  <a:pt x="15" y="26"/>
                </a:cubicBezTo>
                <a:lnTo>
                  <a:pt x="4" y="15"/>
                </a:lnTo>
                <a:cubicBezTo>
                  <a:pt x="0" y="12"/>
                  <a:pt x="0" y="7"/>
                  <a:pt x="4" y="3"/>
                </a:cubicBezTo>
                <a:cubicBezTo>
                  <a:pt x="7" y="0"/>
                  <a:pt x="12" y="0"/>
                  <a:pt x="15" y="3"/>
                </a:cubicBezTo>
                <a:close/>
                <a:moveTo>
                  <a:pt x="49" y="37"/>
                </a:moveTo>
                <a:lnTo>
                  <a:pt x="60" y="49"/>
                </a:lnTo>
                <a:cubicBezTo>
                  <a:pt x="63" y="52"/>
                  <a:pt x="63" y="57"/>
                  <a:pt x="60" y="60"/>
                </a:cubicBezTo>
                <a:cubicBezTo>
                  <a:pt x="57" y="63"/>
                  <a:pt x="52" y="63"/>
                  <a:pt x="49" y="60"/>
                </a:cubicBezTo>
                <a:lnTo>
                  <a:pt x="38" y="49"/>
                </a:lnTo>
                <a:cubicBezTo>
                  <a:pt x="34" y="46"/>
                  <a:pt x="34" y="41"/>
                  <a:pt x="38" y="37"/>
                </a:cubicBezTo>
                <a:cubicBezTo>
                  <a:pt x="41" y="34"/>
                  <a:pt x="46" y="34"/>
                  <a:pt x="49" y="37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2" name="Freeform 75"/>
          <p:cNvSpPr>
            <a:spLocks noEditPoints="1"/>
          </p:cNvSpPr>
          <p:nvPr/>
        </p:nvSpPr>
        <p:spPr bwMode="auto">
          <a:xfrm>
            <a:off x="6207125" y="2614613"/>
            <a:ext cx="50800" cy="28575"/>
          </a:xfrm>
          <a:custGeom>
            <a:avLst/>
            <a:gdLst>
              <a:gd name="T0" fmla="*/ 5089769 w 78"/>
              <a:gd name="T1" fmla="*/ 537063 h 39"/>
              <a:gd name="T2" fmla="*/ 11452795 w 78"/>
              <a:gd name="T3" fmla="*/ 3757979 h 39"/>
              <a:gd name="T4" fmla="*/ 13573369 w 78"/>
              <a:gd name="T5" fmla="*/ 9126415 h 39"/>
              <a:gd name="T6" fmla="*/ 8907584 w 78"/>
              <a:gd name="T7" fmla="*/ 11810266 h 39"/>
              <a:gd name="T8" fmla="*/ 2545210 w 78"/>
              <a:gd name="T9" fmla="*/ 9126415 h 39"/>
              <a:gd name="T10" fmla="*/ 423985 w 78"/>
              <a:gd name="T11" fmla="*/ 3220916 h 39"/>
              <a:gd name="T12" fmla="*/ 5089769 w 78"/>
              <a:gd name="T13" fmla="*/ 537063 h 39"/>
              <a:gd name="T14" fmla="*/ 24177544 w 78"/>
              <a:gd name="T15" fmla="*/ 9126415 h 39"/>
              <a:gd name="T16" fmla="*/ 30539916 w 78"/>
              <a:gd name="T17" fmla="*/ 12347332 h 39"/>
              <a:gd name="T18" fmla="*/ 32661141 w 78"/>
              <a:gd name="T19" fmla="*/ 17715766 h 39"/>
              <a:gd name="T20" fmla="*/ 28419343 w 78"/>
              <a:gd name="T21" fmla="*/ 20399617 h 39"/>
              <a:gd name="T22" fmla="*/ 22056971 w 78"/>
              <a:gd name="T23" fmla="*/ 17715766 h 39"/>
              <a:gd name="T24" fmla="*/ 19935741 w 78"/>
              <a:gd name="T25" fmla="*/ 11810266 h 39"/>
              <a:gd name="T26" fmla="*/ 24177544 w 78"/>
              <a:gd name="T27" fmla="*/ 9126415 h 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8"/>
              <a:gd name="T43" fmla="*/ 0 h 39"/>
              <a:gd name="T44" fmla="*/ 78 w 78"/>
              <a:gd name="T45" fmla="*/ 39 h 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8" h="39">
                <a:moveTo>
                  <a:pt x="12" y="1"/>
                </a:moveTo>
                <a:lnTo>
                  <a:pt x="27" y="7"/>
                </a:lnTo>
                <a:cubicBezTo>
                  <a:pt x="31" y="8"/>
                  <a:pt x="33" y="13"/>
                  <a:pt x="32" y="17"/>
                </a:cubicBezTo>
                <a:cubicBezTo>
                  <a:pt x="30" y="21"/>
                  <a:pt x="26" y="23"/>
                  <a:pt x="21" y="22"/>
                </a:cubicBezTo>
                <a:lnTo>
                  <a:pt x="6" y="17"/>
                </a:lnTo>
                <a:cubicBezTo>
                  <a:pt x="2" y="15"/>
                  <a:pt x="0" y="10"/>
                  <a:pt x="1" y="6"/>
                </a:cubicBezTo>
                <a:cubicBezTo>
                  <a:pt x="3" y="2"/>
                  <a:pt x="7" y="0"/>
                  <a:pt x="12" y="1"/>
                </a:cubicBezTo>
                <a:close/>
                <a:moveTo>
                  <a:pt x="57" y="17"/>
                </a:moveTo>
                <a:lnTo>
                  <a:pt x="72" y="23"/>
                </a:lnTo>
                <a:cubicBezTo>
                  <a:pt x="76" y="24"/>
                  <a:pt x="78" y="29"/>
                  <a:pt x="77" y="33"/>
                </a:cubicBezTo>
                <a:cubicBezTo>
                  <a:pt x="75" y="37"/>
                  <a:pt x="71" y="39"/>
                  <a:pt x="67" y="38"/>
                </a:cubicBezTo>
                <a:lnTo>
                  <a:pt x="52" y="33"/>
                </a:lnTo>
                <a:cubicBezTo>
                  <a:pt x="47" y="31"/>
                  <a:pt x="45" y="27"/>
                  <a:pt x="47" y="22"/>
                </a:cubicBezTo>
                <a:cubicBezTo>
                  <a:pt x="48" y="18"/>
                  <a:pt x="53" y="16"/>
                  <a:pt x="57" y="17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3" name="Freeform 76"/>
          <p:cNvSpPr>
            <a:spLocks noEditPoints="1"/>
          </p:cNvSpPr>
          <p:nvPr/>
        </p:nvSpPr>
        <p:spPr bwMode="auto">
          <a:xfrm>
            <a:off x="6105525" y="2613025"/>
            <a:ext cx="52388" cy="26988"/>
          </a:xfrm>
          <a:custGeom>
            <a:avLst/>
            <a:gdLst>
              <a:gd name="T0" fmla="*/ 31662244 w 79"/>
              <a:gd name="T1" fmla="*/ 9553751 h 36"/>
              <a:gd name="T2" fmla="*/ 25066001 w 79"/>
              <a:gd name="T3" fmla="*/ 11802000 h 36"/>
              <a:gd name="T4" fmla="*/ 20668721 w 79"/>
              <a:gd name="T5" fmla="*/ 8992251 h 36"/>
              <a:gd name="T6" fmla="*/ 23306693 w 79"/>
              <a:gd name="T7" fmla="*/ 3372001 h 36"/>
              <a:gd name="T8" fmla="*/ 29902937 w 79"/>
              <a:gd name="T9" fmla="*/ 562250 h 36"/>
              <a:gd name="T10" fmla="*/ 34300874 w 79"/>
              <a:gd name="T11" fmla="*/ 3934250 h 36"/>
              <a:gd name="T12" fmla="*/ 31662244 w 79"/>
              <a:gd name="T13" fmla="*/ 9553751 h 36"/>
              <a:gd name="T14" fmla="*/ 11433848 w 79"/>
              <a:gd name="T15" fmla="*/ 16860002 h 36"/>
              <a:gd name="T16" fmla="*/ 4837600 w 79"/>
              <a:gd name="T17" fmla="*/ 19669752 h 36"/>
              <a:gd name="T18" fmla="*/ 439661 w 79"/>
              <a:gd name="T19" fmla="*/ 16297752 h 36"/>
              <a:gd name="T20" fmla="*/ 3078292 w 79"/>
              <a:gd name="T21" fmla="*/ 10678250 h 36"/>
              <a:gd name="T22" fmla="*/ 9674537 w 79"/>
              <a:gd name="T23" fmla="*/ 8430001 h 36"/>
              <a:gd name="T24" fmla="*/ 14071814 w 79"/>
              <a:gd name="T25" fmla="*/ 11239750 h 36"/>
              <a:gd name="T26" fmla="*/ 11433848 w 79"/>
              <a:gd name="T27" fmla="*/ 16860002 h 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"/>
              <a:gd name="T43" fmla="*/ 0 h 36"/>
              <a:gd name="T44" fmla="*/ 79 w 79"/>
              <a:gd name="T45" fmla="*/ 36 h 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" h="36">
                <a:moveTo>
                  <a:pt x="72" y="17"/>
                </a:moveTo>
                <a:lnTo>
                  <a:pt x="57" y="21"/>
                </a:lnTo>
                <a:cubicBezTo>
                  <a:pt x="53" y="22"/>
                  <a:pt x="48" y="20"/>
                  <a:pt x="47" y="16"/>
                </a:cubicBezTo>
                <a:cubicBezTo>
                  <a:pt x="46" y="12"/>
                  <a:pt x="48" y="7"/>
                  <a:pt x="53" y="6"/>
                </a:cubicBezTo>
                <a:lnTo>
                  <a:pt x="68" y="1"/>
                </a:lnTo>
                <a:cubicBezTo>
                  <a:pt x="72" y="0"/>
                  <a:pt x="77" y="2"/>
                  <a:pt x="78" y="7"/>
                </a:cubicBezTo>
                <a:cubicBezTo>
                  <a:pt x="79" y="11"/>
                  <a:pt x="77" y="15"/>
                  <a:pt x="72" y="17"/>
                </a:cubicBezTo>
                <a:close/>
                <a:moveTo>
                  <a:pt x="26" y="30"/>
                </a:moveTo>
                <a:lnTo>
                  <a:pt x="11" y="35"/>
                </a:lnTo>
                <a:cubicBezTo>
                  <a:pt x="7" y="36"/>
                  <a:pt x="2" y="34"/>
                  <a:pt x="1" y="29"/>
                </a:cubicBezTo>
                <a:cubicBezTo>
                  <a:pt x="0" y="25"/>
                  <a:pt x="2" y="21"/>
                  <a:pt x="7" y="19"/>
                </a:cubicBezTo>
                <a:lnTo>
                  <a:pt x="22" y="15"/>
                </a:lnTo>
                <a:cubicBezTo>
                  <a:pt x="26" y="14"/>
                  <a:pt x="31" y="16"/>
                  <a:pt x="32" y="20"/>
                </a:cubicBezTo>
                <a:cubicBezTo>
                  <a:pt x="33" y="25"/>
                  <a:pt x="31" y="29"/>
                  <a:pt x="26" y="30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4" name="Freeform 77"/>
          <p:cNvSpPr>
            <a:spLocks/>
          </p:cNvSpPr>
          <p:nvPr/>
        </p:nvSpPr>
        <p:spPr bwMode="auto">
          <a:xfrm>
            <a:off x="4953000" y="4745038"/>
            <a:ext cx="485775" cy="31750"/>
          </a:xfrm>
          <a:custGeom>
            <a:avLst/>
            <a:gdLst>
              <a:gd name="T0" fmla="*/ 0 w 306"/>
              <a:gd name="T1" fmla="*/ 0 h 20"/>
              <a:gd name="T2" fmla="*/ 362902454 w 306"/>
              <a:gd name="T3" fmla="*/ 50403118 h 20"/>
              <a:gd name="T4" fmla="*/ 771167703 w 306"/>
              <a:gd name="T5" fmla="*/ 0 h 20"/>
              <a:gd name="T6" fmla="*/ 0 60000 65536"/>
              <a:gd name="T7" fmla="*/ 0 60000 65536"/>
              <a:gd name="T8" fmla="*/ 0 60000 65536"/>
              <a:gd name="T9" fmla="*/ 0 w 306"/>
              <a:gd name="T10" fmla="*/ 0 h 20"/>
              <a:gd name="T11" fmla="*/ 306 w 306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20">
                <a:moveTo>
                  <a:pt x="0" y="0"/>
                </a:moveTo>
                <a:lnTo>
                  <a:pt x="144" y="20"/>
                </a:lnTo>
                <a:lnTo>
                  <a:pt x="306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5" name="Freeform 78"/>
          <p:cNvSpPr>
            <a:spLocks/>
          </p:cNvSpPr>
          <p:nvPr/>
        </p:nvSpPr>
        <p:spPr bwMode="auto">
          <a:xfrm>
            <a:off x="5424488" y="4745038"/>
            <a:ext cx="487362" cy="31750"/>
          </a:xfrm>
          <a:custGeom>
            <a:avLst/>
            <a:gdLst>
              <a:gd name="T0" fmla="*/ 0 w 307"/>
              <a:gd name="T1" fmla="*/ 0 h 20"/>
              <a:gd name="T2" fmla="*/ 365421442 w 307"/>
              <a:gd name="T3" fmla="*/ 50403118 h 20"/>
              <a:gd name="T4" fmla="*/ 773686272 w 307"/>
              <a:gd name="T5" fmla="*/ 0 h 20"/>
              <a:gd name="T6" fmla="*/ 0 60000 65536"/>
              <a:gd name="T7" fmla="*/ 0 60000 65536"/>
              <a:gd name="T8" fmla="*/ 0 60000 65536"/>
              <a:gd name="T9" fmla="*/ 0 w 307"/>
              <a:gd name="T10" fmla="*/ 0 h 20"/>
              <a:gd name="T11" fmla="*/ 307 w 307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" h="20">
                <a:moveTo>
                  <a:pt x="0" y="0"/>
                </a:moveTo>
                <a:lnTo>
                  <a:pt x="145" y="20"/>
                </a:lnTo>
                <a:lnTo>
                  <a:pt x="307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6" name="Freeform 79"/>
          <p:cNvSpPr>
            <a:spLocks/>
          </p:cNvSpPr>
          <p:nvPr/>
        </p:nvSpPr>
        <p:spPr bwMode="auto">
          <a:xfrm>
            <a:off x="5911850" y="4745038"/>
            <a:ext cx="485775" cy="31750"/>
          </a:xfrm>
          <a:custGeom>
            <a:avLst/>
            <a:gdLst>
              <a:gd name="T0" fmla="*/ 0 w 306"/>
              <a:gd name="T1" fmla="*/ 0 h 20"/>
              <a:gd name="T2" fmla="*/ 362902454 w 306"/>
              <a:gd name="T3" fmla="*/ 50403118 h 20"/>
              <a:gd name="T4" fmla="*/ 771167703 w 306"/>
              <a:gd name="T5" fmla="*/ 0 h 20"/>
              <a:gd name="T6" fmla="*/ 0 60000 65536"/>
              <a:gd name="T7" fmla="*/ 0 60000 65536"/>
              <a:gd name="T8" fmla="*/ 0 60000 65536"/>
              <a:gd name="T9" fmla="*/ 0 w 306"/>
              <a:gd name="T10" fmla="*/ 0 h 20"/>
              <a:gd name="T11" fmla="*/ 306 w 306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20">
                <a:moveTo>
                  <a:pt x="0" y="0"/>
                </a:moveTo>
                <a:lnTo>
                  <a:pt x="144" y="20"/>
                </a:lnTo>
                <a:lnTo>
                  <a:pt x="306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7" name="Freeform 80"/>
          <p:cNvSpPr>
            <a:spLocks/>
          </p:cNvSpPr>
          <p:nvPr/>
        </p:nvSpPr>
        <p:spPr bwMode="auto">
          <a:xfrm>
            <a:off x="6397625" y="4745038"/>
            <a:ext cx="487363" cy="31750"/>
          </a:xfrm>
          <a:custGeom>
            <a:avLst/>
            <a:gdLst>
              <a:gd name="T0" fmla="*/ 0 w 307"/>
              <a:gd name="T1" fmla="*/ 0 h 20"/>
              <a:gd name="T2" fmla="*/ 362902827 w 307"/>
              <a:gd name="T3" fmla="*/ 50403118 h 20"/>
              <a:gd name="T4" fmla="*/ 773689447 w 307"/>
              <a:gd name="T5" fmla="*/ 0 h 20"/>
              <a:gd name="T6" fmla="*/ 0 60000 65536"/>
              <a:gd name="T7" fmla="*/ 0 60000 65536"/>
              <a:gd name="T8" fmla="*/ 0 60000 65536"/>
              <a:gd name="T9" fmla="*/ 0 w 307"/>
              <a:gd name="T10" fmla="*/ 0 h 20"/>
              <a:gd name="T11" fmla="*/ 307 w 307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" h="20">
                <a:moveTo>
                  <a:pt x="0" y="0"/>
                </a:moveTo>
                <a:lnTo>
                  <a:pt x="144" y="20"/>
                </a:lnTo>
                <a:lnTo>
                  <a:pt x="307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8" name="Freeform 81"/>
          <p:cNvSpPr>
            <a:spLocks/>
          </p:cNvSpPr>
          <p:nvPr/>
        </p:nvSpPr>
        <p:spPr bwMode="auto">
          <a:xfrm>
            <a:off x="6870700" y="4745038"/>
            <a:ext cx="485775" cy="31750"/>
          </a:xfrm>
          <a:custGeom>
            <a:avLst/>
            <a:gdLst>
              <a:gd name="T0" fmla="*/ 0 w 306"/>
              <a:gd name="T1" fmla="*/ 0 h 20"/>
              <a:gd name="T2" fmla="*/ 362902454 w 306"/>
              <a:gd name="T3" fmla="*/ 50403118 h 20"/>
              <a:gd name="T4" fmla="*/ 771167703 w 306"/>
              <a:gd name="T5" fmla="*/ 0 h 20"/>
              <a:gd name="T6" fmla="*/ 0 60000 65536"/>
              <a:gd name="T7" fmla="*/ 0 60000 65536"/>
              <a:gd name="T8" fmla="*/ 0 60000 65536"/>
              <a:gd name="T9" fmla="*/ 0 w 306"/>
              <a:gd name="T10" fmla="*/ 0 h 20"/>
              <a:gd name="T11" fmla="*/ 306 w 306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20">
                <a:moveTo>
                  <a:pt x="0" y="0"/>
                </a:moveTo>
                <a:lnTo>
                  <a:pt x="144" y="20"/>
                </a:lnTo>
                <a:lnTo>
                  <a:pt x="306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9" name="Line 82"/>
          <p:cNvSpPr>
            <a:spLocks noChangeShapeType="1"/>
          </p:cNvSpPr>
          <p:nvPr/>
        </p:nvSpPr>
        <p:spPr bwMode="auto">
          <a:xfrm>
            <a:off x="5300663" y="3008313"/>
            <a:ext cx="1587" cy="338137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0" name="Freeform 83"/>
          <p:cNvSpPr>
            <a:spLocks/>
          </p:cNvSpPr>
          <p:nvPr/>
        </p:nvSpPr>
        <p:spPr bwMode="auto">
          <a:xfrm>
            <a:off x="5300663" y="3146425"/>
            <a:ext cx="639762" cy="200025"/>
          </a:xfrm>
          <a:custGeom>
            <a:avLst/>
            <a:gdLst>
              <a:gd name="T0" fmla="*/ 0 w 403"/>
              <a:gd name="T1" fmla="*/ 0 h 126"/>
              <a:gd name="T2" fmla="*/ 1015621470 w 403"/>
              <a:gd name="T3" fmla="*/ 0 h 126"/>
              <a:gd name="T4" fmla="*/ 1015621470 w 403"/>
              <a:gd name="T5" fmla="*/ 317539710 h 126"/>
              <a:gd name="T6" fmla="*/ 0 60000 65536"/>
              <a:gd name="T7" fmla="*/ 0 60000 65536"/>
              <a:gd name="T8" fmla="*/ 0 60000 65536"/>
              <a:gd name="T9" fmla="*/ 0 w 403"/>
              <a:gd name="T10" fmla="*/ 0 h 126"/>
              <a:gd name="T11" fmla="*/ 403 w 403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126">
                <a:moveTo>
                  <a:pt x="0" y="0"/>
                </a:moveTo>
                <a:lnTo>
                  <a:pt x="403" y="0"/>
                </a:lnTo>
                <a:lnTo>
                  <a:pt x="403" y="126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1" name="Line 84"/>
          <p:cNvSpPr>
            <a:spLocks noChangeShapeType="1"/>
          </p:cNvSpPr>
          <p:nvPr/>
        </p:nvSpPr>
        <p:spPr bwMode="auto">
          <a:xfrm>
            <a:off x="5300663" y="3222625"/>
            <a:ext cx="639762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2" name="Freeform 85"/>
          <p:cNvSpPr>
            <a:spLocks/>
          </p:cNvSpPr>
          <p:nvPr/>
        </p:nvSpPr>
        <p:spPr bwMode="auto">
          <a:xfrm>
            <a:off x="5300663" y="3008313"/>
            <a:ext cx="34925" cy="138112"/>
          </a:xfrm>
          <a:custGeom>
            <a:avLst/>
            <a:gdLst>
              <a:gd name="T0" fmla="*/ 0 w 22"/>
              <a:gd name="T1" fmla="*/ 0 h 87"/>
              <a:gd name="T2" fmla="*/ 55443443 w 22"/>
              <a:gd name="T3" fmla="*/ 0 h 87"/>
              <a:gd name="T4" fmla="*/ 55443443 w 22"/>
              <a:gd name="T5" fmla="*/ 219252029 h 87"/>
              <a:gd name="T6" fmla="*/ 0 60000 65536"/>
              <a:gd name="T7" fmla="*/ 0 60000 65536"/>
              <a:gd name="T8" fmla="*/ 0 60000 65536"/>
              <a:gd name="T9" fmla="*/ 0 w 22"/>
              <a:gd name="T10" fmla="*/ 0 h 87"/>
              <a:gd name="T11" fmla="*/ 22 w 2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87">
                <a:moveTo>
                  <a:pt x="0" y="0"/>
                </a:moveTo>
                <a:lnTo>
                  <a:pt x="22" y="0"/>
                </a:lnTo>
                <a:lnTo>
                  <a:pt x="22" y="87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3" name="Line 86"/>
          <p:cNvSpPr>
            <a:spLocks noChangeShapeType="1"/>
          </p:cNvSpPr>
          <p:nvPr/>
        </p:nvSpPr>
        <p:spPr bwMode="auto">
          <a:xfrm>
            <a:off x="5915025" y="3146425"/>
            <a:ext cx="1588" cy="200025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4" name="Line 87"/>
          <p:cNvSpPr>
            <a:spLocks noChangeShapeType="1"/>
          </p:cNvSpPr>
          <p:nvPr/>
        </p:nvSpPr>
        <p:spPr bwMode="auto">
          <a:xfrm>
            <a:off x="5326063" y="3146425"/>
            <a:ext cx="1587" cy="200025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5" name="Rectangle 88"/>
          <p:cNvSpPr>
            <a:spLocks noChangeArrowheads="1"/>
          </p:cNvSpPr>
          <p:nvPr/>
        </p:nvSpPr>
        <p:spPr bwMode="auto">
          <a:xfrm>
            <a:off x="5300663" y="3146425"/>
            <a:ext cx="639762" cy="7620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6" name="Rectangle 89"/>
          <p:cNvSpPr>
            <a:spLocks noChangeArrowheads="1"/>
          </p:cNvSpPr>
          <p:nvPr/>
        </p:nvSpPr>
        <p:spPr bwMode="auto">
          <a:xfrm>
            <a:off x="5300663" y="3146425"/>
            <a:ext cx="639762" cy="7620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7" name="Rectangle 90"/>
          <p:cNvSpPr>
            <a:spLocks noChangeArrowheads="1"/>
          </p:cNvSpPr>
          <p:nvPr/>
        </p:nvSpPr>
        <p:spPr bwMode="auto">
          <a:xfrm>
            <a:off x="5300663" y="3014663"/>
            <a:ext cx="36512" cy="131762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8" name="Rectangle 91"/>
          <p:cNvSpPr>
            <a:spLocks noChangeArrowheads="1"/>
          </p:cNvSpPr>
          <p:nvPr/>
        </p:nvSpPr>
        <p:spPr bwMode="auto">
          <a:xfrm>
            <a:off x="5300663" y="3014663"/>
            <a:ext cx="36512" cy="131762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9" name="Rectangle 92"/>
          <p:cNvSpPr>
            <a:spLocks noChangeArrowheads="1"/>
          </p:cNvSpPr>
          <p:nvPr/>
        </p:nvSpPr>
        <p:spPr bwMode="auto">
          <a:xfrm>
            <a:off x="6342063" y="2794000"/>
            <a:ext cx="133350" cy="920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0" name="Rectangle 93"/>
          <p:cNvSpPr>
            <a:spLocks noChangeArrowheads="1"/>
          </p:cNvSpPr>
          <p:nvPr/>
        </p:nvSpPr>
        <p:spPr bwMode="auto">
          <a:xfrm>
            <a:off x="6342063" y="2794000"/>
            <a:ext cx="133350" cy="92075"/>
          </a:xfrm>
          <a:prstGeom prst="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1" name="Freeform 94"/>
          <p:cNvSpPr>
            <a:spLocks/>
          </p:cNvSpPr>
          <p:nvPr/>
        </p:nvSpPr>
        <p:spPr bwMode="auto">
          <a:xfrm>
            <a:off x="6353175" y="2846388"/>
            <a:ext cx="96838" cy="39687"/>
          </a:xfrm>
          <a:custGeom>
            <a:avLst/>
            <a:gdLst>
              <a:gd name="T0" fmla="*/ 22682318 w 61"/>
              <a:gd name="T1" fmla="*/ 63002324 h 25"/>
              <a:gd name="T2" fmla="*/ 47884010 w 61"/>
              <a:gd name="T3" fmla="*/ 20160996 h 25"/>
              <a:gd name="T4" fmla="*/ 108368095 w 61"/>
              <a:gd name="T5" fmla="*/ 12599828 h 25"/>
              <a:gd name="T6" fmla="*/ 151210168 w 61"/>
              <a:gd name="T7" fmla="*/ 27720580 h 25"/>
              <a:gd name="T8" fmla="*/ 151210168 w 61"/>
              <a:gd name="T9" fmla="*/ 63002324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25"/>
              <a:gd name="T17" fmla="*/ 61 w 61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25">
                <a:moveTo>
                  <a:pt x="9" y="25"/>
                </a:moveTo>
                <a:cubicBezTo>
                  <a:pt x="0" y="7"/>
                  <a:pt x="12" y="8"/>
                  <a:pt x="19" y="8"/>
                </a:cubicBezTo>
                <a:cubicBezTo>
                  <a:pt x="34" y="8"/>
                  <a:pt x="33" y="3"/>
                  <a:pt x="43" y="5"/>
                </a:cubicBezTo>
                <a:cubicBezTo>
                  <a:pt x="49" y="6"/>
                  <a:pt x="59" y="11"/>
                  <a:pt x="60" y="11"/>
                </a:cubicBezTo>
                <a:cubicBezTo>
                  <a:pt x="61" y="11"/>
                  <a:pt x="33" y="0"/>
                  <a:pt x="60" y="25"/>
                </a:cubicBez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2" name="Rectangle 95"/>
          <p:cNvSpPr>
            <a:spLocks noChangeArrowheads="1"/>
          </p:cNvSpPr>
          <p:nvPr/>
        </p:nvSpPr>
        <p:spPr bwMode="auto">
          <a:xfrm>
            <a:off x="6342063" y="3927475"/>
            <a:ext cx="212725" cy="766763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3" name="Rectangle 96"/>
          <p:cNvSpPr>
            <a:spLocks noChangeArrowheads="1"/>
          </p:cNvSpPr>
          <p:nvPr/>
        </p:nvSpPr>
        <p:spPr bwMode="auto">
          <a:xfrm>
            <a:off x="6342063" y="3927475"/>
            <a:ext cx="212725" cy="766763"/>
          </a:xfrm>
          <a:prstGeom prst="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4" name="Line 97"/>
          <p:cNvSpPr>
            <a:spLocks noChangeShapeType="1"/>
          </p:cNvSpPr>
          <p:nvPr/>
        </p:nvSpPr>
        <p:spPr bwMode="auto">
          <a:xfrm>
            <a:off x="6342063" y="4111625"/>
            <a:ext cx="212725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5" name="Line 98"/>
          <p:cNvSpPr>
            <a:spLocks noChangeShapeType="1"/>
          </p:cNvSpPr>
          <p:nvPr/>
        </p:nvSpPr>
        <p:spPr bwMode="auto">
          <a:xfrm>
            <a:off x="6342063" y="4356100"/>
            <a:ext cx="212725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6" name="Line 99"/>
          <p:cNvSpPr>
            <a:spLocks noChangeShapeType="1"/>
          </p:cNvSpPr>
          <p:nvPr/>
        </p:nvSpPr>
        <p:spPr bwMode="auto">
          <a:xfrm>
            <a:off x="6529388" y="3989388"/>
            <a:ext cx="1587" cy="3016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7" name="Line 100"/>
          <p:cNvSpPr>
            <a:spLocks noChangeShapeType="1"/>
          </p:cNvSpPr>
          <p:nvPr/>
        </p:nvSpPr>
        <p:spPr bwMode="auto">
          <a:xfrm>
            <a:off x="6529388" y="4203700"/>
            <a:ext cx="1587" cy="3651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8" name="Line 101"/>
          <p:cNvSpPr>
            <a:spLocks noChangeShapeType="1"/>
          </p:cNvSpPr>
          <p:nvPr/>
        </p:nvSpPr>
        <p:spPr bwMode="auto">
          <a:xfrm>
            <a:off x="6529388" y="4418013"/>
            <a:ext cx="1587" cy="4921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29" name="Rectangle 102"/>
          <p:cNvSpPr>
            <a:spLocks noChangeArrowheads="1"/>
          </p:cNvSpPr>
          <p:nvPr/>
        </p:nvSpPr>
        <p:spPr bwMode="auto">
          <a:xfrm>
            <a:off x="6769100" y="4313238"/>
            <a:ext cx="479425" cy="30162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0" name="Rectangle 103"/>
          <p:cNvSpPr>
            <a:spLocks noChangeArrowheads="1"/>
          </p:cNvSpPr>
          <p:nvPr/>
        </p:nvSpPr>
        <p:spPr bwMode="auto">
          <a:xfrm>
            <a:off x="6769100" y="4313238"/>
            <a:ext cx="479425" cy="30162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1" name="Rectangle 104"/>
          <p:cNvSpPr>
            <a:spLocks noChangeArrowheads="1"/>
          </p:cNvSpPr>
          <p:nvPr/>
        </p:nvSpPr>
        <p:spPr bwMode="auto">
          <a:xfrm>
            <a:off x="6794500" y="4344988"/>
            <a:ext cx="26988" cy="34925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2" name="Rectangle 105"/>
          <p:cNvSpPr>
            <a:spLocks noChangeArrowheads="1"/>
          </p:cNvSpPr>
          <p:nvPr/>
        </p:nvSpPr>
        <p:spPr bwMode="auto">
          <a:xfrm>
            <a:off x="6794500" y="4344988"/>
            <a:ext cx="26988" cy="3492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3" name="Rectangle 106"/>
          <p:cNvSpPr>
            <a:spLocks noChangeArrowheads="1"/>
          </p:cNvSpPr>
          <p:nvPr/>
        </p:nvSpPr>
        <p:spPr bwMode="auto">
          <a:xfrm>
            <a:off x="6848475" y="4344988"/>
            <a:ext cx="26988" cy="34925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4" name="Rectangle 107"/>
          <p:cNvSpPr>
            <a:spLocks noChangeArrowheads="1"/>
          </p:cNvSpPr>
          <p:nvPr/>
        </p:nvSpPr>
        <p:spPr bwMode="auto">
          <a:xfrm>
            <a:off x="6848475" y="4344988"/>
            <a:ext cx="26988" cy="3492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5" name="Rectangle 108"/>
          <p:cNvSpPr>
            <a:spLocks noChangeArrowheads="1"/>
          </p:cNvSpPr>
          <p:nvPr/>
        </p:nvSpPr>
        <p:spPr bwMode="auto">
          <a:xfrm>
            <a:off x="7196138" y="4344988"/>
            <a:ext cx="25400" cy="354012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6" name="Rectangle 109"/>
          <p:cNvSpPr>
            <a:spLocks noChangeArrowheads="1"/>
          </p:cNvSpPr>
          <p:nvPr/>
        </p:nvSpPr>
        <p:spPr bwMode="auto">
          <a:xfrm>
            <a:off x="7196138" y="4344988"/>
            <a:ext cx="25400" cy="354012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7" name="Rectangle 110"/>
          <p:cNvSpPr>
            <a:spLocks noChangeArrowheads="1"/>
          </p:cNvSpPr>
          <p:nvPr/>
        </p:nvSpPr>
        <p:spPr bwMode="auto">
          <a:xfrm>
            <a:off x="7142163" y="4344988"/>
            <a:ext cx="26987" cy="354012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8" name="Rectangle 111"/>
          <p:cNvSpPr>
            <a:spLocks noChangeArrowheads="1"/>
          </p:cNvSpPr>
          <p:nvPr/>
        </p:nvSpPr>
        <p:spPr bwMode="auto">
          <a:xfrm>
            <a:off x="7142163" y="4344988"/>
            <a:ext cx="26987" cy="354012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9" name="Rectangle 112"/>
          <p:cNvSpPr>
            <a:spLocks noChangeArrowheads="1"/>
          </p:cNvSpPr>
          <p:nvPr/>
        </p:nvSpPr>
        <p:spPr bwMode="auto">
          <a:xfrm>
            <a:off x="6640513" y="4494213"/>
            <a:ext cx="106362" cy="30162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0" name="Rectangle 113"/>
          <p:cNvSpPr>
            <a:spLocks noChangeArrowheads="1"/>
          </p:cNvSpPr>
          <p:nvPr/>
        </p:nvSpPr>
        <p:spPr bwMode="auto">
          <a:xfrm>
            <a:off x="6640513" y="4494213"/>
            <a:ext cx="106362" cy="30162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1" name="Rectangle 114"/>
          <p:cNvSpPr>
            <a:spLocks noChangeArrowheads="1"/>
          </p:cNvSpPr>
          <p:nvPr/>
        </p:nvSpPr>
        <p:spPr bwMode="auto">
          <a:xfrm>
            <a:off x="6613525" y="4356100"/>
            <a:ext cx="26988" cy="338138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2" name="Rectangle 115"/>
          <p:cNvSpPr>
            <a:spLocks noChangeArrowheads="1"/>
          </p:cNvSpPr>
          <p:nvPr/>
        </p:nvSpPr>
        <p:spPr bwMode="auto">
          <a:xfrm>
            <a:off x="6613525" y="4356100"/>
            <a:ext cx="26988" cy="338138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3" name="Rectangle 116"/>
          <p:cNvSpPr>
            <a:spLocks noChangeArrowheads="1"/>
          </p:cNvSpPr>
          <p:nvPr/>
        </p:nvSpPr>
        <p:spPr bwMode="auto">
          <a:xfrm>
            <a:off x="6715125" y="4524375"/>
            <a:ext cx="26988" cy="173038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4" name="Rectangle 117"/>
          <p:cNvSpPr>
            <a:spLocks noChangeArrowheads="1"/>
          </p:cNvSpPr>
          <p:nvPr/>
        </p:nvSpPr>
        <p:spPr bwMode="auto">
          <a:xfrm>
            <a:off x="6715125" y="4524375"/>
            <a:ext cx="26988" cy="173038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5" name="Rectangle 118"/>
          <p:cNvSpPr>
            <a:spLocks noChangeArrowheads="1"/>
          </p:cNvSpPr>
          <p:nvPr/>
        </p:nvSpPr>
        <p:spPr bwMode="auto">
          <a:xfrm>
            <a:off x="4873625" y="4632325"/>
            <a:ext cx="79375" cy="152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6" name="Rectangle 119"/>
          <p:cNvSpPr>
            <a:spLocks noChangeArrowheads="1"/>
          </p:cNvSpPr>
          <p:nvPr/>
        </p:nvSpPr>
        <p:spPr bwMode="auto">
          <a:xfrm>
            <a:off x="4873625" y="4632325"/>
            <a:ext cx="79375" cy="15240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7" name="Freeform 120"/>
          <p:cNvSpPr>
            <a:spLocks noEditPoints="1"/>
          </p:cNvSpPr>
          <p:nvPr/>
        </p:nvSpPr>
        <p:spPr bwMode="auto">
          <a:xfrm>
            <a:off x="2598738" y="4319588"/>
            <a:ext cx="352425" cy="269875"/>
          </a:xfrm>
          <a:custGeom>
            <a:avLst/>
            <a:gdLst>
              <a:gd name="T0" fmla="*/ 0 w 222"/>
              <a:gd name="T1" fmla="*/ 221773770 h 170"/>
              <a:gd name="T2" fmla="*/ 186491561 w 222"/>
              <a:gd name="T3" fmla="*/ 330141243 h 170"/>
              <a:gd name="T4" fmla="*/ 340221893 w 222"/>
              <a:gd name="T5" fmla="*/ 244454374 h 170"/>
              <a:gd name="T6" fmla="*/ 153728745 w 222"/>
              <a:gd name="T7" fmla="*/ 136088438 h 170"/>
              <a:gd name="T8" fmla="*/ 0 w 222"/>
              <a:gd name="T9" fmla="*/ 221773770 h 170"/>
              <a:gd name="T10" fmla="*/ 194052821 w 222"/>
              <a:gd name="T11" fmla="*/ 57962804 h 170"/>
              <a:gd name="T12" fmla="*/ 380544382 w 222"/>
              <a:gd name="T13" fmla="*/ 166330302 h 170"/>
              <a:gd name="T14" fmla="*/ 483870065 w 222"/>
              <a:gd name="T15" fmla="*/ 108365936 h 170"/>
              <a:gd name="T16" fmla="*/ 297378455 w 222"/>
              <a:gd name="T17" fmla="*/ 0 h 170"/>
              <a:gd name="T18" fmla="*/ 194052821 w 222"/>
              <a:gd name="T19" fmla="*/ 57962804 h 170"/>
              <a:gd name="T20" fmla="*/ 559474732 w 222"/>
              <a:gd name="T21" fmla="*/ 115927195 h 170"/>
              <a:gd name="T22" fmla="*/ 372983122 w 222"/>
              <a:gd name="T23" fmla="*/ 10080624 h 170"/>
              <a:gd name="T24" fmla="*/ 340221893 w 222"/>
              <a:gd name="T25" fmla="*/ 22682198 h 170"/>
              <a:gd name="T26" fmla="*/ 483870065 w 222"/>
              <a:gd name="T27" fmla="*/ 108365936 h 170"/>
              <a:gd name="T28" fmla="*/ 483870065 w 222"/>
              <a:gd name="T29" fmla="*/ 158769043 h 170"/>
              <a:gd name="T30" fmla="*/ 559474732 w 222"/>
              <a:gd name="T31" fmla="*/ 115927195 h 170"/>
              <a:gd name="T32" fmla="*/ 186491561 w 222"/>
              <a:gd name="T33" fmla="*/ 428426607 h 170"/>
              <a:gd name="T34" fmla="*/ 559474732 w 222"/>
              <a:gd name="T35" fmla="*/ 214214097 h 170"/>
              <a:gd name="T36" fmla="*/ 559474732 w 222"/>
              <a:gd name="T37" fmla="*/ 115927195 h 170"/>
              <a:gd name="T38" fmla="*/ 186491561 w 222"/>
              <a:gd name="T39" fmla="*/ 330141243 h 170"/>
              <a:gd name="T40" fmla="*/ 186491561 w 222"/>
              <a:gd name="T41" fmla="*/ 428426607 h 1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2"/>
              <a:gd name="T64" fmla="*/ 0 h 170"/>
              <a:gd name="T65" fmla="*/ 222 w 222"/>
              <a:gd name="T66" fmla="*/ 170 h 1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2" h="170">
                <a:moveTo>
                  <a:pt x="0" y="88"/>
                </a:moveTo>
                <a:lnTo>
                  <a:pt x="74" y="131"/>
                </a:lnTo>
                <a:lnTo>
                  <a:pt x="135" y="97"/>
                </a:lnTo>
                <a:lnTo>
                  <a:pt x="61" y="54"/>
                </a:lnTo>
                <a:lnTo>
                  <a:pt x="0" y="88"/>
                </a:lnTo>
                <a:close/>
                <a:moveTo>
                  <a:pt x="77" y="23"/>
                </a:moveTo>
                <a:lnTo>
                  <a:pt x="151" y="66"/>
                </a:lnTo>
                <a:lnTo>
                  <a:pt x="192" y="43"/>
                </a:lnTo>
                <a:lnTo>
                  <a:pt x="118" y="0"/>
                </a:lnTo>
                <a:lnTo>
                  <a:pt x="77" y="23"/>
                </a:lnTo>
                <a:close/>
                <a:moveTo>
                  <a:pt x="222" y="46"/>
                </a:moveTo>
                <a:lnTo>
                  <a:pt x="148" y="4"/>
                </a:lnTo>
                <a:lnTo>
                  <a:pt x="135" y="9"/>
                </a:lnTo>
                <a:lnTo>
                  <a:pt x="192" y="43"/>
                </a:lnTo>
                <a:lnTo>
                  <a:pt x="192" y="63"/>
                </a:lnTo>
                <a:lnTo>
                  <a:pt x="222" y="46"/>
                </a:lnTo>
                <a:close/>
                <a:moveTo>
                  <a:pt x="74" y="170"/>
                </a:moveTo>
                <a:lnTo>
                  <a:pt x="222" y="85"/>
                </a:lnTo>
                <a:lnTo>
                  <a:pt x="222" y="46"/>
                </a:lnTo>
                <a:lnTo>
                  <a:pt x="74" y="131"/>
                </a:lnTo>
                <a:lnTo>
                  <a:pt x="74" y="1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8" name="Freeform 121"/>
          <p:cNvSpPr>
            <a:spLocks/>
          </p:cNvSpPr>
          <p:nvPr/>
        </p:nvSpPr>
        <p:spPr bwMode="auto">
          <a:xfrm>
            <a:off x="2598738" y="4405313"/>
            <a:ext cx="214312" cy="122237"/>
          </a:xfrm>
          <a:custGeom>
            <a:avLst/>
            <a:gdLst>
              <a:gd name="T0" fmla="*/ 0 w 135"/>
              <a:gd name="T1" fmla="*/ 85684953 h 77"/>
              <a:gd name="T2" fmla="*/ 186491093 w 135"/>
              <a:gd name="T3" fmla="*/ 194050416 h 77"/>
              <a:gd name="T4" fmla="*/ 340219452 w 135"/>
              <a:gd name="T5" fmla="*/ 108365488 h 77"/>
              <a:gd name="T6" fmla="*/ 153728359 w 135"/>
              <a:gd name="T7" fmla="*/ 0 h 77"/>
              <a:gd name="T8" fmla="*/ 0 w 135"/>
              <a:gd name="T9" fmla="*/ 85684953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77"/>
              <a:gd name="T17" fmla="*/ 135 w 135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77">
                <a:moveTo>
                  <a:pt x="0" y="34"/>
                </a:moveTo>
                <a:lnTo>
                  <a:pt x="74" y="77"/>
                </a:lnTo>
                <a:lnTo>
                  <a:pt x="135" y="43"/>
                </a:lnTo>
                <a:lnTo>
                  <a:pt x="61" y="0"/>
                </a:lnTo>
                <a:lnTo>
                  <a:pt x="0" y="34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9" name="Freeform 122"/>
          <p:cNvSpPr>
            <a:spLocks/>
          </p:cNvSpPr>
          <p:nvPr/>
        </p:nvSpPr>
        <p:spPr bwMode="auto">
          <a:xfrm>
            <a:off x="2720975" y="4319588"/>
            <a:ext cx="182563" cy="104775"/>
          </a:xfrm>
          <a:custGeom>
            <a:avLst/>
            <a:gdLst>
              <a:gd name="T0" fmla="*/ 0 w 115"/>
              <a:gd name="T1" fmla="*/ 57962798 h 66"/>
              <a:gd name="T2" fmla="*/ 186492073 w 115"/>
              <a:gd name="T3" fmla="*/ 166330285 h 66"/>
              <a:gd name="T4" fmla="*/ 289819579 w 115"/>
              <a:gd name="T5" fmla="*/ 108365925 h 66"/>
              <a:gd name="T6" fmla="*/ 103327480 w 115"/>
              <a:gd name="T7" fmla="*/ 0 h 66"/>
              <a:gd name="T8" fmla="*/ 0 w 115"/>
              <a:gd name="T9" fmla="*/ 5796279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66"/>
              <a:gd name="T17" fmla="*/ 115 w 115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66">
                <a:moveTo>
                  <a:pt x="0" y="23"/>
                </a:moveTo>
                <a:lnTo>
                  <a:pt x="74" y="66"/>
                </a:lnTo>
                <a:lnTo>
                  <a:pt x="115" y="43"/>
                </a:lnTo>
                <a:lnTo>
                  <a:pt x="41" y="0"/>
                </a:lnTo>
                <a:lnTo>
                  <a:pt x="0" y="23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0" name="Freeform 123"/>
          <p:cNvSpPr>
            <a:spLocks/>
          </p:cNvSpPr>
          <p:nvPr/>
        </p:nvSpPr>
        <p:spPr bwMode="auto">
          <a:xfrm>
            <a:off x="2813050" y="4325938"/>
            <a:ext cx="138113" cy="93662"/>
          </a:xfrm>
          <a:custGeom>
            <a:avLst/>
            <a:gdLst>
              <a:gd name="T0" fmla="*/ 219255204 w 87"/>
              <a:gd name="T1" fmla="*/ 105846020 h 59"/>
              <a:gd name="T2" fmla="*/ 32762945 w 87"/>
              <a:gd name="T3" fmla="*/ 0 h 59"/>
              <a:gd name="T4" fmla="*/ 0 w 87"/>
              <a:gd name="T5" fmla="*/ 12599920 h 59"/>
              <a:gd name="T6" fmla="*/ 143650219 w 87"/>
              <a:gd name="T7" fmla="*/ 98284775 h 59"/>
              <a:gd name="T8" fmla="*/ 143650219 w 87"/>
              <a:gd name="T9" fmla="*/ 148687642 h 59"/>
              <a:gd name="T10" fmla="*/ 219255204 w 87"/>
              <a:gd name="T11" fmla="*/ 105846020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"/>
              <a:gd name="T19" fmla="*/ 0 h 59"/>
              <a:gd name="T20" fmla="*/ 87 w 87"/>
              <a:gd name="T21" fmla="*/ 59 h 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" h="59">
                <a:moveTo>
                  <a:pt x="87" y="42"/>
                </a:moveTo>
                <a:lnTo>
                  <a:pt x="13" y="0"/>
                </a:lnTo>
                <a:lnTo>
                  <a:pt x="0" y="5"/>
                </a:lnTo>
                <a:lnTo>
                  <a:pt x="57" y="39"/>
                </a:lnTo>
                <a:lnTo>
                  <a:pt x="57" y="59"/>
                </a:lnTo>
                <a:lnTo>
                  <a:pt x="87" y="42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1" name="Freeform 124"/>
          <p:cNvSpPr>
            <a:spLocks/>
          </p:cNvSpPr>
          <p:nvPr/>
        </p:nvSpPr>
        <p:spPr bwMode="auto">
          <a:xfrm>
            <a:off x="2716213" y="4392613"/>
            <a:ext cx="234950" cy="196850"/>
          </a:xfrm>
          <a:custGeom>
            <a:avLst/>
            <a:gdLst>
              <a:gd name="T0" fmla="*/ 0 w 148"/>
              <a:gd name="T1" fmla="*/ 312499397 h 124"/>
              <a:gd name="T2" fmla="*/ 372983070 w 148"/>
              <a:gd name="T3" fmla="*/ 98286888 h 124"/>
              <a:gd name="T4" fmla="*/ 372983070 w 148"/>
              <a:gd name="T5" fmla="*/ 0 h 124"/>
              <a:gd name="T6" fmla="*/ 0 w 148"/>
              <a:gd name="T7" fmla="*/ 214214121 h 124"/>
              <a:gd name="T8" fmla="*/ 0 w 148"/>
              <a:gd name="T9" fmla="*/ 31249939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24"/>
              <a:gd name="T17" fmla="*/ 148 w 148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24">
                <a:moveTo>
                  <a:pt x="0" y="124"/>
                </a:moveTo>
                <a:lnTo>
                  <a:pt x="148" y="39"/>
                </a:lnTo>
                <a:lnTo>
                  <a:pt x="148" y="0"/>
                </a:lnTo>
                <a:lnTo>
                  <a:pt x="0" y="85"/>
                </a:lnTo>
                <a:lnTo>
                  <a:pt x="0" y="124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2" name="Freeform 125"/>
          <p:cNvSpPr>
            <a:spLocks noEditPoints="1"/>
          </p:cNvSpPr>
          <p:nvPr/>
        </p:nvSpPr>
        <p:spPr bwMode="auto">
          <a:xfrm>
            <a:off x="2695575" y="4356100"/>
            <a:ext cx="228600" cy="117475"/>
          </a:xfrm>
          <a:custGeom>
            <a:avLst/>
            <a:gdLst>
              <a:gd name="T0" fmla="*/ 0 w 144"/>
              <a:gd name="T1" fmla="*/ 78124043 h 74"/>
              <a:gd name="T2" fmla="*/ 40322495 w 144"/>
              <a:gd name="T3" fmla="*/ 0 h 74"/>
              <a:gd name="T4" fmla="*/ 226814066 w 144"/>
              <a:gd name="T5" fmla="*/ 108365930 h 74"/>
              <a:gd name="T6" fmla="*/ 186491533 w 144"/>
              <a:gd name="T7" fmla="*/ 186491535 h 74"/>
              <a:gd name="T8" fmla="*/ 0 w 144"/>
              <a:gd name="T9" fmla="*/ 78124043 h 74"/>
              <a:gd name="T10" fmla="*/ 226814066 w 144"/>
              <a:gd name="T11" fmla="*/ 108365930 h 74"/>
              <a:gd name="T12" fmla="*/ 330141222 w 144"/>
              <a:gd name="T13" fmla="*/ 50403117 h 74"/>
              <a:gd name="T14" fmla="*/ 362902445 w 144"/>
              <a:gd name="T15" fmla="*/ 83165941 h 74"/>
              <a:gd name="T16" fmla="*/ 186491533 w 144"/>
              <a:gd name="T17" fmla="*/ 186491535 h 74"/>
              <a:gd name="T18" fmla="*/ 226814066 w 144"/>
              <a:gd name="T19" fmla="*/ 108365930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"/>
              <a:gd name="T31" fmla="*/ 0 h 74"/>
              <a:gd name="T32" fmla="*/ 144 w 144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" h="74">
                <a:moveTo>
                  <a:pt x="0" y="31"/>
                </a:moveTo>
                <a:lnTo>
                  <a:pt x="16" y="0"/>
                </a:lnTo>
                <a:lnTo>
                  <a:pt x="90" y="43"/>
                </a:lnTo>
                <a:lnTo>
                  <a:pt x="74" y="74"/>
                </a:lnTo>
                <a:lnTo>
                  <a:pt x="0" y="31"/>
                </a:lnTo>
                <a:close/>
                <a:moveTo>
                  <a:pt x="90" y="43"/>
                </a:moveTo>
                <a:lnTo>
                  <a:pt x="131" y="20"/>
                </a:lnTo>
                <a:lnTo>
                  <a:pt x="144" y="33"/>
                </a:lnTo>
                <a:lnTo>
                  <a:pt x="74" y="74"/>
                </a:lnTo>
                <a:lnTo>
                  <a:pt x="90" y="4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3" name="Freeform 126"/>
          <p:cNvSpPr>
            <a:spLocks/>
          </p:cNvSpPr>
          <p:nvPr/>
        </p:nvSpPr>
        <p:spPr bwMode="auto">
          <a:xfrm>
            <a:off x="2695575" y="4356100"/>
            <a:ext cx="142875" cy="117475"/>
          </a:xfrm>
          <a:custGeom>
            <a:avLst/>
            <a:gdLst>
              <a:gd name="T0" fmla="*/ 0 w 90"/>
              <a:gd name="T1" fmla="*/ 78124043 h 74"/>
              <a:gd name="T2" fmla="*/ 40322499 w 90"/>
              <a:gd name="T3" fmla="*/ 0 h 74"/>
              <a:gd name="T4" fmla="*/ 226814085 w 90"/>
              <a:gd name="T5" fmla="*/ 108365930 h 74"/>
              <a:gd name="T6" fmla="*/ 186491549 w 90"/>
              <a:gd name="T7" fmla="*/ 186491535 h 74"/>
              <a:gd name="T8" fmla="*/ 0 w 90"/>
              <a:gd name="T9" fmla="*/ 78124043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74"/>
              <a:gd name="T17" fmla="*/ 90 w 90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74">
                <a:moveTo>
                  <a:pt x="0" y="31"/>
                </a:moveTo>
                <a:lnTo>
                  <a:pt x="16" y="0"/>
                </a:lnTo>
                <a:lnTo>
                  <a:pt x="90" y="43"/>
                </a:lnTo>
                <a:lnTo>
                  <a:pt x="74" y="74"/>
                </a:lnTo>
                <a:lnTo>
                  <a:pt x="0" y="31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4" name="Freeform 127"/>
          <p:cNvSpPr>
            <a:spLocks/>
          </p:cNvSpPr>
          <p:nvPr/>
        </p:nvSpPr>
        <p:spPr bwMode="auto">
          <a:xfrm>
            <a:off x="2813050" y="4387850"/>
            <a:ext cx="111125" cy="85725"/>
          </a:xfrm>
          <a:custGeom>
            <a:avLst/>
            <a:gdLst>
              <a:gd name="T0" fmla="*/ 40322495 w 70"/>
              <a:gd name="T1" fmla="*/ 57964396 h 54"/>
              <a:gd name="T2" fmla="*/ 143648099 w 70"/>
              <a:gd name="T3" fmla="*/ 0 h 54"/>
              <a:gd name="T4" fmla="*/ 176410910 w 70"/>
              <a:gd name="T5" fmla="*/ 32762828 h 54"/>
              <a:gd name="T6" fmla="*/ 0 w 70"/>
              <a:gd name="T7" fmla="*/ 136088449 h 54"/>
              <a:gd name="T8" fmla="*/ 40322495 w 70"/>
              <a:gd name="T9" fmla="*/ 5796439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54"/>
              <a:gd name="T17" fmla="*/ 70 w 7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54">
                <a:moveTo>
                  <a:pt x="16" y="23"/>
                </a:moveTo>
                <a:lnTo>
                  <a:pt x="57" y="0"/>
                </a:lnTo>
                <a:lnTo>
                  <a:pt x="70" y="13"/>
                </a:lnTo>
                <a:lnTo>
                  <a:pt x="0" y="54"/>
                </a:lnTo>
                <a:lnTo>
                  <a:pt x="16" y="23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5" name="Freeform 128"/>
          <p:cNvSpPr>
            <a:spLocks noEditPoints="1"/>
          </p:cNvSpPr>
          <p:nvPr/>
        </p:nvSpPr>
        <p:spPr bwMode="auto">
          <a:xfrm>
            <a:off x="2752725" y="4448175"/>
            <a:ext cx="155575" cy="141288"/>
          </a:xfrm>
          <a:custGeom>
            <a:avLst/>
            <a:gdLst>
              <a:gd name="T0" fmla="*/ 0 w 237"/>
              <a:gd name="T1" fmla="*/ 83025485 h 188"/>
              <a:gd name="T2" fmla="*/ 10772751 w 237"/>
              <a:gd name="T3" fmla="*/ 59868539 h 188"/>
              <a:gd name="T4" fmla="*/ 21114219 w 237"/>
              <a:gd name="T5" fmla="*/ 83025485 h 188"/>
              <a:gd name="T6" fmla="*/ 21114219 w 237"/>
              <a:gd name="T7" fmla="*/ 83025485 h 188"/>
              <a:gd name="T8" fmla="*/ 10772751 w 237"/>
              <a:gd name="T9" fmla="*/ 106182454 h 188"/>
              <a:gd name="T10" fmla="*/ 0 w 237"/>
              <a:gd name="T11" fmla="*/ 83025485 h 188"/>
              <a:gd name="T12" fmla="*/ 81010594 w 237"/>
              <a:gd name="T13" fmla="*/ 23156951 h 188"/>
              <a:gd name="T14" fmla="*/ 91352082 w 237"/>
              <a:gd name="T15" fmla="*/ 0 h 188"/>
              <a:gd name="T16" fmla="*/ 102124827 w 237"/>
              <a:gd name="T17" fmla="*/ 23156951 h 188"/>
              <a:gd name="T18" fmla="*/ 102124827 w 237"/>
              <a:gd name="T19" fmla="*/ 23156951 h 188"/>
              <a:gd name="T20" fmla="*/ 91352082 w 237"/>
              <a:gd name="T21" fmla="*/ 46313902 h 188"/>
              <a:gd name="T22" fmla="*/ 81010594 w 237"/>
              <a:gd name="T23" fmla="*/ 23156951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"/>
              <a:gd name="T37" fmla="*/ 0 h 188"/>
              <a:gd name="T38" fmla="*/ 237 w 237"/>
              <a:gd name="T39" fmla="*/ 188 h 1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" h="188">
                <a:moveTo>
                  <a:pt x="0" y="147"/>
                </a:moveTo>
                <a:cubicBezTo>
                  <a:pt x="0" y="124"/>
                  <a:pt x="11" y="106"/>
                  <a:pt x="25" y="106"/>
                </a:cubicBezTo>
                <a:cubicBezTo>
                  <a:pt x="38" y="106"/>
                  <a:pt x="49" y="124"/>
                  <a:pt x="49" y="147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69"/>
                  <a:pt x="38" y="188"/>
                  <a:pt x="25" y="188"/>
                </a:cubicBezTo>
                <a:cubicBezTo>
                  <a:pt x="11" y="188"/>
                  <a:pt x="0" y="169"/>
                  <a:pt x="0" y="147"/>
                </a:cubicBezTo>
                <a:close/>
                <a:moveTo>
                  <a:pt x="188" y="41"/>
                </a:moveTo>
                <a:cubicBezTo>
                  <a:pt x="188" y="18"/>
                  <a:pt x="199" y="0"/>
                  <a:pt x="212" y="0"/>
                </a:cubicBezTo>
                <a:cubicBezTo>
                  <a:pt x="226" y="0"/>
                  <a:pt x="237" y="18"/>
                  <a:pt x="237" y="41"/>
                </a:cubicBezTo>
                <a:cubicBezTo>
                  <a:pt x="237" y="41"/>
                  <a:pt x="237" y="41"/>
                  <a:pt x="237" y="41"/>
                </a:cubicBezTo>
                <a:cubicBezTo>
                  <a:pt x="237" y="63"/>
                  <a:pt x="226" y="82"/>
                  <a:pt x="212" y="82"/>
                </a:cubicBezTo>
                <a:cubicBezTo>
                  <a:pt x="199" y="82"/>
                  <a:pt x="188" y="63"/>
                  <a:pt x="188" y="41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6" name="Freeform 129"/>
          <p:cNvSpPr>
            <a:spLocks noEditPoints="1"/>
          </p:cNvSpPr>
          <p:nvPr/>
        </p:nvSpPr>
        <p:spPr bwMode="auto">
          <a:xfrm>
            <a:off x="2752725" y="4448175"/>
            <a:ext cx="155575" cy="141288"/>
          </a:xfrm>
          <a:custGeom>
            <a:avLst/>
            <a:gdLst>
              <a:gd name="T0" fmla="*/ 0 w 237"/>
              <a:gd name="T1" fmla="*/ 83025485 h 188"/>
              <a:gd name="T2" fmla="*/ 10772751 w 237"/>
              <a:gd name="T3" fmla="*/ 59868539 h 188"/>
              <a:gd name="T4" fmla="*/ 21114219 w 237"/>
              <a:gd name="T5" fmla="*/ 83025485 h 188"/>
              <a:gd name="T6" fmla="*/ 21114219 w 237"/>
              <a:gd name="T7" fmla="*/ 83025485 h 188"/>
              <a:gd name="T8" fmla="*/ 10772751 w 237"/>
              <a:gd name="T9" fmla="*/ 106182454 h 188"/>
              <a:gd name="T10" fmla="*/ 0 w 237"/>
              <a:gd name="T11" fmla="*/ 83025485 h 188"/>
              <a:gd name="T12" fmla="*/ 81010594 w 237"/>
              <a:gd name="T13" fmla="*/ 23156951 h 188"/>
              <a:gd name="T14" fmla="*/ 91352082 w 237"/>
              <a:gd name="T15" fmla="*/ 0 h 188"/>
              <a:gd name="T16" fmla="*/ 102124827 w 237"/>
              <a:gd name="T17" fmla="*/ 23156951 h 188"/>
              <a:gd name="T18" fmla="*/ 102124827 w 237"/>
              <a:gd name="T19" fmla="*/ 23156951 h 188"/>
              <a:gd name="T20" fmla="*/ 91352082 w 237"/>
              <a:gd name="T21" fmla="*/ 46313902 h 188"/>
              <a:gd name="T22" fmla="*/ 81010594 w 237"/>
              <a:gd name="T23" fmla="*/ 23156951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"/>
              <a:gd name="T37" fmla="*/ 0 h 188"/>
              <a:gd name="T38" fmla="*/ 237 w 237"/>
              <a:gd name="T39" fmla="*/ 188 h 1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" h="188">
                <a:moveTo>
                  <a:pt x="0" y="147"/>
                </a:moveTo>
                <a:cubicBezTo>
                  <a:pt x="0" y="124"/>
                  <a:pt x="11" y="106"/>
                  <a:pt x="25" y="106"/>
                </a:cubicBezTo>
                <a:cubicBezTo>
                  <a:pt x="38" y="106"/>
                  <a:pt x="49" y="124"/>
                  <a:pt x="49" y="147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69"/>
                  <a:pt x="38" y="188"/>
                  <a:pt x="25" y="188"/>
                </a:cubicBezTo>
                <a:cubicBezTo>
                  <a:pt x="11" y="188"/>
                  <a:pt x="0" y="169"/>
                  <a:pt x="0" y="147"/>
                </a:cubicBezTo>
                <a:close/>
                <a:moveTo>
                  <a:pt x="188" y="41"/>
                </a:moveTo>
                <a:cubicBezTo>
                  <a:pt x="188" y="18"/>
                  <a:pt x="199" y="0"/>
                  <a:pt x="212" y="0"/>
                </a:cubicBezTo>
                <a:cubicBezTo>
                  <a:pt x="226" y="0"/>
                  <a:pt x="237" y="18"/>
                  <a:pt x="237" y="41"/>
                </a:cubicBezTo>
                <a:cubicBezTo>
                  <a:pt x="237" y="41"/>
                  <a:pt x="237" y="41"/>
                  <a:pt x="237" y="41"/>
                </a:cubicBezTo>
                <a:cubicBezTo>
                  <a:pt x="237" y="63"/>
                  <a:pt x="226" y="82"/>
                  <a:pt x="212" y="82"/>
                </a:cubicBezTo>
                <a:cubicBezTo>
                  <a:pt x="199" y="82"/>
                  <a:pt x="188" y="63"/>
                  <a:pt x="188" y="41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7" name="Freeform 130"/>
          <p:cNvSpPr>
            <a:spLocks/>
          </p:cNvSpPr>
          <p:nvPr/>
        </p:nvSpPr>
        <p:spPr bwMode="auto">
          <a:xfrm>
            <a:off x="2598738" y="4459288"/>
            <a:ext cx="117475" cy="130175"/>
          </a:xfrm>
          <a:custGeom>
            <a:avLst/>
            <a:gdLst>
              <a:gd name="T0" fmla="*/ 0 w 74"/>
              <a:gd name="T1" fmla="*/ 0 h 82"/>
              <a:gd name="T2" fmla="*/ 0 w 74"/>
              <a:gd name="T3" fmla="*/ 98286876 h 82"/>
              <a:gd name="T4" fmla="*/ 186491535 w 74"/>
              <a:gd name="T5" fmla="*/ 206652785 h 82"/>
              <a:gd name="T6" fmla="*/ 186491535 w 74"/>
              <a:gd name="T7" fmla="*/ 108365934 h 82"/>
              <a:gd name="T8" fmla="*/ 0 w 74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82"/>
              <a:gd name="T17" fmla="*/ 74 w 74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82">
                <a:moveTo>
                  <a:pt x="0" y="0"/>
                </a:moveTo>
                <a:lnTo>
                  <a:pt x="0" y="39"/>
                </a:lnTo>
                <a:lnTo>
                  <a:pt x="74" y="82"/>
                </a:lnTo>
                <a:lnTo>
                  <a:pt x="74" y="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8" name="Freeform 131"/>
          <p:cNvSpPr>
            <a:spLocks/>
          </p:cNvSpPr>
          <p:nvPr/>
        </p:nvSpPr>
        <p:spPr bwMode="auto">
          <a:xfrm>
            <a:off x="2598738" y="4459288"/>
            <a:ext cx="117475" cy="130175"/>
          </a:xfrm>
          <a:custGeom>
            <a:avLst/>
            <a:gdLst>
              <a:gd name="T0" fmla="*/ 0 w 74"/>
              <a:gd name="T1" fmla="*/ 0 h 82"/>
              <a:gd name="T2" fmla="*/ 0 w 74"/>
              <a:gd name="T3" fmla="*/ 98286876 h 82"/>
              <a:gd name="T4" fmla="*/ 186491535 w 74"/>
              <a:gd name="T5" fmla="*/ 206652785 h 82"/>
              <a:gd name="T6" fmla="*/ 186491535 w 74"/>
              <a:gd name="T7" fmla="*/ 108365934 h 82"/>
              <a:gd name="T8" fmla="*/ 0 w 74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82"/>
              <a:gd name="T17" fmla="*/ 74 w 74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82">
                <a:moveTo>
                  <a:pt x="0" y="0"/>
                </a:moveTo>
                <a:lnTo>
                  <a:pt x="0" y="39"/>
                </a:lnTo>
                <a:lnTo>
                  <a:pt x="74" y="82"/>
                </a:lnTo>
                <a:lnTo>
                  <a:pt x="74" y="43"/>
                </a:lnTo>
                <a:lnTo>
                  <a:pt x="0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59" name="Freeform 132"/>
          <p:cNvSpPr>
            <a:spLocks noEditPoints="1"/>
          </p:cNvSpPr>
          <p:nvPr/>
        </p:nvSpPr>
        <p:spPr bwMode="auto">
          <a:xfrm>
            <a:off x="2609850" y="4484688"/>
            <a:ext cx="85725" cy="73025"/>
          </a:xfrm>
          <a:custGeom>
            <a:avLst/>
            <a:gdLst>
              <a:gd name="T0" fmla="*/ 0 w 131"/>
              <a:gd name="T1" fmla="*/ 13881458 h 98"/>
              <a:gd name="T2" fmla="*/ 6851455 w 131"/>
              <a:gd name="T3" fmla="*/ 0 h 98"/>
              <a:gd name="T4" fmla="*/ 14131536 w 131"/>
              <a:gd name="T5" fmla="*/ 13881458 h 98"/>
              <a:gd name="T6" fmla="*/ 14131536 w 131"/>
              <a:gd name="T7" fmla="*/ 13881458 h 98"/>
              <a:gd name="T8" fmla="*/ 6851455 w 131"/>
              <a:gd name="T9" fmla="*/ 27207777 h 98"/>
              <a:gd name="T10" fmla="*/ 0 w 131"/>
              <a:gd name="T11" fmla="*/ 13881458 h 98"/>
              <a:gd name="T12" fmla="*/ 41965977 w 131"/>
              <a:gd name="T13" fmla="*/ 40533345 h 98"/>
              <a:gd name="T14" fmla="*/ 48817440 w 131"/>
              <a:gd name="T15" fmla="*/ 27207777 h 98"/>
              <a:gd name="T16" fmla="*/ 56097518 w 131"/>
              <a:gd name="T17" fmla="*/ 40533345 h 98"/>
              <a:gd name="T18" fmla="*/ 56097518 w 131"/>
              <a:gd name="T19" fmla="*/ 40533345 h 98"/>
              <a:gd name="T20" fmla="*/ 48817440 w 131"/>
              <a:gd name="T21" fmla="*/ 54414809 h 98"/>
              <a:gd name="T22" fmla="*/ 41965977 w 131"/>
              <a:gd name="T23" fmla="*/ 40533345 h 98"/>
              <a:gd name="T24" fmla="*/ 41965977 w 131"/>
              <a:gd name="T25" fmla="*/ 40533345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"/>
              <a:gd name="T40" fmla="*/ 0 h 98"/>
              <a:gd name="T41" fmla="*/ 131 w 131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" h="98">
                <a:moveTo>
                  <a:pt x="0" y="25"/>
                </a:moveTo>
                <a:cubicBezTo>
                  <a:pt x="0" y="11"/>
                  <a:pt x="7" y="0"/>
                  <a:pt x="16" y="0"/>
                </a:cubicBezTo>
                <a:cubicBezTo>
                  <a:pt x="25" y="0"/>
                  <a:pt x="33" y="11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38"/>
                  <a:pt x="25" y="49"/>
                  <a:pt x="16" y="49"/>
                </a:cubicBezTo>
                <a:cubicBezTo>
                  <a:pt x="7" y="49"/>
                  <a:pt x="0" y="38"/>
                  <a:pt x="0" y="25"/>
                </a:cubicBezTo>
                <a:close/>
                <a:moveTo>
                  <a:pt x="98" y="73"/>
                </a:moveTo>
                <a:cubicBezTo>
                  <a:pt x="98" y="60"/>
                  <a:pt x="105" y="49"/>
                  <a:pt x="114" y="49"/>
                </a:cubicBezTo>
                <a:cubicBezTo>
                  <a:pt x="123" y="49"/>
                  <a:pt x="131" y="60"/>
                  <a:pt x="131" y="73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31" y="87"/>
                  <a:pt x="123" y="98"/>
                  <a:pt x="114" y="98"/>
                </a:cubicBezTo>
                <a:cubicBezTo>
                  <a:pt x="105" y="98"/>
                  <a:pt x="98" y="87"/>
                  <a:pt x="98" y="73"/>
                </a:cubicBezTo>
                <a:cubicBezTo>
                  <a:pt x="98" y="73"/>
                  <a:pt x="98" y="73"/>
                  <a:pt x="98" y="73"/>
                </a:cubicBezTo>
                <a:close/>
              </a:path>
            </a:pathLst>
          </a:custGeom>
          <a:solidFill>
            <a:srgbClr val="00008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0" name="Rectangle 133"/>
          <p:cNvSpPr>
            <a:spLocks noChangeArrowheads="1"/>
          </p:cNvSpPr>
          <p:nvPr/>
        </p:nvSpPr>
        <p:spPr bwMode="auto">
          <a:xfrm>
            <a:off x="4518025" y="5505450"/>
            <a:ext cx="22225" cy="11113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1" name="Rectangle 134"/>
          <p:cNvSpPr>
            <a:spLocks noChangeArrowheads="1"/>
          </p:cNvSpPr>
          <p:nvPr/>
        </p:nvSpPr>
        <p:spPr bwMode="auto">
          <a:xfrm>
            <a:off x="4659313" y="5505450"/>
            <a:ext cx="22225" cy="11113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2" name="Line 142"/>
          <p:cNvSpPr>
            <a:spLocks noChangeShapeType="1"/>
          </p:cNvSpPr>
          <p:nvPr/>
        </p:nvSpPr>
        <p:spPr bwMode="auto">
          <a:xfrm flipV="1">
            <a:off x="5391150" y="1781175"/>
            <a:ext cx="138113" cy="7953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3" name="Freeform 147"/>
          <p:cNvSpPr>
            <a:spLocks/>
          </p:cNvSpPr>
          <p:nvPr/>
        </p:nvSpPr>
        <p:spPr bwMode="auto">
          <a:xfrm>
            <a:off x="5394325" y="5848350"/>
            <a:ext cx="1724025" cy="749300"/>
          </a:xfrm>
          <a:custGeom>
            <a:avLst/>
            <a:gdLst>
              <a:gd name="T0" fmla="*/ 113087015 w 2522"/>
              <a:gd name="T1" fmla="*/ 562575691 h 998"/>
              <a:gd name="T2" fmla="*/ 1065446696 w 2522"/>
              <a:gd name="T3" fmla="*/ 562575691 h 998"/>
              <a:gd name="T4" fmla="*/ 1178533668 w 2522"/>
              <a:gd name="T5" fmla="*/ 426159578 h 998"/>
              <a:gd name="T6" fmla="*/ 1178533668 w 2522"/>
              <a:gd name="T7" fmla="*/ 426159578 h 998"/>
              <a:gd name="T8" fmla="*/ 1178533668 w 2522"/>
              <a:gd name="T9" fmla="*/ 136416160 h 998"/>
              <a:gd name="T10" fmla="*/ 1065446696 w 2522"/>
              <a:gd name="T11" fmla="*/ 0 h 998"/>
              <a:gd name="T12" fmla="*/ 113087015 w 2522"/>
              <a:gd name="T13" fmla="*/ 0 h 998"/>
              <a:gd name="T14" fmla="*/ 0 w 2522"/>
              <a:gd name="T15" fmla="*/ 136416160 h 998"/>
              <a:gd name="T16" fmla="*/ 0 w 2522"/>
              <a:gd name="T17" fmla="*/ 136416160 h 998"/>
              <a:gd name="T18" fmla="*/ 0 w 2522"/>
              <a:gd name="T19" fmla="*/ 426159578 h 998"/>
              <a:gd name="T20" fmla="*/ 113087015 w 2522"/>
              <a:gd name="T21" fmla="*/ 562575691 h 9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22"/>
              <a:gd name="T34" fmla="*/ 0 h 998"/>
              <a:gd name="T35" fmla="*/ 2522 w 2522"/>
              <a:gd name="T36" fmla="*/ 998 h 9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22" h="998">
                <a:moveTo>
                  <a:pt x="242" y="998"/>
                </a:moveTo>
                <a:lnTo>
                  <a:pt x="2280" y="998"/>
                </a:lnTo>
                <a:cubicBezTo>
                  <a:pt x="2413" y="998"/>
                  <a:pt x="2522" y="890"/>
                  <a:pt x="2522" y="756"/>
                </a:cubicBezTo>
                <a:cubicBezTo>
                  <a:pt x="2522" y="756"/>
                  <a:pt x="2522" y="756"/>
                  <a:pt x="2522" y="756"/>
                </a:cubicBezTo>
                <a:lnTo>
                  <a:pt x="2522" y="242"/>
                </a:lnTo>
                <a:cubicBezTo>
                  <a:pt x="2522" y="109"/>
                  <a:pt x="2413" y="0"/>
                  <a:pt x="2280" y="0"/>
                </a:cubicBezTo>
                <a:lnTo>
                  <a:pt x="242" y="0"/>
                </a:lnTo>
                <a:cubicBezTo>
                  <a:pt x="108" y="0"/>
                  <a:pt x="0" y="109"/>
                  <a:pt x="0" y="242"/>
                </a:cubicBezTo>
                <a:lnTo>
                  <a:pt x="0" y="756"/>
                </a:lnTo>
                <a:cubicBezTo>
                  <a:pt x="0" y="890"/>
                  <a:pt x="108" y="998"/>
                  <a:pt x="242" y="998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4" name="Rectangle 148"/>
          <p:cNvSpPr>
            <a:spLocks noChangeArrowheads="1"/>
          </p:cNvSpPr>
          <p:nvPr/>
        </p:nvSpPr>
        <p:spPr bwMode="auto">
          <a:xfrm>
            <a:off x="5467350" y="5848350"/>
            <a:ext cx="15954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1500" u="none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Варіанти </a:t>
            </a:r>
          </a:p>
          <a:p>
            <a:pPr algn="l"/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теплоакумуюючого</a:t>
            </a:r>
          </a:p>
          <a:p>
            <a:pPr algn="l"/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 електропостачання</a:t>
            </a:r>
            <a:endParaRPr lang="uk-UA" sz="1800" u="none">
              <a:solidFill>
                <a:schemeClr val="tx1"/>
              </a:solidFill>
            </a:endParaRPr>
          </a:p>
        </p:txBody>
      </p:sp>
      <p:sp>
        <p:nvSpPr>
          <p:cNvPr id="35965" name="Rectangle 153"/>
          <p:cNvSpPr>
            <a:spLocks noChangeArrowheads="1"/>
          </p:cNvSpPr>
          <p:nvPr/>
        </p:nvSpPr>
        <p:spPr bwMode="auto">
          <a:xfrm>
            <a:off x="5988050" y="2106613"/>
            <a:ext cx="336550" cy="2730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6" name="Rectangle 154"/>
          <p:cNvSpPr>
            <a:spLocks noChangeArrowheads="1"/>
          </p:cNvSpPr>
          <p:nvPr/>
        </p:nvSpPr>
        <p:spPr bwMode="auto">
          <a:xfrm>
            <a:off x="5988050" y="2106613"/>
            <a:ext cx="336550" cy="2730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7" name="Freeform 155"/>
          <p:cNvSpPr>
            <a:spLocks/>
          </p:cNvSpPr>
          <p:nvPr/>
        </p:nvSpPr>
        <p:spPr bwMode="auto">
          <a:xfrm>
            <a:off x="5689600" y="2265363"/>
            <a:ext cx="298450" cy="68262"/>
          </a:xfrm>
          <a:custGeom>
            <a:avLst/>
            <a:gdLst>
              <a:gd name="T0" fmla="*/ 0 w 188"/>
              <a:gd name="T1" fmla="*/ 80644405 h 43"/>
              <a:gd name="T2" fmla="*/ 473789420 w 188"/>
              <a:gd name="T3" fmla="*/ 0 h 43"/>
              <a:gd name="T4" fmla="*/ 0 60000 65536"/>
              <a:gd name="T5" fmla="*/ 0 60000 65536"/>
              <a:gd name="T6" fmla="*/ 0 w 188"/>
              <a:gd name="T7" fmla="*/ 0 h 43"/>
              <a:gd name="T8" fmla="*/ 188 w 188"/>
              <a:gd name="T9" fmla="*/ 43 h 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8" h="43">
                <a:moveTo>
                  <a:pt x="0" y="32"/>
                </a:moveTo>
                <a:cubicBezTo>
                  <a:pt x="31" y="43"/>
                  <a:pt x="115" y="29"/>
                  <a:pt x="188" y="0"/>
                </a:cubicBez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8" name="Line 156"/>
          <p:cNvSpPr>
            <a:spLocks noChangeShapeType="1"/>
          </p:cNvSpPr>
          <p:nvPr/>
        </p:nvSpPr>
        <p:spPr bwMode="auto">
          <a:xfrm flipV="1">
            <a:off x="6254750" y="1916113"/>
            <a:ext cx="622300" cy="30480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69" name="Freeform 157"/>
          <p:cNvSpPr>
            <a:spLocks/>
          </p:cNvSpPr>
          <p:nvPr/>
        </p:nvSpPr>
        <p:spPr bwMode="auto">
          <a:xfrm>
            <a:off x="6877050" y="1700213"/>
            <a:ext cx="1785938" cy="617537"/>
          </a:xfrm>
          <a:custGeom>
            <a:avLst/>
            <a:gdLst>
              <a:gd name="T0" fmla="*/ 155495223 w 2228"/>
              <a:gd name="T1" fmla="*/ 540924778 h 705"/>
              <a:gd name="T2" fmla="*/ 1276090217 w 2228"/>
              <a:gd name="T3" fmla="*/ 540924778 h 705"/>
              <a:gd name="T4" fmla="*/ 1431586192 w 2228"/>
              <a:gd name="T5" fmla="*/ 355245810 h 705"/>
              <a:gd name="T6" fmla="*/ 1431586192 w 2228"/>
              <a:gd name="T7" fmla="*/ 355245810 h 705"/>
              <a:gd name="T8" fmla="*/ 1431586192 w 2228"/>
              <a:gd name="T9" fmla="*/ 355245810 h 705"/>
              <a:gd name="T10" fmla="*/ 1431586192 w 2228"/>
              <a:gd name="T11" fmla="*/ 185678913 h 705"/>
              <a:gd name="T12" fmla="*/ 1276090217 w 2228"/>
              <a:gd name="T13" fmla="*/ 0 h 705"/>
              <a:gd name="T14" fmla="*/ 1276090217 w 2228"/>
              <a:gd name="T15" fmla="*/ 0 h 705"/>
              <a:gd name="T16" fmla="*/ 155495223 w 2228"/>
              <a:gd name="T17" fmla="*/ 0 h 705"/>
              <a:gd name="T18" fmla="*/ 0 w 2228"/>
              <a:gd name="T19" fmla="*/ 185678913 h 705"/>
              <a:gd name="T20" fmla="*/ 0 w 2228"/>
              <a:gd name="T21" fmla="*/ 185678913 h 705"/>
              <a:gd name="T22" fmla="*/ 0 w 2228"/>
              <a:gd name="T23" fmla="*/ 355245810 h 705"/>
              <a:gd name="T24" fmla="*/ 155495223 w 2228"/>
              <a:gd name="T25" fmla="*/ 540924778 h 7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28"/>
              <a:gd name="T40" fmla="*/ 0 h 705"/>
              <a:gd name="T41" fmla="*/ 2228 w 2228"/>
              <a:gd name="T42" fmla="*/ 705 h 70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28" h="705">
                <a:moveTo>
                  <a:pt x="242" y="705"/>
                </a:moveTo>
                <a:lnTo>
                  <a:pt x="1986" y="705"/>
                </a:lnTo>
                <a:cubicBezTo>
                  <a:pt x="2119" y="705"/>
                  <a:pt x="2228" y="597"/>
                  <a:pt x="2228" y="463"/>
                </a:cubicBezTo>
                <a:cubicBezTo>
                  <a:pt x="2228" y="463"/>
                  <a:pt x="2228" y="463"/>
                  <a:pt x="2228" y="463"/>
                </a:cubicBezTo>
                <a:lnTo>
                  <a:pt x="2228" y="242"/>
                </a:lnTo>
                <a:cubicBezTo>
                  <a:pt x="2228" y="108"/>
                  <a:pt x="2119" y="0"/>
                  <a:pt x="1986" y="0"/>
                </a:cubicBezTo>
                <a:lnTo>
                  <a:pt x="242" y="0"/>
                </a:lnTo>
                <a:cubicBezTo>
                  <a:pt x="109" y="0"/>
                  <a:pt x="0" y="108"/>
                  <a:pt x="0" y="242"/>
                </a:cubicBezTo>
                <a:lnTo>
                  <a:pt x="0" y="463"/>
                </a:lnTo>
                <a:cubicBezTo>
                  <a:pt x="0" y="597"/>
                  <a:pt x="109" y="705"/>
                  <a:pt x="242" y="705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0" name="Rectangle 158"/>
          <p:cNvSpPr>
            <a:spLocks noChangeArrowheads="1"/>
          </p:cNvSpPr>
          <p:nvPr/>
        </p:nvSpPr>
        <p:spPr bwMode="auto">
          <a:xfrm>
            <a:off x="6948488" y="177323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uk-UA" sz="1500" u="none">
                <a:solidFill>
                  <a:schemeClr val="bg1"/>
                </a:solidFill>
                <a:latin typeface="Times New Roman" pitchFamily="18" charset="0"/>
              </a:rPr>
              <a:t>Акумуляційний бак</a:t>
            </a:r>
          </a:p>
          <a:p>
            <a:pPr algn="l"/>
            <a:r>
              <a:rPr lang="uk-UA" sz="1500" u="none">
                <a:solidFill>
                  <a:schemeClr val="bg1"/>
                </a:solidFill>
                <a:latin typeface="Times New Roman" pitchFamily="18" charset="0"/>
              </a:rPr>
              <a:t>           для ГВП</a:t>
            </a:r>
            <a:endParaRPr lang="uk-UA" sz="1800" u="none">
              <a:solidFill>
                <a:schemeClr val="bg1"/>
              </a:solidFill>
            </a:endParaRPr>
          </a:p>
        </p:txBody>
      </p:sp>
      <p:sp>
        <p:nvSpPr>
          <p:cNvPr id="35971" name="Line 162"/>
          <p:cNvSpPr>
            <a:spLocks noChangeShapeType="1"/>
          </p:cNvSpPr>
          <p:nvPr/>
        </p:nvSpPr>
        <p:spPr bwMode="auto">
          <a:xfrm>
            <a:off x="4511675" y="3719513"/>
            <a:ext cx="257175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2" name="Rectangle 163"/>
          <p:cNvSpPr>
            <a:spLocks noChangeArrowheads="1"/>
          </p:cNvSpPr>
          <p:nvPr/>
        </p:nvSpPr>
        <p:spPr bwMode="auto">
          <a:xfrm>
            <a:off x="5688013" y="4662488"/>
            <a:ext cx="11112" cy="3175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3" name="Rectangle 164"/>
          <p:cNvSpPr>
            <a:spLocks noChangeArrowheads="1"/>
          </p:cNvSpPr>
          <p:nvPr/>
        </p:nvSpPr>
        <p:spPr bwMode="auto">
          <a:xfrm>
            <a:off x="5688013" y="4662488"/>
            <a:ext cx="11112" cy="317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4" name="Rectangle 165"/>
          <p:cNvSpPr>
            <a:spLocks noChangeArrowheads="1"/>
          </p:cNvSpPr>
          <p:nvPr/>
        </p:nvSpPr>
        <p:spPr bwMode="auto">
          <a:xfrm>
            <a:off x="5705475" y="4662488"/>
            <a:ext cx="11113" cy="3175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5" name="Rectangle 166"/>
          <p:cNvSpPr>
            <a:spLocks noChangeArrowheads="1"/>
          </p:cNvSpPr>
          <p:nvPr/>
        </p:nvSpPr>
        <p:spPr bwMode="auto">
          <a:xfrm>
            <a:off x="5705475" y="4662488"/>
            <a:ext cx="11113" cy="317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6" name="Rectangle 167"/>
          <p:cNvSpPr>
            <a:spLocks noChangeArrowheads="1"/>
          </p:cNvSpPr>
          <p:nvPr/>
        </p:nvSpPr>
        <p:spPr bwMode="auto">
          <a:xfrm>
            <a:off x="6005513" y="4662488"/>
            <a:ext cx="11112" cy="3175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7" name="Rectangle 168"/>
          <p:cNvSpPr>
            <a:spLocks noChangeArrowheads="1"/>
          </p:cNvSpPr>
          <p:nvPr/>
        </p:nvSpPr>
        <p:spPr bwMode="auto">
          <a:xfrm>
            <a:off x="6005513" y="4662488"/>
            <a:ext cx="11112" cy="317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8" name="Rectangle 169"/>
          <p:cNvSpPr>
            <a:spLocks noChangeArrowheads="1"/>
          </p:cNvSpPr>
          <p:nvPr/>
        </p:nvSpPr>
        <p:spPr bwMode="auto">
          <a:xfrm>
            <a:off x="5989638" y="4662488"/>
            <a:ext cx="11112" cy="3175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79" name="Rectangle 170"/>
          <p:cNvSpPr>
            <a:spLocks noChangeArrowheads="1"/>
          </p:cNvSpPr>
          <p:nvPr/>
        </p:nvSpPr>
        <p:spPr bwMode="auto">
          <a:xfrm>
            <a:off x="5989638" y="4662488"/>
            <a:ext cx="11112" cy="317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0" name="Rectangle 171"/>
          <p:cNvSpPr>
            <a:spLocks noChangeArrowheads="1"/>
          </p:cNvSpPr>
          <p:nvPr/>
        </p:nvSpPr>
        <p:spPr bwMode="auto">
          <a:xfrm>
            <a:off x="5667375" y="4322763"/>
            <a:ext cx="365125" cy="336550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1" name="Rectangle 172"/>
          <p:cNvSpPr>
            <a:spLocks noChangeArrowheads="1"/>
          </p:cNvSpPr>
          <p:nvPr/>
        </p:nvSpPr>
        <p:spPr bwMode="auto">
          <a:xfrm>
            <a:off x="5667375" y="4322763"/>
            <a:ext cx="365125" cy="3365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2" name="Rectangle 173"/>
          <p:cNvSpPr>
            <a:spLocks noChangeArrowheads="1"/>
          </p:cNvSpPr>
          <p:nvPr/>
        </p:nvSpPr>
        <p:spPr bwMode="auto">
          <a:xfrm>
            <a:off x="5688013" y="4595813"/>
            <a:ext cx="328612" cy="539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3" name="Rectangle 174"/>
          <p:cNvSpPr>
            <a:spLocks noChangeArrowheads="1"/>
          </p:cNvSpPr>
          <p:nvPr/>
        </p:nvSpPr>
        <p:spPr bwMode="auto">
          <a:xfrm>
            <a:off x="5688013" y="4595813"/>
            <a:ext cx="328612" cy="539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4" name="Line 175"/>
          <p:cNvSpPr>
            <a:spLocks noChangeShapeType="1"/>
          </p:cNvSpPr>
          <p:nvPr/>
        </p:nvSpPr>
        <p:spPr bwMode="auto">
          <a:xfrm>
            <a:off x="5688013" y="4613275"/>
            <a:ext cx="328612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5" name="Line 176"/>
          <p:cNvSpPr>
            <a:spLocks noChangeShapeType="1"/>
          </p:cNvSpPr>
          <p:nvPr/>
        </p:nvSpPr>
        <p:spPr bwMode="auto">
          <a:xfrm>
            <a:off x="5688013" y="4632325"/>
            <a:ext cx="328612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6" name="Line 177"/>
          <p:cNvSpPr>
            <a:spLocks noChangeShapeType="1"/>
          </p:cNvSpPr>
          <p:nvPr/>
        </p:nvSpPr>
        <p:spPr bwMode="auto">
          <a:xfrm>
            <a:off x="5688013" y="4649788"/>
            <a:ext cx="328612" cy="1587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7" name="Oval 178"/>
          <p:cNvSpPr>
            <a:spLocks noChangeArrowheads="1"/>
          </p:cNvSpPr>
          <p:nvPr/>
        </p:nvSpPr>
        <p:spPr bwMode="auto">
          <a:xfrm>
            <a:off x="5956300" y="4373563"/>
            <a:ext cx="33338" cy="3651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8" name="Oval 179"/>
          <p:cNvSpPr>
            <a:spLocks noChangeArrowheads="1"/>
          </p:cNvSpPr>
          <p:nvPr/>
        </p:nvSpPr>
        <p:spPr bwMode="auto">
          <a:xfrm>
            <a:off x="5956300" y="4373563"/>
            <a:ext cx="33338" cy="36512"/>
          </a:xfrm>
          <a:prstGeom prst="ellips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89" name="Oval 180"/>
          <p:cNvSpPr>
            <a:spLocks noChangeArrowheads="1"/>
          </p:cNvSpPr>
          <p:nvPr/>
        </p:nvSpPr>
        <p:spPr bwMode="auto">
          <a:xfrm>
            <a:off x="6000750" y="4384675"/>
            <a:ext cx="4763" cy="6350"/>
          </a:xfrm>
          <a:prstGeom prst="ellipse">
            <a:avLst/>
          </a:prstGeom>
          <a:solidFill>
            <a:srgbClr val="E8EEF7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0" name="Oval 181"/>
          <p:cNvSpPr>
            <a:spLocks noChangeArrowheads="1"/>
          </p:cNvSpPr>
          <p:nvPr/>
        </p:nvSpPr>
        <p:spPr bwMode="auto">
          <a:xfrm>
            <a:off x="6000750" y="4384675"/>
            <a:ext cx="4763" cy="6350"/>
          </a:xfrm>
          <a:prstGeom prst="ellips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1" name="Rectangle 182"/>
          <p:cNvSpPr>
            <a:spLocks noChangeArrowheads="1"/>
          </p:cNvSpPr>
          <p:nvPr/>
        </p:nvSpPr>
        <p:spPr bwMode="auto">
          <a:xfrm>
            <a:off x="4967288" y="4848225"/>
            <a:ext cx="2376487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2" name="Rectangle 183"/>
          <p:cNvSpPr>
            <a:spLocks noChangeArrowheads="1"/>
          </p:cNvSpPr>
          <p:nvPr/>
        </p:nvSpPr>
        <p:spPr bwMode="auto">
          <a:xfrm>
            <a:off x="4967288" y="4848225"/>
            <a:ext cx="2376487" cy="431800"/>
          </a:xfrm>
          <a:prstGeom prst="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3" name="Rectangle 184"/>
          <p:cNvSpPr>
            <a:spLocks noChangeArrowheads="1"/>
          </p:cNvSpPr>
          <p:nvPr/>
        </p:nvSpPr>
        <p:spPr bwMode="auto">
          <a:xfrm>
            <a:off x="5653088" y="3798888"/>
            <a:ext cx="395287" cy="454025"/>
          </a:xfrm>
          <a:prstGeom prst="rect">
            <a:avLst/>
          </a:prstGeom>
          <a:solidFill>
            <a:srgbClr val="D0F5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4" name="Rectangle 185"/>
          <p:cNvSpPr>
            <a:spLocks noChangeArrowheads="1"/>
          </p:cNvSpPr>
          <p:nvPr/>
        </p:nvSpPr>
        <p:spPr bwMode="auto">
          <a:xfrm>
            <a:off x="5653088" y="3798888"/>
            <a:ext cx="395287" cy="454025"/>
          </a:xfrm>
          <a:prstGeom prst="rect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5" name="Line 186"/>
          <p:cNvSpPr>
            <a:spLocks noChangeShapeType="1"/>
          </p:cNvSpPr>
          <p:nvPr/>
        </p:nvSpPr>
        <p:spPr bwMode="auto">
          <a:xfrm>
            <a:off x="5897563" y="3798888"/>
            <a:ext cx="1587" cy="454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6" name="Rectangle 187"/>
          <p:cNvSpPr>
            <a:spLocks noChangeArrowheads="1"/>
          </p:cNvSpPr>
          <p:nvPr/>
        </p:nvSpPr>
        <p:spPr bwMode="auto">
          <a:xfrm>
            <a:off x="2363788" y="4230688"/>
            <a:ext cx="127000" cy="309562"/>
          </a:xfrm>
          <a:prstGeom prst="rect">
            <a:avLst/>
          </a:prstGeom>
          <a:solidFill>
            <a:srgbClr val="FF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7" name="Rectangle 188"/>
          <p:cNvSpPr>
            <a:spLocks noChangeArrowheads="1"/>
          </p:cNvSpPr>
          <p:nvPr/>
        </p:nvSpPr>
        <p:spPr bwMode="auto">
          <a:xfrm>
            <a:off x="2363788" y="4230688"/>
            <a:ext cx="127000" cy="309562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8" name="Rectangle 189"/>
          <p:cNvSpPr>
            <a:spLocks noChangeArrowheads="1"/>
          </p:cNvSpPr>
          <p:nvPr/>
        </p:nvSpPr>
        <p:spPr bwMode="auto">
          <a:xfrm>
            <a:off x="2384425" y="4254500"/>
            <a:ext cx="85725" cy="12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99" name="Rectangle 190"/>
          <p:cNvSpPr>
            <a:spLocks noChangeArrowheads="1"/>
          </p:cNvSpPr>
          <p:nvPr/>
        </p:nvSpPr>
        <p:spPr bwMode="auto">
          <a:xfrm>
            <a:off x="2384425" y="4254500"/>
            <a:ext cx="85725" cy="12382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0" name="Rectangle 191"/>
          <p:cNvSpPr>
            <a:spLocks noChangeArrowheads="1"/>
          </p:cNvSpPr>
          <p:nvPr/>
        </p:nvSpPr>
        <p:spPr bwMode="auto">
          <a:xfrm>
            <a:off x="2389188" y="4402138"/>
            <a:ext cx="7937" cy="39687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1" name="Rectangle 192"/>
          <p:cNvSpPr>
            <a:spLocks noChangeArrowheads="1"/>
          </p:cNvSpPr>
          <p:nvPr/>
        </p:nvSpPr>
        <p:spPr bwMode="auto">
          <a:xfrm>
            <a:off x="2389188" y="4402138"/>
            <a:ext cx="7937" cy="3968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2" name="Rectangle 193"/>
          <p:cNvSpPr>
            <a:spLocks noChangeArrowheads="1"/>
          </p:cNvSpPr>
          <p:nvPr/>
        </p:nvSpPr>
        <p:spPr bwMode="auto">
          <a:xfrm>
            <a:off x="2414588" y="4402138"/>
            <a:ext cx="7937" cy="39687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3" name="Rectangle 194"/>
          <p:cNvSpPr>
            <a:spLocks noChangeArrowheads="1"/>
          </p:cNvSpPr>
          <p:nvPr/>
        </p:nvSpPr>
        <p:spPr bwMode="auto">
          <a:xfrm>
            <a:off x="2414588" y="4402138"/>
            <a:ext cx="7937" cy="3968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4" name="Rectangle 195"/>
          <p:cNvSpPr>
            <a:spLocks noChangeArrowheads="1"/>
          </p:cNvSpPr>
          <p:nvPr/>
        </p:nvSpPr>
        <p:spPr bwMode="auto">
          <a:xfrm>
            <a:off x="2439988" y="4402138"/>
            <a:ext cx="9525" cy="39687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5" name="Rectangle 196"/>
          <p:cNvSpPr>
            <a:spLocks noChangeArrowheads="1"/>
          </p:cNvSpPr>
          <p:nvPr/>
        </p:nvSpPr>
        <p:spPr bwMode="auto">
          <a:xfrm>
            <a:off x="2439988" y="4402138"/>
            <a:ext cx="9525" cy="3968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6" name="Rectangle 197"/>
          <p:cNvSpPr>
            <a:spLocks noChangeArrowheads="1"/>
          </p:cNvSpPr>
          <p:nvPr/>
        </p:nvSpPr>
        <p:spPr bwMode="auto">
          <a:xfrm>
            <a:off x="2465388" y="4402138"/>
            <a:ext cx="9525" cy="39687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7" name="Rectangle 198"/>
          <p:cNvSpPr>
            <a:spLocks noChangeArrowheads="1"/>
          </p:cNvSpPr>
          <p:nvPr/>
        </p:nvSpPr>
        <p:spPr bwMode="auto">
          <a:xfrm>
            <a:off x="2465388" y="4402138"/>
            <a:ext cx="9525" cy="3968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08" name="Rectangle 199"/>
          <p:cNvSpPr>
            <a:spLocks noChangeArrowheads="1"/>
          </p:cNvSpPr>
          <p:nvPr/>
        </p:nvSpPr>
        <p:spPr bwMode="auto">
          <a:xfrm>
            <a:off x="2398713" y="4283075"/>
            <a:ext cx="3651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400" b="1" i="1" u="none">
                <a:solidFill>
                  <a:srgbClr val="000000"/>
                </a:solidFill>
                <a:latin typeface="Arial" charset="0"/>
              </a:rPr>
              <a:t>H</a:t>
            </a:r>
            <a:endParaRPr lang="ru-RU" sz="1800" u="none">
              <a:solidFill>
                <a:schemeClr val="tx1"/>
              </a:solidFill>
            </a:endParaRPr>
          </a:p>
        </p:txBody>
      </p:sp>
      <p:sp>
        <p:nvSpPr>
          <p:cNvPr id="36009" name="Rectangle 200"/>
          <p:cNvSpPr>
            <a:spLocks noChangeArrowheads="1"/>
          </p:cNvSpPr>
          <p:nvPr/>
        </p:nvSpPr>
        <p:spPr bwMode="auto">
          <a:xfrm>
            <a:off x="2430463" y="4294188"/>
            <a:ext cx="2063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300" b="1" i="1" u="none">
                <a:solidFill>
                  <a:srgbClr val="000000"/>
                </a:solidFill>
                <a:latin typeface="Arial" charset="0"/>
              </a:rPr>
              <a:t>2</a:t>
            </a:r>
            <a:endParaRPr lang="ru-RU" sz="1800" u="none">
              <a:solidFill>
                <a:schemeClr val="tx1"/>
              </a:solidFill>
            </a:endParaRPr>
          </a:p>
        </p:txBody>
      </p:sp>
      <p:sp>
        <p:nvSpPr>
          <p:cNvPr id="36010" name="Rectangle 201"/>
          <p:cNvSpPr>
            <a:spLocks noChangeArrowheads="1"/>
          </p:cNvSpPr>
          <p:nvPr/>
        </p:nvSpPr>
        <p:spPr bwMode="auto">
          <a:xfrm>
            <a:off x="4233863" y="4413250"/>
            <a:ext cx="177800" cy="430213"/>
          </a:xfrm>
          <a:prstGeom prst="rect">
            <a:avLst/>
          </a:prstGeom>
          <a:solidFill>
            <a:srgbClr val="FF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1" name="Rectangle 202"/>
          <p:cNvSpPr>
            <a:spLocks noChangeArrowheads="1"/>
          </p:cNvSpPr>
          <p:nvPr/>
        </p:nvSpPr>
        <p:spPr bwMode="auto">
          <a:xfrm>
            <a:off x="4233863" y="4413250"/>
            <a:ext cx="177800" cy="43021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2" name="Rectangle 203"/>
          <p:cNvSpPr>
            <a:spLocks noChangeArrowheads="1"/>
          </p:cNvSpPr>
          <p:nvPr/>
        </p:nvSpPr>
        <p:spPr bwMode="auto">
          <a:xfrm>
            <a:off x="4264025" y="4448175"/>
            <a:ext cx="119063" cy="169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3" name="Rectangle 204"/>
          <p:cNvSpPr>
            <a:spLocks noChangeArrowheads="1"/>
          </p:cNvSpPr>
          <p:nvPr/>
        </p:nvSpPr>
        <p:spPr bwMode="auto">
          <a:xfrm>
            <a:off x="4264025" y="4448175"/>
            <a:ext cx="119063" cy="16986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4" name="Rectangle 205"/>
          <p:cNvSpPr>
            <a:spLocks noChangeArrowheads="1"/>
          </p:cNvSpPr>
          <p:nvPr/>
        </p:nvSpPr>
        <p:spPr bwMode="auto">
          <a:xfrm>
            <a:off x="4270375" y="4652963"/>
            <a:ext cx="11113" cy="539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5" name="Rectangle 206"/>
          <p:cNvSpPr>
            <a:spLocks noChangeArrowheads="1"/>
          </p:cNvSpPr>
          <p:nvPr/>
        </p:nvSpPr>
        <p:spPr bwMode="auto">
          <a:xfrm>
            <a:off x="4270375" y="4652963"/>
            <a:ext cx="11113" cy="539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6" name="Rectangle 207"/>
          <p:cNvSpPr>
            <a:spLocks noChangeArrowheads="1"/>
          </p:cNvSpPr>
          <p:nvPr/>
        </p:nvSpPr>
        <p:spPr bwMode="auto">
          <a:xfrm>
            <a:off x="4305300" y="4652963"/>
            <a:ext cx="12700" cy="539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7" name="Rectangle 208"/>
          <p:cNvSpPr>
            <a:spLocks noChangeArrowheads="1"/>
          </p:cNvSpPr>
          <p:nvPr/>
        </p:nvSpPr>
        <p:spPr bwMode="auto">
          <a:xfrm>
            <a:off x="4305300" y="4652963"/>
            <a:ext cx="12700" cy="539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8" name="Rectangle 210"/>
          <p:cNvSpPr>
            <a:spLocks noChangeArrowheads="1"/>
          </p:cNvSpPr>
          <p:nvPr/>
        </p:nvSpPr>
        <p:spPr bwMode="auto">
          <a:xfrm>
            <a:off x="4341813" y="4652963"/>
            <a:ext cx="11112" cy="539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19" name="Rectangle 211"/>
          <p:cNvSpPr>
            <a:spLocks noChangeArrowheads="1"/>
          </p:cNvSpPr>
          <p:nvPr/>
        </p:nvSpPr>
        <p:spPr bwMode="auto">
          <a:xfrm>
            <a:off x="4341813" y="4652963"/>
            <a:ext cx="11112" cy="539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20" name="Rectangle 212"/>
          <p:cNvSpPr>
            <a:spLocks noChangeArrowheads="1"/>
          </p:cNvSpPr>
          <p:nvPr/>
        </p:nvSpPr>
        <p:spPr bwMode="auto">
          <a:xfrm>
            <a:off x="4376738" y="4652963"/>
            <a:ext cx="12700" cy="53975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21" name="Rectangle 213"/>
          <p:cNvSpPr>
            <a:spLocks noChangeArrowheads="1"/>
          </p:cNvSpPr>
          <p:nvPr/>
        </p:nvSpPr>
        <p:spPr bwMode="auto">
          <a:xfrm>
            <a:off x="4376738" y="4652963"/>
            <a:ext cx="12700" cy="539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22" name="Rectangle 214"/>
          <p:cNvSpPr>
            <a:spLocks noChangeArrowheads="1"/>
          </p:cNvSpPr>
          <p:nvPr/>
        </p:nvSpPr>
        <p:spPr bwMode="auto">
          <a:xfrm>
            <a:off x="4284663" y="4486275"/>
            <a:ext cx="63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700" b="1" i="1" u="none">
                <a:solidFill>
                  <a:srgbClr val="000000"/>
                </a:solidFill>
                <a:latin typeface="Arial" charset="0"/>
              </a:rPr>
              <a:t>H</a:t>
            </a:r>
            <a:endParaRPr lang="ru-RU" sz="1800" u="none">
              <a:solidFill>
                <a:schemeClr val="tx1"/>
              </a:solidFill>
            </a:endParaRPr>
          </a:p>
        </p:txBody>
      </p:sp>
      <p:sp>
        <p:nvSpPr>
          <p:cNvPr id="36023" name="Rectangle 215"/>
          <p:cNvSpPr>
            <a:spLocks noChangeArrowheads="1"/>
          </p:cNvSpPr>
          <p:nvPr/>
        </p:nvSpPr>
        <p:spPr bwMode="auto">
          <a:xfrm>
            <a:off x="4337050" y="4510088"/>
            <a:ext cx="28575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400" b="1" i="1" u="none">
                <a:solidFill>
                  <a:srgbClr val="000000"/>
                </a:solidFill>
                <a:latin typeface="Arial" charset="0"/>
              </a:rPr>
              <a:t>2</a:t>
            </a:r>
            <a:endParaRPr lang="ru-RU" sz="1800" u="none">
              <a:solidFill>
                <a:schemeClr val="tx1"/>
              </a:solidFill>
            </a:endParaRPr>
          </a:p>
        </p:txBody>
      </p:sp>
      <p:sp>
        <p:nvSpPr>
          <p:cNvPr id="36024" name="Rectangle 216"/>
          <p:cNvSpPr>
            <a:spLocks noChangeArrowheads="1"/>
          </p:cNvSpPr>
          <p:nvPr/>
        </p:nvSpPr>
        <p:spPr bwMode="auto">
          <a:xfrm>
            <a:off x="3727450" y="4349750"/>
            <a:ext cx="327025" cy="490538"/>
          </a:xfrm>
          <a:prstGeom prst="rect">
            <a:avLst/>
          </a:prstGeom>
          <a:solidFill>
            <a:srgbClr val="E8EE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25" name="Rectangle 217"/>
          <p:cNvSpPr>
            <a:spLocks noChangeArrowheads="1"/>
          </p:cNvSpPr>
          <p:nvPr/>
        </p:nvSpPr>
        <p:spPr bwMode="auto">
          <a:xfrm>
            <a:off x="3727450" y="4349750"/>
            <a:ext cx="327025" cy="490538"/>
          </a:xfrm>
          <a:prstGeom prst="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26" name="Line 218"/>
          <p:cNvSpPr>
            <a:spLocks noChangeShapeType="1"/>
          </p:cNvSpPr>
          <p:nvPr/>
        </p:nvSpPr>
        <p:spPr bwMode="auto">
          <a:xfrm flipV="1">
            <a:off x="3771900" y="4313238"/>
            <a:ext cx="1588" cy="36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27" name="Oval 219"/>
          <p:cNvSpPr>
            <a:spLocks noChangeArrowheads="1"/>
          </p:cNvSpPr>
          <p:nvPr/>
        </p:nvSpPr>
        <p:spPr bwMode="auto">
          <a:xfrm>
            <a:off x="3754438" y="4267200"/>
            <a:ext cx="38100" cy="36513"/>
          </a:xfrm>
          <a:prstGeom prst="ellips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28" name="Line 220"/>
          <p:cNvSpPr>
            <a:spLocks noChangeShapeType="1"/>
          </p:cNvSpPr>
          <p:nvPr/>
        </p:nvSpPr>
        <p:spPr bwMode="auto">
          <a:xfrm flipV="1">
            <a:off x="4011613" y="4318000"/>
            <a:ext cx="1587" cy="365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29" name="Oval 221"/>
          <p:cNvSpPr>
            <a:spLocks noChangeArrowheads="1"/>
          </p:cNvSpPr>
          <p:nvPr/>
        </p:nvSpPr>
        <p:spPr bwMode="auto">
          <a:xfrm>
            <a:off x="3995738" y="4271963"/>
            <a:ext cx="36512" cy="36512"/>
          </a:xfrm>
          <a:prstGeom prst="ellips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30" name="Freeform 222"/>
          <p:cNvSpPr>
            <a:spLocks noEditPoints="1"/>
          </p:cNvSpPr>
          <p:nvPr/>
        </p:nvSpPr>
        <p:spPr bwMode="auto">
          <a:xfrm>
            <a:off x="2466975" y="4533900"/>
            <a:ext cx="1773238" cy="217488"/>
          </a:xfrm>
          <a:custGeom>
            <a:avLst/>
            <a:gdLst>
              <a:gd name="T0" fmla="*/ 1056519113 w 2708"/>
              <a:gd name="T1" fmla="*/ 130823915 h 289"/>
              <a:gd name="T2" fmla="*/ 1055233058 w 2708"/>
              <a:gd name="T3" fmla="*/ 121762421 h 289"/>
              <a:gd name="T4" fmla="*/ 1160713178 w 2708"/>
              <a:gd name="T5" fmla="*/ 104206105 h 289"/>
              <a:gd name="T6" fmla="*/ 995203603 w 2708"/>
              <a:gd name="T7" fmla="*/ 142150595 h 289"/>
              <a:gd name="T8" fmla="*/ 888865676 w 2708"/>
              <a:gd name="T9" fmla="*/ 150645417 h 289"/>
              <a:gd name="T10" fmla="*/ 994345797 w 2708"/>
              <a:gd name="T11" fmla="*/ 133089101 h 289"/>
              <a:gd name="T12" fmla="*/ 995203603 w 2708"/>
              <a:gd name="T13" fmla="*/ 142150595 h 289"/>
              <a:gd name="T14" fmla="*/ 728072074 w 2708"/>
              <a:gd name="T15" fmla="*/ 163671362 h 289"/>
              <a:gd name="T16" fmla="*/ 727643171 w 2708"/>
              <a:gd name="T17" fmla="*/ 154609868 h 289"/>
              <a:gd name="T18" fmla="*/ 833981098 w 2708"/>
              <a:gd name="T19" fmla="*/ 154609868 h 289"/>
              <a:gd name="T20" fmla="*/ 665898594 w 2708"/>
              <a:gd name="T21" fmla="*/ 161406177 h 289"/>
              <a:gd name="T22" fmla="*/ 562991239 w 2708"/>
              <a:gd name="T23" fmla="*/ 155742461 h 289"/>
              <a:gd name="T24" fmla="*/ 563419488 w 2708"/>
              <a:gd name="T25" fmla="*/ 146680966 h 289"/>
              <a:gd name="T26" fmla="*/ 666327497 w 2708"/>
              <a:gd name="T27" fmla="*/ 152344683 h 289"/>
              <a:gd name="T28" fmla="*/ 665898594 w 2708"/>
              <a:gd name="T29" fmla="*/ 161406177 h 289"/>
              <a:gd name="T30" fmla="*/ 430497406 w 2708"/>
              <a:gd name="T31" fmla="*/ 138186144 h 289"/>
              <a:gd name="T32" fmla="*/ 396194954 w 2708"/>
              <a:gd name="T33" fmla="*/ 126292792 h 289"/>
              <a:gd name="T34" fmla="*/ 430926309 w 2708"/>
              <a:gd name="T35" fmla="*/ 129691323 h 289"/>
              <a:gd name="T36" fmla="*/ 505105647 w 2708"/>
              <a:gd name="T37" fmla="*/ 143283188 h 289"/>
              <a:gd name="T38" fmla="*/ 338309280 w 2708"/>
              <a:gd name="T39" fmla="*/ 118364643 h 289"/>
              <a:gd name="T40" fmla="*/ 237116884 w 2708"/>
              <a:gd name="T41" fmla="*/ 92312728 h 289"/>
              <a:gd name="T42" fmla="*/ 238402939 w 2708"/>
              <a:gd name="T43" fmla="*/ 83817907 h 289"/>
              <a:gd name="T44" fmla="*/ 339166432 w 2708"/>
              <a:gd name="T45" fmla="*/ 109303148 h 289"/>
              <a:gd name="T46" fmla="*/ 338309280 w 2708"/>
              <a:gd name="T47" fmla="*/ 118364643 h 289"/>
              <a:gd name="T48" fmla="*/ 143642089 w 2708"/>
              <a:gd name="T49" fmla="*/ 63996405 h 289"/>
              <a:gd name="T50" fmla="*/ 75037166 w 2708"/>
              <a:gd name="T51" fmla="*/ 32847459 h 289"/>
              <a:gd name="T52" fmla="*/ 144928145 w 2708"/>
              <a:gd name="T53" fmla="*/ 55500831 h 289"/>
              <a:gd name="T54" fmla="*/ 180946251 w 2708"/>
              <a:gd name="T55" fmla="*/ 70791961 h 289"/>
              <a:gd name="T56" fmla="*/ 18008710 w 2708"/>
              <a:gd name="T57" fmla="*/ 15291137 h 289"/>
              <a:gd name="T58" fmla="*/ 428904 w 2708"/>
              <a:gd name="T59" fmla="*/ 3397780 h 289"/>
              <a:gd name="T60" fmla="*/ 20152573 w 2708"/>
              <a:gd name="T61" fmla="*/ 6796312 h 289"/>
              <a:gd name="T62" fmla="*/ 18008710 w 2708"/>
              <a:gd name="T63" fmla="*/ 15291137 h 2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08"/>
              <a:gd name="T97" fmla="*/ 0 h 289"/>
              <a:gd name="T98" fmla="*/ 2708 w 2708"/>
              <a:gd name="T99" fmla="*/ 289 h 2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08" h="289">
                <a:moveTo>
                  <a:pt x="2701" y="193"/>
                </a:moveTo>
                <a:lnTo>
                  <a:pt x="2464" y="231"/>
                </a:lnTo>
                <a:cubicBezTo>
                  <a:pt x="2459" y="232"/>
                  <a:pt x="2455" y="229"/>
                  <a:pt x="2455" y="225"/>
                </a:cubicBezTo>
                <a:cubicBezTo>
                  <a:pt x="2454" y="220"/>
                  <a:pt x="2457" y="216"/>
                  <a:pt x="2461" y="215"/>
                </a:cubicBezTo>
                <a:lnTo>
                  <a:pt x="2698" y="178"/>
                </a:lnTo>
                <a:cubicBezTo>
                  <a:pt x="2703" y="177"/>
                  <a:pt x="2707" y="180"/>
                  <a:pt x="2707" y="184"/>
                </a:cubicBezTo>
                <a:cubicBezTo>
                  <a:pt x="2708" y="189"/>
                  <a:pt x="2705" y="193"/>
                  <a:pt x="2701" y="193"/>
                </a:cubicBezTo>
                <a:close/>
                <a:moveTo>
                  <a:pt x="2321" y="251"/>
                </a:moveTo>
                <a:lnTo>
                  <a:pt x="2082" y="273"/>
                </a:lnTo>
                <a:cubicBezTo>
                  <a:pt x="2077" y="273"/>
                  <a:pt x="2073" y="270"/>
                  <a:pt x="2073" y="266"/>
                </a:cubicBezTo>
                <a:cubicBezTo>
                  <a:pt x="2073" y="261"/>
                  <a:pt x="2076" y="258"/>
                  <a:pt x="2080" y="257"/>
                </a:cubicBezTo>
                <a:lnTo>
                  <a:pt x="2319" y="235"/>
                </a:lnTo>
                <a:cubicBezTo>
                  <a:pt x="2324" y="235"/>
                  <a:pt x="2327" y="238"/>
                  <a:pt x="2328" y="243"/>
                </a:cubicBezTo>
                <a:cubicBezTo>
                  <a:pt x="2328" y="247"/>
                  <a:pt x="2325" y="251"/>
                  <a:pt x="2321" y="251"/>
                </a:cubicBezTo>
                <a:close/>
                <a:moveTo>
                  <a:pt x="1937" y="281"/>
                </a:moveTo>
                <a:lnTo>
                  <a:pt x="1698" y="289"/>
                </a:lnTo>
                <a:cubicBezTo>
                  <a:pt x="1693" y="289"/>
                  <a:pt x="1689" y="286"/>
                  <a:pt x="1689" y="281"/>
                </a:cubicBezTo>
                <a:cubicBezTo>
                  <a:pt x="1689" y="277"/>
                  <a:pt x="1693" y="273"/>
                  <a:pt x="1697" y="273"/>
                </a:cubicBezTo>
                <a:lnTo>
                  <a:pt x="1937" y="265"/>
                </a:lnTo>
                <a:cubicBezTo>
                  <a:pt x="1941" y="265"/>
                  <a:pt x="1945" y="269"/>
                  <a:pt x="1945" y="273"/>
                </a:cubicBezTo>
                <a:cubicBezTo>
                  <a:pt x="1945" y="277"/>
                  <a:pt x="1942" y="281"/>
                  <a:pt x="1937" y="281"/>
                </a:cubicBezTo>
                <a:close/>
                <a:moveTo>
                  <a:pt x="1553" y="285"/>
                </a:moveTo>
                <a:lnTo>
                  <a:pt x="1342" y="277"/>
                </a:lnTo>
                <a:lnTo>
                  <a:pt x="1313" y="275"/>
                </a:lnTo>
                <a:cubicBezTo>
                  <a:pt x="1309" y="274"/>
                  <a:pt x="1305" y="270"/>
                  <a:pt x="1306" y="266"/>
                </a:cubicBezTo>
                <a:cubicBezTo>
                  <a:pt x="1306" y="261"/>
                  <a:pt x="1310" y="258"/>
                  <a:pt x="1314" y="259"/>
                </a:cubicBezTo>
                <a:lnTo>
                  <a:pt x="1343" y="261"/>
                </a:lnTo>
                <a:lnTo>
                  <a:pt x="1554" y="269"/>
                </a:lnTo>
                <a:cubicBezTo>
                  <a:pt x="1558" y="269"/>
                  <a:pt x="1562" y="273"/>
                  <a:pt x="1561" y="277"/>
                </a:cubicBezTo>
                <a:cubicBezTo>
                  <a:pt x="1561" y="282"/>
                  <a:pt x="1558" y="285"/>
                  <a:pt x="1553" y="285"/>
                </a:cubicBezTo>
                <a:close/>
                <a:moveTo>
                  <a:pt x="1170" y="261"/>
                </a:moveTo>
                <a:lnTo>
                  <a:pt x="1004" y="244"/>
                </a:lnTo>
                <a:lnTo>
                  <a:pt x="931" y="233"/>
                </a:lnTo>
                <a:cubicBezTo>
                  <a:pt x="926" y="232"/>
                  <a:pt x="924" y="228"/>
                  <a:pt x="924" y="223"/>
                </a:cubicBezTo>
                <a:cubicBezTo>
                  <a:pt x="925" y="219"/>
                  <a:pt x="929" y="216"/>
                  <a:pt x="933" y="217"/>
                </a:cubicBezTo>
                <a:lnTo>
                  <a:pt x="1005" y="229"/>
                </a:lnTo>
                <a:lnTo>
                  <a:pt x="1171" y="245"/>
                </a:lnTo>
                <a:cubicBezTo>
                  <a:pt x="1176" y="245"/>
                  <a:pt x="1179" y="249"/>
                  <a:pt x="1178" y="253"/>
                </a:cubicBezTo>
                <a:cubicBezTo>
                  <a:pt x="1178" y="258"/>
                  <a:pt x="1174" y="261"/>
                  <a:pt x="1170" y="261"/>
                </a:cubicBezTo>
                <a:close/>
                <a:moveTo>
                  <a:pt x="789" y="209"/>
                </a:moveTo>
                <a:lnTo>
                  <a:pt x="667" y="189"/>
                </a:lnTo>
                <a:lnTo>
                  <a:pt x="553" y="163"/>
                </a:lnTo>
                <a:cubicBezTo>
                  <a:pt x="548" y="162"/>
                  <a:pt x="546" y="158"/>
                  <a:pt x="547" y="154"/>
                </a:cubicBezTo>
                <a:cubicBezTo>
                  <a:pt x="548" y="149"/>
                  <a:pt x="552" y="147"/>
                  <a:pt x="556" y="148"/>
                </a:cubicBezTo>
                <a:lnTo>
                  <a:pt x="670" y="174"/>
                </a:lnTo>
                <a:lnTo>
                  <a:pt x="791" y="193"/>
                </a:lnTo>
                <a:cubicBezTo>
                  <a:pt x="796" y="194"/>
                  <a:pt x="799" y="198"/>
                  <a:pt x="798" y="203"/>
                </a:cubicBezTo>
                <a:cubicBezTo>
                  <a:pt x="797" y="207"/>
                  <a:pt x="793" y="210"/>
                  <a:pt x="789" y="209"/>
                </a:cubicBezTo>
                <a:close/>
                <a:moveTo>
                  <a:pt x="412" y="131"/>
                </a:moveTo>
                <a:lnTo>
                  <a:pt x="335" y="113"/>
                </a:lnTo>
                <a:lnTo>
                  <a:pt x="181" y="68"/>
                </a:lnTo>
                <a:cubicBezTo>
                  <a:pt x="176" y="66"/>
                  <a:pt x="174" y="62"/>
                  <a:pt x="175" y="58"/>
                </a:cubicBezTo>
                <a:cubicBezTo>
                  <a:pt x="176" y="54"/>
                  <a:pt x="181" y="51"/>
                  <a:pt x="185" y="52"/>
                </a:cubicBezTo>
                <a:lnTo>
                  <a:pt x="338" y="98"/>
                </a:lnTo>
                <a:lnTo>
                  <a:pt x="416" y="115"/>
                </a:lnTo>
                <a:cubicBezTo>
                  <a:pt x="420" y="116"/>
                  <a:pt x="423" y="121"/>
                  <a:pt x="422" y="125"/>
                </a:cubicBezTo>
                <a:cubicBezTo>
                  <a:pt x="421" y="129"/>
                  <a:pt x="417" y="132"/>
                  <a:pt x="412" y="131"/>
                </a:cubicBezTo>
                <a:close/>
                <a:moveTo>
                  <a:pt x="42" y="27"/>
                </a:moveTo>
                <a:lnTo>
                  <a:pt x="6" y="16"/>
                </a:lnTo>
                <a:cubicBezTo>
                  <a:pt x="2" y="15"/>
                  <a:pt x="0" y="10"/>
                  <a:pt x="1" y="6"/>
                </a:cubicBezTo>
                <a:cubicBezTo>
                  <a:pt x="2" y="2"/>
                  <a:pt x="7" y="0"/>
                  <a:pt x="11" y="1"/>
                </a:cubicBezTo>
                <a:lnTo>
                  <a:pt x="47" y="12"/>
                </a:lnTo>
                <a:cubicBezTo>
                  <a:pt x="51" y="13"/>
                  <a:pt x="54" y="17"/>
                  <a:pt x="52" y="21"/>
                </a:cubicBezTo>
                <a:cubicBezTo>
                  <a:pt x="51" y="26"/>
                  <a:pt x="47" y="28"/>
                  <a:pt x="42" y="27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31" name="Line 237"/>
          <p:cNvSpPr>
            <a:spLocks noChangeShapeType="1"/>
          </p:cNvSpPr>
          <p:nvPr/>
        </p:nvSpPr>
        <p:spPr bwMode="auto">
          <a:xfrm>
            <a:off x="5857875" y="4537075"/>
            <a:ext cx="401638" cy="1311275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32" name="Freeform 238"/>
          <p:cNvSpPr>
            <a:spLocks/>
          </p:cNvSpPr>
          <p:nvPr/>
        </p:nvSpPr>
        <p:spPr bwMode="auto">
          <a:xfrm>
            <a:off x="1774825" y="5373688"/>
            <a:ext cx="1501775" cy="847725"/>
          </a:xfrm>
          <a:custGeom>
            <a:avLst/>
            <a:gdLst>
              <a:gd name="T0" fmla="*/ 141351050 w 1965"/>
              <a:gd name="T1" fmla="*/ 637090050 h 1128"/>
              <a:gd name="T2" fmla="*/ 1006398790 w 1965"/>
              <a:gd name="T3" fmla="*/ 637090050 h 1128"/>
              <a:gd name="T4" fmla="*/ 1147749792 w 1965"/>
              <a:gd name="T5" fmla="*/ 500409484 h 1128"/>
              <a:gd name="T6" fmla="*/ 1147749792 w 1965"/>
              <a:gd name="T7" fmla="*/ 500409484 h 1128"/>
              <a:gd name="T8" fmla="*/ 1147749792 w 1965"/>
              <a:gd name="T9" fmla="*/ 500409484 h 1128"/>
              <a:gd name="T10" fmla="*/ 1147749792 w 1965"/>
              <a:gd name="T11" fmla="*/ 136680613 h 1128"/>
              <a:gd name="T12" fmla="*/ 1006398790 w 1965"/>
              <a:gd name="T13" fmla="*/ 0 h 1128"/>
              <a:gd name="T14" fmla="*/ 141351050 w 1965"/>
              <a:gd name="T15" fmla="*/ 0 h 1128"/>
              <a:gd name="T16" fmla="*/ 0 w 1965"/>
              <a:gd name="T17" fmla="*/ 136680613 h 1128"/>
              <a:gd name="T18" fmla="*/ 0 w 1965"/>
              <a:gd name="T19" fmla="*/ 500409484 h 1128"/>
              <a:gd name="T20" fmla="*/ 141351050 w 1965"/>
              <a:gd name="T21" fmla="*/ 637090050 h 1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5"/>
              <a:gd name="T34" fmla="*/ 0 h 1128"/>
              <a:gd name="T35" fmla="*/ 1965 w 1965"/>
              <a:gd name="T36" fmla="*/ 1128 h 1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5" h="1128">
                <a:moveTo>
                  <a:pt x="242" y="1128"/>
                </a:moveTo>
                <a:lnTo>
                  <a:pt x="1723" y="1128"/>
                </a:lnTo>
                <a:cubicBezTo>
                  <a:pt x="1857" y="1128"/>
                  <a:pt x="1965" y="1019"/>
                  <a:pt x="1965" y="886"/>
                </a:cubicBezTo>
                <a:cubicBezTo>
                  <a:pt x="1965" y="886"/>
                  <a:pt x="1965" y="886"/>
                  <a:pt x="1965" y="886"/>
                </a:cubicBezTo>
                <a:lnTo>
                  <a:pt x="1965" y="242"/>
                </a:lnTo>
                <a:cubicBezTo>
                  <a:pt x="1965" y="108"/>
                  <a:pt x="1857" y="0"/>
                  <a:pt x="1723" y="0"/>
                </a:cubicBezTo>
                <a:lnTo>
                  <a:pt x="242" y="0"/>
                </a:lnTo>
                <a:cubicBezTo>
                  <a:pt x="108" y="0"/>
                  <a:pt x="0" y="108"/>
                  <a:pt x="0" y="242"/>
                </a:cubicBezTo>
                <a:lnTo>
                  <a:pt x="0" y="886"/>
                </a:lnTo>
                <a:cubicBezTo>
                  <a:pt x="0" y="1019"/>
                  <a:pt x="108" y="1128"/>
                  <a:pt x="242" y="1128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33" name="Line 244"/>
          <p:cNvSpPr>
            <a:spLocks noChangeShapeType="1"/>
          </p:cNvSpPr>
          <p:nvPr/>
        </p:nvSpPr>
        <p:spPr bwMode="auto">
          <a:xfrm flipH="1">
            <a:off x="2771775" y="4508500"/>
            <a:ext cx="1008063" cy="8651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34" name="Line 245"/>
          <p:cNvSpPr>
            <a:spLocks noChangeShapeType="1"/>
          </p:cNvSpPr>
          <p:nvPr/>
        </p:nvSpPr>
        <p:spPr bwMode="auto">
          <a:xfrm>
            <a:off x="4906963" y="3582988"/>
            <a:ext cx="1352550" cy="226536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35" name="Line 246"/>
          <p:cNvSpPr>
            <a:spLocks noChangeShapeType="1"/>
          </p:cNvSpPr>
          <p:nvPr/>
        </p:nvSpPr>
        <p:spPr bwMode="auto">
          <a:xfrm>
            <a:off x="6254750" y="4762500"/>
            <a:ext cx="4763" cy="10858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36" name="Rectangle 247"/>
          <p:cNvSpPr>
            <a:spLocks noChangeArrowheads="1"/>
          </p:cNvSpPr>
          <p:nvPr/>
        </p:nvSpPr>
        <p:spPr bwMode="auto">
          <a:xfrm>
            <a:off x="4065588" y="4198938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1100" u="none">
                <a:solidFill>
                  <a:srgbClr val="000000"/>
                </a:solidFill>
                <a:latin typeface="Arial" charset="0"/>
              </a:rPr>
              <a:t>~</a:t>
            </a:r>
            <a:endParaRPr lang="ru-RU" sz="1800" u="none">
              <a:solidFill>
                <a:schemeClr val="tx1"/>
              </a:solidFill>
            </a:endParaRPr>
          </a:p>
        </p:txBody>
      </p:sp>
      <p:sp>
        <p:nvSpPr>
          <p:cNvPr id="36037" name="Rectangle 248"/>
          <p:cNvSpPr>
            <a:spLocks noChangeArrowheads="1"/>
          </p:cNvSpPr>
          <p:nvPr/>
        </p:nvSpPr>
        <p:spPr bwMode="auto">
          <a:xfrm>
            <a:off x="3635375" y="4198938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1200" u="none">
                <a:solidFill>
                  <a:srgbClr val="000000"/>
                </a:solidFill>
                <a:latin typeface="Arial" charset="0"/>
              </a:rPr>
              <a:t>-</a:t>
            </a:r>
            <a:endParaRPr lang="ru-RU" sz="1800" u="none">
              <a:solidFill>
                <a:schemeClr val="tx1"/>
              </a:solidFill>
            </a:endParaRPr>
          </a:p>
        </p:txBody>
      </p:sp>
      <p:sp>
        <p:nvSpPr>
          <p:cNvPr id="36038" name="Rectangle 249"/>
          <p:cNvSpPr>
            <a:spLocks noChangeArrowheads="1"/>
          </p:cNvSpPr>
          <p:nvPr/>
        </p:nvSpPr>
        <p:spPr bwMode="auto">
          <a:xfrm>
            <a:off x="4989513" y="4870450"/>
            <a:ext cx="420687" cy="392113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39" name="Rectangle 250"/>
          <p:cNvSpPr>
            <a:spLocks noChangeArrowheads="1"/>
          </p:cNvSpPr>
          <p:nvPr/>
        </p:nvSpPr>
        <p:spPr bwMode="auto">
          <a:xfrm>
            <a:off x="4989513" y="4870450"/>
            <a:ext cx="420687" cy="39211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40" name="Rectangle 251"/>
          <p:cNvSpPr>
            <a:spLocks noChangeArrowheads="1"/>
          </p:cNvSpPr>
          <p:nvPr/>
        </p:nvSpPr>
        <p:spPr bwMode="auto">
          <a:xfrm>
            <a:off x="6829425" y="4973638"/>
            <a:ext cx="465138" cy="30003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41" name="Rectangle 252"/>
          <p:cNvSpPr>
            <a:spLocks noChangeArrowheads="1"/>
          </p:cNvSpPr>
          <p:nvPr/>
        </p:nvSpPr>
        <p:spPr bwMode="auto">
          <a:xfrm>
            <a:off x="6829425" y="4973638"/>
            <a:ext cx="465138" cy="30003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42" name="Line 253"/>
          <p:cNvSpPr>
            <a:spLocks noChangeShapeType="1"/>
          </p:cNvSpPr>
          <p:nvPr/>
        </p:nvSpPr>
        <p:spPr bwMode="auto">
          <a:xfrm flipH="1">
            <a:off x="4500563" y="5191125"/>
            <a:ext cx="673100" cy="90170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43" name="Freeform 254"/>
          <p:cNvSpPr>
            <a:spLocks/>
          </p:cNvSpPr>
          <p:nvPr/>
        </p:nvSpPr>
        <p:spPr bwMode="auto">
          <a:xfrm>
            <a:off x="4302125" y="4783138"/>
            <a:ext cx="712788" cy="517525"/>
          </a:xfrm>
          <a:custGeom>
            <a:avLst/>
            <a:gdLst>
              <a:gd name="T0" fmla="*/ 1131551833 w 449"/>
              <a:gd name="T1" fmla="*/ 539313434 h 326"/>
              <a:gd name="T2" fmla="*/ 158770755 w 449"/>
              <a:gd name="T3" fmla="*/ 441026583 h 326"/>
              <a:gd name="T4" fmla="*/ 0 w 449"/>
              <a:gd name="T5" fmla="*/ 0 h 326"/>
              <a:gd name="T6" fmla="*/ 0 60000 65536"/>
              <a:gd name="T7" fmla="*/ 0 60000 65536"/>
              <a:gd name="T8" fmla="*/ 0 60000 65536"/>
              <a:gd name="T9" fmla="*/ 0 w 449"/>
              <a:gd name="T10" fmla="*/ 0 h 326"/>
              <a:gd name="T11" fmla="*/ 449 w 44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" h="326">
                <a:moveTo>
                  <a:pt x="449" y="214"/>
                </a:moveTo>
                <a:cubicBezTo>
                  <a:pt x="333" y="326"/>
                  <a:pt x="160" y="308"/>
                  <a:pt x="63" y="175"/>
                </a:cubicBezTo>
                <a:cubicBezTo>
                  <a:pt x="27" y="125"/>
                  <a:pt x="5" y="64"/>
                  <a:pt x="0" y="0"/>
                </a:cubicBez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44" name="Line 255"/>
          <p:cNvSpPr>
            <a:spLocks noChangeShapeType="1"/>
          </p:cNvSpPr>
          <p:nvPr/>
        </p:nvSpPr>
        <p:spPr bwMode="auto">
          <a:xfrm>
            <a:off x="7194550" y="5199063"/>
            <a:ext cx="690563" cy="67786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45" name="Freeform 258"/>
          <p:cNvSpPr>
            <a:spLocks noEditPoints="1"/>
          </p:cNvSpPr>
          <p:nvPr/>
        </p:nvSpPr>
        <p:spPr bwMode="auto">
          <a:xfrm>
            <a:off x="4000500" y="3327400"/>
            <a:ext cx="366713" cy="11113"/>
          </a:xfrm>
          <a:custGeom>
            <a:avLst/>
            <a:gdLst>
              <a:gd name="T0" fmla="*/ 10291536 w 560"/>
              <a:gd name="T1" fmla="*/ 0 h 16"/>
              <a:gd name="T2" fmla="*/ 10291536 w 560"/>
              <a:gd name="T3" fmla="*/ 7718672 h 16"/>
              <a:gd name="T4" fmla="*/ 0 w 560"/>
              <a:gd name="T5" fmla="*/ 3859683 h 16"/>
              <a:gd name="T6" fmla="*/ 24013808 w 560"/>
              <a:gd name="T7" fmla="*/ 0 h 16"/>
              <a:gd name="T8" fmla="*/ 34305996 w 560"/>
              <a:gd name="T9" fmla="*/ 3859683 h 16"/>
              <a:gd name="T10" fmla="*/ 24013808 w 560"/>
              <a:gd name="T11" fmla="*/ 7718672 h 16"/>
              <a:gd name="T12" fmla="*/ 24013808 w 560"/>
              <a:gd name="T13" fmla="*/ 0 h 16"/>
              <a:gd name="T14" fmla="*/ 51458345 w 560"/>
              <a:gd name="T15" fmla="*/ 0 h 16"/>
              <a:gd name="T16" fmla="*/ 51458345 w 560"/>
              <a:gd name="T17" fmla="*/ 7718672 h 16"/>
              <a:gd name="T18" fmla="*/ 41166801 w 560"/>
              <a:gd name="T19" fmla="*/ 3859683 h 16"/>
              <a:gd name="T20" fmla="*/ 65180608 w 560"/>
              <a:gd name="T21" fmla="*/ 0 h 16"/>
              <a:gd name="T22" fmla="*/ 75472797 w 560"/>
              <a:gd name="T23" fmla="*/ 3859683 h 16"/>
              <a:gd name="T24" fmla="*/ 65180608 w 560"/>
              <a:gd name="T25" fmla="*/ 7718672 h 16"/>
              <a:gd name="T26" fmla="*/ 65180608 w 560"/>
              <a:gd name="T27" fmla="*/ 0 h 16"/>
              <a:gd name="T28" fmla="*/ 92625156 w 560"/>
              <a:gd name="T29" fmla="*/ 0 h 16"/>
              <a:gd name="T30" fmla="*/ 92625156 w 560"/>
              <a:gd name="T31" fmla="*/ 7718672 h 16"/>
              <a:gd name="T32" fmla="*/ 82333602 w 560"/>
              <a:gd name="T33" fmla="*/ 3859683 h 16"/>
              <a:gd name="T34" fmla="*/ 106347419 w 560"/>
              <a:gd name="T35" fmla="*/ 0 h 16"/>
              <a:gd name="T36" fmla="*/ 116639608 w 560"/>
              <a:gd name="T37" fmla="*/ 3859683 h 16"/>
              <a:gd name="T38" fmla="*/ 106347419 w 560"/>
              <a:gd name="T39" fmla="*/ 7718672 h 16"/>
              <a:gd name="T40" fmla="*/ 106347419 w 560"/>
              <a:gd name="T41" fmla="*/ 0 h 16"/>
              <a:gd name="T42" fmla="*/ 133792601 w 560"/>
              <a:gd name="T43" fmla="*/ 0 h 16"/>
              <a:gd name="T44" fmla="*/ 133792601 w 560"/>
              <a:gd name="T45" fmla="*/ 7718672 h 16"/>
              <a:gd name="T46" fmla="*/ 123500413 w 560"/>
              <a:gd name="T47" fmla="*/ 3859683 h 16"/>
              <a:gd name="T48" fmla="*/ 147514865 w 560"/>
              <a:gd name="T49" fmla="*/ 0 h 16"/>
              <a:gd name="T50" fmla="*/ 157806399 w 560"/>
              <a:gd name="T51" fmla="*/ 3859683 h 16"/>
              <a:gd name="T52" fmla="*/ 147514865 w 560"/>
              <a:gd name="T53" fmla="*/ 7718672 h 16"/>
              <a:gd name="T54" fmla="*/ 147514865 w 560"/>
              <a:gd name="T55" fmla="*/ 0 h 16"/>
              <a:gd name="T56" fmla="*/ 174959433 w 560"/>
              <a:gd name="T57" fmla="*/ 0 h 16"/>
              <a:gd name="T58" fmla="*/ 174959433 w 560"/>
              <a:gd name="T59" fmla="*/ 7718672 h 16"/>
              <a:gd name="T60" fmla="*/ 164667203 w 560"/>
              <a:gd name="T61" fmla="*/ 3859683 h 16"/>
              <a:gd name="T62" fmla="*/ 188681696 w 560"/>
              <a:gd name="T63" fmla="*/ 0 h 16"/>
              <a:gd name="T64" fmla="*/ 198973230 w 560"/>
              <a:gd name="T65" fmla="*/ 3859683 h 16"/>
              <a:gd name="T66" fmla="*/ 188681696 w 560"/>
              <a:gd name="T67" fmla="*/ 7718672 h 16"/>
              <a:gd name="T68" fmla="*/ 188681696 w 560"/>
              <a:gd name="T69" fmla="*/ 0 h 16"/>
              <a:gd name="T70" fmla="*/ 216126223 w 560"/>
              <a:gd name="T71" fmla="*/ 0 h 16"/>
              <a:gd name="T72" fmla="*/ 216126223 w 560"/>
              <a:gd name="T73" fmla="*/ 7718672 h 16"/>
              <a:gd name="T74" fmla="*/ 205834034 w 560"/>
              <a:gd name="T75" fmla="*/ 3859683 h 16"/>
              <a:gd name="T76" fmla="*/ 229848487 w 560"/>
              <a:gd name="T77" fmla="*/ 0 h 16"/>
              <a:gd name="T78" fmla="*/ 240140021 w 560"/>
              <a:gd name="T79" fmla="*/ 3859683 h 16"/>
              <a:gd name="T80" fmla="*/ 229848487 w 560"/>
              <a:gd name="T81" fmla="*/ 7718672 h 16"/>
              <a:gd name="T82" fmla="*/ 229848487 w 560"/>
              <a:gd name="T83" fmla="*/ 0 h 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60"/>
              <a:gd name="T127" fmla="*/ 0 h 16"/>
              <a:gd name="T128" fmla="*/ 560 w 560"/>
              <a:gd name="T129" fmla="*/ 16 h 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60" h="16">
                <a:moveTo>
                  <a:pt x="8" y="0"/>
                </a:moveTo>
                <a:lnTo>
                  <a:pt x="24" y="0"/>
                </a:lnTo>
                <a:cubicBezTo>
                  <a:pt x="28" y="0"/>
                  <a:pt x="32" y="4"/>
                  <a:pt x="32" y="8"/>
                </a:cubicBezTo>
                <a:cubicBezTo>
                  <a:pt x="32" y="13"/>
                  <a:pt x="28" y="16"/>
                  <a:pt x="24" y="16"/>
                </a:cubicBezTo>
                <a:lnTo>
                  <a:pt x="8" y="16"/>
                </a:lnTo>
                <a:cubicBezTo>
                  <a:pt x="3" y="16"/>
                  <a:pt x="0" y="13"/>
                  <a:pt x="0" y="8"/>
                </a:cubicBezTo>
                <a:cubicBezTo>
                  <a:pt x="0" y="4"/>
                  <a:pt x="3" y="0"/>
                  <a:pt x="8" y="0"/>
                </a:cubicBezTo>
                <a:close/>
                <a:moveTo>
                  <a:pt x="56" y="0"/>
                </a:moveTo>
                <a:lnTo>
                  <a:pt x="72" y="0"/>
                </a:lnTo>
                <a:cubicBezTo>
                  <a:pt x="76" y="0"/>
                  <a:pt x="80" y="4"/>
                  <a:pt x="80" y="8"/>
                </a:cubicBezTo>
                <a:cubicBezTo>
                  <a:pt x="80" y="13"/>
                  <a:pt x="76" y="16"/>
                  <a:pt x="72" y="16"/>
                </a:cubicBezTo>
                <a:lnTo>
                  <a:pt x="56" y="16"/>
                </a:lnTo>
                <a:cubicBezTo>
                  <a:pt x="51" y="16"/>
                  <a:pt x="48" y="13"/>
                  <a:pt x="48" y="8"/>
                </a:cubicBezTo>
                <a:cubicBezTo>
                  <a:pt x="48" y="4"/>
                  <a:pt x="51" y="0"/>
                  <a:pt x="56" y="0"/>
                </a:cubicBezTo>
                <a:close/>
                <a:moveTo>
                  <a:pt x="104" y="0"/>
                </a:moveTo>
                <a:lnTo>
                  <a:pt x="120" y="0"/>
                </a:lnTo>
                <a:cubicBezTo>
                  <a:pt x="124" y="0"/>
                  <a:pt x="128" y="4"/>
                  <a:pt x="128" y="8"/>
                </a:cubicBezTo>
                <a:cubicBezTo>
                  <a:pt x="128" y="13"/>
                  <a:pt x="124" y="16"/>
                  <a:pt x="120" y="16"/>
                </a:cubicBezTo>
                <a:lnTo>
                  <a:pt x="104" y="16"/>
                </a:lnTo>
                <a:cubicBezTo>
                  <a:pt x="99" y="16"/>
                  <a:pt x="96" y="13"/>
                  <a:pt x="96" y="8"/>
                </a:cubicBezTo>
                <a:cubicBezTo>
                  <a:pt x="96" y="4"/>
                  <a:pt x="99" y="0"/>
                  <a:pt x="104" y="0"/>
                </a:cubicBezTo>
                <a:close/>
                <a:moveTo>
                  <a:pt x="152" y="0"/>
                </a:moveTo>
                <a:lnTo>
                  <a:pt x="168" y="0"/>
                </a:lnTo>
                <a:cubicBezTo>
                  <a:pt x="172" y="0"/>
                  <a:pt x="176" y="4"/>
                  <a:pt x="176" y="8"/>
                </a:cubicBezTo>
                <a:cubicBezTo>
                  <a:pt x="176" y="13"/>
                  <a:pt x="172" y="16"/>
                  <a:pt x="168" y="16"/>
                </a:cubicBezTo>
                <a:lnTo>
                  <a:pt x="152" y="16"/>
                </a:lnTo>
                <a:cubicBezTo>
                  <a:pt x="147" y="16"/>
                  <a:pt x="144" y="13"/>
                  <a:pt x="144" y="8"/>
                </a:cubicBezTo>
                <a:cubicBezTo>
                  <a:pt x="144" y="4"/>
                  <a:pt x="147" y="0"/>
                  <a:pt x="152" y="0"/>
                </a:cubicBezTo>
                <a:close/>
                <a:moveTo>
                  <a:pt x="200" y="0"/>
                </a:moveTo>
                <a:lnTo>
                  <a:pt x="216" y="0"/>
                </a:lnTo>
                <a:cubicBezTo>
                  <a:pt x="220" y="0"/>
                  <a:pt x="224" y="4"/>
                  <a:pt x="224" y="8"/>
                </a:cubicBezTo>
                <a:cubicBezTo>
                  <a:pt x="224" y="13"/>
                  <a:pt x="220" y="16"/>
                  <a:pt x="216" y="16"/>
                </a:cubicBezTo>
                <a:lnTo>
                  <a:pt x="200" y="16"/>
                </a:lnTo>
                <a:cubicBezTo>
                  <a:pt x="195" y="16"/>
                  <a:pt x="192" y="13"/>
                  <a:pt x="192" y="8"/>
                </a:cubicBezTo>
                <a:cubicBezTo>
                  <a:pt x="192" y="4"/>
                  <a:pt x="195" y="0"/>
                  <a:pt x="200" y="0"/>
                </a:cubicBezTo>
                <a:close/>
                <a:moveTo>
                  <a:pt x="248" y="0"/>
                </a:moveTo>
                <a:lnTo>
                  <a:pt x="264" y="0"/>
                </a:lnTo>
                <a:cubicBezTo>
                  <a:pt x="268" y="0"/>
                  <a:pt x="272" y="4"/>
                  <a:pt x="272" y="8"/>
                </a:cubicBezTo>
                <a:cubicBezTo>
                  <a:pt x="272" y="13"/>
                  <a:pt x="268" y="16"/>
                  <a:pt x="264" y="16"/>
                </a:cubicBezTo>
                <a:lnTo>
                  <a:pt x="248" y="16"/>
                </a:lnTo>
                <a:cubicBezTo>
                  <a:pt x="243" y="16"/>
                  <a:pt x="240" y="13"/>
                  <a:pt x="240" y="8"/>
                </a:cubicBezTo>
                <a:cubicBezTo>
                  <a:pt x="240" y="4"/>
                  <a:pt x="243" y="0"/>
                  <a:pt x="248" y="0"/>
                </a:cubicBezTo>
                <a:close/>
                <a:moveTo>
                  <a:pt x="296" y="0"/>
                </a:moveTo>
                <a:lnTo>
                  <a:pt x="312" y="0"/>
                </a:lnTo>
                <a:cubicBezTo>
                  <a:pt x="316" y="0"/>
                  <a:pt x="320" y="4"/>
                  <a:pt x="320" y="8"/>
                </a:cubicBezTo>
                <a:cubicBezTo>
                  <a:pt x="320" y="13"/>
                  <a:pt x="316" y="16"/>
                  <a:pt x="312" y="16"/>
                </a:cubicBezTo>
                <a:lnTo>
                  <a:pt x="296" y="16"/>
                </a:lnTo>
                <a:cubicBezTo>
                  <a:pt x="291" y="16"/>
                  <a:pt x="288" y="13"/>
                  <a:pt x="288" y="8"/>
                </a:cubicBezTo>
                <a:cubicBezTo>
                  <a:pt x="288" y="4"/>
                  <a:pt x="291" y="0"/>
                  <a:pt x="296" y="0"/>
                </a:cubicBezTo>
                <a:close/>
                <a:moveTo>
                  <a:pt x="344" y="0"/>
                </a:moveTo>
                <a:lnTo>
                  <a:pt x="360" y="0"/>
                </a:lnTo>
                <a:cubicBezTo>
                  <a:pt x="364" y="0"/>
                  <a:pt x="368" y="4"/>
                  <a:pt x="368" y="8"/>
                </a:cubicBezTo>
                <a:cubicBezTo>
                  <a:pt x="368" y="13"/>
                  <a:pt x="364" y="16"/>
                  <a:pt x="360" y="16"/>
                </a:cubicBezTo>
                <a:lnTo>
                  <a:pt x="344" y="16"/>
                </a:lnTo>
                <a:cubicBezTo>
                  <a:pt x="339" y="16"/>
                  <a:pt x="336" y="13"/>
                  <a:pt x="336" y="8"/>
                </a:cubicBezTo>
                <a:cubicBezTo>
                  <a:pt x="336" y="4"/>
                  <a:pt x="339" y="0"/>
                  <a:pt x="344" y="0"/>
                </a:cubicBezTo>
                <a:close/>
                <a:moveTo>
                  <a:pt x="392" y="0"/>
                </a:moveTo>
                <a:lnTo>
                  <a:pt x="408" y="0"/>
                </a:lnTo>
                <a:cubicBezTo>
                  <a:pt x="412" y="0"/>
                  <a:pt x="416" y="4"/>
                  <a:pt x="416" y="8"/>
                </a:cubicBezTo>
                <a:cubicBezTo>
                  <a:pt x="416" y="13"/>
                  <a:pt x="412" y="16"/>
                  <a:pt x="408" y="16"/>
                </a:cubicBezTo>
                <a:lnTo>
                  <a:pt x="392" y="16"/>
                </a:lnTo>
                <a:cubicBezTo>
                  <a:pt x="387" y="16"/>
                  <a:pt x="384" y="13"/>
                  <a:pt x="384" y="8"/>
                </a:cubicBezTo>
                <a:cubicBezTo>
                  <a:pt x="384" y="4"/>
                  <a:pt x="387" y="0"/>
                  <a:pt x="392" y="0"/>
                </a:cubicBezTo>
                <a:close/>
                <a:moveTo>
                  <a:pt x="440" y="0"/>
                </a:moveTo>
                <a:lnTo>
                  <a:pt x="456" y="0"/>
                </a:lnTo>
                <a:cubicBezTo>
                  <a:pt x="460" y="0"/>
                  <a:pt x="464" y="4"/>
                  <a:pt x="464" y="8"/>
                </a:cubicBezTo>
                <a:cubicBezTo>
                  <a:pt x="464" y="13"/>
                  <a:pt x="460" y="16"/>
                  <a:pt x="456" y="16"/>
                </a:cubicBezTo>
                <a:lnTo>
                  <a:pt x="440" y="16"/>
                </a:lnTo>
                <a:cubicBezTo>
                  <a:pt x="435" y="16"/>
                  <a:pt x="432" y="13"/>
                  <a:pt x="432" y="8"/>
                </a:cubicBezTo>
                <a:cubicBezTo>
                  <a:pt x="432" y="4"/>
                  <a:pt x="435" y="0"/>
                  <a:pt x="440" y="0"/>
                </a:cubicBezTo>
                <a:close/>
                <a:moveTo>
                  <a:pt x="488" y="0"/>
                </a:moveTo>
                <a:lnTo>
                  <a:pt x="504" y="0"/>
                </a:lnTo>
                <a:cubicBezTo>
                  <a:pt x="508" y="0"/>
                  <a:pt x="512" y="4"/>
                  <a:pt x="512" y="8"/>
                </a:cubicBezTo>
                <a:cubicBezTo>
                  <a:pt x="512" y="13"/>
                  <a:pt x="508" y="16"/>
                  <a:pt x="504" y="16"/>
                </a:cubicBezTo>
                <a:lnTo>
                  <a:pt x="488" y="16"/>
                </a:lnTo>
                <a:cubicBezTo>
                  <a:pt x="483" y="16"/>
                  <a:pt x="480" y="13"/>
                  <a:pt x="480" y="8"/>
                </a:cubicBezTo>
                <a:cubicBezTo>
                  <a:pt x="480" y="4"/>
                  <a:pt x="483" y="0"/>
                  <a:pt x="488" y="0"/>
                </a:cubicBezTo>
                <a:close/>
                <a:moveTo>
                  <a:pt x="536" y="0"/>
                </a:moveTo>
                <a:lnTo>
                  <a:pt x="552" y="0"/>
                </a:lnTo>
                <a:cubicBezTo>
                  <a:pt x="556" y="0"/>
                  <a:pt x="560" y="4"/>
                  <a:pt x="560" y="8"/>
                </a:cubicBezTo>
                <a:cubicBezTo>
                  <a:pt x="560" y="13"/>
                  <a:pt x="556" y="16"/>
                  <a:pt x="552" y="16"/>
                </a:cubicBezTo>
                <a:lnTo>
                  <a:pt x="536" y="16"/>
                </a:lnTo>
                <a:cubicBezTo>
                  <a:pt x="531" y="16"/>
                  <a:pt x="528" y="13"/>
                  <a:pt x="528" y="8"/>
                </a:cubicBezTo>
                <a:cubicBezTo>
                  <a:pt x="528" y="4"/>
                  <a:pt x="531" y="0"/>
                  <a:pt x="536" y="0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46" name="Rectangle 259"/>
          <p:cNvSpPr>
            <a:spLocks noChangeArrowheads="1"/>
          </p:cNvSpPr>
          <p:nvPr/>
        </p:nvSpPr>
        <p:spPr bwMode="auto">
          <a:xfrm>
            <a:off x="3940175" y="2503488"/>
            <a:ext cx="80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1100" u="none">
                <a:solidFill>
                  <a:srgbClr val="000000"/>
                </a:solidFill>
                <a:latin typeface="Arial" charset="0"/>
              </a:rPr>
              <a:t>~</a:t>
            </a:r>
            <a:endParaRPr lang="ru-RU" sz="1800" u="none">
              <a:solidFill>
                <a:schemeClr val="tx1"/>
              </a:solidFill>
            </a:endParaRPr>
          </a:p>
        </p:txBody>
      </p:sp>
      <p:sp>
        <p:nvSpPr>
          <p:cNvPr id="36047" name="Freeform 266"/>
          <p:cNvSpPr>
            <a:spLocks/>
          </p:cNvSpPr>
          <p:nvPr/>
        </p:nvSpPr>
        <p:spPr bwMode="auto">
          <a:xfrm>
            <a:off x="3271838" y="2738438"/>
            <a:ext cx="498475" cy="1528762"/>
          </a:xfrm>
          <a:custGeom>
            <a:avLst/>
            <a:gdLst>
              <a:gd name="T0" fmla="*/ 0 w 314"/>
              <a:gd name="T1" fmla="*/ 0 h 963"/>
              <a:gd name="T2" fmla="*/ 57962802 w 314"/>
              <a:gd name="T3" fmla="*/ 345260511 h 963"/>
              <a:gd name="T4" fmla="*/ 791328953 w 314"/>
              <a:gd name="T5" fmla="*/ 2147483647 h 963"/>
              <a:gd name="T6" fmla="*/ 0 60000 65536"/>
              <a:gd name="T7" fmla="*/ 0 60000 65536"/>
              <a:gd name="T8" fmla="*/ 0 60000 65536"/>
              <a:gd name="T9" fmla="*/ 0 w 314"/>
              <a:gd name="T10" fmla="*/ 0 h 963"/>
              <a:gd name="T11" fmla="*/ 314 w 314"/>
              <a:gd name="T12" fmla="*/ 963 h 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963">
                <a:moveTo>
                  <a:pt x="0" y="0"/>
                </a:moveTo>
                <a:cubicBezTo>
                  <a:pt x="4" y="35"/>
                  <a:pt x="10" y="80"/>
                  <a:pt x="23" y="137"/>
                </a:cubicBezTo>
                <a:cubicBezTo>
                  <a:pt x="77" y="359"/>
                  <a:pt x="249" y="777"/>
                  <a:pt x="314" y="963"/>
                </a:cubicBez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48" name="Freeform 267"/>
          <p:cNvSpPr>
            <a:spLocks noEditPoints="1"/>
          </p:cNvSpPr>
          <p:nvPr/>
        </p:nvSpPr>
        <p:spPr bwMode="auto">
          <a:xfrm>
            <a:off x="4000500" y="3327400"/>
            <a:ext cx="19050" cy="949325"/>
          </a:xfrm>
          <a:custGeom>
            <a:avLst/>
            <a:gdLst>
              <a:gd name="T0" fmla="*/ 8685571 w 31"/>
              <a:gd name="T1" fmla="*/ 694403015 h 1265"/>
              <a:gd name="T2" fmla="*/ 8685571 w 31"/>
              <a:gd name="T3" fmla="*/ 712425174 h 1265"/>
              <a:gd name="T4" fmla="*/ 5664611 w 31"/>
              <a:gd name="T5" fmla="*/ 671875879 h 1265"/>
              <a:gd name="T6" fmla="*/ 11706534 w 31"/>
              <a:gd name="T7" fmla="*/ 680887334 h 1265"/>
              <a:gd name="T8" fmla="*/ 5286683 w 31"/>
              <a:gd name="T9" fmla="*/ 653854471 h 1265"/>
              <a:gd name="T10" fmla="*/ 11328607 w 31"/>
              <a:gd name="T11" fmla="*/ 644843016 h 1265"/>
              <a:gd name="T12" fmla="*/ 5286683 w 31"/>
              <a:gd name="T13" fmla="*/ 653854471 h 1265"/>
              <a:gd name="T14" fmla="*/ 7930331 w 31"/>
              <a:gd name="T15" fmla="*/ 613305176 h 1265"/>
              <a:gd name="T16" fmla="*/ 8307644 w 31"/>
              <a:gd name="T17" fmla="*/ 631327335 h 1265"/>
              <a:gd name="T18" fmla="*/ 4909369 w 31"/>
              <a:gd name="T19" fmla="*/ 590778040 h 1265"/>
              <a:gd name="T20" fmla="*/ 10951294 w 31"/>
              <a:gd name="T21" fmla="*/ 599788744 h 1265"/>
              <a:gd name="T22" fmla="*/ 4531442 w 31"/>
              <a:gd name="T23" fmla="*/ 572755881 h 1265"/>
              <a:gd name="T24" fmla="*/ 10573367 w 31"/>
              <a:gd name="T25" fmla="*/ 563745177 h 1265"/>
              <a:gd name="T26" fmla="*/ 4531442 w 31"/>
              <a:gd name="T27" fmla="*/ 572755881 h 1265"/>
              <a:gd name="T28" fmla="*/ 7175091 w 31"/>
              <a:gd name="T29" fmla="*/ 532206586 h 1265"/>
              <a:gd name="T30" fmla="*/ 7552404 w 31"/>
              <a:gd name="T31" fmla="*/ 550228745 h 1265"/>
              <a:gd name="T32" fmla="*/ 4154129 w 31"/>
              <a:gd name="T33" fmla="*/ 509679450 h 1265"/>
              <a:gd name="T34" fmla="*/ 10196054 w 31"/>
              <a:gd name="T35" fmla="*/ 518690905 h 1265"/>
              <a:gd name="T36" fmla="*/ 3776202 w 31"/>
              <a:gd name="T37" fmla="*/ 491658042 h 1265"/>
              <a:gd name="T38" fmla="*/ 9818124 w 31"/>
              <a:gd name="T39" fmla="*/ 482646587 h 1265"/>
              <a:gd name="T40" fmla="*/ 3776202 w 31"/>
              <a:gd name="T41" fmla="*/ 491658042 h 1265"/>
              <a:gd name="T42" fmla="*/ 6797164 w 31"/>
              <a:gd name="T43" fmla="*/ 451108747 h 1265"/>
              <a:gd name="T44" fmla="*/ 6797164 w 31"/>
              <a:gd name="T45" fmla="*/ 469130906 h 1265"/>
              <a:gd name="T46" fmla="*/ 3398889 w 31"/>
              <a:gd name="T47" fmla="*/ 428581611 h 1265"/>
              <a:gd name="T48" fmla="*/ 9440811 w 31"/>
              <a:gd name="T49" fmla="*/ 437592316 h 1265"/>
              <a:gd name="T50" fmla="*/ 3398889 w 31"/>
              <a:gd name="T51" fmla="*/ 410559452 h 1265"/>
              <a:gd name="T52" fmla="*/ 9062884 w 31"/>
              <a:gd name="T53" fmla="*/ 401548748 h 1265"/>
              <a:gd name="T54" fmla="*/ 3398889 w 31"/>
              <a:gd name="T55" fmla="*/ 410559452 h 1265"/>
              <a:gd name="T56" fmla="*/ 6041923 w 31"/>
              <a:gd name="T57" fmla="*/ 370010814 h 1265"/>
              <a:gd name="T58" fmla="*/ 6041923 w 31"/>
              <a:gd name="T59" fmla="*/ 388032223 h 1265"/>
              <a:gd name="T60" fmla="*/ 2643649 w 31"/>
              <a:gd name="T61" fmla="*/ 347482928 h 1265"/>
              <a:gd name="T62" fmla="*/ 8685571 w 31"/>
              <a:gd name="T63" fmla="*/ 356494383 h 1265"/>
              <a:gd name="T64" fmla="*/ 2643649 w 31"/>
              <a:gd name="T65" fmla="*/ 329461519 h 1265"/>
              <a:gd name="T66" fmla="*/ 8685571 w 31"/>
              <a:gd name="T67" fmla="*/ 320450815 h 1265"/>
              <a:gd name="T68" fmla="*/ 2643649 w 31"/>
              <a:gd name="T69" fmla="*/ 329461519 h 1265"/>
              <a:gd name="T70" fmla="*/ 5286683 w 31"/>
              <a:gd name="T71" fmla="*/ 288912225 h 1265"/>
              <a:gd name="T72" fmla="*/ 5286683 w 31"/>
              <a:gd name="T73" fmla="*/ 306934384 h 1265"/>
              <a:gd name="T74" fmla="*/ 1888408 w 31"/>
              <a:gd name="T75" fmla="*/ 266385089 h 1265"/>
              <a:gd name="T76" fmla="*/ 8307644 w 31"/>
              <a:gd name="T77" fmla="*/ 275395793 h 1265"/>
              <a:gd name="T78" fmla="*/ 1888408 w 31"/>
              <a:gd name="T79" fmla="*/ 248362930 h 1265"/>
              <a:gd name="T80" fmla="*/ 7930331 w 31"/>
              <a:gd name="T81" fmla="*/ 239352226 h 1265"/>
              <a:gd name="T82" fmla="*/ 1888408 w 31"/>
              <a:gd name="T83" fmla="*/ 248362930 h 1265"/>
              <a:gd name="T84" fmla="*/ 4531442 w 31"/>
              <a:gd name="T85" fmla="*/ 207814385 h 1265"/>
              <a:gd name="T86" fmla="*/ 4909369 w 31"/>
              <a:gd name="T87" fmla="*/ 225835794 h 1265"/>
              <a:gd name="T88" fmla="*/ 1510481 w 31"/>
              <a:gd name="T89" fmla="*/ 185287203 h 1265"/>
              <a:gd name="T90" fmla="*/ 7552404 w 31"/>
              <a:gd name="T91" fmla="*/ 194297907 h 1265"/>
              <a:gd name="T92" fmla="*/ 1133168 w 31"/>
              <a:gd name="T93" fmla="*/ 167265044 h 1265"/>
              <a:gd name="T94" fmla="*/ 7175091 w 31"/>
              <a:gd name="T95" fmla="*/ 158254339 h 1265"/>
              <a:gd name="T96" fmla="*/ 1133168 w 31"/>
              <a:gd name="T97" fmla="*/ 167265044 h 1265"/>
              <a:gd name="T98" fmla="*/ 3776202 w 31"/>
              <a:gd name="T99" fmla="*/ 126715749 h 1265"/>
              <a:gd name="T100" fmla="*/ 4154129 w 31"/>
              <a:gd name="T101" fmla="*/ 144737908 h 1265"/>
              <a:gd name="T102" fmla="*/ 755240 w 31"/>
              <a:gd name="T103" fmla="*/ 104188613 h 1265"/>
              <a:gd name="T104" fmla="*/ 6797164 w 31"/>
              <a:gd name="T105" fmla="*/ 113199317 h 1265"/>
              <a:gd name="T106" fmla="*/ 377927 w 31"/>
              <a:gd name="T107" fmla="*/ 86167181 h 1265"/>
              <a:gd name="T108" fmla="*/ 6419851 w 31"/>
              <a:gd name="T109" fmla="*/ 77155726 h 1265"/>
              <a:gd name="T110" fmla="*/ 377927 w 31"/>
              <a:gd name="T111" fmla="*/ 86167181 h 1265"/>
              <a:gd name="T112" fmla="*/ 3398889 w 31"/>
              <a:gd name="T113" fmla="*/ 45617875 h 1265"/>
              <a:gd name="T114" fmla="*/ 3398889 w 31"/>
              <a:gd name="T115" fmla="*/ 63639295 h 1265"/>
              <a:gd name="T116" fmla="*/ 0 w 31"/>
              <a:gd name="T117" fmla="*/ 23090733 h 1265"/>
              <a:gd name="T118" fmla="*/ 6041923 w 31"/>
              <a:gd name="T119" fmla="*/ 32101443 h 1265"/>
              <a:gd name="T120" fmla="*/ 0 w 31"/>
              <a:gd name="T121" fmla="*/ 5068570 h 1265"/>
              <a:gd name="T122" fmla="*/ 6041923 w 31"/>
              <a:gd name="T123" fmla="*/ 4505729 h 1265"/>
              <a:gd name="T124" fmla="*/ 0 w 31"/>
              <a:gd name="T125" fmla="*/ 5068570 h 12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"/>
              <a:gd name="T190" fmla="*/ 0 h 1265"/>
              <a:gd name="T191" fmla="*/ 31 w 31"/>
              <a:gd name="T192" fmla="*/ 1265 h 126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" h="1265">
                <a:moveTo>
                  <a:pt x="15" y="1257"/>
                </a:moveTo>
                <a:lnTo>
                  <a:pt x="15" y="1241"/>
                </a:lnTo>
                <a:cubicBezTo>
                  <a:pt x="15" y="1237"/>
                  <a:pt x="19" y="1233"/>
                  <a:pt x="23" y="1233"/>
                </a:cubicBezTo>
                <a:cubicBezTo>
                  <a:pt x="27" y="1233"/>
                  <a:pt x="31" y="1237"/>
                  <a:pt x="31" y="1241"/>
                </a:cubicBezTo>
                <a:lnTo>
                  <a:pt x="31" y="1257"/>
                </a:lnTo>
                <a:cubicBezTo>
                  <a:pt x="31" y="1261"/>
                  <a:pt x="28" y="1265"/>
                  <a:pt x="23" y="1265"/>
                </a:cubicBezTo>
                <a:cubicBezTo>
                  <a:pt x="19" y="1265"/>
                  <a:pt x="15" y="1262"/>
                  <a:pt x="15" y="1257"/>
                </a:cubicBezTo>
                <a:close/>
                <a:moveTo>
                  <a:pt x="15" y="1209"/>
                </a:moveTo>
                <a:lnTo>
                  <a:pt x="15" y="1193"/>
                </a:lnTo>
                <a:cubicBezTo>
                  <a:pt x="14" y="1189"/>
                  <a:pt x="18" y="1185"/>
                  <a:pt x="22" y="1185"/>
                </a:cubicBezTo>
                <a:cubicBezTo>
                  <a:pt x="27" y="1185"/>
                  <a:pt x="30" y="1189"/>
                  <a:pt x="31" y="1193"/>
                </a:cubicBezTo>
                <a:lnTo>
                  <a:pt x="31" y="1209"/>
                </a:lnTo>
                <a:cubicBezTo>
                  <a:pt x="31" y="1213"/>
                  <a:pt x="27" y="1217"/>
                  <a:pt x="23" y="1217"/>
                </a:cubicBezTo>
                <a:cubicBezTo>
                  <a:pt x="18" y="1217"/>
                  <a:pt x="15" y="1214"/>
                  <a:pt x="15" y="1209"/>
                </a:cubicBezTo>
                <a:close/>
                <a:moveTo>
                  <a:pt x="14" y="1161"/>
                </a:moveTo>
                <a:lnTo>
                  <a:pt x="14" y="1145"/>
                </a:lnTo>
                <a:cubicBezTo>
                  <a:pt x="14" y="1141"/>
                  <a:pt x="17" y="1137"/>
                  <a:pt x="22" y="1137"/>
                </a:cubicBezTo>
                <a:cubicBezTo>
                  <a:pt x="26" y="1137"/>
                  <a:pt x="30" y="1141"/>
                  <a:pt x="30" y="1145"/>
                </a:cubicBezTo>
                <a:lnTo>
                  <a:pt x="30" y="1161"/>
                </a:lnTo>
                <a:cubicBezTo>
                  <a:pt x="30" y="1165"/>
                  <a:pt x="27" y="1169"/>
                  <a:pt x="22" y="1169"/>
                </a:cubicBezTo>
                <a:cubicBezTo>
                  <a:pt x="18" y="1169"/>
                  <a:pt x="14" y="1166"/>
                  <a:pt x="14" y="1161"/>
                </a:cubicBezTo>
                <a:close/>
                <a:moveTo>
                  <a:pt x="14" y="1113"/>
                </a:moveTo>
                <a:lnTo>
                  <a:pt x="13" y="1097"/>
                </a:lnTo>
                <a:cubicBezTo>
                  <a:pt x="13" y="1093"/>
                  <a:pt x="17" y="1089"/>
                  <a:pt x="21" y="1089"/>
                </a:cubicBezTo>
                <a:cubicBezTo>
                  <a:pt x="26" y="1089"/>
                  <a:pt x="29" y="1093"/>
                  <a:pt x="29" y="1097"/>
                </a:cubicBezTo>
                <a:lnTo>
                  <a:pt x="30" y="1113"/>
                </a:lnTo>
                <a:cubicBezTo>
                  <a:pt x="30" y="1117"/>
                  <a:pt x="26" y="1121"/>
                  <a:pt x="22" y="1121"/>
                </a:cubicBezTo>
                <a:cubicBezTo>
                  <a:pt x="17" y="1121"/>
                  <a:pt x="14" y="1118"/>
                  <a:pt x="14" y="1113"/>
                </a:cubicBezTo>
                <a:close/>
                <a:moveTo>
                  <a:pt x="13" y="1065"/>
                </a:moveTo>
                <a:lnTo>
                  <a:pt x="13" y="1049"/>
                </a:lnTo>
                <a:cubicBezTo>
                  <a:pt x="13" y="1045"/>
                  <a:pt x="16" y="1041"/>
                  <a:pt x="21" y="1041"/>
                </a:cubicBezTo>
                <a:cubicBezTo>
                  <a:pt x="25" y="1041"/>
                  <a:pt x="29" y="1045"/>
                  <a:pt x="29" y="1049"/>
                </a:cubicBezTo>
                <a:lnTo>
                  <a:pt x="29" y="1065"/>
                </a:lnTo>
                <a:cubicBezTo>
                  <a:pt x="29" y="1069"/>
                  <a:pt x="25" y="1073"/>
                  <a:pt x="21" y="1073"/>
                </a:cubicBezTo>
                <a:cubicBezTo>
                  <a:pt x="17" y="1073"/>
                  <a:pt x="13" y="1070"/>
                  <a:pt x="13" y="1065"/>
                </a:cubicBezTo>
                <a:close/>
                <a:moveTo>
                  <a:pt x="12" y="1017"/>
                </a:moveTo>
                <a:lnTo>
                  <a:pt x="12" y="1001"/>
                </a:lnTo>
                <a:cubicBezTo>
                  <a:pt x="12" y="997"/>
                  <a:pt x="16" y="993"/>
                  <a:pt x="20" y="993"/>
                </a:cubicBezTo>
                <a:cubicBezTo>
                  <a:pt x="24" y="993"/>
                  <a:pt x="28" y="997"/>
                  <a:pt x="28" y="1001"/>
                </a:cubicBezTo>
                <a:lnTo>
                  <a:pt x="28" y="1017"/>
                </a:lnTo>
                <a:cubicBezTo>
                  <a:pt x="28" y="1021"/>
                  <a:pt x="25" y="1025"/>
                  <a:pt x="20" y="1025"/>
                </a:cubicBezTo>
                <a:cubicBezTo>
                  <a:pt x="16" y="1025"/>
                  <a:pt x="12" y="1022"/>
                  <a:pt x="12" y="1017"/>
                </a:cubicBezTo>
                <a:close/>
                <a:moveTo>
                  <a:pt x="12" y="969"/>
                </a:moveTo>
                <a:lnTo>
                  <a:pt x="12" y="953"/>
                </a:lnTo>
                <a:cubicBezTo>
                  <a:pt x="11" y="949"/>
                  <a:pt x="15" y="945"/>
                  <a:pt x="19" y="945"/>
                </a:cubicBezTo>
                <a:cubicBezTo>
                  <a:pt x="24" y="945"/>
                  <a:pt x="27" y="949"/>
                  <a:pt x="28" y="953"/>
                </a:cubicBezTo>
                <a:lnTo>
                  <a:pt x="28" y="969"/>
                </a:lnTo>
                <a:cubicBezTo>
                  <a:pt x="28" y="973"/>
                  <a:pt x="24" y="977"/>
                  <a:pt x="20" y="977"/>
                </a:cubicBezTo>
                <a:cubicBezTo>
                  <a:pt x="15" y="977"/>
                  <a:pt x="12" y="974"/>
                  <a:pt x="12" y="969"/>
                </a:cubicBezTo>
                <a:close/>
                <a:moveTo>
                  <a:pt x="11" y="921"/>
                </a:moveTo>
                <a:lnTo>
                  <a:pt x="11" y="905"/>
                </a:lnTo>
                <a:cubicBezTo>
                  <a:pt x="11" y="901"/>
                  <a:pt x="14" y="897"/>
                  <a:pt x="19" y="897"/>
                </a:cubicBezTo>
                <a:cubicBezTo>
                  <a:pt x="23" y="897"/>
                  <a:pt x="27" y="901"/>
                  <a:pt x="27" y="905"/>
                </a:cubicBezTo>
                <a:lnTo>
                  <a:pt x="27" y="921"/>
                </a:lnTo>
                <a:cubicBezTo>
                  <a:pt x="27" y="925"/>
                  <a:pt x="24" y="929"/>
                  <a:pt x="19" y="929"/>
                </a:cubicBezTo>
                <a:cubicBezTo>
                  <a:pt x="15" y="929"/>
                  <a:pt x="11" y="926"/>
                  <a:pt x="11" y="921"/>
                </a:cubicBezTo>
                <a:close/>
                <a:moveTo>
                  <a:pt x="10" y="873"/>
                </a:moveTo>
                <a:lnTo>
                  <a:pt x="10" y="857"/>
                </a:lnTo>
                <a:cubicBezTo>
                  <a:pt x="10" y="853"/>
                  <a:pt x="14" y="849"/>
                  <a:pt x="18" y="849"/>
                </a:cubicBezTo>
                <a:cubicBezTo>
                  <a:pt x="23" y="849"/>
                  <a:pt x="26" y="853"/>
                  <a:pt x="26" y="857"/>
                </a:cubicBezTo>
                <a:lnTo>
                  <a:pt x="26" y="873"/>
                </a:lnTo>
                <a:cubicBezTo>
                  <a:pt x="27" y="877"/>
                  <a:pt x="23" y="881"/>
                  <a:pt x="19" y="881"/>
                </a:cubicBezTo>
                <a:cubicBezTo>
                  <a:pt x="14" y="881"/>
                  <a:pt x="11" y="878"/>
                  <a:pt x="10" y="873"/>
                </a:cubicBezTo>
                <a:close/>
                <a:moveTo>
                  <a:pt x="10" y="825"/>
                </a:moveTo>
                <a:lnTo>
                  <a:pt x="10" y="809"/>
                </a:lnTo>
                <a:cubicBezTo>
                  <a:pt x="10" y="805"/>
                  <a:pt x="13" y="801"/>
                  <a:pt x="18" y="801"/>
                </a:cubicBezTo>
                <a:cubicBezTo>
                  <a:pt x="22" y="801"/>
                  <a:pt x="26" y="805"/>
                  <a:pt x="26" y="809"/>
                </a:cubicBezTo>
                <a:lnTo>
                  <a:pt x="26" y="825"/>
                </a:lnTo>
                <a:cubicBezTo>
                  <a:pt x="26" y="829"/>
                  <a:pt x="22" y="833"/>
                  <a:pt x="18" y="833"/>
                </a:cubicBezTo>
                <a:cubicBezTo>
                  <a:pt x="14" y="833"/>
                  <a:pt x="10" y="830"/>
                  <a:pt x="10" y="825"/>
                </a:cubicBezTo>
                <a:close/>
                <a:moveTo>
                  <a:pt x="9" y="777"/>
                </a:moveTo>
                <a:lnTo>
                  <a:pt x="9" y="761"/>
                </a:lnTo>
                <a:cubicBezTo>
                  <a:pt x="9" y="757"/>
                  <a:pt x="13" y="753"/>
                  <a:pt x="17" y="753"/>
                </a:cubicBezTo>
                <a:cubicBezTo>
                  <a:pt x="21" y="753"/>
                  <a:pt x="25" y="757"/>
                  <a:pt x="25" y="761"/>
                </a:cubicBezTo>
                <a:lnTo>
                  <a:pt x="25" y="777"/>
                </a:lnTo>
                <a:cubicBezTo>
                  <a:pt x="25" y="781"/>
                  <a:pt x="22" y="785"/>
                  <a:pt x="17" y="785"/>
                </a:cubicBezTo>
                <a:cubicBezTo>
                  <a:pt x="13" y="785"/>
                  <a:pt x="9" y="782"/>
                  <a:pt x="9" y="777"/>
                </a:cubicBezTo>
                <a:close/>
                <a:moveTo>
                  <a:pt x="9" y="729"/>
                </a:moveTo>
                <a:lnTo>
                  <a:pt x="8" y="713"/>
                </a:lnTo>
                <a:cubicBezTo>
                  <a:pt x="8" y="709"/>
                  <a:pt x="12" y="705"/>
                  <a:pt x="16" y="705"/>
                </a:cubicBezTo>
                <a:cubicBezTo>
                  <a:pt x="21" y="705"/>
                  <a:pt x="24" y="709"/>
                  <a:pt x="24" y="713"/>
                </a:cubicBezTo>
                <a:lnTo>
                  <a:pt x="25" y="729"/>
                </a:lnTo>
                <a:cubicBezTo>
                  <a:pt x="25" y="733"/>
                  <a:pt x="21" y="737"/>
                  <a:pt x="17" y="737"/>
                </a:cubicBezTo>
                <a:cubicBezTo>
                  <a:pt x="12" y="737"/>
                  <a:pt x="9" y="734"/>
                  <a:pt x="9" y="729"/>
                </a:cubicBezTo>
                <a:close/>
                <a:moveTo>
                  <a:pt x="8" y="681"/>
                </a:moveTo>
                <a:lnTo>
                  <a:pt x="8" y="665"/>
                </a:lnTo>
                <a:cubicBezTo>
                  <a:pt x="8" y="661"/>
                  <a:pt x="11" y="657"/>
                  <a:pt x="16" y="657"/>
                </a:cubicBezTo>
                <a:cubicBezTo>
                  <a:pt x="20" y="657"/>
                  <a:pt x="24" y="661"/>
                  <a:pt x="24" y="665"/>
                </a:cubicBezTo>
                <a:lnTo>
                  <a:pt x="24" y="681"/>
                </a:lnTo>
                <a:cubicBezTo>
                  <a:pt x="24" y="685"/>
                  <a:pt x="21" y="689"/>
                  <a:pt x="16" y="689"/>
                </a:cubicBezTo>
                <a:cubicBezTo>
                  <a:pt x="12" y="689"/>
                  <a:pt x="8" y="686"/>
                  <a:pt x="8" y="681"/>
                </a:cubicBezTo>
                <a:close/>
                <a:moveTo>
                  <a:pt x="7" y="633"/>
                </a:moveTo>
                <a:lnTo>
                  <a:pt x="7" y="617"/>
                </a:lnTo>
                <a:cubicBezTo>
                  <a:pt x="7" y="613"/>
                  <a:pt x="11" y="609"/>
                  <a:pt x="15" y="609"/>
                </a:cubicBezTo>
                <a:cubicBezTo>
                  <a:pt x="20" y="609"/>
                  <a:pt x="23" y="613"/>
                  <a:pt x="23" y="617"/>
                </a:cubicBezTo>
                <a:lnTo>
                  <a:pt x="23" y="633"/>
                </a:lnTo>
                <a:cubicBezTo>
                  <a:pt x="24" y="637"/>
                  <a:pt x="20" y="641"/>
                  <a:pt x="16" y="641"/>
                </a:cubicBezTo>
                <a:cubicBezTo>
                  <a:pt x="11" y="641"/>
                  <a:pt x="8" y="638"/>
                  <a:pt x="7" y="633"/>
                </a:cubicBezTo>
                <a:close/>
                <a:moveTo>
                  <a:pt x="7" y="585"/>
                </a:moveTo>
                <a:lnTo>
                  <a:pt x="7" y="569"/>
                </a:lnTo>
                <a:cubicBezTo>
                  <a:pt x="7" y="565"/>
                  <a:pt x="10" y="561"/>
                  <a:pt x="15" y="561"/>
                </a:cubicBezTo>
                <a:cubicBezTo>
                  <a:pt x="19" y="561"/>
                  <a:pt x="23" y="565"/>
                  <a:pt x="23" y="569"/>
                </a:cubicBezTo>
                <a:lnTo>
                  <a:pt x="23" y="585"/>
                </a:lnTo>
                <a:cubicBezTo>
                  <a:pt x="23" y="589"/>
                  <a:pt x="19" y="593"/>
                  <a:pt x="15" y="593"/>
                </a:cubicBezTo>
                <a:cubicBezTo>
                  <a:pt x="11" y="593"/>
                  <a:pt x="7" y="590"/>
                  <a:pt x="7" y="585"/>
                </a:cubicBezTo>
                <a:close/>
                <a:moveTo>
                  <a:pt x="6" y="537"/>
                </a:moveTo>
                <a:lnTo>
                  <a:pt x="6" y="521"/>
                </a:lnTo>
                <a:cubicBezTo>
                  <a:pt x="6" y="517"/>
                  <a:pt x="10" y="513"/>
                  <a:pt x="14" y="513"/>
                </a:cubicBezTo>
                <a:cubicBezTo>
                  <a:pt x="18" y="513"/>
                  <a:pt x="22" y="517"/>
                  <a:pt x="22" y="521"/>
                </a:cubicBezTo>
                <a:lnTo>
                  <a:pt x="22" y="537"/>
                </a:lnTo>
                <a:cubicBezTo>
                  <a:pt x="22" y="541"/>
                  <a:pt x="19" y="545"/>
                  <a:pt x="14" y="545"/>
                </a:cubicBezTo>
                <a:cubicBezTo>
                  <a:pt x="10" y="545"/>
                  <a:pt x="6" y="542"/>
                  <a:pt x="6" y="537"/>
                </a:cubicBezTo>
                <a:close/>
                <a:moveTo>
                  <a:pt x="6" y="489"/>
                </a:moveTo>
                <a:lnTo>
                  <a:pt x="5" y="473"/>
                </a:lnTo>
                <a:cubicBezTo>
                  <a:pt x="5" y="469"/>
                  <a:pt x="9" y="465"/>
                  <a:pt x="13" y="465"/>
                </a:cubicBezTo>
                <a:cubicBezTo>
                  <a:pt x="18" y="465"/>
                  <a:pt x="21" y="469"/>
                  <a:pt x="21" y="473"/>
                </a:cubicBezTo>
                <a:lnTo>
                  <a:pt x="22" y="489"/>
                </a:lnTo>
                <a:cubicBezTo>
                  <a:pt x="22" y="493"/>
                  <a:pt x="18" y="497"/>
                  <a:pt x="14" y="497"/>
                </a:cubicBezTo>
                <a:cubicBezTo>
                  <a:pt x="9" y="497"/>
                  <a:pt x="6" y="494"/>
                  <a:pt x="6" y="489"/>
                </a:cubicBezTo>
                <a:close/>
                <a:moveTo>
                  <a:pt x="5" y="441"/>
                </a:moveTo>
                <a:lnTo>
                  <a:pt x="5" y="425"/>
                </a:lnTo>
                <a:cubicBezTo>
                  <a:pt x="5" y="421"/>
                  <a:pt x="8" y="417"/>
                  <a:pt x="13" y="417"/>
                </a:cubicBezTo>
                <a:cubicBezTo>
                  <a:pt x="17" y="417"/>
                  <a:pt x="21" y="421"/>
                  <a:pt x="21" y="425"/>
                </a:cubicBezTo>
                <a:lnTo>
                  <a:pt x="21" y="441"/>
                </a:lnTo>
                <a:cubicBezTo>
                  <a:pt x="21" y="445"/>
                  <a:pt x="18" y="449"/>
                  <a:pt x="13" y="449"/>
                </a:cubicBezTo>
                <a:cubicBezTo>
                  <a:pt x="9" y="449"/>
                  <a:pt x="5" y="446"/>
                  <a:pt x="5" y="441"/>
                </a:cubicBezTo>
                <a:close/>
                <a:moveTo>
                  <a:pt x="4" y="393"/>
                </a:moveTo>
                <a:lnTo>
                  <a:pt x="4" y="377"/>
                </a:lnTo>
                <a:cubicBezTo>
                  <a:pt x="4" y="373"/>
                  <a:pt x="8" y="369"/>
                  <a:pt x="12" y="369"/>
                </a:cubicBezTo>
                <a:cubicBezTo>
                  <a:pt x="17" y="369"/>
                  <a:pt x="20" y="373"/>
                  <a:pt x="20" y="377"/>
                </a:cubicBezTo>
                <a:lnTo>
                  <a:pt x="20" y="393"/>
                </a:lnTo>
                <a:cubicBezTo>
                  <a:pt x="21" y="397"/>
                  <a:pt x="17" y="401"/>
                  <a:pt x="13" y="401"/>
                </a:cubicBezTo>
                <a:cubicBezTo>
                  <a:pt x="8" y="401"/>
                  <a:pt x="5" y="398"/>
                  <a:pt x="4" y="393"/>
                </a:cubicBezTo>
                <a:close/>
                <a:moveTo>
                  <a:pt x="4" y="345"/>
                </a:moveTo>
                <a:lnTo>
                  <a:pt x="4" y="329"/>
                </a:lnTo>
                <a:cubicBezTo>
                  <a:pt x="4" y="325"/>
                  <a:pt x="7" y="321"/>
                  <a:pt x="12" y="321"/>
                </a:cubicBezTo>
                <a:cubicBezTo>
                  <a:pt x="16" y="321"/>
                  <a:pt x="20" y="325"/>
                  <a:pt x="20" y="329"/>
                </a:cubicBezTo>
                <a:lnTo>
                  <a:pt x="20" y="345"/>
                </a:lnTo>
                <a:cubicBezTo>
                  <a:pt x="20" y="349"/>
                  <a:pt x="16" y="353"/>
                  <a:pt x="12" y="353"/>
                </a:cubicBezTo>
                <a:cubicBezTo>
                  <a:pt x="8" y="353"/>
                  <a:pt x="4" y="350"/>
                  <a:pt x="4" y="345"/>
                </a:cubicBezTo>
                <a:close/>
                <a:moveTo>
                  <a:pt x="3" y="297"/>
                </a:moveTo>
                <a:lnTo>
                  <a:pt x="3" y="281"/>
                </a:lnTo>
                <a:cubicBezTo>
                  <a:pt x="3" y="277"/>
                  <a:pt x="7" y="273"/>
                  <a:pt x="11" y="273"/>
                </a:cubicBezTo>
                <a:cubicBezTo>
                  <a:pt x="15" y="273"/>
                  <a:pt x="19" y="277"/>
                  <a:pt x="19" y="281"/>
                </a:cubicBezTo>
                <a:lnTo>
                  <a:pt x="19" y="297"/>
                </a:lnTo>
                <a:cubicBezTo>
                  <a:pt x="19" y="301"/>
                  <a:pt x="16" y="305"/>
                  <a:pt x="11" y="305"/>
                </a:cubicBezTo>
                <a:cubicBezTo>
                  <a:pt x="7" y="305"/>
                  <a:pt x="3" y="302"/>
                  <a:pt x="3" y="297"/>
                </a:cubicBezTo>
                <a:close/>
                <a:moveTo>
                  <a:pt x="3" y="249"/>
                </a:moveTo>
                <a:lnTo>
                  <a:pt x="2" y="233"/>
                </a:lnTo>
                <a:cubicBezTo>
                  <a:pt x="2" y="229"/>
                  <a:pt x="6" y="225"/>
                  <a:pt x="10" y="225"/>
                </a:cubicBezTo>
                <a:cubicBezTo>
                  <a:pt x="15" y="225"/>
                  <a:pt x="18" y="229"/>
                  <a:pt x="18" y="233"/>
                </a:cubicBezTo>
                <a:lnTo>
                  <a:pt x="19" y="249"/>
                </a:lnTo>
                <a:cubicBezTo>
                  <a:pt x="19" y="253"/>
                  <a:pt x="15" y="257"/>
                  <a:pt x="11" y="257"/>
                </a:cubicBezTo>
                <a:cubicBezTo>
                  <a:pt x="6" y="257"/>
                  <a:pt x="3" y="254"/>
                  <a:pt x="3" y="249"/>
                </a:cubicBezTo>
                <a:close/>
                <a:moveTo>
                  <a:pt x="2" y="201"/>
                </a:moveTo>
                <a:lnTo>
                  <a:pt x="2" y="185"/>
                </a:lnTo>
                <a:cubicBezTo>
                  <a:pt x="2" y="181"/>
                  <a:pt x="5" y="177"/>
                  <a:pt x="10" y="177"/>
                </a:cubicBezTo>
                <a:cubicBezTo>
                  <a:pt x="14" y="177"/>
                  <a:pt x="18" y="181"/>
                  <a:pt x="18" y="185"/>
                </a:cubicBezTo>
                <a:lnTo>
                  <a:pt x="18" y="201"/>
                </a:lnTo>
                <a:cubicBezTo>
                  <a:pt x="18" y="205"/>
                  <a:pt x="15" y="209"/>
                  <a:pt x="10" y="209"/>
                </a:cubicBezTo>
                <a:cubicBezTo>
                  <a:pt x="6" y="209"/>
                  <a:pt x="2" y="206"/>
                  <a:pt x="2" y="201"/>
                </a:cubicBezTo>
                <a:close/>
                <a:moveTo>
                  <a:pt x="1" y="153"/>
                </a:moveTo>
                <a:lnTo>
                  <a:pt x="1" y="137"/>
                </a:lnTo>
                <a:cubicBezTo>
                  <a:pt x="1" y="133"/>
                  <a:pt x="5" y="129"/>
                  <a:pt x="9" y="129"/>
                </a:cubicBezTo>
                <a:cubicBezTo>
                  <a:pt x="14" y="129"/>
                  <a:pt x="17" y="133"/>
                  <a:pt x="17" y="137"/>
                </a:cubicBezTo>
                <a:lnTo>
                  <a:pt x="17" y="153"/>
                </a:lnTo>
                <a:cubicBezTo>
                  <a:pt x="17" y="157"/>
                  <a:pt x="14" y="161"/>
                  <a:pt x="10" y="161"/>
                </a:cubicBezTo>
                <a:cubicBezTo>
                  <a:pt x="5" y="161"/>
                  <a:pt x="1" y="158"/>
                  <a:pt x="1" y="153"/>
                </a:cubicBezTo>
                <a:close/>
                <a:moveTo>
                  <a:pt x="1" y="105"/>
                </a:moveTo>
                <a:lnTo>
                  <a:pt x="1" y="89"/>
                </a:lnTo>
                <a:cubicBezTo>
                  <a:pt x="1" y="85"/>
                  <a:pt x="4" y="81"/>
                  <a:pt x="9" y="81"/>
                </a:cubicBezTo>
                <a:cubicBezTo>
                  <a:pt x="13" y="81"/>
                  <a:pt x="17" y="85"/>
                  <a:pt x="17" y="89"/>
                </a:cubicBezTo>
                <a:lnTo>
                  <a:pt x="17" y="105"/>
                </a:lnTo>
                <a:cubicBezTo>
                  <a:pt x="17" y="109"/>
                  <a:pt x="13" y="113"/>
                  <a:pt x="9" y="113"/>
                </a:cubicBezTo>
                <a:cubicBezTo>
                  <a:pt x="5" y="113"/>
                  <a:pt x="1" y="110"/>
                  <a:pt x="1" y="105"/>
                </a:cubicBezTo>
                <a:close/>
                <a:moveTo>
                  <a:pt x="0" y="57"/>
                </a:moveTo>
                <a:lnTo>
                  <a:pt x="0" y="41"/>
                </a:lnTo>
                <a:cubicBezTo>
                  <a:pt x="0" y="37"/>
                  <a:pt x="3" y="33"/>
                  <a:pt x="8" y="33"/>
                </a:cubicBezTo>
                <a:cubicBezTo>
                  <a:pt x="12" y="33"/>
                  <a:pt x="16" y="37"/>
                  <a:pt x="16" y="41"/>
                </a:cubicBezTo>
                <a:lnTo>
                  <a:pt x="16" y="57"/>
                </a:lnTo>
                <a:cubicBezTo>
                  <a:pt x="16" y="61"/>
                  <a:pt x="13" y="65"/>
                  <a:pt x="8" y="65"/>
                </a:cubicBezTo>
                <a:cubicBezTo>
                  <a:pt x="4" y="65"/>
                  <a:pt x="0" y="62"/>
                  <a:pt x="0" y="57"/>
                </a:cubicBezTo>
                <a:close/>
                <a:moveTo>
                  <a:pt x="0" y="9"/>
                </a:moveTo>
                <a:lnTo>
                  <a:pt x="0" y="8"/>
                </a:ln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4"/>
                  <a:pt x="16" y="8"/>
                </a:cubicBezTo>
                <a:lnTo>
                  <a:pt x="16" y="9"/>
                </a:lnTo>
                <a:cubicBezTo>
                  <a:pt x="16" y="13"/>
                  <a:pt x="12" y="17"/>
                  <a:pt x="8" y="17"/>
                </a:cubicBezTo>
                <a:cubicBezTo>
                  <a:pt x="3" y="17"/>
                  <a:pt x="0" y="14"/>
                  <a:pt x="0" y="9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6049" name="Group 333"/>
          <p:cNvGrpSpPr>
            <a:grpSpLocks/>
          </p:cNvGrpSpPr>
          <p:nvPr/>
        </p:nvGrpSpPr>
        <p:grpSpPr bwMode="auto">
          <a:xfrm>
            <a:off x="1003300" y="3336925"/>
            <a:ext cx="1374775" cy="1258888"/>
            <a:chOff x="567" y="1803"/>
            <a:chExt cx="866" cy="793"/>
          </a:xfrm>
        </p:grpSpPr>
        <p:sp>
          <p:nvSpPr>
            <p:cNvPr id="36075" name="Rectangle 268"/>
            <p:cNvSpPr>
              <a:spLocks noChangeArrowheads="1"/>
            </p:cNvSpPr>
            <p:nvPr/>
          </p:nvSpPr>
          <p:spPr bwMode="auto">
            <a:xfrm>
              <a:off x="624" y="2275"/>
              <a:ext cx="747" cy="286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76" name="Rectangle 269"/>
            <p:cNvSpPr>
              <a:spLocks noChangeArrowheads="1"/>
            </p:cNvSpPr>
            <p:nvPr/>
          </p:nvSpPr>
          <p:spPr bwMode="auto">
            <a:xfrm>
              <a:off x="629" y="2322"/>
              <a:ext cx="737" cy="6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77" name="Rectangle 270"/>
            <p:cNvSpPr>
              <a:spLocks noChangeArrowheads="1"/>
            </p:cNvSpPr>
            <p:nvPr/>
          </p:nvSpPr>
          <p:spPr bwMode="auto">
            <a:xfrm>
              <a:off x="629" y="2310"/>
              <a:ext cx="737" cy="1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78" name="Rectangle 271"/>
            <p:cNvSpPr>
              <a:spLocks noChangeArrowheads="1"/>
            </p:cNvSpPr>
            <p:nvPr/>
          </p:nvSpPr>
          <p:spPr bwMode="auto">
            <a:xfrm>
              <a:off x="629" y="2316"/>
              <a:ext cx="737" cy="1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79" name="Rectangle 272"/>
            <p:cNvSpPr>
              <a:spLocks noChangeArrowheads="1"/>
            </p:cNvSpPr>
            <p:nvPr/>
          </p:nvSpPr>
          <p:spPr bwMode="auto">
            <a:xfrm>
              <a:off x="629" y="2328"/>
              <a:ext cx="737" cy="5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0" name="Rectangle 273"/>
            <p:cNvSpPr>
              <a:spLocks noChangeArrowheads="1"/>
            </p:cNvSpPr>
            <p:nvPr/>
          </p:nvSpPr>
          <p:spPr bwMode="auto">
            <a:xfrm>
              <a:off x="624" y="2508"/>
              <a:ext cx="747" cy="1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1" name="Rectangle 274"/>
            <p:cNvSpPr>
              <a:spLocks noChangeArrowheads="1"/>
            </p:cNvSpPr>
            <p:nvPr/>
          </p:nvSpPr>
          <p:spPr bwMode="auto">
            <a:xfrm>
              <a:off x="624" y="2502"/>
              <a:ext cx="752" cy="6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2" name="Rectangle 275"/>
            <p:cNvSpPr>
              <a:spLocks noChangeArrowheads="1"/>
            </p:cNvSpPr>
            <p:nvPr/>
          </p:nvSpPr>
          <p:spPr bwMode="auto">
            <a:xfrm>
              <a:off x="624" y="2520"/>
              <a:ext cx="752" cy="6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3" name="Rectangle 276"/>
            <p:cNvSpPr>
              <a:spLocks noChangeArrowheads="1"/>
            </p:cNvSpPr>
            <p:nvPr/>
          </p:nvSpPr>
          <p:spPr bwMode="auto">
            <a:xfrm>
              <a:off x="629" y="2526"/>
              <a:ext cx="742" cy="2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4" name="Freeform 277"/>
            <p:cNvSpPr>
              <a:spLocks/>
            </p:cNvSpPr>
            <p:nvPr/>
          </p:nvSpPr>
          <p:spPr bwMode="auto">
            <a:xfrm>
              <a:off x="573" y="1896"/>
              <a:ext cx="855" cy="105"/>
            </a:xfrm>
            <a:custGeom>
              <a:avLst/>
              <a:gdLst>
                <a:gd name="T0" fmla="*/ 0 w 855"/>
                <a:gd name="T1" fmla="*/ 105 h 105"/>
                <a:gd name="T2" fmla="*/ 855 w 855"/>
                <a:gd name="T3" fmla="*/ 105 h 105"/>
                <a:gd name="T4" fmla="*/ 798 w 855"/>
                <a:gd name="T5" fmla="*/ 0 h 105"/>
                <a:gd name="T6" fmla="*/ 56 w 855"/>
                <a:gd name="T7" fmla="*/ 0 h 105"/>
                <a:gd name="T8" fmla="*/ 0 w 855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105"/>
                <a:gd name="T17" fmla="*/ 855 w 85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105">
                  <a:moveTo>
                    <a:pt x="0" y="105"/>
                  </a:moveTo>
                  <a:lnTo>
                    <a:pt x="855" y="105"/>
                  </a:lnTo>
                  <a:lnTo>
                    <a:pt x="798" y="0"/>
                  </a:lnTo>
                  <a:lnTo>
                    <a:pt x="56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5" name="Freeform 278"/>
            <p:cNvSpPr>
              <a:spLocks/>
            </p:cNvSpPr>
            <p:nvPr/>
          </p:nvSpPr>
          <p:spPr bwMode="auto">
            <a:xfrm>
              <a:off x="567" y="2001"/>
              <a:ext cx="420" cy="53"/>
            </a:xfrm>
            <a:custGeom>
              <a:avLst/>
              <a:gdLst>
                <a:gd name="T0" fmla="*/ 420 w 420"/>
                <a:gd name="T1" fmla="*/ 53 h 53"/>
                <a:gd name="T2" fmla="*/ 57 w 420"/>
                <a:gd name="T3" fmla="*/ 53 h 53"/>
                <a:gd name="T4" fmla="*/ 26 w 420"/>
                <a:gd name="T5" fmla="*/ 41 h 53"/>
                <a:gd name="T6" fmla="*/ 26 w 420"/>
                <a:gd name="T7" fmla="*/ 18 h 53"/>
                <a:gd name="T8" fmla="*/ 0 w 420"/>
                <a:gd name="T9" fmla="*/ 0 h 53"/>
                <a:gd name="T10" fmla="*/ 420 w 420"/>
                <a:gd name="T11" fmla="*/ 0 h 53"/>
                <a:gd name="T12" fmla="*/ 420 w 420"/>
                <a:gd name="T13" fmla="*/ 5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0"/>
                <a:gd name="T22" fmla="*/ 0 h 53"/>
                <a:gd name="T23" fmla="*/ 420 w 42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0" h="53">
                  <a:moveTo>
                    <a:pt x="420" y="53"/>
                  </a:moveTo>
                  <a:lnTo>
                    <a:pt x="57" y="53"/>
                  </a:lnTo>
                  <a:lnTo>
                    <a:pt x="26" y="41"/>
                  </a:lnTo>
                  <a:lnTo>
                    <a:pt x="26" y="1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53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6" name="Freeform 279"/>
            <p:cNvSpPr>
              <a:spLocks/>
            </p:cNvSpPr>
            <p:nvPr/>
          </p:nvSpPr>
          <p:spPr bwMode="auto">
            <a:xfrm>
              <a:off x="972" y="2001"/>
              <a:ext cx="451" cy="53"/>
            </a:xfrm>
            <a:custGeom>
              <a:avLst/>
              <a:gdLst>
                <a:gd name="T0" fmla="*/ 0 w 451"/>
                <a:gd name="T1" fmla="*/ 53 h 53"/>
                <a:gd name="T2" fmla="*/ 394 w 451"/>
                <a:gd name="T3" fmla="*/ 53 h 53"/>
                <a:gd name="T4" fmla="*/ 425 w 451"/>
                <a:gd name="T5" fmla="*/ 41 h 53"/>
                <a:gd name="T6" fmla="*/ 425 w 451"/>
                <a:gd name="T7" fmla="*/ 18 h 53"/>
                <a:gd name="T8" fmla="*/ 451 w 451"/>
                <a:gd name="T9" fmla="*/ 0 h 53"/>
                <a:gd name="T10" fmla="*/ 0 w 451"/>
                <a:gd name="T11" fmla="*/ 0 h 53"/>
                <a:gd name="T12" fmla="*/ 0 w 451"/>
                <a:gd name="T13" fmla="*/ 5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1"/>
                <a:gd name="T22" fmla="*/ 0 h 53"/>
                <a:gd name="T23" fmla="*/ 451 w 451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1" h="53">
                  <a:moveTo>
                    <a:pt x="0" y="53"/>
                  </a:moveTo>
                  <a:lnTo>
                    <a:pt x="394" y="53"/>
                  </a:lnTo>
                  <a:lnTo>
                    <a:pt x="425" y="41"/>
                  </a:lnTo>
                  <a:lnTo>
                    <a:pt x="425" y="18"/>
                  </a:lnTo>
                  <a:lnTo>
                    <a:pt x="451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7" name="Rectangle 280"/>
            <p:cNvSpPr>
              <a:spLocks noChangeArrowheads="1"/>
            </p:cNvSpPr>
            <p:nvPr/>
          </p:nvSpPr>
          <p:spPr bwMode="auto">
            <a:xfrm>
              <a:off x="598" y="2030"/>
              <a:ext cx="799" cy="1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8" name="Rectangle 281"/>
            <p:cNvSpPr>
              <a:spLocks noChangeArrowheads="1"/>
            </p:cNvSpPr>
            <p:nvPr/>
          </p:nvSpPr>
          <p:spPr bwMode="auto">
            <a:xfrm>
              <a:off x="593" y="2019"/>
              <a:ext cx="804" cy="5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89" name="Rectangle 282"/>
            <p:cNvSpPr>
              <a:spLocks noChangeArrowheads="1"/>
            </p:cNvSpPr>
            <p:nvPr/>
          </p:nvSpPr>
          <p:spPr bwMode="auto">
            <a:xfrm>
              <a:off x="567" y="2001"/>
              <a:ext cx="866" cy="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0" name="Rectangle 283"/>
            <p:cNvSpPr>
              <a:spLocks noChangeArrowheads="1"/>
            </p:cNvSpPr>
            <p:nvPr/>
          </p:nvSpPr>
          <p:spPr bwMode="auto">
            <a:xfrm>
              <a:off x="619" y="2048"/>
              <a:ext cx="757" cy="175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1" name="Rectangle 284"/>
            <p:cNvSpPr>
              <a:spLocks noChangeArrowheads="1"/>
            </p:cNvSpPr>
            <p:nvPr/>
          </p:nvSpPr>
          <p:spPr bwMode="auto">
            <a:xfrm>
              <a:off x="936" y="2432"/>
              <a:ext cx="26" cy="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2" name="Rectangle 285"/>
            <p:cNvSpPr>
              <a:spLocks noChangeArrowheads="1"/>
            </p:cNvSpPr>
            <p:nvPr/>
          </p:nvSpPr>
          <p:spPr bwMode="auto">
            <a:xfrm>
              <a:off x="936" y="2368"/>
              <a:ext cx="26" cy="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3" name="Rectangle 286"/>
            <p:cNvSpPr>
              <a:spLocks noChangeArrowheads="1"/>
            </p:cNvSpPr>
            <p:nvPr/>
          </p:nvSpPr>
          <p:spPr bwMode="auto">
            <a:xfrm>
              <a:off x="634" y="2432"/>
              <a:ext cx="31" cy="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4" name="Rectangle 287"/>
            <p:cNvSpPr>
              <a:spLocks noChangeArrowheads="1"/>
            </p:cNvSpPr>
            <p:nvPr/>
          </p:nvSpPr>
          <p:spPr bwMode="auto">
            <a:xfrm>
              <a:off x="634" y="2368"/>
              <a:ext cx="31" cy="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5" name="Rectangle 288"/>
            <p:cNvSpPr>
              <a:spLocks noChangeArrowheads="1"/>
            </p:cNvSpPr>
            <p:nvPr/>
          </p:nvSpPr>
          <p:spPr bwMode="auto">
            <a:xfrm>
              <a:off x="972" y="2333"/>
              <a:ext cx="51" cy="169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6" name="Rectangle 289"/>
            <p:cNvSpPr>
              <a:spLocks noChangeArrowheads="1"/>
            </p:cNvSpPr>
            <p:nvPr/>
          </p:nvSpPr>
          <p:spPr bwMode="auto">
            <a:xfrm>
              <a:off x="624" y="2228"/>
              <a:ext cx="747" cy="41"/>
            </a:xfrm>
            <a:prstGeom prst="rect">
              <a:avLst/>
            </a:prstGeom>
            <a:solidFill>
              <a:srgbClr val="8080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7" name="Rectangle 290"/>
            <p:cNvSpPr>
              <a:spLocks noChangeArrowheads="1"/>
            </p:cNvSpPr>
            <p:nvPr/>
          </p:nvSpPr>
          <p:spPr bwMode="auto">
            <a:xfrm>
              <a:off x="619" y="2223"/>
              <a:ext cx="757" cy="1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8" name="Rectangle 291"/>
            <p:cNvSpPr>
              <a:spLocks noChangeArrowheads="1"/>
            </p:cNvSpPr>
            <p:nvPr/>
          </p:nvSpPr>
          <p:spPr bwMode="auto">
            <a:xfrm>
              <a:off x="624" y="2240"/>
              <a:ext cx="752" cy="1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99" name="Rectangle 292"/>
            <p:cNvSpPr>
              <a:spLocks noChangeArrowheads="1"/>
            </p:cNvSpPr>
            <p:nvPr/>
          </p:nvSpPr>
          <p:spPr bwMode="auto">
            <a:xfrm>
              <a:off x="619" y="2269"/>
              <a:ext cx="757" cy="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0" name="Rectangle 293"/>
            <p:cNvSpPr>
              <a:spLocks noChangeArrowheads="1"/>
            </p:cNvSpPr>
            <p:nvPr/>
          </p:nvSpPr>
          <p:spPr bwMode="auto">
            <a:xfrm>
              <a:off x="624" y="2287"/>
              <a:ext cx="747" cy="1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1" name="Rectangle 294"/>
            <p:cNvSpPr>
              <a:spLocks noChangeArrowheads="1"/>
            </p:cNvSpPr>
            <p:nvPr/>
          </p:nvSpPr>
          <p:spPr bwMode="auto">
            <a:xfrm>
              <a:off x="583" y="2520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2" name="Freeform 295"/>
            <p:cNvSpPr>
              <a:spLocks/>
            </p:cNvSpPr>
            <p:nvPr/>
          </p:nvSpPr>
          <p:spPr bwMode="auto">
            <a:xfrm>
              <a:off x="670" y="2310"/>
              <a:ext cx="256" cy="251"/>
            </a:xfrm>
            <a:custGeom>
              <a:avLst/>
              <a:gdLst>
                <a:gd name="T0" fmla="*/ 0 w 256"/>
                <a:gd name="T1" fmla="*/ 41 h 251"/>
                <a:gd name="T2" fmla="*/ 0 w 256"/>
                <a:gd name="T3" fmla="*/ 251 h 251"/>
                <a:gd name="T4" fmla="*/ 256 w 256"/>
                <a:gd name="T5" fmla="*/ 251 h 251"/>
                <a:gd name="T6" fmla="*/ 256 w 256"/>
                <a:gd name="T7" fmla="*/ 41 h 251"/>
                <a:gd name="T8" fmla="*/ 179 w 256"/>
                <a:gd name="T9" fmla="*/ 0 h 251"/>
                <a:gd name="T10" fmla="*/ 82 w 256"/>
                <a:gd name="T11" fmla="*/ 0 h 251"/>
                <a:gd name="T12" fmla="*/ 0 w 256"/>
                <a:gd name="T13" fmla="*/ 41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251"/>
                <a:gd name="T23" fmla="*/ 256 w 256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251">
                  <a:moveTo>
                    <a:pt x="0" y="41"/>
                  </a:moveTo>
                  <a:lnTo>
                    <a:pt x="0" y="251"/>
                  </a:lnTo>
                  <a:lnTo>
                    <a:pt x="256" y="251"/>
                  </a:lnTo>
                  <a:lnTo>
                    <a:pt x="256" y="41"/>
                  </a:lnTo>
                  <a:lnTo>
                    <a:pt x="179" y="0"/>
                  </a:lnTo>
                  <a:lnTo>
                    <a:pt x="8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3" name="Rectangle 296"/>
            <p:cNvSpPr>
              <a:spLocks noChangeArrowheads="1"/>
            </p:cNvSpPr>
            <p:nvPr/>
          </p:nvSpPr>
          <p:spPr bwMode="auto">
            <a:xfrm>
              <a:off x="706" y="2339"/>
              <a:ext cx="184" cy="22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4" name="Rectangle 297"/>
            <p:cNvSpPr>
              <a:spLocks noChangeArrowheads="1"/>
            </p:cNvSpPr>
            <p:nvPr/>
          </p:nvSpPr>
          <p:spPr bwMode="auto">
            <a:xfrm>
              <a:off x="798" y="2345"/>
              <a:ext cx="72" cy="152"/>
            </a:xfrm>
            <a:prstGeom prst="rect">
              <a:avLst/>
            </a:prstGeom>
            <a:solidFill>
              <a:srgbClr val="8000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5" name="Rectangle 298"/>
            <p:cNvSpPr>
              <a:spLocks noChangeArrowheads="1"/>
            </p:cNvSpPr>
            <p:nvPr/>
          </p:nvSpPr>
          <p:spPr bwMode="auto">
            <a:xfrm>
              <a:off x="726" y="2345"/>
              <a:ext cx="72" cy="216"/>
            </a:xfrm>
            <a:prstGeom prst="rect">
              <a:avLst/>
            </a:prstGeom>
            <a:solidFill>
              <a:srgbClr val="8000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6" name="Rectangle 299"/>
            <p:cNvSpPr>
              <a:spLocks noChangeArrowheads="1"/>
            </p:cNvSpPr>
            <p:nvPr/>
          </p:nvSpPr>
          <p:spPr bwMode="auto">
            <a:xfrm>
              <a:off x="747" y="2357"/>
              <a:ext cx="35" cy="70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B3B3B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7" name="Rectangle 300"/>
            <p:cNvSpPr>
              <a:spLocks noChangeArrowheads="1"/>
            </p:cNvSpPr>
            <p:nvPr/>
          </p:nvSpPr>
          <p:spPr bwMode="auto">
            <a:xfrm>
              <a:off x="818" y="2357"/>
              <a:ext cx="36" cy="70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B3B3B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8" name="Rectangle 301"/>
            <p:cNvSpPr>
              <a:spLocks noChangeArrowheads="1"/>
            </p:cNvSpPr>
            <p:nvPr/>
          </p:nvSpPr>
          <p:spPr bwMode="auto">
            <a:xfrm>
              <a:off x="808" y="2479"/>
              <a:ext cx="51" cy="82"/>
            </a:xfrm>
            <a:prstGeom prst="rect">
              <a:avLst/>
            </a:prstGeom>
            <a:solidFill>
              <a:srgbClr val="8000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09" name="Freeform 302"/>
            <p:cNvSpPr>
              <a:spLocks/>
            </p:cNvSpPr>
            <p:nvPr/>
          </p:nvSpPr>
          <p:spPr bwMode="auto">
            <a:xfrm>
              <a:off x="772" y="2438"/>
              <a:ext cx="16" cy="6"/>
            </a:xfrm>
            <a:custGeom>
              <a:avLst/>
              <a:gdLst>
                <a:gd name="T0" fmla="*/ 16 w 16"/>
                <a:gd name="T1" fmla="*/ 0 h 6"/>
                <a:gd name="T2" fmla="*/ 10 w 16"/>
                <a:gd name="T3" fmla="*/ 0 h 6"/>
                <a:gd name="T4" fmla="*/ 10 w 16"/>
                <a:gd name="T5" fmla="*/ 0 h 6"/>
                <a:gd name="T6" fmla="*/ 5 w 16"/>
                <a:gd name="T7" fmla="*/ 0 h 6"/>
                <a:gd name="T8" fmla="*/ 5 w 16"/>
                <a:gd name="T9" fmla="*/ 0 h 6"/>
                <a:gd name="T10" fmla="*/ 0 w 16"/>
                <a:gd name="T11" fmla="*/ 0 h 6"/>
                <a:gd name="T12" fmla="*/ 5 w 16"/>
                <a:gd name="T13" fmla="*/ 6 h 6"/>
                <a:gd name="T14" fmla="*/ 5 w 16"/>
                <a:gd name="T15" fmla="*/ 6 h 6"/>
                <a:gd name="T16" fmla="*/ 10 w 16"/>
                <a:gd name="T17" fmla="*/ 6 h 6"/>
                <a:gd name="T18" fmla="*/ 10 w 16"/>
                <a:gd name="T19" fmla="*/ 6 h 6"/>
                <a:gd name="T20" fmla="*/ 16 w 16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6"/>
                <a:gd name="T35" fmla="*/ 16 w 16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6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0" name="Freeform 303"/>
            <p:cNvSpPr>
              <a:spLocks/>
            </p:cNvSpPr>
            <p:nvPr/>
          </p:nvSpPr>
          <p:spPr bwMode="auto">
            <a:xfrm>
              <a:off x="1074" y="2083"/>
              <a:ext cx="221" cy="140"/>
            </a:xfrm>
            <a:custGeom>
              <a:avLst/>
              <a:gdLst>
                <a:gd name="T0" fmla="*/ 26 w 221"/>
                <a:gd name="T1" fmla="*/ 0 h 140"/>
                <a:gd name="T2" fmla="*/ 200 w 221"/>
                <a:gd name="T3" fmla="*/ 0 h 140"/>
                <a:gd name="T4" fmla="*/ 200 w 221"/>
                <a:gd name="T5" fmla="*/ 122 h 140"/>
                <a:gd name="T6" fmla="*/ 221 w 221"/>
                <a:gd name="T7" fmla="*/ 140 h 140"/>
                <a:gd name="T8" fmla="*/ 0 w 221"/>
                <a:gd name="T9" fmla="*/ 140 h 140"/>
                <a:gd name="T10" fmla="*/ 21 w 221"/>
                <a:gd name="T11" fmla="*/ 122 h 140"/>
                <a:gd name="T12" fmla="*/ 26 w 221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40"/>
                <a:gd name="T23" fmla="*/ 221 w 221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40">
                  <a:moveTo>
                    <a:pt x="26" y="0"/>
                  </a:moveTo>
                  <a:lnTo>
                    <a:pt x="200" y="0"/>
                  </a:lnTo>
                  <a:lnTo>
                    <a:pt x="200" y="122"/>
                  </a:lnTo>
                  <a:lnTo>
                    <a:pt x="221" y="140"/>
                  </a:lnTo>
                  <a:lnTo>
                    <a:pt x="0" y="140"/>
                  </a:lnTo>
                  <a:lnTo>
                    <a:pt x="21" y="12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1" name="Rectangle 304"/>
            <p:cNvSpPr>
              <a:spLocks noChangeArrowheads="1"/>
            </p:cNvSpPr>
            <p:nvPr/>
          </p:nvSpPr>
          <p:spPr bwMode="auto">
            <a:xfrm>
              <a:off x="1115" y="2094"/>
              <a:ext cx="144" cy="11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2" name="Rectangle 305"/>
            <p:cNvSpPr>
              <a:spLocks noChangeArrowheads="1"/>
            </p:cNvSpPr>
            <p:nvPr/>
          </p:nvSpPr>
          <p:spPr bwMode="auto">
            <a:xfrm>
              <a:off x="1187" y="2153"/>
              <a:ext cx="61" cy="52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3" name="Rectangle 306"/>
            <p:cNvSpPr>
              <a:spLocks noChangeArrowheads="1"/>
            </p:cNvSpPr>
            <p:nvPr/>
          </p:nvSpPr>
          <p:spPr bwMode="auto">
            <a:xfrm>
              <a:off x="1126" y="2153"/>
              <a:ext cx="56" cy="52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4" name="Rectangle 307"/>
            <p:cNvSpPr>
              <a:spLocks noChangeArrowheads="1"/>
            </p:cNvSpPr>
            <p:nvPr/>
          </p:nvSpPr>
          <p:spPr bwMode="auto">
            <a:xfrm>
              <a:off x="1187" y="2100"/>
              <a:ext cx="61" cy="53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5" name="Rectangle 308"/>
            <p:cNvSpPr>
              <a:spLocks noChangeArrowheads="1"/>
            </p:cNvSpPr>
            <p:nvPr/>
          </p:nvSpPr>
          <p:spPr bwMode="auto">
            <a:xfrm>
              <a:off x="1126" y="2100"/>
              <a:ext cx="56" cy="53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6" name="Rectangle 309"/>
            <p:cNvSpPr>
              <a:spLocks noChangeArrowheads="1"/>
            </p:cNvSpPr>
            <p:nvPr/>
          </p:nvSpPr>
          <p:spPr bwMode="auto">
            <a:xfrm>
              <a:off x="1054" y="2217"/>
              <a:ext cx="261" cy="11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B3B3B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7" name="Freeform 310"/>
            <p:cNvSpPr>
              <a:spLocks/>
            </p:cNvSpPr>
            <p:nvPr/>
          </p:nvSpPr>
          <p:spPr bwMode="auto">
            <a:xfrm>
              <a:off x="711" y="2083"/>
              <a:ext cx="215" cy="140"/>
            </a:xfrm>
            <a:custGeom>
              <a:avLst/>
              <a:gdLst>
                <a:gd name="T0" fmla="*/ 20 w 215"/>
                <a:gd name="T1" fmla="*/ 0 h 140"/>
                <a:gd name="T2" fmla="*/ 194 w 215"/>
                <a:gd name="T3" fmla="*/ 0 h 140"/>
                <a:gd name="T4" fmla="*/ 194 w 215"/>
                <a:gd name="T5" fmla="*/ 122 h 140"/>
                <a:gd name="T6" fmla="*/ 215 w 215"/>
                <a:gd name="T7" fmla="*/ 140 h 140"/>
                <a:gd name="T8" fmla="*/ 0 w 215"/>
                <a:gd name="T9" fmla="*/ 140 h 140"/>
                <a:gd name="T10" fmla="*/ 20 w 215"/>
                <a:gd name="T11" fmla="*/ 122 h 140"/>
                <a:gd name="T12" fmla="*/ 20 w 215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"/>
                <a:gd name="T22" fmla="*/ 0 h 140"/>
                <a:gd name="T23" fmla="*/ 215 w 215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" h="140">
                  <a:moveTo>
                    <a:pt x="20" y="0"/>
                  </a:moveTo>
                  <a:lnTo>
                    <a:pt x="194" y="0"/>
                  </a:lnTo>
                  <a:lnTo>
                    <a:pt x="194" y="122"/>
                  </a:lnTo>
                  <a:lnTo>
                    <a:pt x="215" y="140"/>
                  </a:lnTo>
                  <a:lnTo>
                    <a:pt x="0" y="140"/>
                  </a:lnTo>
                  <a:lnTo>
                    <a:pt x="20" y="1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8" name="Rectangle 311"/>
            <p:cNvSpPr>
              <a:spLocks noChangeArrowheads="1"/>
            </p:cNvSpPr>
            <p:nvPr/>
          </p:nvSpPr>
          <p:spPr bwMode="auto">
            <a:xfrm>
              <a:off x="747" y="2094"/>
              <a:ext cx="143" cy="11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19" name="Rectangle 312"/>
            <p:cNvSpPr>
              <a:spLocks noChangeArrowheads="1"/>
            </p:cNvSpPr>
            <p:nvPr/>
          </p:nvSpPr>
          <p:spPr bwMode="auto">
            <a:xfrm>
              <a:off x="823" y="2153"/>
              <a:ext cx="57" cy="52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0" name="Rectangle 313"/>
            <p:cNvSpPr>
              <a:spLocks noChangeArrowheads="1"/>
            </p:cNvSpPr>
            <p:nvPr/>
          </p:nvSpPr>
          <p:spPr bwMode="auto">
            <a:xfrm>
              <a:off x="757" y="2153"/>
              <a:ext cx="61" cy="52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1" name="Rectangle 314"/>
            <p:cNvSpPr>
              <a:spLocks noChangeArrowheads="1"/>
            </p:cNvSpPr>
            <p:nvPr/>
          </p:nvSpPr>
          <p:spPr bwMode="auto">
            <a:xfrm>
              <a:off x="823" y="2100"/>
              <a:ext cx="57" cy="53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2" name="Rectangle 315"/>
            <p:cNvSpPr>
              <a:spLocks noChangeArrowheads="1"/>
            </p:cNvSpPr>
            <p:nvPr/>
          </p:nvSpPr>
          <p:spPr bwMode="auto">
            <a:xfrm>
              <a:off x="757" y="2100"/>
              <a:ext cx="61" cy="53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3" name="Rectangle 316"/>
            <p:cNvSpPr>
              <a:spLocks noChangeArrowheads="1"/>
            </p:cNvSpPr>
            <p:nvPr/>
          </p:nvSpPr>
          <p:spPr bwMode="auto">
            <a:xfrm>
              <a:off x="690" y="2217"/>
              <a:ext cx="256" cy="11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B3B3B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4" name="Freeform 317"/>
            <p:cNvSpPr>
              <a:spLocks/>
            </p:cNvSpPr>
            <p:nvPr/>
          </p:nvSpPr>
          <p:spPr bwMode="auto">
            <a:xfrm>
              <a:off x="870" y="2462"/>
              <a:ext cx="61" cy="52"/>
            </a:xfrm>
            <a:custGeom>
              <a:avLst/>
              <a:gdLst>
                <a:gd name="T0" fmla="*/ 61 w 61"/>
                <a:gd name="T1" fmla="*/ 46 h 52"/>
                <a:gd name="T2" fmla="*/ 0 w 61"/>
                <a:gd name="T3" fmla="*/ 0 h 52"/>
                <a:gd name="T4" fmla="*/ 0 w 61"/>
                <a:gd name="T5" fmla="*/ 5 h 52"/>
                <a:gd name="T6" fmla="*/ 61 w 61"/>
                <a:gd name="T7" fmla="*/ 52 h 52"/>
                <a:gd name="T8" fmla="*/ 61 w 61"/>
                <a:gd name="T9" fmla="*/ 4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2"/>
                <a:gd name="T17" fmla="*/ 61 w 6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2">
                  <a:moveTo>
                    <a:pt x="61" y="46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1" y="52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5" name="Rectangle 318"/>
            <p:cNvSpPr>
              <a:spLocks noChangeArrowheads="1"/>
            </p:cNvSpPr>
            <p:nvPr/>
          </p:nvSpPr>
          <p:spPr bwMode="auto">
            <a:xfrm>
              <a:off x="931" y="2508"/>
              <a:ext cx="5" cy="6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6" name="Freeform 319"/>
            <p:cNvSpPr>
              <a:spLocks/>
            </p:cNvSpPr>
            <p:nvPr/>
          </p:nvSpPr>
          <p:spPr bwMode="auto">
            <a:xfrm>
              <a:off x="665" y="2462"/>
              <a:ext cx="61" cy="52"/>
            </a:xfrm>
            <a:custGeom>
              <a:avLst/>
              <a:gdLst>
                <a:gd name="T0" fmla="*/ 0 w 61"/>
                <a:gd name="T1" fmla="*/ 46 h 52"/>
                <a:gd name="T2" fmla="*/ 61 w 61"/>
                <a:gd name="T3" fmla="*/ 0 h 52"/>
                <a:gd name="T4" fmla="*/ 61 w 61"/>
                <a:gd name="T5" fmla="*/ 5 h 52"/>
                <a:gd name="T6" fmla="*/ 0 w 61"/>
                <a:gd name="T7" fmla="*/ 52 h 52"/>
                <a:gd name="T8" fmla="*/ 0 w 61"/>
                <a:gd name="T9" fmla="*/ 4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2"/>
                <a:gd name="T17" fmla="*/ 61 w 6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2">
                  <a:moveTo>
                    <a:pt x="0" y="46"/>
                  </a:moveTo>
                  <a:lnTo>
                    <a:pt x="61" y="0"/>
                  </a:lnTo>
                  <a:lnTo>
                    <a:pt x="61" y="5"/>
                  </a:lnTo>
                  <a:lnTo>
                    <a:pt x="0" y="5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7" name="Rectangle 320"/>
            <p:cNvSpPr>
              <a:spLocks noChangeArrowheads="1"/>
            </p:cNvSpPr>
            <p:nvPr/>
          </p:nvSpPr>
          <p:spPr bwMode="auto">
            <a:xfrm>
              <a:off x="660" y="2514"/>
              <a:ext cx="5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8" name="Rectangle 321"/>
            <p:cNvSpPr>
              <a:spLocks noChangeArrowheads="1"/>
            </p:cNvSpPr>
            <p:nvPr/>
          </p:nvSpPr>
          <p:spPr bwMode="auto">
            <a:xfrm>
              <a:off x="1100" y="2520"/>
              <a:ext cx="195" cy="6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29" name="Rectangle 322"/>
            <p:cNvSpPr>
              <a:spLocks noChangeArrowheads="1"/>
            </p:cNvSpPr>
            <p:nvPr/>
          </p:nvSpPr>
          <p:spPr bwMode="auto">
            <a:xfrm>
              <a:off x="1330" y="2508"/>
              <a:ext cx="6" cy="6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0" name="Rectangle 323"/>
            <p:cNvSpPr>
              <a:spLocks noChangeArrowheads="1"/>
            </p:cNvSpPr>
            <p:nvPr/>
          </p:nvSpPr>
          <p:spPr bwMode="auto">
            <a:xfrm>
              <a:off x="1059" y="2514"/>
              <a:ext cx="10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1" name="Rectangle 324"/>
            <p:cNvSpPr>
              <a:spLocks noChangeArrowheads="1"/>
            </p:cNvSpPr>
            <p:nvPr/>
          </p:nvSpPr>
          <p:spPr bwMode="auto">
            <a:xfrm>
              <a:off x="1044" y="2345"/>
              <a:ext cx="307" cy="128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2" name="Rectangle 325"/>
            <p:cNvSpPr>
              <a:spLocks noChangeArrowheads="1"/>
            </p:cNvSpPr>
            <p:nvPr/>
          </p:nvSpPr>
          <p:spPr bwMode="auto">
            <a:xfrm>
              <a:off x="1202" y="2409"/>
              <a:ext cx="118" cy="5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3" name="Rectangle 326"/>
            <p:cNvSpPr>
              <a:spLocks noChangeArrowheads="1"/>
            </p:cNvSpPr>
            <p:nvPr/>
          </p:nvSpPr>
          <p:spPr bwMode="auto">
            <a:xfrm>
              <a:off x="1074" y="2409"/>
              <a:ext cx="118" cy="5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4" name="Rectangle 327"/>
            <p:cNvSpPr>
              <a:spLocks noChangeArrowheads="1"/>
            </p:cNvSpPr>
            <p:nvPr/>
          </p:nvSpPr>
          <p:spPr bwMode="auto">
            <a:xfrm>
              <a:off x="1202" y="2357"/>
              <a:ext cx="118" cy="52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5" name="Rectangle 328"/>
            <p:cNvSpPr>
              <a:spLocks noChangeArrowheads="1"/>
            </p:cNvSpPr>
            <p:nvPr/>
          </p:nvSpPr>
          <p:spPr bwMode="auto">
            <a:xfrm>
              <a:off x="1074" y="2357"/>
              <a:ext cx="118" cy="52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6" name="Freeform 329"/>
            <p:cNvSpPr>
              <a:spLocks noEditPoints="1"/>
            </p:cNvSpPr>
            <p:nvPr/>
          </p:nvSpPr>
          <p:spPr bwMode="auto">
            <a:xfrm>
              <a:off x="1274" y="2473"/>
              <a:ext cx="82" cy="82"/>
            </a:xfrm>
            <a:custGeom>
              <a:avLst/>
              <a:gdLst>
                <a:gd name="T0" fmla="*/ 41 w 82"/>
                <a:gd name="T1" fmla="*/ 70 h 82"/>
                <a:gd name="T2" fmla="*/ 5 w 82"/>
                <a:gd name="T3" fmla="*/ 70 h 82"/>
                <a:gd name="T4" fmla="*/ 72 w 82"/>
                <a:gd name="T5" fmla="*/ 70 h 82"/>
                <a:gd name="T6" fmla="*/ 77 w 82"/>
                <a:gd name="T7" fmla="*/ 47 h 82"/>
                <a:gd name="T8" fmla="*/ 26 w 82"/>
                <a:gd name="T9" fmla="*/ 47 h 82"/>
                <a:gd name="T10" fmla="*/ 5 w 82"/>
                <a:gd name="T11" fmla="*/ 47 h 82"/>
                <a:gd name="T12" fmla="*/ 77 w 82"/>
                <a:gd name="T13" fmla="*/ 47 h 82"/>
                <a:gd name="T14" fmla="*/ 72 w 82"/>
                <a:gd name="T15" fmla="*/ 24 h 82"/>
                <a:gd name="T16" fmla="*/ 10 w 82"/>
                <a:gd name="T17" fmla="*/ 24 h 82"/>
                <a:gd name="T18" fmla="*/ 10 w 82"/>
                <a:gd name="T19" fmla="*/ 24 h 82"/>
                <a:gd name="T20" fmla="*/ 72 w 82"/>
                <a:gd name="T21" fmla="*/ 24 h 82"/>
                <a:gd name="T22" fmla="*/ 72 w 82"/>
                <a:gd name="T23" fmla="*/ 24 h 82"/>
                <a:gd name="T24" fmla="*/ 62 w 82"/>
                <a:gd name="T25" fmla="*/ 0 h 82"/>
                <a:gd name="T26" fmla="*/ 26 w 82"/>
                <a:gd name="T27" fmla="*/ 0 h 82"/>
                <a:gd name="T28" fmla="*/ 10 w 82"/>
                <a:gd name="T29" fmla="*/ 6 h 82"/>
                <a:gd name="T30" fmla="*/ 21 w 82"/>
                <a:gd name="T31" fmla="*/ 6 h 82"/>
                <a:gd name="T32" fmla="*/ 51 w 82"/>
                <a:gd name="T33" fmla="*/ 6 h 82"/>
                <a:gd name="T34" fmla="*/ 72 w 82"/>
                <a:gd name="T35" fmla="*/ 6 h 82"/>
                <a:gd name="T36" fmla="*/ 0 w 82"/>
                <a:gd name="T37" fmla="*/ 24 h 82"/>
                <a:gd name="T38" fmla="*/ 82 w 82"/>
                <a:gd name="T39" fmla="*/ 24 h 82"/>
                <a:gd name="T40" fmla="*/ 72 w 82"/>
                <a:gd name="T41" fmla="*/ 6 h 82"/>
                <a:gd name="T42" fmla="*/ 72 w 82"/>
                <a:gd name="T43" fmla="*/ 24 h 82"/>
                <a:gd name="T44" fmla="*/ 62 w 82"/>
                <a:gd name="T45" fmla="*/ 6 h 82"/>
                <a:gd name="T46" fmla="*/ 31 w 82"/>
                <a:gd name="T47" fmla="*/ 24 h 82"/>
                <a:gd name="T48" fmla="*/ 41 w 82"/>
                <a:gd name="T49" fmla="*/ 6 h 82"/>
                <a:gd name="T50" fmla="*/ 31 w 82"/>
                <a:gd name="T51" fmla="*/ 24 h 82"/>
                <a:gd name="T52" fmla="*/ 15 w 82"/>
                <a:gd name="T53" fmla="*/ 6 h 82"/>
                <a:gd name="T54" fmla="*/ 15 w 82"/>
                <a:gd name="T55" fmla="*/ 6 h 82"/>
                <a:gd name="T56" fmla="*/ 5 w 82"/>
                <a:gd name="T57" fmla="*/ 12 h 82"/>
                <a:gd name="T58" fmla="*/ 0 w 82"/>
                <a:gd name="T59" fmla="*/ 47 h 82"/>
                <a:gd name="T60" fmla="*/ 72 w 82"/>
                <a:gd name="T61" fmla="*/ 35 h 82"/>
                <a:gd name="T62" fmla="*/ 26 w 82"/>
                <a:gd name="T63" fmla="*/ 47 h 82"/>
                <a:gd name="T64" fmla="*/ 41 w 82"/>
                <a:gd name="T65" fmla="*/ 29 h 82"/>
                <a:gd name="T66" fmla="*/ 26 w 82"/>
                <a:gd name="T67" fmla="*/ 47 h 82"/>
                <a:gd name="T68" fmla="*/ 5 w 82"/>
                <a:gd name="T69" fmla="*/ 47 h 82"/>
                <a:gd name="T70" fmla="*/ 10 w 82"/>
                <a:gd name="T71" fmla="*/ 24 h 82"/>
                <a:gd name="T72" fmla="*/ 0 w 82"/>
                <a:gd name="T73" fmla="*/ 47 h 82"/>
                <a:gd name="T74" fmla="*/ 10 w 82"/>
                <a:gd name="T75" fmla="*/ 64 h 82"/>
                <a:gd name="T76" fmla="*/ 0 w 82"/>
                <a:gd name="T77" fmla="*/ 59 h 82"/>
                <a:gd name="T78" fmla="*/ 10 w 82"/>
                <a:gd name="T79" fmla="*/ 82 h 82"/>
                <a:gd name="T80" fmla="*/ 10 w 82"/>
                <a:gd name="T81" fmla="*/ 70 h 82"/>
                <a:gd name="T82" fmla="*/ 31 w 82"/>
                <a:gd name="T83" fmla="*/ 82 h 82"/>
                <a:gd name="T84" fmla="*/ 31 w 82"/>
                <a:gd name="T85" fmla="*/ 82 h 82"/>
                <a:gd name="T86" fmla="*/ 72 w 82"/>
                <a:gd name="T87" fmla="*/ 70 h 82"/>
                <a:gd name="T88" fmla="*/ 62 w 82"/>
                <a:gd name="T89" fmla="*/ 82 h 82"/>
                <a:gd name="T90" fmla="*/ 77 w 82"/>
                <a:gd name="T91" fmla="*/ 64 h 82"/>
                <a:gd name="T92" fmla="*/ 72 w 82"/>
                <a:gd name="T93" fmla="*/ 82 h 82"/>
                <a:gd name="T94" fmla="*/ 82 w 82"/>
                <a:gd name="T95" fmla="*/ 59 h 82"/>
                <a:gd name="T96" fmla="*/ 82 w 82"/>
                <a:gd name="T97" fmla="*/ 24 h 82"/>
                <a:gd name="T98" fmla="*/ 82 w 82"/>
                <a:gd name="T99" fmla="*/ 47 h 82"/>
                <a:gd name="T100" fmla="*/ 72 w 82"/>
                <a:gd name="T101" fmla="*/ 64 h 82"/>
                <a:gd name="T102" fmla="*/ 72 w 82"/>
                <a:gd name="T103" fmla="*/ 59 h 82"/>
                <a:gd name="T104" fmla="*/ 31 w 82"/>
                <a:gd name="T105" fmla="*/ 70 h 82"/>
                <a:gd name="T106" fmla="*/ 41 w 82"/>
                <a:gd name="T107" fmla="*/ 53 h 82"/>
                <a:gd name="T108" fmla="*/ 31 w 82"/>
                <a:gd name="T109" fmla="*/ 70 h 82"/>
                <a:gd name="T110" fmla="*/ 10 w 82"/>
                <a:gd name="T111" fmla="*/ 64 h 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"/>
                <a:gd name="T169" fmla="*/ 0 h 82"/>
                <a:gd name="T170" fmla="*/ 82 w 82"/>
                <a:gd name="T171" fmla="*/ 82 h 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" h="82">
                  <a:moveTo>
                    <a:pt x="72" y="64"/>
                  </a:moveTo>
                  <a:lnTo>
                    <a:pt x="62" y="64"/>
                  </a:lnTo>
                  <a:lnTo>
                    <a:pt x="51" y="70"/>
                  </a:lnTo>
                  <a:lnTo>
                    <a:pt x="41" y="70"/>
                  </a:lnTo>
                  <a:lnTo>
                    <a:pt x="31" y="70"/>
                  </a:lnTo>
                  <a:lnTo>
                    <a:pt x="10" y="64"/>
                  </a:lnTo>
                  <a:lnTo>
                    <a:pt x="0" y="64"/>
                  </a:lnTo>
                  <a:lnTo>
                    <a:pt x="5" y="70"/>
                  </a:lnTo>
                  <a:lnTo>
                    <a:pt x="10" y="70"/>
                  </a:lnTo>
                  <a:lnTo>
                    <a:pt x="31" y="70"/>
                  </a:lnTo>
                  <a:lnTo>
                    <a:pt x="51" y="70"/>
                  </a:lnTo>
                  <a:lnTo>
                    <a:pt x="72" y="70"/>
                  </a:lnTo>
                  <a:lnTo>
                    <a:pt x="77" y="70"/>
                  </a:lnTo>
                  <a:lnTo>
                    <a:pt x="77" y="64"/>
                  </a:lnTo>
                  <a:lnTo>
                    <a:pt x="72" y="64"/>
                  </a:lnTo>
                  <a:close/>
                  <a:moveTo>
                    <a:pt x="77" y="47"/>
                  </a:moveTo>
                  <a:lnTo>
                    <a:pt x="62" y="47"/>
                  </a:lnTo>
                  <a:lnTo>
                    <a:pt x="51" y="47"/>
                  </a:lnTo>
                  <a:lnTo>
                    <a:pt x="41" y="47"/>
                  </a:lnTo>
                  <a:lnTo>
                    <a:pt x="26" y="47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26" y="53"/>
                  </a:lnTo>
                  <a:lnTo>
                    <a:pt x="41" y="53"/>
                  </a:lnTo>
                  <a:lnTo>
                    <a:pt x="51" y="53"/>
                  </a:lnTo>
                  <a:lnTo>
                    <a:pt x="77" y="47"/>
                  </a:lnTo>
                  <a:lnTo>
                    <a:pt x="82" y="47"/>
                  </a:lnTo>
                  <a:lnTo>
                    <a:pt x="77" y="47"/>
                  </a:lnTo>
                  <a:close/>
                  <a:moveTo>
                    <a:pt x="72" y="24"/>
                  </a:moveTo>
                  <a:lnTo>
                    <a:pt x="51" y="24"/>
                  </a:lnTo>
                  <a:lnTo>
                    <a:pt x="41" y="24"/>
                  </a:lnTo>
                  <a:lnTo>
                    <a:pt x="31" y="24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31" y="29"/>
                  </a:lnTo>
                  <a:lnTo>
                    <a:pt x="41" y="29"/>
                  </a:lnTo>
                  <a:lnTo>
                    <a:pt x="51" y="29"/>
                  </a:lnTo>
                  <a:lnTo>
                    <a:pt x="72" y="24"/>
                  </a:lnTo>
                  <a:lnTo>
                    <a:pt x="82" y="24"/>
                  </a:lnTo>
                  <a:lnTo>
                    <a:pt x="77" y="18"/>
                  </a:lnTo>
                  <a:lnTo>
                    <a:pt x="72" y="24"/>
                  </a:lnTo>
                  <a:close/>
                  <a:moveTo>
                    <a:pt x="72" y="6"/>
                  </a:moveTo>
                  <a:lnTo>
                    <a:pt x="72" y="6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5" y="6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1" y="6"/>
                  </a:lnTo>
                  <a:lnTo>
                    <a:pt x="51" y="6"/>
                  </a:lnTo>
                  <a:lnTo>
                    <a:pt x="56" y="6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2" y="6"/>
                  </a:lnTo>
                  <a:close/>
                  <a:moveTo>
                    <a:pt x="0" y="18"/>
                  </a:moveTo>
                  <a:lnTo>
                    <a:pt x="0" y="24"/>
                  </a:lnTo>
                  <a:lnTo>
                    <a:pt x="0" y="18"/>
                  </a:lnTo>
                  <a:close/>
                  <a:moveTo>
                    <a:pt x="82" y="24"/>
                  </a:moveTo>
                  <a:lnTo>
                    <a:pt x="77" y="18"/>
                  </a:lnTo>
                  <a:lnTo>
                    <a:pt x="82" y="24"/>
                  </a:lnTo>
                  <a:close/>
                  <a:moveTo>
                    <a:pt x="72" y="24"/>
                  </a:moveTo>
                  <a:lnTo>
                    <a:pt x="77" y="18"/>
                  </a:lnTo>
                  <a:lnTo>
                    <a:pt x="77" y="12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72" y="24"/>
                  </a:lnTo>
                  <a:close/>
                  <a:moveTo>
                    <a:pt x="51" y="24"/>
                  </a:moveTo>
                  <a:lnTo>
                    <a:pt x="72" y="24"/>
                  </a:lnTo>
                  <a:lnTo>
                    <a:pt x="67" y="6"/>
                  </a:lnTo>
                  <a:lnTo>
                    <a:pt x="62" y="6"/>
                  </a:lnTo>
                  <a:lnTo>
                    <a:pt x="56" y="6"/>
                  </a:lnTo>
                  <a:lnTo>
                    <a:pt x="51" y="6"/>
                  </a:lnTo>
                  <a:lnTo>
                    <a:pt x="51" y="24"/>
                  </a:lnTo>
                  <a:close/>
                  <a:moveTo>
                    <a:pt x="31" y="24"/>
                  </a:moveTo>
                  <a:lnTo>
                    <a:pt x="41" y="24"/>
                  </a:lnTo>
                  <a:lnTo>
                    <a:pt x="51" y="24"/>
                  </a:lnTo>
                  <a:lnTo>
                    <a:pt x="51" y="6"/>
                  </a:lnTo>
                  <a:lnTo>
                    <a:pt x="41" y="6"/>
                  </a:lnTo>
                  <a:lnTo>
                    <a:pt x="31" y="6"/>
                  </a:lnTo>
                  <a:lnTo>
                    <a:pt x="31" y="24"/>
                  </a:lnTo>
                  <a:close/>
                  <a:moveTo>
                    <a:pt x="10" y="24"/>
                  </a:moveTo>
                  <a:lnTo>
                    <a:pt x="31" y="24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10" y="24"/>
                  </a:lnTo>
                  <a:close/>
                  <a:moveTo>
                    <a:pt x="0" y="18"/>
                  </a:moveTo>
                  <a:lnTo>
                    <a:pt x="10" y="24"/>
                  </a:lnTo>
                  <a:lnTo>
                    <a:pt x="15" y="6"/>
                  </a:lnTo>
                  <a:lnTo>
                    <a:pt x="10" y="6"/>
                  </a:lnTo>
                  <a:lnTo>
                    <a:pt x="5" y="12"/>
                  </a:lnTo>
                  <a:lnTo>
                    <a:pt x="0" y="18"/>
                  </a:lnTo>
                  <a:close/>
                  <a:moveTo>
                    <a:pt x="0" y="47"/>
                  </a:moveTo>
                  <a:lnTo>
                    <a:pt x="0" y="47"/>
                  </a:lnTo>
                  <a:close/>
                  <a:moveTo>
                    <a:pt x="51" y="47"/>
                  </a:moveTo>
                  <a:lnTo>
                    <a:pt x="62" y="47"/>
                  </a:lnTo>
                  <a:lnTo>
                    <a:pt x="77" y="47"/>
                  </a:lnTo>
                  <a:lnTo>
                    <a:pt x="72" y="35"/>
                  </a:lnTo>
                  <a:lnTo>
                    <a:pt x="72" y="24"/>
                  </a:lnTo>
                  <a:lnTo>
                    <a:pt x="51" y="29"/>
                  </a:lnTo>
                  <a:lnTo>
                    <a:pt x="51" y="47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51" y="47"/>
                  </a:lnTo>
                  <a:lnTo>
                    <a:pt x="51" y="29"/>
                  </a:lnTo>
                  <a:lnTo>
                    <a:pt x="41" y="29"/>
                  </a:lnTo>
                  <a:lnTo>
                    <a:pt x="31" y="29"/>
                  </a:lnTo>
                  <a:lnTo>
                    <a:pt x="26" y="47"/>
                  </a:lnTo>
                  <a:close/>
                  <a:moveTo>
                    <a:pt x="5" y="47"/>
                  </a:moveTo>
                  <a:lnTo>
                    <a:pt x="26" y="47"/>
                  </a:lnTo>
                  <a:lnTo>
                    <a:pt x="31" y="29"/>
                  </a:lnTo>
                  <a:lnTo>
                    <a:pt x="10" y="24"/>
                  </a:lnTo>
                  <a:lnTo>
                    <a:pt x="5" y="35"/>
                  </a:lnTo>
                  <a:lnTo>
                    <a:pt x="5" y="47"/>
                  </a:lnTo>
                  <a:close/>
                  <a:moveTo>
                    <a:pt x="0" y="47"/>
                  </a:moveTo>
                  <a:lnTo>
                    <a:pt x="5" y="47"/>
                  </a:lnTo>
                  <a:lnTo>
                    <a:pt x="5" y="35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0" y="47"/>
                  </a:lnTo>
                  <a:close/>
                  <a:moveTo>
                    <a:pt x="10" y="70"/>
                  </a:moveTo>
                  <a:lnTo>
                    <a:pt x="5" y="70"/>
                  </a:lnTo>
                  <a:lnTo>
                    <a:pt x="0" y="64"/>
                  </a:lnTo>
                  <a:lnTo>
                    <a:pt x="10" y="64"/>
                  </a:lnTo>
                  <a:lnTo>
                    <a:pt x="5" y="59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5" y="70"/>
                  </a:lnTo>
                  <a:lnTo>
                    <a:pt x="10" y="82"/>
                  </a:lnTo>
                  <a:lnTo>
                    <a:pt x="15" y="82"/>
                  </a:lnTo>
                  <a:lnTo>
                    <a:pt x="10" y="70"/>
                  </a:lnTo>
                  <a:close/>
                  <a:moveTo>
                    <a:pt x="31" y="70"/>
                  </a:moveTo>
                  <a:lnTo>
                    <a:pt x="10" y="70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6" y="82"/>
                  </a:lnTo>
                  <a:lnTo>
                    <a:pt x="31" y="82"/>
                  </a:lnTo>
                  <a:lnTo>
                    <a:pt x="31" y="70"/>
                  </a:lnTo>
                  <a:close/>
                  <a:moveTo>
                    <a:pt x="51" y="70"/>
                  </a:moveTo>
                  <a:lnTo>
                    <a:pt x="31" y="70"/>
                  </a:lnTo>
                  <a:lnTo>
                    <a:pt x="31" y="82"/>
                  </a:lnTo>
                  <a:lnTo>
                    <a:pt x="41" y="82"/>
                  </a:lnTo>
                  <a:lnTo>
                    <a:pt x="51" y="82"/>
                  </a:lnTo>
                  <a:lnTo>
                    <a:pt x="51" y="70"/>
                  </a:lnTo>
                  <a:close/>
                  <a:moveTo>
                    <a:pt x="72" y="70"/>
                  </a:moveTo>
                  <a:lnTo>
                    <a:pt x="51" y="70"/>
                  </a:lnTo>
                  <a:lnTo>
                    <a:pt x="51" y="82"/>
                  </a:lnTo>
                  <a:lnTo>
                    <a:pt x="56" y="82"/>
                  </a:lnTo>
                  <a:lnTo>
                    <a:pt x="62" y="82"/>
                  </a:lnTo>
                  <a:lnTo>
                    <a:pt x="67" y="82"/>
                  </a:lnTo>
                  <a:lnTo>
                    <a:pt x="72" y="70"/>
                  </a:lnTo>
                  <a:close/>
                  <a:moveTo>
                    <a:pt x="72" y="64"/>
                  </a:moveTo>
                  <a:lnTo>
                    <a:pt x="77" y="64"/>
                  </a:lnTo>
                  <a:lnTo>
                    <a:pt x="77" y="70"/>
                  </a:lnTo>
                  <a:lnTo>
                    <a:pt x="72" y="70"/>
                  </a:lnTo>
                  <a:lnTo>
                    <a:pt x="67" y="82"/>
                  </a:lnTo>
                  <a:lnTo>
                    <a:pt x="72" y="82"/>
                  </a:lnTo>
                  <a:lnTo>
                    <a:pt x="77" y="70"/>
                  </a:lnTo>
                  <a:lnTo>
                    <a:pt x="82" y="59"/>
                  </a:lnTo>
                  <a:lnTo>
                    <a:pt x="82" y="47"/>
                  </a:lnTo>
                  <a:lnTo>
                    <a:pt x="82" y="35"/>
                  </a:lnTo>
                  <a:lnTo>
                    <a:pt x="82" y="24"/>
                  </a:lnTo>
                  <a:lnTo>
                    <a:pt x="72" y="24"/>
                  </a:lnTo>
                  <a:lnTo>
                    <a:pt x="72" y="35"/>
                  </a:lnTo>
                  <a:lnTo>
                    <a:pt x="77" y="47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72" y="59"/>
                  </a:lnTo>
                  <a:lnTo>
                    <a:pt x="72" y="64"/>
                  </a:lnTo>
                  <a:close/>
                  <a:moveTo>
                    <a:pt x="51" y="70"/>
                  </a:moveTo>
                  <a:lnTo>
                    <a:pt x="62" y="64"/>
                  </a:lnTo>
                  <a:lnTo>
                    <a:pt x="72" y="64"/>
                  </a:lnTo>
                  <a:lnTo>
                    <a:pt x="72" y="59"/>
                  </a:lnTo>
                  <a:lnTo>
                    <a:pt x="77" y="47"/>
                  </a:lnTo>
                  <a:lnTo>
                    <a:pt x="51" y="53"/>
                  </a:lnTo>
                  <a:lnTo>
                    <a:pt x="51" y="70"/>
                  </a:lnTo>
                  <a:close/>
                  <a:moveTo>
                    <a:pt x="31" y="70"/>
                  </a:moveTo>
                  <a:lnTo>
                    <a:pt x="41" y="70"/>
                  </a:lnTo>
                  <a:lnTo>
                    <a:pt x="51" y="70"/>
                  </a:lnTo>
                  <a:lnTo>
                    <a:pt x="51" y="53"/>
                  </a:lnTo>
                  <a:lnTo>
                    <a:pt x="41" y="53"/>
                  </a:lnTo>
                  <a:lnTo>
                    <a:pt x="26" y="53"/>
                  </a:lnTo>
                  <a:lnTo>
                    <a:pt x="31" y="70"/>
                  </a:lnTo>
                  <a:close/>
                  <a:moveTo>
                    <a:pt x="10" y="64"/>
                  </a:moveTo>
                  <a:lnTo>
                    <a:pt x="31" y="70"/>
                  </a:lnTo>
                  <a:lnTo>
                    <a:pt x="26" y="53"/>
                  </a:lnTo>
                  <a:lnTo>
                    <a:pt x="5" y="47"/>
                  </a:lnTo>
                  <a:lnTo>
                    <a:pt x="5" y="59"/>
                  </a:lnTo>
                  <a:lnTo>
                    <a:pt x="10" y="64"/>
                  </a:lnTo>
                  <a:close/>
                </a:path>
              </a:pathLst>
            </a:custGeom>
            <a:solidFill>
              <a:srgbClr val="B3B3B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7" name="Freeform 330"/>
            <p:cNvSpPr>
              <a:spLocks noEditPoints="1"/>
            </p:cNvSpPr>
            <p:nvPr/>
          </p:nvSpPr>
          <p:spPr bwMode="auto">
            <a:xfrm>
              <a:off x="1320" y="2497"/>
              <a:ext cx="82" cy="81"/>
            </a:xfrm>
            <a:custGeom>
              <a:avLst/>
              <a:gdLst>
                <a:gd name="T0" fmla="*/ 41 w 82"/>
                <a:gd name="T1" fmla="*/ 64 h 81"/>
                <a:gd name="T2" fmla="*/ 5 w 82"/>
                <a:gd name="T3" fmla="*/ 64 h 81"/>
                <a:gd name="T4" fmla="*/ 72 w 82"/>
                <a:gd name="T5" fmla="*/ 64 h 81"/>
                <a:gd name="T6" fmla="*/ 77 w 82"/>
                <a:gd name="T7" fmla="*/ 40 h 81"/>
                <a:gd name="T8" fmla="*/ 31 w 82"/>
                <a:gd name="T9" fmla="*/ 46 h 81"/>
                <a:gd name="T10" fmla="*/ 5 w 82"/>
                <a:gd name="T11" fmla="*/ 46 h 81"/>
                <a:gd name="T12" fmla="*/ 77 w 82"/>
                <a:gd name="T13" fmla="*/ 46 h 81"/>
                <a:gd name="T14" fmla="*/ 72 w 82"/>
                <a:gd name="T15" fmla="*/ 17 h 81"/>
                <a:gd name="T16" fmla="*/ 10 w 82"/>
                <a:gd name="T17" fmla="*/ 17 h 81"/>
                <a:gd name="T18" fmla="*/ 10 w 82"/>
                <a:gd name="T19" fmla="*/ 23 h 81"/>
                <a:gd name="T20" fmla="*/ 72 w 82"/>
                <a:gd name="T21" fmla="*/ 23 h 81"/>
                <a:gd name="T22" fmla="*/ 72 w 82"/>
                <a:gd name="T23" fmla="*/ 17 h 81"/>
                <a:gd name="T24" fmla="*/ 62 w 82"/>
                <a:gd name="T25" fmla="*/ 0 h 81"/>
                <a:gd name="T26" fmla="*/ 26 w 82"/>
                <a:gd name="T27" fmla="*/ 0 h 81"/>
                <a:gd name="T28" fmla="*/ 10 w 82"/>
                <a:gd name="T29" fmla="*/ 0 h 81"/>
                <a:gd name="T30" fmla="*/ 21 w 82"/>
                <a:gd name="T31" fmla="*/ 5 h 81"/>
                <a:gd name="T32" fmla="*/ 51 w 82"/>
                <a:gd name="T33" fmla="*/ 5 h 81"/>
                <a:gd name="T34" fmla="*/ 72 w 82"/>
                <a:gd name="T35" fmla="*/ 5 h 81"/>
                <a:gd name="T36" fmla="*/ 5 w 82"/>
                <a:gd name="T37" fmla="*/ 17 h 81"/>
                <a:gd name="T38" fmla="*/ 82 w 82"/>
                <a:gd name="T39" fmla="*/ 17 h 81"/>
                <a:gd name="T40" fmla="*/ 77 w 82"/>
                <a:gd name="T41" fmla="*/ 11 h 81"/>
                <a:gd name="T42" fmla="*/ 67 w 82"/>
                <a:gd name="T43" fmla="*/ 5 h 81"/>
                <a:gd name="T44" fmla="*/ 67 w 82"/>
                <a:gd name="T45" fmla="*/ 5 h 81"/>
                <a:gd name="T46" fmla="*/ 51 w 82"/>
                <a:gd name="T47" fmla="*/ 23 h 81"/>
                <a:gd name="T48" fmla="*/ 51 w 82"/>
                <a:gd name="T49" fmla="*/ 5 h 81"/>
                <a:gd name="T50" fmla="*/ 10 w 82"/>
                <a:gd name="T51" fmla="*/ 17 h 81"/>
                <a:gd name="T52" fmla="*/ 21 w 82"/>
                <a:gd name="T53" fmla="*/ 5 h 81"/>
                <a:gd name="T54" fmla="*/ 10 w 82"/>
                <a:gd name="T55" fmla="*/ 17 h 81"/>
                <a:gd name="T56" fmla="*/ 10 w 82"/>
                <a:gd name="T57" fmla="*/ 0 h 81"/>
                <a:gd name="T58" fmla="*/ 0 w 82"/>
                <a:gd name="T59" fmla="*/ 46 h 81"/>
                <a:gd name="T60" fmla="*/ 77 w 82"/>
                <a:gd name="T61" fmla="*/ 40 h 81"/>
                <a:gd name="T62" fmla="*/ 56 w 82"/>
                <a:gd name="T63" fmla="*/ 46 h 81"/>
                <a:gd name="T64" fmla="*/ 51 w 82"/>
                <a:gd name="T65" fmla="*/ 23 h 81"/>
                <a:gd name="T66" fmla="*/ 5 w 82"/>
                <a:gd name="T67" fmla="*/ 40 h 81"/>
                <a:gd name="T68" fmla="*/ 5 w 82"/>
                <a:gd name="T69" fmla="*/ 35 h 81"/>
                <a:gd name="T70" fmla="*/ 5 w 82"/>
                <a:gd name="T71" fmla="*/ 35 h 81"/>
                <a:gd name="T72" fmla="*/ 0 w 82"/>
                <a:gd name="T73" fmla="*/ 29 h 81"/>
                <a:gd name="T74" fmla="*/ 5 w 82"/>
                <a:gd name="T75" fmla="*/ 58 h 81"/>
                <a:gd name="T76" fmla="*/ 0 w 82"/>
                <a:gd name="T77" fmla="*/ 46 h 81"/>
                <a:gd name="T78" fmla="*/ 10 w 82"/>
                <a:gd name="T79" fmla="*/ 75 h 81"/>
                <a:gd name="T80" fmla="*/ 31 w 82"/>
                <a:gd name="T81" fmla="*/ 69 h 81"/>
                <a:gd name="T82" fmla="*/ 26 w 82"/>
                <a:gd name="T83" fmla="*/ 81 h 81"/>
                <a:gd name="T84" fmla="*/ 31 w 82"/>
                <a:gd name="T85" fmla="*/ 69 h 81"/>
                <a:gd name="T86" fmla="*/ 51 w 82"/>
                <a:gd name="T87" fmla="*/ 69 h 81"/>
                <a:gd name="T88" fmla="*/ 56 w 82"/>
                <a:gd name="T89" fmla="*/ 81 h 81"/>
                <a:gd name="T90" fmla="*/ 72 w 82"/>
                <a:gd name="T91" fmla="*/ 64 h 81"/>
                <a:gd name="T92" fmla="*/ 67 w 82"/>
                <a:gd name="T93" fmla="*/ 81 h 81"/>
                <a:gd name="T94" fmla="*/ 82 w 82"/>
                <a:gd name="T95" fmla="*/ 64 h 81"/>
                <a:gd name="T96" fmla="*/ 82 w 82"/>
                <a:gd name="T97" fmla="*/ 17 h 81"/>
                <a:gd name="T98" fmla="*/ 77 w 82"/>
                <a:gd name="T99" fmla="*/ 40 h 81"/>
                <a:gd name="T100" fmla="*/ 77 w 82"/>
                <a:gd name="T101" fmla="*/ 52 h 81"/>
                <a:gd name="T102" fmla="*/ 72 w 82"/>
                <a:gd name="T103" fmla="*/ 64 h 81"/>
                <a:gd name="T104" fmla="*/ 51 w 82"/>
                <a:gd name="T105" fmla="*/ 64 h 81"/>
                <a:gd name="T106" fmla="*/ 56 w 82"/>
                <a:gd name="T107" fmla="*/ 46 h 81"/>
                <a:gd name="T108" fmla="*/ 10 w 82"/>
                <a:gd name="T109" fmla="*/ 64 h 81"/>
                <a:gd name="T110" fmla="*/ 10 w 82"/>
                <a:gd name="T111" fmla="*/ 52 h 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"/>
                <a:gd name="T169" fmla="*/ 0 h 81"/>
                <a:gd name="T170" fmla="*/ 82 w 82"/>
                <a:gd name="T171" fmla="*/ 81 h 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" h="81">
                  <a:moveTo>
                    <a:pt x="72" y="64"/>
                  </a:moveTo>
                  <a:lnTo>
                    <a:pt x="62" y="64"/>
                  </a:lnTo>
                  <a:lnTo>
                    <a:pt x="51" y="64"/>
                  </a:lnTo>
                  <a:lnTo>
                    <a:pt x="41" y="64"/>
                  </a:lnTo>
                  <a:lnTo>
                    <a:pt x="31" y="64"/>
                  </a:lnTo>
                  <a:lnTo>
                    <a:pt x="10" y="64"/>
                  </a:lnTo>
                  <a:lnTo>
                    <a:pt x="5" y="58"/>
                  </a:lnTo>
                  <a:lnTo>
                    <a:pt x="5" y="64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51" y="69"/>
                  </a:lnTo>
                  <a:lnTo>
                    <a:pt x="72" y="64"/>
                  </a:lnTo>
                  <a:lnTo>
                    <a:pt x="82" y="64"/>
                  </a:lnTo>
                  <a:lnTo>
                    <a:pt x="82" y="58"/>
                  </a:lnTo>
                  <a:lnTo>
                    <a:pt x="72" y="64"/>
                  </a:lnTo>
                  <a:close/>
                  <a:moveTo>
                    <a:pt x="77" y="40"/>
                  </a:moveTo>
                  <a:lnTo>
                    <a:pt x="67" y="46"/>
                  </a:lnTo>
                  <a:lnTo>
                    <a:pt x="56" y="46"/>
                  </a:lnTo>
                  <a:lnTo>
                    <a:pt x="41" y="46"/>
                  </a:lnTo>
                  <a:lnTo>
                    <a:pt x="31" y="46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31" y="46"/>
                  </a:lnTo>
                  <a:lnTo>
                    <a:pt x="41" y="46"/>
                  </a:lnTo>
                  <a:lnTo>
                    <a:pt x="56" y="46"/>
                  </a:lnTo>
                  <a:lnTo>
                    <a:pt x="77" y="46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7" y="40"/>
                  </a:lnTo>
                  <a:close/>
                  <a:moveTo>
                    <a:pt x="72" y="17"/>
                  </a:moveTo>
                  <a:lnTo>
                    <a:pt x="51" y="23"/>
                  </a:lnTo>
                  <a:lnTo>
                    <a:pt x="41" y="23"/>
                  </a:lnTo>
                  <a:lnTo>
                    <a:pt x="31" y="23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31" y="23"/>
                  </a:lnTo>
                  <a:lnTo>
                    <a:pt x="41" y="23"/>
                  </a:lnTo>
                  <a:lnTo>
                    <a:pt x="51" y="23"/>
                  </a:lnTo>
                  <a:lnTo>
                    <a:pt x="72" y="23"/>
                  </a:lnTo>
                  <a:lnTo>
                    <a:pt x="82" y="23"/>
                  </a:lnTo>
                  <a:lnTo>
                    <a:pt x="82" y="17"/>
                  </a:lnTo>
                  <a:lnTo>
                    <a:pt x="72" y="17"/>
                  </a:lnTo>
                  <a:close/>
                  <a:moveTo>
                    <a:pt x="77" y="0"/>
                  </a:moveTo>
                  <a:lnTo>
                    <a:pt x="72" y="0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2" y="5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77" y="0"/>
                  </a:lnTo>
                  <a:close/>
                  <a:moveTo>
                    <a:pt x="5" y="17"/>
                  </a:moveTo>
                  <a:lnTo>
                    <a:pt x="5" y="17"/>
                  </a:lnTo>
                  <a:close/>
                  <a:moveTo>
                    <a:pt x="82" y="17"/>
                  </a:moveTo>
                  <a:lnTo>
                    <a:pt x="82" y="17"/>
                  </a:lnTo>
                  <a:close/>
                  <a:moveTo>
                    <a:pt x="72" y="17"/>
                  </a:moveTo>
                  <a:lnTo>
                    <a:pt x="82" y="17"/>
                  </a:lnTo>
                  <a:lnTo>
                    <a:pt x="77" y="11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2" y="5"/>
                  </a:lnTo>
                  <a:lnTo>
                    <a:pt x="67" y="5"/>
                  </a:lnTo>
                  <a:lnTo>
                    <a:pt x="72" y="17"/>
                  </a:lnTo>
                  <a:close/>
                  <a:moveTo>
                    <a:pt x="51" y="23"/>
                  </a:moveTo>
                  <a:lnTo>
                    <a:pt x="72" y="17"/>
                  </a:lnTo>
                  <a:lnTo>
                    <a:pt x="67" y="5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51" y="23"/>
                  </a:lnTo>
                  <a:close/>
                  <a:moveTo>
                    <a:pt x="31" y="23"/>
                  </a:moveTo>
                  <a:lnTo>
                    <a:pt x="41" y="23"/>
                  </a:lnTo>
                  <a:lnTo>
                    <a:pt x="51" y="23"/>
                  </a:lnTo>
                  <a:lnTo>
                    <a:pt x="51" y="5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31" y="23"/>
                  </a:lnTo>
                  <a:close/>
                  <a:moveTo>
                    <a:pt x="10" y="17"/>
                  </a:moveTo>
                  <a:lnTo>
                    <a:pt x="31" y="23"/>
                  </a:lnTo>
                  <a:lnTo>
                    <a:pt x="36" y="5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6" y="5"/>
                  </a:lnTo>
                  <a:lnTo>
                    <a:pt x="10" y="17"/>
                  </a:lnTo>
                  <a:close/>
                  <a:moveTo>
                    <a:pt x="5" y="17"/>
                  </a:moveTo>
                  <a:lnTo>
                    <a:pt x="10" y="17"/>
                  </a:lnTo>
                  <a:lnTo>
                    <a:pt x="16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5" y="11"/>
                  </a:lnTo>
                  <a:lnTo>
                    <a:pt x="5" y="17"/>
                  </a:lnTo>
                  <a:close/>
                  <a:moveTo>
                    <a:pt x="0" y="40"/>
                  </a:moveTo>
                  <a:lnTo>
                    <a:pt x="0" y="46"/>
                  </a:lnTo>
                  <a:lnTo>
                    <a:pt x="0" y="40"/>
                  </a:lnTo>
                  <a:close/>
                  <a:moveTo>
                    <a:pt x="56" y="46"/>
                  </a:moveTo>
                  <a:lnTo>
                    <a:pt x="67" y="46"/>
                  </a:lnTo>
                  <a:lnTo>
                    <a:pt x="77" y="40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51" y="23"/>
                  </a:lnTo>
                  <a:lnTo>
                    <a:pt x="56" y="46"/>
                  </a:lnTo>
                  <a:close/>
                  <a:moveTo>
                    <a:pt x="31" y="46"/>
                  </a:moveTo>
                  <a:lnTo>
                    <a:pt x="41" y="46"/>
                  </a:lnTo>
                  <a:lnTo>
                    <a:pt x="56" y="46"/>
                  </a:lnTo>
                  <a:lnTo>
                    <a:pt x="51" y="23"/>
                  </a:lnTo>
                  <a:lnTo>
                    <a:pt x="41" y="23"/>
                  </a:lnTo>
                  <a:lnTo>
                    <a:pt x="31" y="23"/>
                  </a:lnTo>
                  <a:lnTo>
                    <a:pt x="31" y="46"/>
                  </a:lnTo>
                  <a:close/>
                  <a:moveTo>
                    <a:pt x="5" y="40"/>
                  </a:moveTo>
                  <a:lnTo>
                    <a:pt x="31" y="46"/>
                  </a:lnTo>
                  <a:lnTo>
                    <a:pt x="31" y="23"/>
                  </a:lnTo>
                  <a:lnTo>
                    <a:pt x="10" y="23"/>
                  </a:lnTo>
                  <a:lnTo>
                    <a:pt x="5" y="35"/>
                  </a:lnTo>
                  <a:lnTo>
                    <a:pt x="5" y="40"/>
                  </a:lnTo>
                  <a:close/>
                  <a:moveTo>
                    <a:pt x="0" y="40"/>
                  </a:moveTo>
                  <a:lnTo>
                    <a:pt x="5" y="40"/>
                  </a:lnTo>
                  <a:lnTo>
                    <a:pt x="5" y="35"/>
                  </a:lnTo>
                  <a:lnTo>
                    <a:pt x="10" y="23"/>
                  </a:lnTo>
                  <a:lnTo>
                    <a:pt x="0" y="23"/>
                  </a:lnTo>
                  <a:lnTo>
                    <a:pt x="5" y="17"/>
                  </a:lnTo>
                  <a:lnTo>
                    <a:pt x="0" y="29"/>
                  </a:lnTo>
                  <a:lnTo>
                    <a:pt x="0" y="40"/>
                  </a:lnTo>
                  <a:close/>
                  <a:moveTo>
                    <a:pt x="10" y="64"/>
                  </a:moveTo>
                  <a:lnTo>
                    <a:pt x="5" y="64"/>
                  </a:lnTo>
                  <a:lnTo>
                    <a:pt x="5" y="58"/>
                  </a:lnTo>
                  <a:lnTo>
                    <a:pt x="10" y="64"/>
                  </a:lnTo>
                  <a:lnTo>
                    <a:pt x="10" y="52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5" y="64"/>
                  </a:lnTo>
                  <a:lnTo>
                    <a:pt x="10" y="75"/>
                  </a:lnTo>
                  <a:lnTo>
                    <a:pt x="16" y="81"/>
                  </a:lnTo>
                  <a:lnTo>
                    <a:pt x="10" y="64"/>
                  </a:lnTo>
                  <a:close/>
                  <a:moveTo>
                    <a:pt x="31" y="69"/>
                  </a:moveTo>
                  <a:lnTo>
                    <a:pt x="10" y="64"/>
                  </a:lnTo>
                  <a:lnTo>
                    <a:pt x="16" y="81"/>
                  </a:lnTo>
                  <a:lnTo>
                    <a:pt x="21" y="81"/>
                  </a:lnTo>
                  <a:lnTo>
                    <a:pt x="26" y="81"/>
                  </a:lnTo>
                  <a:lnTo>
                    <a:pt x="31" y="81"/>
                  </a:lnTo>
                  <a:lnTo>
                    <a:pt x="31" y="69"/>
                  </a:lnTo>
                  <a:close/>
                  <a:moveTo>
                    <a:pt x="51" y="69"/>
                  </a:moveTo>
                  <a:lnTo>
                    <a:pt x="31" y="69"/>
                  </a:lnTo>
                  <a:lnTo>
                    <a:pt x="31" y="81"/>
                  </a:lnTo>
                  <a:lnTo>
                    <a:pt x="41" y="81"/>
                  </a:lnTo>
                  <a:lnTo>
                    <a:pt x="51" y="81"/>
                  </a:lnTo>
                  <a:lnTo>
                    <a:pt x="51" y="69"/>
                  </a:lnTo>
                  <a:close/>
                  <a:moveTo>
                    <a:pt x="72" y="64"/>
                  </a:moveTo>
                  <a:lnTo>
                    <a:pt x="51" y="69"/>
                  </a:lnTo>
                  <a:lnTo>
                    <a:pt x="51" y="81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7" y="81"/>
                  </a:lnTo>
                  <a:lnTo>
                    <a:pt x="72" y="64"/>
                  </a:lnTo>
                  <a:close/>
                  <a:moveTo>
                    <a:pt x="72" y="64"/>
                  </a:moveTo>
                  <a:lnTo>
                    <a:pt x="82" y="58"/>
                  </a:lnTo>
                  <a:lnTo>
                    <a:pt x="82" y="64"/>
                  </a:lnTo>
                  <a:lnTo>
                    <a:pt x="72" y="64"/>
                  </a:lnTo>
                  <a:lnTo>
                    <a:pt x="67" y="81"/>
                  </a:lnTo>
                  <a:lnTo>
                    <a:pt x="72" y="75"/>
                  </a:lnTo>
                  <a:lnTo>
                    <a:pt x="77" y="75"/>
                  </a:lnTo>
                  <a:lnTo>
                    <a:pt x="82" y="64"/>
                  </a:lnTo>
                  <a:lnTo>
                    <a:pt x="82" y="52"/>
                  </a:lnTo>
                  <a:lnTo>
                    <a:pt x="82" y="40"/>
                  </a:lnTo>
                  <a:lnTo>
                    <a:pt x="82" y="29"/>
                  </a:lnTo>
                  <a:lnTo>
                    <a:pt x="82" y="17"/>
                  </a:lnTo>
                  <a:lnTo>
                    <a:pt x="82" y="23"/>
                  </a:lnTo>
                  <a:lnTo>
                    <a:pt x="72" y="23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77" y="46"/>
                  </a:lnTo>
                  <a:lnTo>
                    <a:pt x="77" y="52"/>
                  </a:lnTo>
                  <a:lnTo>
                    <a:pt x="72" y="64"/>
                  </a:lnTo>
                  <a:close/>
                  <a:moveTo>
                    <a:pt x="51" y="64"/>
                  </a:moveTo>
                  <a:lnTo>
                    <a:pt x="62" y="64"/>
                  </a:lnTo>
                  <a:lnTo>
                    <a:pt x="72" y="64"/>
                  </a:lnTo>
                  <a:lnTo>
                    <a:pt x="77" y="52"/>
                  </a:lnTo>
                  <a:lnTo>
                    <a:pt x="77" y="46"/>
                  </a:lnTo>
                  <a:lnTo>
                    <a:pt x="56" y="46"/>
                  </a:lnTo>
                  <a:lnTo>
                    <a:pt x="51" y="64"/>
                  </a:lnTo>
                  <a:close/>
                  <a:moveTo>
                    <a:pt x="31" y="64"/>
                  </a:moveTo>
                  <a:lnTo>
                    <a:pt x="41" y="64"/>
                  </a:lnTo>
                  <a:lnTo>
                    <a:pt x="51" y="64"/>
                  </a:lnTo>
                  <a:lnTo>
                    <a:pt x="56" y="46"/>
                  </a:lnTo>
                  <a:lnTo>
                    <a:pt x="41" y="46"/>
                  </a:lnTo>
                  <a:lnTo>
                    <a:pt x="31" y="46"/>
                  </a:lnTo>
                  <a:lnTo>
                    <a:pt x="31" y="64"/>
                  </a:lnTo>
                  <a:close/>
                  <a:moveTo>
                    <a:pt x="10" y="64"/>
                  </a:moveTo>
                  <a:lnTo>
                    <a:pt x="31" y="64"/>
                  </a:lnTo>
                  <a:lnTo>
                    <a:pt x="31" y="46"/>
                  </a:lnTo>
                  <a:lnTo>
                    <a:pt x="5" y="46"/>
                  </a:lnTo>
                  <a:lnTo>
                    <a:pt x="10" y="52"/>
                  </a:lnTo>
                  <a:lnTo>
                    <a:pt x="10" y="64"/>
                  </a:lnTo>
                  <a:close/>
                </a:path>
              </a:pathLst>
            </a:cu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8" name="Freeform 331"/>
            <p:cNvSpPr>
              <a:spLocks noEditPoints="1"/>
            </p:cNvSpPr>
            <p:nvPr/>
          </p:nvSpPr>
          <p:spPr bwMode="auto">
            <a:xfrm>
              <a:off x="1274" y="2514"/>
              <a:ext cx="82" cy="82"/>
            </a:xfrm>
            <a:custGeom>
              <a:avLst/>
              <a:gdLst>
                <a:gd name="T0" fmla="*/ 41 w 82"/>
                <a:gd name="T1" fmla="*/ 70 h 82"/>
                <a:gd name="T2" fmla="*/ 5 w 82"/>
                <a:gd name="T3" fmla="*/ 70 h 82"/>
                <a:gd name="T4" fmla="*/ 72 w 82"/>
                <a:gd name="T5" fmla="*/ 70 h 82"/>
                <a:gd name="T6" fmla="*/ 77 w 82"/>
                <a:gd name="T7" fmla="*/ 47 h 82"/>
                <a:gd name="T8" fmla="*/ 26 w 82"/>
                <a:gd name="T9" fmla="*/ 47 h 82"/>
                <a:gd name="T10" fmla="*/ 5 w 82"/>
                <a:gd name="T11" fmla="*/ 47 h 82"/>
                <a:gd name="T12" fmla="*/ 77 w 82"/>
                <a:gd name="T13" fmla="*/ 47 h 82"/>
                <a:gd name="T14" fmla="*/ 72 w 82"/>
                <a:gd name="T15" fmla="*/ 23 h 82"/>
                <a:gd name="T16" fmla="*/ 10 w 82"/>
                <a:gd name="T17" fmla="*/ 23 h 82"/>
                <a:gd name="T18" fmla="*/ 10 w 82"/>
                <a:gd name="T19" fmla="*/ 23 h 82"/>
                <a:gd name="T20" fmla="*/ 72 w 82"/>
                <a:gd name="T21" fmla="*/ 23 h 82"/>
                <a:gd name="T22" fmla="*/ 72 w 82"/>
                <a:gd name="T23" fmla="*/ 23 h 82"/>
                <a:gd name="T24" fmla="*/ 62 w 82"/>
                <a:gd name="T25" fmla="*/ 0 h 82"/>
                <a:gd name="T26" fmla="*/ 26 w 82"/>
                <a:gd name="T27" fmla="*/ 0 h 82"/>
                <a:gd name="T28" fmla="*/ 10 w 82"/>
                <a:gd name="T29" fmla="*/ 6 h 82"/>
                <a:gd name="T30" fmla="*/ 21 w 82"/>
                <a:gd name="T31" fmla="*/ 6 h 82"/>
                <a:gd name="T32" fmla="*/ 51 w 82"/>
                <a:gd name="T33" fmla="*/ 6 h 82"/>
                <a:gd name="T34" fmla="*/ 72 w 82"/>
                <a:gd name="T35" fmla="*/ 6 h 82"/>
                <a:gd name="T36" fmla="*/ 0 w 82"/>
                <a:gd name="T37" fmla="*/ 23 h 82"/>
                <a:gd name="T38" fmla="*/ 82 w 82"/>
                <a:gd name="T39" fmla="*/ 23 h 82"/>
                <a:gd name="T40" fmla="*/ 72 w 82"/>
                <a:gd name="T41" fmla="*/ 6 h 82"/>
                <a:gd name="T42" fmla="*/ 72 w 82"/>
                <a:gd name="T43" fmla="*/ 23 h 82"/>
                <a:gd name="T44" fmla="*/ 62 w 82"/>
                <a:gd name="T45" fmla="*/ 6 h 82"/>
                <a:gd name="T46" fmla="*/ 31 w 82"/>
                <a:gd name="T47" fmla="*/ 23 h 82"/>
                <a:gd name="T48" fmla="*/ 41 w 82"/>
                <a:gd name="T49" fmla="*/ 6 h 82"/>
                <a:gd name="T50" fmla="*/ 31 w 82"/>
                <a:gd name="T51" fmla="*/ 23 h 82"/>
                <a:gd name="T52" fmla="*/ 15 w 82"/>
                <a:gd name="T53" fmla="*/ 6 h 82"/>
                <a:gd name="T54" fmla="*/ 15 w 82"/>
                <a:gd name="T55" fmla="*/ 6 h 82"/>
                <a:gd name="T56" fmla="*/ 5 w 82"/>
                <a:gd name="T57" fmla="*/ 12 h 82"/>
                <a:gd name="T58" fmla="*/ 0 w 82"/>
                <a:gd name="T59" fmla="*/ 47 h 82"/>
                <a:gd name="T60" fmla="*/ 72 w 82"/>
                <a:gd name="T61" fmla="*/ 35 h 82"/>
                <a:gd name="T62" fmla="*/ 26 w 82"/>
                <a:gd name="T63" fmla="*/ 47 h 82"/>
                <a:gd name="T64" fmla="*/ 41 w 82"/>
                <a:gd name="T65" fmla="*/ 29 h 82"/>
                <a:gd name="T66" fmla="*/ 26 w 82"/>
                <a:gd name="T67" fmla="*/ 47 h 82"/>
                <a:gd name="T68" fmla="*/ 5 w 82"/>
                <a:gd name="T69" fmla="*/ 47 h 82"/>
                <a:gd name="T70" fmla="*/ 10 w 82"/>
                <a:gd name="T71" fmla="*/ 23 h 82"/>
                <a:gd name="T72" fmla="*/ 0 w 82"/>
                <a:gd name="T73" fmla="*/ 47 h 82"/>
                <a:gd name="T74" fmla="*/ 10 w 82"/>
                <a:gd name="T75" fmla="*/ 64 h 82"/>
                <a:gd name="T76" fmla="*/ 0 w 82"/>
                <a:gd name="T77" fmla="*/ 58 h 82"/>
                <a:gd name="T78" fmla="*/ 10 w 82"/>
                <a:gd name="T79" fmla="*/ 82 h 82"/>
                <a:gd name="T80" fmla="*/ 10 w 82"/>
                <a:gd name="T81" fmla="*/ 70 h 82"/>
                <a:gd name="T82" fmla="*/ 31 w 82"/>
                <a:gd name="T83" fmla="*/ 82 h 82"/>
                <a:gd name="T84" fmla="*/ 31 w 82"/>
                <a:gd name="T85" fmla="*/ 82 h 82"/>
                <a:gd name="T86" fmla="*/ 72 w 82"/>
                <a:gd name="T87" fmla="*/ 70 h 82"/>
                <a:gd name="T88" fmla="*/ 62 w 82"/>
                <a:gd name="T89" fmla="*/ 82 h 82"/>
                <a:gd name="T90" fmla="*/ 77 w 82"/>
                <a:gd name="T91" fmla="*/ 64 h 82"/>
                <a:gd name="T92" fmla="*/ 72 w 82"/>
                <a:gd name="T93" fmla="*/ 82 h 82"/>
                <a:gd name="T94" fmla="*/ 82 w 82"/>
                <a:gd name="T95" fmla="*/ 58 h 82"/>
                <a:gd name="T96" fmla="*/ 82 w 82"/>
                <a:gd name="T97" fmla="*/ 23 h 82"/>
                <a:gd name="T98" fmla="*/ 82 w 82"/>
                <a:gd name="T99" fmla="*/ 47 h 82"/>
                <a:gd name="T100" fmla="*/ 72 w 82"/>
                <a:gd name="T101" fmla="*/ 64 h 82"/>
                <a:gd name="T102" fmla="*/ 72 w 82"/>
                <a:gd name="T103" fmla="*/ 58 h 82"/>
                <a:gd name="T104" fmla="*/ 31 w 82"/>
                <a:gd name="T105" fmla="*/ 70 h 82"/>
                <a:gd name="T106" fmla="*/ 41 w 82"/>
                <a:gd name="T107" fmla="*/ 52 h 82"/>
                <a:gd name="T108" fmla="*/ 31 w 82"/>
                <a:gd name="T109" fmla="*/ 70 h 82"/>
                <a:gd name="T110" fmla="*/ 10 w 82"/>
                <a:gd name="T111" fmla="*/ 64 h 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"/>
                <a:gd name="T169" fmla="*/ 0 h 82"/>
                <a:gd name="T170" fmla="*/ 82 w 82"/>
                <a:gd name="T171" fmla="*/ 82 h 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" h="82">
                  <a:moveTo>
                    <a:pt x="72" y="64"/>
                  </a:moveTo>
                  <a:lnTo>
                    <a:pt x="62" y="70"/>
                  </a:lnTo>
                  <a:lnTo>
                    <a:pt x="51" y="70"/>
                  </a:lnTo>
                  <a:lnTo>
                    <a:pt x="41" y="70"/>
                  </a:lnTo>
                  <a:lnTo>
                    <a:pt x="31" y="70"/>
                  </a:lnTo>
                  <a:lnTo>
                    <a:pt x="10" y="64"/>
                  </a:lnTo>
                  <a:lnTo>
                    <a:pt x="0" y="64"/>
                  </a:lnTo>
                  <a:lnTo>
                    <a:pt x="5" y="70"/>
                  </a:lnTo>
                  <a:lnTo>
                    <a:pt x="10" y="70"/>
                  </a:lnTo>
                  <a:lnTo>
                    <a:pt x="31" y="70"/>
                  </a:lnTo>
                  <a:lnTo>
                    <a:pt x="51" y="70"/>
                  </a:lnTo>
                  <a:lnTo>
                    <a:pt x="72" y="70"/>
                  </a:lnTo>
                  <a:lnTo>
                    <a:pt x="77" y="70"/>
                  </a:lnTo>
                  <a:lnTo>
                    <a:pt x="77" y="64"/>
                  </a:lnTo>
                  <a:lnTo>
                    <a:pt x="72" y="64"/>
                  </a:lnTo>
                  <a:close/>
                  <a:moveTo>
                    <a:pt x="77" y="47"/>
                  </a:moveTo>
                  <a:lnTo>
                    <a:pt x="62" y="47"/>
                  </a:lnTo>
                  <a:lnTo>
                    <a:pt x="51" y="47"/>
                  </a:lnTo>
                  <a:lnTo>
                    <a:pt x="41" y="47"/>
                  </a:lnTo>
                  <a:lnTo>
                    <a:pt x="26" y="47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26" y="52"/>
                  </a:lnTo>
                  <a:lnTo>
                    <a:pt x="41" y="52"/>
                  </a:lnTo>
                  <a:lnTo>
                    <a:pt x="51" y="52"/>
                  </a:lnTo>
                  <a:lnTo>
                    <a:pt x="77" y="47"/>
                  </a:lnTo>
                  <a:lnTo>
                    <a:pt x="82" y="47"/>
                  </a:lnTo>
                  <a:lnTo>
                    <a:pt x="77" y="47"/>
                  </a:lnTo>
                  <a:close/>
                  <a:moveTo>
                    <a:pt x="72" y="23"/>
                  </a:moveTo>
                  <a:lnTo>
                    <a:pt x="51" y="23"/>
                  </a:lnTo>
                  <a:lnTo>
                    <a:pt x="41" y="23"/>
                  </a:lnTo>
                  <a:lnTo>
                    <a:pt x="31" y="23"/>
                  </a:lnTo>
                  <a:lnTo>
                    <a:pt x="10" y="2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31" y="29"/>
                  </a:lnTo>
                  <a:lnTo>
                    <a:pt x="41" y="29"/>
                  </a:lnTo>
                  <a:lnTo>
                    <a:pt x="51" y="29"/>
                  </a:lnTo>
                  <a:lnTo>
                    <a:pt x="72" y="23"/>
                  </a:lnTo>
                  <a:lnTo>
                    <a:pt x="82" y="23"/>
                  </a:lnTo>
                  <a:lnTo>
                    <a:pt x="77" y="18"/>
                  </a:lnTo>
                  <a:lnTo>
                    <a:pt x="72" y="23"/>
                  </a:lnTo>
                  <a:close/>
                  <a:moveTo>
                    <a:pt x="72" y="6"/>
                  </a:moveTo>
                  <a:lnTo>
                    <a:pt x="72" y="6"/>
                  </a:lnTo>
                  <a:lnTo>
                    <a:pt x="67" y="6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0" y="6"/>
                  </a:lnTo>
                  <a:lnTo>
                    <a:pt x="15" y="6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1" y="6"/>
                  </a:lnTo>
                  <a:lnTo>
                    <a:pt x="51" y="6"/>
                  </a:lnTo>
                  <a:lnTo>
                    <a:pt x="56" y="6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2" y="6"/>
                  </a:lnTo>
                  <a:close/>
                  <a:moveTo>
                    <a:pt x="0" y="18"/>
                  </a:moveTo>
                  <a:lnTo>
                    <a:pt x="0" y="23"/>
                  </a:lnTo>
                  <a:lnTo>
                    <a:pt x="0" y="18"/>
                  </a:lnTo>
                  <a:close/>
                  <a:moveTo>
                    <a:pt x="82" y="23"/>
                  </a:moveTo>
                  <a:lnTo>
                    <a:pt x="77" y="18"/>
                  </a:lnTo>
                  <a:lnTo>
                    <a:pt x="82" y="23"/>
                  </a:lnTo>
                  <a:close/>
                  <a:moveTo>
                    <a:pt x="72" y="23"/>
                  </a:moveTo>
                  <a:lnTo>
                    <a:pt x="77" y="18"/>
                  </a:lnTo>
                  <a:lnTo>
                    <a:pt x="77" y="12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72" y="23"/>
                  </a:lnTo>
                  <a:close/>
                  <a:moveTo>
                    <a:pt x="51" y="23"/>
                  </a:moveTo>
                  <a:lnTo>
                    <a:pt x="72" y="23"/>
                  </a:lnTo>
                  <a:lnTo>
                    <a:pt x="67" y="6"/>
                  </a:lnTo>
                  <a:lnTo>
                    <a:pt x="62" y="6"/>
                  </a:lnTo>
                  <a:lnTo>
                    <a:pt x="56" y="6"/>
                  </a:lnTo>
                  <a:lnTo>
                    <a:pt x="51" y="6"/>
                  </a:lnTo>
                  <a:lnTo>
                    <a:pt x="51" y="23"/>
                  </a:lnTo>
                  <a:close/>
                  <a:moveTo>
                    <a:pt x="31" y="23"/>
                  </a:moveTo>
                  <a:lnTo>
                    <a:pt x="41" y="23"/>
                  </a:lnTo>
                  <a:lnTo>
                    <a:pt x="51" y="23"/>
                  </a:lnTo>
                  <a:lnTo>
                    <a:pt x="51" y="6"/>
                  </a:lnTo>
                  <a:lnTo>
                    <a:pt x="41" y="6"/>
                  </a:lnTo>
                  <a:lnTo>
                    <a:pt x="31" y="6"/>
                  </a:lnTo>
                  <a:lnTo>
                    <a:pt x="31" y="23"/>
                  </a:lnTo>
                  <a:close/>
                  <a:moveTo>
                    <a:pt x="10" y="23"/>
                  </a:moveTo>
                  <a:lnTo>
                    <a:pt x="31" y="23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10" y="23"/>
                  </a:lnTo>
                  <a:close/>
                  <a:moveTo>
                    <a:pt x="0" y="18"/>
                  </a:moveTo>
                  <a:lnTo>
                    <a:pt x="10" y="23"/>
                  </a:lnTo>
                  <a:lnTo>
                    <a:pt x="15" y="6"/>
                  </a:lnTo>
                  <a:lnTo>
                    <a:pt x="10" y="6"/>
                  </a:lnTo>
                  <a:lnTo>
                    <a:pt x="5" y="12"/>
                  </a:lnTo>
                  <a:lnTo>
                    <a:pt x="0" y="18"/>
                  </a:lnTo>
                  <a:close/>
                  <a:moveTo>
                    <a:pt x="0" y="47"/>
                  </a:moveTo>
                  <a:lnTo>
                    <a:pt x="0" y="47"/>
                  </a:lnTo>
                  <a:close/>
                  <a:moveTo>
                    <a:pt x="51" y="47"/>
                  </a:moveTo>
                  <a:lnTo>
                    <a:pt x="62" y="47"/>
                  </a:lnTo>
                  <a:lnTo>
                    <a:pt x="77" y="47"/>
                  </a:lnTo>
                  <a:lnTo>
                    <a:pt x="72" y="35"/>
                  </a:lnTo>
                  <a:lnTo>
                    <a:pt x="72" y="23"/>
                  </a:lnTo>
                  <a:lnTo>
                    <a:pt x="51" y="29"/>
                  </a:lnTo>
                  <a:lnTo>
                    <a:pt x="51" y="47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51" y="47"/>
                  </a:lnTo>
                  <a:lnTo>
                    <a:pt x="51" y="29"/>
                  </a:lnTo>
                  <a:lnTo>
                    <a:pt x="41" y="29"/>
                  </a:lnTo>
                  <a:lnTo>
                    <a:pt x="31" y="29"/>
                  </a:lnTo>
                  <a:lnTo>
                    <a:pt x="26" y="47"/>
                  </a:lnTo>
                  <a:close/>
                  <a:moveTo>
                    <a:pt x="5" y="47"/>
                  </a:moveTo>
                  <a:lnTo>
                    <a:pt x="26" y="47"/>
                  </a:lnTo>
                  <a:lnTo>
                    <a:pt x="31" y="29"/>
                  </a:lnTo>
                  <a:lnTo>
                    <a:pt x="10" y="23"/>
                  </a:lnTo>
                  <a:lnTo>
                    <a:pt x="5" y="35"/>
                  </a:lnTo>
                  <a:lnTo>
                    <a:pt x="5" y="47"/>
                  </a:lnTo>
                  <a:close/>
                  <a:moveTo>
                    <a:pt x="0" y="47"/>
                  </a:moveTo>
                  <a:lnTo>
                    <a:pt x="5" y="47"/>
                  </a:lnTo>
                  <a:lnTo>
                    <a:pt x="5" y="35"/>
                  </a:lnTo>
                  <a:lnTo>
                    <a:pt x="10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7"/>
                  </a:lnTo>
                  <a:close/>
                  <a:moveTo>
                    <a:pt x="10" y="70"/>
                  </a:moveTo>
                  <a:lnTo>
                    <a:pt x="5" y="70"/>
                  </a:lnTo>
                  <a:lnTo>
                    <a:pt x="0" y="64"/>
                  </a:lnTo>
                  <a:lnTo>
                    <a:pt x="10" y="64"/>
                  </a:lnTo>
                  <a:lnTo>
                    <a:pt x="5" y="58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5" y="70"/>
                  </a:lnTo>
                  <a:lnTo>
                    <a:pt x="10" y="82"/>
                  </a:lnTo>
                  <a:lnTo>
                    <a:pt x="15" y="82"/>
                  </a:lnTo>
                  <a:lnTo>
                    <a:pt x="10" y="70"/>
                  </a:lnTo>
                  <a:close/>
                  <a:moveTo>
                    <a:pt x="31" y="70"/>
                  </a:moveTo>
                  <a:lnTo>
                    <a:pt x="10" y="70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6" y="82"/>
                  </a:lnTo>
                  <a:lnTo>
                    <a:pt x="31" y="82"/>
                  </a:lnTo>
                  <a:lnTo>
                    <a:pt x="31" y="70"/>
                  </a:lnTo>
                  <a:close/>
                  <a:moveTo>
                    <a:pt x="51" y="70"/>
                  </a:moveTo>
                  <a:lnTo>
                    <a:pt x="31" y="70"/>
                  </a:lnTo>
                  <a:lnTo>
                    <a:pt x="31" y="82"/>
                  </a:lnTo>
                  <a:lnTo>
                    <a:pt x="41" y="82"/>
                  </a:lnTo>
                  <a:lnTo>
                    <a:pt x="51" y="82"/>
                  </a:lnTo>
                  <a:lnTo>
                    <a:pt x="51" y="70"/>
                  </a:lnTo>
                  <a:close/>
                  <a:moveTo>
                    <a:pt x="72" y="70"/>
                  </a:moveTo>
                  <a:lnTo>
                    <a:pt x="51" y="70"/>
                  </a:lnTo>
                  <a:lnTo>
                    <a:pt x="51" y="82"/>
                  </a:lnTo>
                  <a:lnTo>
                    <a:pt x="56" y="82"/>
                  </a:lnTo>
                  <a:lnTo>
                    <a:pt x="62" y="82"/>
                  </a:lnTo>
                  <a:lnTo>
                    <a:pt x="67" y="82"/>
                  </a:lnTo>
                  <a:lnTo>
                    <a:pt x="72" y="70"/>
                  </a:lnTo>
                  <a:close/>
                  <a:moveTo>
                    <a:pt x="72" y="64"/>
                  </a:moveTo>
                  <a:lnTo>
                    <a:pt x="77" y="64"/>
                  </a:lnTo>
                  <a:lnTo>
                    <a:pt x="77" y="70"/>
                  </a:lnTo>
                  <a:lnTo>
                    <a:pt x="72" y="70"/>
                  </a:lnTo>
                  <a:lnTo>
                    <a:pt x="67" y="82"/>
                  </a:lnTo>
                  <a:lnTo>
                    <a:pt x="72" y="82"/>
                  </a:lnTo>
                  <a:lnTo>
                    <a:pt x="77" y="70"/>
                  </a:lnTo>
                  <a:lnTo>
                    <a:pt x="82" y="58"/>
                  </a:lnTo>
                  <a:lnTo>
                    <a:pt x="82" y="47"/>
                  </a:lnTo>
                  <a:lnTo>
                    <a:pt x="82" y="35"/>
                  </a:lnTo>
                  <a:lnTo>
                    <a:pt x="82" y="23"/>
                  </a:lnTo>
                  <a:lnTo>
                    <a:pt x="72" y="23"/>
                  </a:lnTo>
                  <a:lnTo>
                    <a:pt x="72" y="35"/>
                  </a:lnTo>
                  <a:lnTo>
                    <a:pt x="77" y="47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72" y="58"/>
                  </a:lnTo>
                  <a:lnTo>
                    <a:pt x="72" y="64"/>
                  </a:lnTo>
                  <a:close/>
                  <a:moveTo>
                    <a:pt x="51" y="70"/>
                  </a:moveTo>
                  <a:lnTo>
                    <a:pt x="6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7" y="47"/>
                  </a:lnTo>
                  <a:lnTo>
                    <a:pt x="51" y="52"/>
                  </a:lnTo>
                  <a:lnTo>
                    <a:pt x="51" y="70"/>
                  </a:lnTo>
                  <a:close/>
                  <a:moveTo>
                    <a:pt x="31" y="70"/>
                  </a:moveTo>
                  <a:lnTo>
                    <a:pt x="41" y="70"/>
                  </a:lnTo>
                  <a:lnTo>
                    <a:pt x="51" y="70"/>
                  </a:lnTo>
                  <a:lnTo>
                    <a:pt x="51" y="52"/>
                  </a:lnTo>
                  <a:lnTo>
                    <a:pt x="41" y="52"/>
                  </a:lnTo>
                  <a:lnTo>
                    <a:pt x="26" y="52"/>
                  </a:lnTo>
                  <a:lnTo>
                    <a:pt x="31" y="70"/>
                  </a:lnTo>
                  <a:close/>
                  <a:moveTo>
                    <a:pt x="10" y="64"/>
                  </a:moveTo>
                  <a:lnTo>
                    <a:pt x="31" y="70"/>
                  </a:lnTo>
                  <a:lnTo>
                    <a:pt x="26" y="52"/>
                  </a:lnTo>
                  <a:lnTo>
                    <a:pt x="5" y="47"/>
                  </a:lnTo>
                  <a:lnTo>
                    <a:pt x="5" y="58"/>
                  </a:lnTo>
                  <a:lnTo>
                    <a:pt x="10" y="64"/>
                  </a:lnTo>
                  <a:close/>
                </a:path>
              </a:pathLst>
            </a:custGeom>
            <a:solidFill>
              <a:srgbClr val="4D4D4D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39" name="Freeform 332"/>
            <p:cNvSpPr>
              <a:spLocks/>
            </p:cNvSpPr>
            <p:nvPr/>
          </p:nvSpPr>
          <p:spPr bwMode="auto">
            <a:xfrm>
              <a:off x="931" y="1803"/>
              <a:ext cx="164" cy="117"/>
            </a:xfrm>
            <a:custGeom>
              <a:avLst/>
              <a:gdLst>
                <a:gd name="T0" fmla="*/ 92 w 164"/>
                <a:gd name="T1" fmla="*/ 47 h 117"/>
                <a:gd name="T2" fmla="*/ 92 w 164"/>
                <a:gd name="T3" fmla="*/ 0 h 117"/>
                <a:gd name="T4" fmla="*/ 72 w 164"/>
                <a:gd name="T5" fmla="*/ 0 h 117"/>
                <a:gd name="T6" fmla="*/ 72 w 164"/>
                <a:gd name="T7" fmla="*/ 47 h 117"/>
                <a:gd name="T8" fmla="*/ 51 w 164"/>
                <a:gd name="T9" fmla="*/ 47 h 117"/>
                <a:gd name="T10" fmla="*/ 51 w 164"/>
                <a:gd name="T11" fmla="*/ 0 h 117"/>
                <a:gd name="T12" fmla="*/ 31 w 164"/>
                <a:gd name="T13" fmla="*/ 0 h 117"/>
                <a:gd name="T14" fmla="*/ 31 w 164"/>
                <a:gd name="T15" fmla="*/ 47 h 117"/>
                <a:gd name="T16" fmla="*/ 0 w 164"/>
                <a:gd name="T17" fmla="*/ 47 h 117"/>
                <a:gd name="T18" fmla="*/ 0 w 164"/>
                <a:gd name="T19" fmla="*/ 117 h 117"/>
                <a:gd name="T20" fmla="*/ 164 w 164"/>
                <a:gd name="T21" fmla="*/ 117 h 117"/>
                <a:gd name="T22" fmla="*/ 164 w 164"/>
                <a:gd name="T23" fmla="*/ 47 h 117"/>
                <a:gd name="T24" fmla="*/ 133 w 164"/>
                <a:gd name="T25" fmla="*/ 47 h 117"/>
                <a:gd name="T26" fmla="*/ 133 w 164"/>
                <a:gd name="T27" fmla="*/ 0 h 117"/>
                <a:gd name="T28" fmla="*/ 113 w 164"/>
                <a:gd name="T29" fmla="*/ 0 h 117"/>
                <a:gd name="T30" fmla="*/ 113 w 164"/>
                <a:gd name="T31" fmla="*/ 47 h 117"/>
                <a:gd name="T32" fmla="*/ 92 w 164"/>
                <a:gd name="T33" fmla="*/ 47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117"/>
                <a:gd name="T53" fmla="*/ 164 w 164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117">
                  <a:moveTo>
                    <a:pt x="92" y="47"/>
                  </a:moveTo>
                  <a:lnTo>
                    <a:pt x="92" y="0"/>
                  </a:lnTo>
                  <a:lnTo>
                    <a:pt x="72" y="0"/>
                  </a:lnTo>
                  <a:lnTo>
                    <a:pt x="72" y="47"/>
                  </a:lnTo>
                  <a:lnTo>
                    <a:pt x="51" y="47"/>
                  </a:lnTo>
                  <a:lnTo>
                    <a:pt x="51" y="0"/>
                  </a:lnTo>
                  <a:lnTo>
                    <a:pt x="31" y="0"/>
                  </a:lnTo>
                  <a:lnTo>
                    <a:pt x="31" y="47"/>
                  </a:lnTo>
                  <a:lnTo>
                    <a:pt x="0" y="47"/>
                  </a:lnTo>
                  <a:lnTo>
                    <a:pt x="0" y="117"/>
                  </a:lnTo>
                  <a:lnTo>
                    <a:pt x="164" y="117"/>
                  </a:lnTo>
                  <a:lnTo>
                    <a:pt x="164" y="47"/>
                  </a:lnTo>
                  <a:lnTo>
                    <a:pt x="133" y="47"/>
                  </a:lnTo>
                  <a:lnTo>
                    <a:pt x="133" y="0"/>
                  </a:lnTo>
                  <a:lnTo>
                    <a:pt x="113" y="0"/>
                  </a:lnTo>
                  <a:lnTo>
                    <a:pt x="113" y="47"/>
                  </a:lnTo>
                  <a:lnTo>
                    <a:pt x="92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050" name="Line 334"/>
          <p:cNvSpPr>
            <a:spLocks noChangeShapeType="1"/>
          </p:cNvSpPr>
          <p:nvPr/>
        </p:nvSpPr>
        <p:spPr bwMode="auto">
          <a:xfrm>
            <a:off x="3973513" y="2692400"/>
            <a:ext cx="1587" cy="273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51" name="Line 335"/>
          <p:cNvSpPr>
            <a:spLocks noChangeShapeType="1"/>
          </p:cNvSpPr>
          <p:nvPr/>
        </p:nvSpPr>
        <p:spPr bwMode="auto">
          <a:xfrm>
            <a:off x="3905250" y="2692400"/>
            <a:ext cx="12700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52" name="Line 336"/>
          <p:cNvSpPr>
            <a:spLocks noChangeShapeType="1"/>
          </p:cNvSpPr>
          <p:nvPr/>
        </p:nvSpPr>
        <p:spPr bwMode="auto">
          <a:xfrm flipV="1">
            <a:off x="4027488" y="2671763"/>
            <a:ext cx="1587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53" name="Oval 337"/>
          <p:cNvSpPr>
            <a:spLocks noChangeArrowheads="1"/>
          </p:cNvSpPr>
          <p:nvPr/>
        </p:nvSpPr>
        <p:spPr bwMode="auto">
          <a:xfrm>
            <a:off x="4019550" y="2644775"/>
            <a:ext cx="19050" cy="20638"/>
          </a:xfrm>
          <a:prstGeom prst="ellips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054" name="Picture 3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2959100"/>
            <a:ext cx="3254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55" name="Picture 3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3175" y="2959100"/>
            <a:ext cx="3254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56" name="Picture 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2959100"/>
            <a:ext cx="3254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57" name="Freeform 341"/>
          <p:cNvSpPr>
            <a:spLocks/>
          </p:cNvSpPr>
          <p:nvPr/>
        </p:nvSpPr>
        <p:spPr bwMode="auto">
          <a:xfrm>
            <a:off x="3814763" y="2962275"/>
            <a:ext cx="309562" cy="85725"/>
          </a:xfrm>
          <a:custGeom>
            <a:avLst/>
            <a:gdLst>
              <a:gd name="T0" fmla="*/ 197457392 w 473"/>
              <a:gd name="T1" fmla="*/ 0 h 113"/>
              <a:gd name="T2" fmla="*/ 3854800 w 473"/>
              <a:gd name="T3" fmla="*/ 0 h 113"/>
              <a:gd name="T4" fmla="*/ 14134485 w 473"/>
              <a:gd name="T5" fmla="*/ 32228810 h 113"/>
              <a:gd name="T6" fmla="*/ 33409137 w 473"/>
              <a:gd name="T7" fmla="*/ 36257884 h 113"/>
              <a:gd name="T8" fmla="*/ 50542385 w 473"/>
              <a:gd name="T9" fmla="*/ 56400989 h 113"/>
              <a:gd name="T10" fmla="*/ 75813240 w 473"/>
              <a:gd name="T11" fmla="*/ 58126868 h 113"/>
              <a:gd name="T12" fmla="*/ 114791229 w 473"/>
              <a:gd name="T13" fmla="*/ 48343588 h 113"/>
              <a:gd name="T14" fmla="*/ 152911849 w 473"/>
              <a:gd name="T15" fmla="*/ 64457620 h 113"/>
              <a:gd name="T16" fmla="*/ 178182745 w 473"/>
              <a:gd name="T17" fmla="*/ 46616951 h 113"/>
              <a:gd name="T18" fmla="*/ 185464322 w 473"/>
              <a:gd name="T19" fmla="*/ 36257884 h 113"/>
              <a:gd name="T20" fmla="*/ 191032510 w 473"/>
              <a:gd name="T21" fmla="*/ 39710400 h 113"/>
              <a:gd name="T22" fmla="*/ 202169540 w 473"/>
              <a:gd name="T23" fmla="*/ 28200495 h 113"/>
              <a:gd name="T24" fmla="*/ 197457392 w 473"/>
              <a:gd name="T25" fmla="*/ 0 h 1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3"/>
              <a:gd name="T40" fmla="*/ 0 h 113"/>
              <a:gd name="T41" fmla="*/ 473 w 473"/>
              <a:gd name="T42" fmla="*/ 113 h 1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3" h="113">
                <a:moveTo>
                  <a:pt x="461" y="0"/>
                </a:moveTo>
                <a:lnTo>
                  <a:pt x="9" y="0"/>
                </a:lnTo>
                <a:cubicBezTo>
                  <a:pt x="0" y="39"/>
                  <a:pt x="14" y="52"/>
                  <a:pt x="33" y="56"/>
                </a:cubicBezTo>
                <a:cubicBezTo>
                  <a:pt x="47" y="59"/>
                  <a:pt x="65" y="56"/>
                  <a:pt x="78" y="63"/>
                </a:cubicBezTo>
                <a:cubicBezTo>
                  <a:pt x="93" y="70"/>
                  <a:pt x="103" y="89"/>
                  <a:pt x="118" y="98"/>
                </a:cubicBezTo>
                <a:cubicBezTo>
                  <a:pt x="135" y="109"/>
                  <a:pt x="157" y="106"/>
                  <a:pt x="177" y="101"/>
                </a:cubicBezTo>
                <a:cubicBezTo>
                  <a:pt x="210" y="94"/>
                  <a:pt x="238" y="79"/>
                  <a:pt x="268" y="84"/>
                </a:cubicBezTo>
                <a:cubicBezTo>
                  <a:pt x="297" y="88"/>
                  <a:pt x="328" y="111"/>
                  <a:pt x="357" y="112"/>
                </a:cubicBezTo>
                <a:cubicBezTo>
                  <a:pt x="378" y="113"/>
                  <a:pt x="398" y="102"/>
                  <a:pt x="416" y="81"/>
                </a:cubicBezTo>
                <a:cubicBezTo>
                  <a:pt x="422" y="73"/>
                  <a:pt x="428" y="63"/>
                  <a:pt x="433" y="63"/>
                </a:cubicBezTo>
                <a:cubicBezTo>
                  <a:pt x="438" y="63"/>
                  <a:pt x="442" y="67"/>
                  <a:pt x="446" y="69"/>
                </a:cubicBezTo>
                <a:cubicBezTo>
                  <a:pt x="457" y="72"/>
                  <a:pt x="471" y="62"/>
                  <a:pt x="472" y="49"/>
                </a:cubicBezTo>
                <a:cubicBezTo>
                  <a:pt x="473" y="35"/>
                  <a:pt x="458" y="18"/>
                  <a:pt x="461" y="0"/>
                </a:cubicBez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58" name="Freeform 342"/>
          <p:cNvSpPr>
            <a:spLocks noEditPoints="1"/>
          </p:cNvSpPr>
          <p:nvPr/>
        </p:nvSpPr>
        <p:spPr bwMode="auto">
          <a:xfrm>
            <a:off x="3756025" y="2643188"/>
            <a:ext cx="250825" cy="1638300"/>
          </a:xfrm>
          <a:custGeom>
            <a:avLst/>
            <a:gdLst>
              <a:gd name="T0" fmla="*/ 99161244 w 382"/>
              <a:gd name="T1" fmla="*/ 1128256 h 2181"/>
              <a:gd name="T2" fmla="*/ 84933803 w 382"/>
              <a:gd name="T3" fmla="*/ 27648284 h 2181"/>
              <a:gd name="T4" fmla="*/ 72430641 w 382"/>
              <a:gd name="T5" fmla="*/ 59246964 h 2181"/>
              <a:gd name="T6" fmla="*/ 65963691 w 382"/>
              <a:gd name="T7" fmla="*/ 90844882 h 2181"/>
              <a:gd name="T8" fmla="*/ 62514520 w 382"/>
              <a:gd name="T9" fmla="*/ 113415276 h 2181"/>
              <a:gd name="T10" fmla="*/ 57341092 w 382"/>
              <a:gd name="T11" fmla="*/ 129778738 h 2181"/>
              <a:gd name="T12" fmla="*/ 50874143 w 382"/>
              <a:gd name="T13" fmla="*/ 126393220 h 2181"/>
              <a:gd name="T14" fmla="*/ 42682270 w 382"/>
              <a:gd name="T15" fmla="*/ 161376656 h 2181"/>
              <a:gd name="T16" fmla="*/ 38370970 w 382"/>
              <a:gd name="T17" fmla="*/ 192411197 h 2181"/>
              <a:gd name="T18" fmla="*/ 37508842 w 382"/>
              <a:gd name="T19" fmla="*/ 215545743 h 2181"/>
              <a:gd name="T20" fmla="*/ 34059671 w 382"/>
              <a:gd name="T21" fmla="*/ 233037460 h 2181"/>
              <a:gd name="T22" fmla="*/ 34059671 w 382"/>
              <a:gd name="T23" fmla="*/ 233037460 h 2181"/>
              <a:gd name="T24" fmla="*/ 26730593 w 382"/>
              <a:gd name="T25" fmla="*/ 253914696 h 2181"/>
              <a:gd name="T26" fmla="*/ 18107988 w 382"/>
              <a:gd name="T27" fmla="*/ 283820231 h 2181"/>
              <a:gd name="T28" fmla="*/ 13365296 w 382"/>
              <a:gd name="T29" fmla="*/ 319368545 h 2181"/>
              <a:gd name="T30" fmla="*/ 16814467 w 382"/>
              <a:gd name="T31" fmla="*/ 347580945 h 2181"/>
              <a:gd name="T32" fmla="*/ 17676596 w 382"/>
              <a:gd name="T33" fmla="*/ 339117526 h 2181"/>
              <a:gd name="T34" fmla="*/ 12071775 w 382"/>
              <a:gd name="T35" fmla="*/ 360558889 h 2181"/>
              <a:gd name="T36" fmla="*/ 6036216 w 382"/>
              <a:gd name="T37" fmla="*/ 391592679 h 2181"/>
              <a:gd name="T38" fmla="*/ 3017780 w 382"/>
              <a:gd name="T39" fmla="*/ 427705216 h 2181"/>
              <a:gd name="T40" fmla="*/ 5173429 w 382"/>
              <a:gd name="T41" fmla="*/ 459303885 h 2181"/>
              <a:gd name="T42" fmla="*/ 7760473 w 382"/>
              <a:gd name="T43" fmla="*/ 481873504 h 2181"/>
              <a:gd name="T44" fmla="*/ 6898344 w 382"/>
              <a:gd name="T45" fmla="*/ 499930101 h 2181"/>
              <a:gd name="T46" fmla="*/ 6898344 w 382"/>
              <a:gd name="T47" fmla="*/ 499930101 h 2181"/>
              <a:gd name="T48" fmla="*/ 3449172 w 382"/>
              <a:gd name="T49" fmla="*/ 522500471 h 2181"/>
              <a:gd name="T50" fmla="*/ 0 w 382"/>
              <a:gd name="T51" fmla="*/ 554098389 h 2181"/>
              <a:gd name="T52" fmla="*/ 862129 w 382"/>
              <a:gd name="T53" fmla="*/ 590210832 h 2181"/>
              <a:gd name="T54" fmla="*/ 5604823 w 382"/>
              <a:gd name="T55" fmla="*/ 621808750 h 2181"/>
              <a:gd name="T56" fmla="*/ 10347515 w 382"/>
              <a:gd name="T57" fmla="*/ 643814992 h 2181"/>
              <a:gd name="T58" fmla="*/ 11640383 w 382"/>
              <a:gd name="T59" fmla="*/ 661870838 h 2181"/>
              <a:gd name="T60" fmla="*/ 11640383 w 382"/>
              <a:gd name="T61" fmla="*/ 661870838 h 2181"/>
              <a:gd name="T62" fmla="*/ 9916123 w 382"/>
              <a:gd name="T63" fmla="*/ 684441208 h 2181"/>
              <a:gd name="T64" fmla="*/ 9484730 w 382"/>
              <a:gd name="T65" fmla="*/ 716604005 h 2181"/>
              <a:gd name="T66" fmla="*/ 13796689 w 382"/>
              <a:gd name="T67" fmla="*/ 752716448 h 2181"/>
              <a:gd name="T68" fmla="*/ 21125767 w 382"/>
              <a:gd name="T69" fmla="*/ 782621982 h 2181"/>
              <a:gd name="T70" fmla="*/ 27161329 w 382"/>
              <a:gd name="T71" fmla="*/ 804063534 h 2181"/>
              <a:gd name="T72" fmla="*/ 19400853 w 382"/>
              <a:gd name="T73" fmla="*/ 796728370 h 2181"/>
              <a:gd name="T74" fmla="*/ 25437072 w 382"/>
              <a:gd name="T75" fmla="*/ 832275933 h 2181"/>
              <a:gd name="T76" fmla="*/ 34059671 w 382"/>
              <a:gd name="T77" fmla="*/ 862181468 h 2181"/>
              <a:gd name="T78" fmla="*/ 40526620 w 382"/>
              <a:gd name="T79" fmla="*/ 879109058 h 2181"/>
              <a:gd name="T80" fmla="*/ 35784584 w 382"/>
              <a:gd name="T81" fmla="*/ 871209766 h 2181"/>
              <a:gd name="T82" fmla="*/ 38802363 w 382"/>
              <a:gd name="T83" fmla="*/ 902808435 h 2181"/>
              <a:gd name="T84" fmla="*/ 46562843 w 382"/>
              <a:gd name="T85" fmla="*/ 937227743 h 2181"/>
              <a:gd name="T86" fmla="*/ 57341092 w 382"/>
              <a:gd name="T87" fmla="*/ 966004271 h 2181"/>
              <a:gd name="T88" fmla="*/ 66826477 w 382"/>
              <a:gd name="T89" fmla="*/ 985753251 h 2181"/>
              <a:gd name="T90" fmla="*/ 71568512 w 382"/>
              <a:gd name="T91" fmla="*/ 1002680841 h 2181"/>
              <a:gd name="T92" fmla="*/ 71568512 w 382"/>
              <a:gd name="T93" fmla="*/ 1002680841 h 2181"/>
              <a:gd name="T94" fmla="*/ 74586947 w 382"/>
              <a:gd name="T95" fmla="*/ 1025251211 h 2181"/>
              <a:gd name="T96" fmla="*/ 81053896 w 382"/>
              <a:gd name="T97" fmla="*/ 1055720874 h 2181"/>
              <a:gd name="T98" fmla="*/ 92694294 w 382"/>
              <a:gd name="T99" fmla="*/ 1089011926 h 2181"/>
              <a:gd name="T100" fmla="*/ 107353107 w 382"/>
              <a:gd name="T101" fmla="*/ 1114967814 h 2181"/>
              <a:gd name="T102" fmla="*/ 118562748 w 382"/>
              <a:gd name="T103" fmla="*/ 1132459532 h 2181"/>
              <a:gd name="T104" fmla="*/ 125029697 w 382"/>
              <a:gd name="T105" fmla="*/ 1148258867 h 2181"/>
              <a:gd name="T106" fmla="*/ 118993484 w 382"/>
              <a:gd name="T107" fmla="*/ 1152772640 h 2181"/>
              <a:gd name="T108" fmla="*/ 134514425 w 382"/>
              <a:gd name="T109" fmla="*/ 1183243054 h 2181"/>
              <a:gd name="T110" fmla="*/ 150897495 w 382"/>
              <a:gd name="T111" fmla="*/ 1206941680 h 2181"/>
              <a:gd name="T112" fmla="*/ 163400657 w 382"/>
              <a:gd name="T113" fmla="*/ 1222741014 h 21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82"/>
              <a:gd name="T172" fmla="*/ 0 h 2181"/>
              <a:gd name="T173" fmla="*/ 382 w 382"/>
              <a:gd name="T174" fmla="*/ 2181 h 218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82" h="2181">
                <a:moveTo>
                  <a:pt x="234" y="13"/>
                </a:moveTo>
                <a:lnTo>
                  <a:pt x="226" y="27"/>
                </a:lnTo>
                <a:cubicBezTo>
                  <a:pt x="224" y="31"/>
                  <a:pt x="219" y="33"/>
                  <a:pt x="215" y="31"/>
                </a:cubicBezTo>
                <a:cubicBezTo>
                  <a:pt x="212" y="29"/>
                  <a:pt x="210" y="24"/>
                  <a:pt x="212" y="20"/>
                </a:cubicBezTo>
                <a:lnTo>
                  <a:pt x="219" y="6"/>
                </a:lnTo>
                <a:cubicBezTo>
                  <a:pt x="221" y="2"/>
                  <a:pt x="226" y="0"/>
                  <a:pt x="230" y="2"/>
                </a:cubicBezTo>
                <a:cubicBezTo>
                  <a:pt x="234" y="4"/>
                  <a:pt x="236" y="9"/>
                  <a:pt x="234" y="13"/>
                </a:cubicBezTo>
                <a:close/>
                <a:moveTo>
                  <a:pt x="212" y="56"/>
                </a:moveTo>
                <a:lnTo>
                  <a:pt x="204" y="70"/>
                </a:lnTo>
                <a:cubicBezTo>
                  <a:pt x="202" y="74"/>
                  <a:pt x="197" y="76"/>
                  <a:pt x="194" y="74"/>
                </a:cubicBezTo>
                <a:cubicBezTo>
                  <a:pt x="190" y="71"/>
                  <a:pt x="188" y="67"/>
                  <a:pt x="190" y="63"/>
                </a:cubicBezTo>
                <a:lnTo>
                  <a:pt x="197" y="49"/>
                </a:lnTo>
                <a:cubicBezTo>
                  <a:pt x="199" y="45"/>
                  <a:pt x="204" y="43"/>
                  <a:pt x="208" y="45"/>
                </a:cubicBezTo>
                <a:cubicBezTo>
                  <a:pt x="212" y="47"/>
                  <a:pt x="214" y="52"/>
                  <a:pt x="212" y="56"/>
                </a:cubicBezTo>
                <a:close/>
                <a:moveTo>
                  <a:pt x="190" y="99"/>
                </a:moveTo>
                <a:lnTo>
                  <a:pt x="182" y="113"/>
                </a:lnTo>
                <a:cubicBezTo>
                  <a:pt x="180" y="117"/>
                  <a:pt x="176" y="118"/>
                  <a:pt x="172" y="116"/>
                </a:cubicBezTo>
                <a:cubicBezTo>
                  <a:pt x="168" y="114"/>
                  <a:pt x="166" y="109"/>
                  <a:pt x="168" y="105"/>
                </a:cubicBezTo>
                <a:lnTo>
                  <a:pt x="175" y="91"/>
                </a:lnTo>
                <a:cubicBezTo>
                  <a:pt x="177" y="87"/>
                  <a:pt x="182" y="86"/>
                  <a:pt x="186" y="88"/>
                </a:cubicBezTo>
                <a:cubicBezTo>
                  <a:pt x="190" y="90"/>
                  <a:pt x="192" y="95"/>
                  <a:pt x="190" y="99"/>
                </a:cubicBezTo>
                <a:close/>
                <a:moveTo>
                  <a:pt x="170" y="141"/>
                </a:moveTo>
                <a:lnTo>
                  <a:pt x="164" y="156"/>
                </a:lnTo>
                <a:cubicBezTo>
                  <a:pt x="162" y="160"/>
                  <a:pt x="157" y="162"/>
                  <a:pt x="153" y="161"/>
                </a:cubicBezTo>
                <a:cubicBezTo>
                  <a:pt x="149" y="159"/>
                  <a:pt x="147" y="154"/>
                  <a:pt x="149" y="150"/>
                </a:cubicBezTo>
                <a:lnTo>
                  <a:pt x="155" y="135"/>
                </a:lnTo>
                <a:cubicBezTo>
                  <a:pt x="157" y="131"/>
                  <a:pt x="161" y="129"/>
                  <a:pt x="165" y="131"/>
                </a:cubicBezTo>
                <a:cubicBezTo>
                  <a:pt x="170" y="133"/>
                  <a:pt x="172" y="137"/>
                  <a:pt x="170" y="141"/>
                </a:cubicBezTo>
                <a:close/>
                <a:moveTo>
                  <a:pt x="152" y="186"/>
                </a:moveTo>
                <a:lnTo>
                  <a:pt x="145" y="201"/>
                </a:lnTo>
                <a:cubicBezTo>
                  <a:pt x="144" y="205"/>
                  <a:pt x="139" y="207"/>
                  <a:pt x="135" y="205"/>
                </a:cubicBezTo>
                <a:cubicBezTo>
                  <a:pt x="131" y="203"/>
                  <a:pt x="129" y="199"/>
                  <a:pt x="131" y="194"/>
                </a:cubicBezTo>
                <a:lnTo>
                  <a:pt x="137" y="180"/>
                </a:lnTo>
                <a:cubicBezTo>
                  <a:pt x="138" y="176"/>
                  <a:pt x="143" y="174"/>
                  <a:pt x="147" y="175"/>
                </a:cubicBezTo>
                <a:cubicBezTo>
                  <a:pt x="151" y="177"/>
                  <a:pt x="153" y="182"/>
                  <a:pt x="152" y="186"/>
                </a:cubicBezTo>
                <a:close/>
                <a:moveTo>
                  <a:pt x="133" y="230"/>
                </a:moveTo>
                <a:lnTo>
                  <a:pt x="132" y="234"/>
                </a:lnTo>
                <a:lnTo>
                  <a:pt x="128" y="245"/>
                </a:lnTo>
                <a:cubicBezTo>
                  <a:pt x="127" y="249"/>
                  <a:pt x="123" y="251"/>
                  <a:pt x="118" y="250"/>
                </a:cubicBezTo>
                <a:cubicBezTo>
                  <a:pt x="114" y="249"/>
                  <a:pt x="112" y="244"/>
                  <a:pt x="113" y="240"/>
                </a:cubicBezTo>
                <a:lnTo>
                  <a:pt x="117" y="227"/>
                </a:lnTo>
                <a:lnTo>
                  <a:pt x="118" y="224"/>
                </a:lnTo>
                <a:cubicBezTo>
                  <a:pt x="120" y="220"/>
                  <a:pt x="125" y="218"/>
                  <a:pt x="129" y="220"/>
                </a:cubicBezTo>
                <a:cubicBezTo>
                  <a:pt x="133" y="221"/>
                  <a:pt x="135" y="226"/>
                  <a:pt x="133" y="230"/>
                </a:cubicBezTo>
                <a:close/>
                <a:moveTo>
                  <a:pt x="119" y="275"/>
                </a:moveTo>
                <a:lnTo>
                  <a:pt x="114" y="290"/>
                </a:lnTo>
                <a:cubicBezTo>
                  <a:pt x="113" y="295"/>
                  <a:pt x="108" y="297"/>
                  <a:pt x="104" y="296"/>
                </a:cubicBezTo>
                <a:cubicBezTo>
                  <a:pt x="100" y="294"/>
                  <a:pt x="97" y="290"/>
                  <a:pt x="99" y="286"/>
                </a:cubicBezTo>
                <a:lnTo>
                  <a:pt x="103" y="270"/>
                </a:lnTo>
                <a:cubicBezTo>
                  <a:pt x="105" y="266"/>
                  <a:pt x="109" y="264"/>
                  <a:pt x="113" y="265"/>
                </a:cubicBezTo>
                <a:cubicBezTo>
                  <a:pt x="118" y="266"/>
                  <a:pt x="120" y="271"/>
                  <a:pt x="119" y="275"/>
                </a:cubicBezTo>
                <a:close/>
                <a:moveTo>
                  <a:pt x="104" y="321"/>
                </a:moveTo>
                <a:lnTo>
                  <a:pt x="99" y="336"/>
                </a:lnTo>
                <a:cubicBezTo>
                  <a:pt x="98" y="340"/>
                  <a:pt x="94" y="343"/>
                  <a:pt x="89" y="341"/>
                </a:cubicBezTo>
                <a:cubicBezTo>
                  <a:pt x="85" y="340"/>
                  <a:pt x="83" y="336"/>
                  <a:pt x="84" y="331"/>
                </a:cubicBezTo>
                <a:lnTo>
                  <a:pt x="89" y="316"/>
                </a:lnTo>
                <a:cubicBezTo>
                  <a:pt x="90" y="312"/>
                  <a:pt x="95" y="310"/>
                  <a:pt x="99" y="311"/>
                </a:cubicBezTo>
                <a:cubicBezTo>
                  <a:pt x="103" y="312"/>
                  <a:pt x="106" y="317"/>
                  <a:pt x="104" y="321"/>
                </a:cubicBezTo>
                <a:close/>
                <a:moveTo>
                  <a:pt x="91" y="366"/>
                </a:moveTo>
                <a:lnTo>
                  <a:pt x="87" y="382"/>
                </a:lnTo>
                <a:cubicBezTo>
                  <a:pt x="86" y="386"/>
                  <a:pt x="82" y="389"/>
                  <a:pt x="77" y="388"/>
                </a:cubicBezTo>
                <a:cubicBezTo>
                  <a:pt x="73" y="387"/>
                  <a:pt x="70" y="382"/>
                  <a:pt x="71" y="378"/>
                </a:cubicBezTo>
                <a:lnTo>
                  <a:pt x="75" y="363"/>
                </a:lnTo>
                <a:cubicBezTo>
                  <a:pt x="76" y="358"/>
                  <a:pt x="81" y="356"/>
                  <a:pt x="85" y="357"/>
                </a:cubicBezTo>
                <a:cubicBezTo>
                  <a:pt x="89" y="358"/>
                  <a:pt x="92" y="362"/>
                  <a:pt x="91" y="366"/>
                </a:cubicBezTo>
                <a:close/>
                <a:moveTo>
                  <a:pt x="79" y="413"/>
                </a:moveTo>
                <a:lnTo>
                  <a:pt x="75" y="429"/>
                </a:lnTo>
                <a:cubicBezTo>
                  <a:pt x="74" y="433"/>
                  <a:pt x="70" y="436"/>
                  <a:pt x="66" y="434"/>
                </a:cubicBezTo>
                <a:cubicBezTo>
                  <a:pt x="62" y="433"/>
                  <a:pt x="59" y="429"/>
                  <a:pt x="60" y="425"/>
                </a:cubicBezTo>
                <a:lnTo>
                  <a:pt x="64" y="409"/>
                </a:lnTo>
                <a:cubicBezTo>
                  <a:pt x="65" y="405"/>
                  <a:pt x="69" y="402"/>
                  <a:pt x="73" y="403"/>
                </a:cubicBezTo>
                <a:cubicBezTo>
                  <a:pt x="78" y="404"/>
                  <a:pt x="80" y="409"/>
                  <a:pt x="79" y="413"/>
                </a:cubicBezTo>
                <a:close/>
                <a:moveTo>
                  <a:pt x="68" y="460"/>
                </a:moveTo>
                <a:lnTo>
                  <a:pt x="64" y="475"/>
                </a:lnTo>
                <a:cubicBezTo>
                  <a:pt x="63" y="480"/>
                  <a:pt x="59" y="482"/>
                  <a:pt x="54" y="481"/>
                </a:cubicBezTo>
                <a:cubicBezTo>
                  <a:pt x="50" y="480"/>
                  <a:pt x="47" y="476"/>
                  <a:pt x="48" y="471"/>
                </a:cubicBezTo>
                <a:lnTo>
                  <a:pt x="52" y="456"/>
                </a:lnTo>
                <a:cubicBezTo>
                  <a:pt x="53" y="452"/>
                  <a:pt x="58" y="449"/>
                  <a:pt x="62" y="450"/>
                </a:cubicBezTo>
                <a:cubicBezTo>
                  <a:pt x="66" y="451"/>
                  <a:pt x="69" y="455"/>
                  <a:pt x="68" y="460"/>
                </a:cubicBezTo>
                <a:close/>
                <a:moveTo>
                  <a:pt x="58" y="506"/>
                </a:moveTo>
                <a:lnTo>
                  <a:pt x="55" y="522"/>
                </a:lnTo>
                <a:cubicBezTo>
                  <a:pt x="54" y="526"/>
                  <a:pt x="50" y="529"/>
                  <a:pt x="46" y="528"/>
                </a:cubicBezTo>
                <a:cubicBezTo>
                  <a:pt x="42" y="528"/>
                  <a:pt x="39" y="523"/>
                  <a:pt x="40" y="519"/>
                </a:cubicBezTo>
                <a:lnTo>
                  <a:pt x="42" y="503"/>
                </a:lnTo>
                <a:cubicBezTo>
                  <a:pt x="43" y="499"/>
                  <a:pt x="47" y="496"/>
                  <a:pt x="52" y="497"/>
                </a:cubicBezTo>
                <a:cubicBezTo>
                  <a:pt x="56" y="498"/>
                  <a:pt x="59" y="502"/>
                  <a:pt x="58" y="506"/>
                </a:cubicBezTo>
                <a:close/>
                <a:moveTo>
                  <a:pt x="50" y="553"/>
                </a:moveTo>
                <a:lnTo>
                  <a:pt x="47" y="569"/>
                </a:lnTo>
                <a:cubicBezTo>
                  <a:pt x="46" y="573"/>
                  <a:pt x="42" y="576"/>
                  <a:pt x="37" y="576"/>
                </a:cubicBezTo>
                <a:cubicBezTo>
                  <a:pt x="33" y="575"/>
                  <a:pt x="30" y="571"/>
                  <a:pt x="31" y="566"/>
                </a:cubicBezTo>
                <a:lnTo>
                  <a:pt x="34" y="551"/>
                </a:lnTo>
                <a:cubicBezTo>
                  <a:pt x="35" y="546"/>
                  <a:pt x="39" y="543"/>
                  <a:pt x="43" y="544"/>
                </a:cubicBezTo>
                <a:cubicBezTo>
                  <a:pt x="47" y="545"/>
                  <a:pt x="50" y="549"/>
                  <a:pt x="50" y="553"/>
                </a:cubicBezTo>
                <a:close/>
                <a:moveTo>
                  <a:pt x="41" y="601"/>
                </a:moveTo>
                <a:lnTo>
                  <a:pt x="39" y="609"/>
                </a:lnTo>
                <a:lnTo>
                  <a:pt x="39" y="616"/>
                </a:lnTo>
                <a:cubicBezTo>
                  <a:pt x="38" y="620"/>
                  <a:pt x="34" y="623"/>
                  <a:pt x="30" y="623"/>
                </a:cubicBezTo>
                <a:cubicBezTo>
                  <a:pt x="25" y="622"/>
                  <a:pt x="22" y="618"/>
                  <a:pt x="23" y="614"/>
                </a:cubicBezTo>
                <a:lnTo>
                  <a:pt x="24" y="606"/>
                </a:lnTo>
                <a:lnTo>
                  <a:pt x="25" y="598"/>
                </a:lnTo>
                <a:cubicBezTo>
                  <a:pt x="26" y="593"/>
                  <a:pt x="30" y="591"/>
                  <a:pt x="34" y="591"/>
                </a:cubicBezTo>
                <a:cubicBezTo>
                  <a:pt x="39" y="592"/>
                  <a:pt x="42" y="596"/>
                  <a:pt x="41" y="601"/>
                </a:cubicBezTo>
                <a:close/>
                <a:moveTo>
                  <a:pt x="35" y="648"/>
                </a:moveTo>
                <a:lnTo>
                  <a:pt x="33" y="664"/>
                </a:lnTo>
                <a:cubicBezTo>
                  <a:pt x="33" y="668"/>
                  <a:pt x="29" y="671"/>
                  <a:pt x="24" y="671"/>
                </a:cubicBezTo>
                <a:cubicBezTo>
                  <a:pt x="20" y="670"/>
                  <a:pt x="17" y="666"/>
                  <a:pt x="17" y="662"/>
                </a:cubicBezTo>
                <a:lnTo>
                  <a:pt x="19" y="646"/>
                </a:lnTo>
                <a:cubicBezTo>
                  <a:pt x="20" y="642"/>
                  <a:pt x="24" y="638"/>
                  <a:pt x="28" y="639"/>
                </a:cubicBezTo>
                <a:cubicBezTo>
                  <a:pt x="32" y="639"/>
                  <a:pt x="36" y="643"/>
                  <a:pt x="35" y="648"/>
                </a:cubicBezTo>
                <a:close/>
                <a:moveTo>
                  <a:pt x="30" y="695"/>
                </a:moveTo>
                <a:lnTo>
                  <a:pt x="28" y="711"/>
                </a:lnTo>
                <a:cubicBezTo>
                  <a:pt x="27" y="716"/>
                  <a:pt x="23" y="719"/>
                  <a:pt x="19" y="718"/>
                </a:cubicBezTo>
                <a:cubicBezTo>
                  <a:pt x="15" y="718"/>
                  <a:pt x="12" y="714"/>
                  <a:pt x="12" y="710"/>
                </a:cubicBezTo>
                <a:lnTo>
                  <a:pt x="14" y="694"/>
                </a:lnTo>
                <a:cubicBezTo>
                  <a:pt x="14" y="689"/>
                  <a:pt x="18" y="686"/>
                  <a:pt x="23" y="687"/>
                </a:cubicBezTo>
                <a:cubicBezTo>
                  <a:pt x="27" y="687"/>
                  <a:pt x="30" y="691"/>
                  <a:pt x="30" y="695"/>
                </a:cubicBezTo>
                <a:close/>
                <a:moveTo>
                  <a:pt x="24" y="743"/>
                </a:moveTo>
                <a:lnTo>
                  <a:pt x="23" y="759"/>
                </a:lnTo>
                <a:cubicBezTo>
                  <a:pt x="23" y="763"/>
                  <a:pt x="19" y="766"/>
                  <a:pt x="15" y="766"/>
                </a:cubicBezTo>
                <a:cubicBezTo>
                  <a:pt x="11" y="766"/>
                  <a:pt x="7" y="762"/>
                  <a:pt x="7" y="758"/>
                </a:cubicBezTo>
                <a:lnTo>
                  <a:pt x="8" y="742"/>
                </a:lnTo>
                <a:cubicBezTo>
                  <a:pt x="9" y="737"/>
                  <a:pt x="12" y="734"/>
                  <a:pt x="17" y="734"/>
                </a:cubicBezTo>
                <a:cubicBezTo>
                  <a:pt x="21" y="734"/>
                  <a:pt x="25" y="738"/>
                  <a:pt x="24" y="743"/>
                </a:cubicBezTo>
                <a:close/>
                <a:moveTo>
                  <a:pt x="22" y="791"/>
                </a:moveTo>
                <a:lnTo>
                  <a:pt x="21" y="807"/>
                </a:lnTo>
                <a:cubicBezTo>
                  <a:pt x="20" y="811"/>
                  <a:pt x="17" y="814"/>
                  <a:pt x="12" y="814"/>
                </a:cubicBezTo>
                <a:cubicBezTo>
                  <a:pt x="8" y="814"/>
                  <a:pt x="4" y="810"/>
                  <a:pt x="5" y="806"/>
                </a:cubicBezTo>
                <a:lnTo>
                  <a:pt x="6" y="790"/>
                </a:lnTo>
                <a:cubicBezTo>
                  <a:pt x="6" y="785"/>
                  <a:pt x="10" y="782"/>
                  <a:pt x="14" y="782"/>
                </a:cubicBezTo>
                <a:cubicBezTo>
                  <a:pt x="18" y="782"/>
                  <a:pt x="22" y="786"/>
                  <a:pt x="22" y="791"/>
                </a:cubicBezTo>
                <a:close/>
                <a:moveTo>
                  <a:pt x="19" y="839"/>
                </a:moveTo>
                <a:lnTo>
                  <a:pt x="18" y="854"/>
                </a:lnTo>
                <a:cubicBezTo>
                  <a:pt x="18" y="859"/>
                  <a:pt x="14" y="862"/>
                  <a:pt x="9" y="862"/>
                </a:cubicBezTo>
                <a:cubicBezTo>
                  <a:pt x="5" y="862"/>
                  <a:pt x="2" y="858"/>
                  <a:pt x="2" y="854"/>
                </a:cubicBezTo>
                <a:lnTo>
                  <a:pt x="3" y="838"/>
                </a:lnTo>
                <a:cubicBezTo>
                  <a:pt x="3" y="833"/>
                  <a:pt x="7" y="830"/>
                  <a:pt x="11" y="830"/>
                </a:cubicBezTo>
                <a:cubicBezTo>
                  <a:pt x="16" y="830"/>
                  <a:pt x="19" y="834"/>
                  <a:pt x="19" y="839"/>
                </a:cubicBezTo>
                <a:close/>
                <a:moveTo>
                  <a:pt x="16" y="886"/>
                </a:moveTo>
                <a:lnTo>
                  <a:pt x="16" y="902"/>
                </a:lnTo>
                <a:cubicBezTo>
                  <a:pt x="16" y="906"/>
                  <a:pt x="13" y="910"/>
                  <a:pt x="8" y="910"/>
                </a:cubicBezTo>
                <a:cubicBezTo>
                  <a:pt x="4" y="910"/>
                  <a:pt x="0" y="906"/>
                  <a:pt x="0" y="902"/>
                </a:cubicBezTo>
                <a:lnTo>
                  <a:pt x="0" y="886"/>
                </a:lnTo>
                <a:cubicBezTo>
                  <a:pt x="0" y="882"/>
                  <a:pt x="4" y="878"/>
                  <a:pt x="8" y="878"/>
                </a:cubicBezTo>
                <a:cubicBezTo>
                  <a:pt x="13" y="878"/>
                  <a:pt x="16" y="882"/>
                  <a:pt x="16" y="886"/>
                </a:cubicBezTo>
                <a:close/>
                <a:moveTo>
                  <a:pt x="16" y="934"/>
                </a:moveTo>
                <a:lnTo>
                  <a:pt x="16" y="950"/>
                </a:lnTo>
                <a:cubicBezTo>
                  <a:pt x="16" y="954"/>
                  <a:pt x="13" y="958"/>
                  <a:pt x="8" y="958"/>
                </a:cubicBezTo>
                <a:cubicBezTo>
                  <a:pt x="4" y="958"/>
                  <a:pt x="0" y="954"/>
                  <a:pt x="0" y="950"/>
                </a:cubicBezTo>
                <a:lnTo>
                  <a:pt x="0" y="934"/>
                </a:lnTo>
                <a:cubicBezTo>
                  <a:pt x="0" y="930"/>
                  <a:pt x="4" y="926"/>
                  <a:pt x="8" y="926"/>
                </a:cubicBezTo>
                <a:cubicBezTo>
                  <a:pt x="13" y="926"/>
                  <a:pt x="16" y="930"/>
                  <a:pt x="16" y="934"/>
                </a:cubicBezTo>
                <a:close/>
                <a:moveTo>
                  <a:pt x="16" y="982"/>
                </a:moveTo>
                <a:lnTo>
                  <a:pt x="16" y="998"/>
                </a:lnTo>
                <a:cubicBezTo>
                  <a:pt x="16" y="1002"/>
                  <a:pt x="13" y="1006"/>
                  <a:pt x="8" y="1006"/>
                </a:cubicBezTo>
                <a:cubicBezTo>
                  <a:pt x="4" y="1006"/>
                  <a:pt x="0" y="1002"/>
                  <a:pt x="0" y="998"/>
                </a:cubicBezTo>
                <a:lnTo>
                  <a:pt x="0" y="982"/>
                </a:lnTo>
                <a:cubicBezTo>
                  <a:pt x="0" y="978"/>
                  <a:pt x="4" y="974"/>
                  <a:pt x="8" y="974"/>
                </a:cubicBezTo>
                <a:cubicBezTo>
                  <a:pt x="13" y="974"/>
                  <a:pt x="16" y="978"/>
                  <a:pt x="16" y="982"/>
                </a:cubicBezTo>
                <a:close/>
                <a:moveTo>
                  <a:pt x="17" y="1029"/>
                </a:moveTo>
                <a:lnTo>
                  <a:pt x="18" y="1045"/>
                </a:lnTo>
                <a:cubicBezTo>
                  <a:pt x="18" y="1050"/>
                  <a:pt x="15" y="1054"/>
                  <a:pt x="11" y="1054"/>
                </a:cubicBezTo>
                <a:cubicBezTo>
                  <a:pt x="6" y="1054"/>
                  <a:pt x="3" y="1051"/>
                  <a:pt x="2" y="1046"/>
                </a:cubicBezTo>
                <a:lnTo>
                  <a:pt x="1" y="1030"/>
                </a:lnTo>
                <a:cubicBezTo>
                  <a:pt x="1" y="1026"/>
                  <a:pt x="4" y="1022"/>
                  <a:pt x="9" y="1022"/>
                </a:cubicBezTo>
                <a:cubicBezTo>
                  <a:pt x="13" y="1022"/>
                  <a:pt x="17" y="1025"/>
                  <a:pt x="17" y="1029"/>
                </a:cubicBezTo>
                <a:close/>
                <a:moveTo>
                  <a:pt x="20" y="1077"/>
                </a:moveTo>
                <a:lnTo>
                  <a:pt x="21" y="1093"/>
                </a:lnTo>
                <a:cubicBezTo>
                  <a:pt x="21" y="1098"/>
                  <a:pt x="18" y="1102"/>
                  <a:pt x="13" y="1102"/>
                </a:cubicBezTo>
                <a:cubicBezTo>
                  <a:pt x="9" y="1102"/>
                  <a:pt x="5" y="1099"/>
                  <a:pt x="5" y="1094"/>
                </a:cubicBezTo>
                <a:lnTo>
                  <a:pt x="4" y="1078"/>
                </a:lnTo>
                <a:cubicBezTo>
                  <a:pt x="4" y="1074"/>
                  <a:pt x="7" y="1070"/>
                  <a:pt x="12" y="1070"/>
                </a:cubicBezTo>
                <a:cubicBezTo>
                  <a:pt x="16" y="1070"/>
                  <a:pt x="20" y="1073"/>
                  <a:pt x="20" y="1077"/>
                </a:cubicBezTo>
                <a:close/>
                <a:moveTo>
                  <a:pt x="23" y="1125"/>
                </a:moveTo>
                <a:lnTo>
                  <a:pt x="24" y="1141"/>
                </a:lnTo>
                <a:cubicBezTo>
                  <a:pt x="24" y="1146"/>
                  <a:pt x="21" y="1149"/>
                  <a:pt x="16" y="1150"/>
                </a:cubicBezTo>
                <a:cubicBezTo>
                  <a:pt x="12" y="1150"/>
                  <a:pt x="8" y="1147"/>
                  <a:pt x="8" y="1142"/>
                </a:cubicBezTo>
                <a:lnTo>
                  <a:pt x="7" y="1126"/>
                </a:lnTo>
                <a:cubicBezTo>
                  <a:pt x="7" y="1122"/>
                  <a:pt x="10" y="1118"/>
                  <a:pt x="14" y="1118"/>
                </a:cubicBezTo>
                <a:cubicBezTo>
                  <a:pt x="19" y="1118"/>
                  <a:pt x="23" y="1121"/>
                  <a:pt x="23" y="1125"/>
                </a:cubicBezTo>
                <a:close/>
                <a:moveTo>
                  <a:pt x="27" y="1173"/>
                </a:moveTo>
                <a:lnTo>
                  <a:pt x="29" y="1189"/>
                </a:lnTo>
                <a:cubicBezTo>
                  <a:pt x="29" y="1193"/>
                  <a:pt x="26" y="1197"/>
                  <a:pt x="22" y="1197"/>
                </a:cubicBezTo>
                <a:cubicBezTo>
                  <a:pt x="17" y="1198"/>
                  <a:pt x="13" y="1195"/>
                  <a:pt x="13" y="1190"/>
                </a:cubicBezTo>
                <a:lnTo>
                  <a:pt x="11" y="1175"/>
                </a:lnTo>
                <a:cubicBezTo>
                  <a:pt x="10" y="1170"/>
                  <a:pt x="14" y="1166"/>
                  <a:pt x="18" y="1166"/>
                </a:cubicBezTo>
                <a:cubicBezTo>
                  <a:pt x="22" y="1165"/>
                  <a:pt x="26" y="1168"/>
                  <a:pt x="27" y="1173"/>
                </a:cubicBezTo>
                <a:close/>
                <a:moveTo>
                  <a:pt x="32" y="1220"/>
                </a:moveTo>
                <a:lnTo>
                  <a:pt x="34" y="1236"/>
                </a:lnTo>
                <a:cubicBezTo>
                  <a:pt x="35" y="1241"/>
                  <a:pt x="32" y="1245"/>
                  <a:pt x="27" y="1245"/>
                </a:cubicBezTo>
                <a:cubicBezTo>
                  <a:pt x="23" y="1246"/>
                  <a:pt x="19" y="1242"/>
                  <a:pt x="18" y="1238"/>
                </a:cubicBezTo>
                <a:lnTo>
                  <a:pt x="16" y="1222"/>
                </a:lnTo>
                <a:cubicBezTo>
                  <a:pt x="16" y="1218"/>
                  <a:pt x="19" y="1214"/>
                  <a:pt x="23" y="1213"/>
                </a:cubicBezTo>
                <a:cubicBezTo>
                  <a:pt x="28" y="1213"/>
                  <a:pt x="32" y="1216"/>
                  <a:pt x="32" y="1220"/>
                </a:cubicBezTo>
                <a:close/>
                <a:moveTo>
                  <a:pt x="38" y="1268"/>
                </a:moveTo>
                <a:lnTo>
                  <a:pt x="40" y="1284"/>
                </a:lnTo>
                <a:cubicBezTo>
                  <a:pt x="40" y="1288"/>
                  <a:pt x="37" y="1292"/>
                  <a:pt x="33" y="1293"/>
                </a:cubicBezTo>
                <a:cubicBezTo>
                  <a:pt x="28" y="1293"/>
                  <a:pt x="24" y="1290"/>
                  <a:pt x="24" y="1286"/>
                </a:cubicBezTo>
                <a:lnTo>
                  <a:pt x="22" y="1270"/>
                </a:lnTo>
                <a:cubicBezTo>
                  <a:pt x="21" y="1265"/>
                  <a:pt x="25" y="1262"/>
                  <a:pt x="29" y="1261"/>
                </a:cubicBezTo>
                <a:cubicBezTo>
                  <a:pt x="33" y="1260"/>
                  <a:pt x="37" y="1264"/>
                  <a:pt x="38" y="1268"/>
                </a:cubicBezTo>
                <a:close/>
                <a:moveTo>
                  <a:pt x="45" y="1315"/>
                </a:moveTo>
                <a:lnTo>
                  <a:pt x="47" y="1331"/>
                </a:lnTo>
                <a:cubicBezTo>
                  <a:pt x="48" y="1335"/>
                  <a:pt x="45" y="1339"/>
                  <a:pt x="41" y="1340"/>
                </a:cubicBezTo>
                <a:cubicBezTo>
                  <a:pt x="37" y="1341"/>
                  <a:pt x="32" y="1338"/>
                  <a:pt x="32" y="1334"/>
                </a:cubicBezTo>
                <a:lnTo>
                  <a:pt x="29" y="1318"/>
                </a:lnTo>
                <a:cubicBezTo>
                  <a:pt x="28" y="1313"/>
                  <a:pt x="31" y="1309"/>
                  <a:pt x="36" y="1309"/>
                </a:cubicBezTo>
                <a:cubicBezTo>
                  <a:pt x="40" y="1308"/>
                  <a:pt x="44" y="1311"/>
                  <a:pt x="45" y="1315"/>
                </a:cubicBezTo>
                <a:close/>
                <a:moveTo>
                  <a:pt x="53" y="1362"/>
                </a:moveTo>
                <a:lnTo>
                  <a:pt x="55" y="1378"/>
                </a:lnTo>
                <a:cubicBezTo>
                  <a:pt x="56" y="1383"/>
                  <a:pt x="53" y="1387"/>
                  <a:pt x="49" y="1387"/>
                </a:cubicBezTo>
                <a:cubicBezTo>
                  <a:pt x="45" y="1388"/>
                  <a:pt x="40" y="1385"/>
                  <a:pt x="40" y="1381"/>
                </a:cubicBezTo>
                <a:lnTo>
                  <a:pt x="37" y="1365"/>
                </a:lnTo>
                <a:cubicBezTo>
                  <a:pt x="36" y="1361"/>
                  <a:pt x="39" y="1357"/>
                  <a:pt x="44" y="1356"/>
                </a:cubicBezTo>
                <a:cubicBezTo>
                  <a:pt x="48" y="1355"/>
                  <a:pt x="52" y="1358"/>
                  <a:pt x="53" y="1362"/>
                </a:cubicBezTo>
                <a:close/>
                <a:moveTo>
                  <a:pt x="61" y="1410"/>
                </a:moveTo>
                <a:lnTo>
                  <a:pt x="63" y="1425"/>
                </a:lnTo>
                <a:cubicBezTo>
                  <a:pt x="64" y="1429"/>
                  <a:pt x="62" y="1434"/>
                  <a:pt x="57" y="1435"/>
                </a:cubicBezTo>
                <a:cubicBezTo>
                  <a:pt x="53" y="1436"/>
                  <a:pt x="49" y="1433"/>
                  <a:pt x="48" y="1429"/>
                </a:cubicBezTo>
                <a:lnTo>
                  <a:pt x="48" y="1428"/>
                </a:lnTo>
                <a:lnTo>
                  <a:pt x="45" y="1412"/>
                </a:lnTo>
                <a:cubicBezTo>
                  <a:pt x="44" y="1408"/>
                  <a:pt x="47" y="1404"/>
                  <a:pt x="52" y="1403"/>
                </a:cubicBezTo>
                <a:cubicBezTo>
                  <a:pt x="56" y="1402"/>
                  <a:pt x="60" y="1405"/>
                  <a:pt x="61" y="1410"/>
                </a:cubicBezTo>
                <a:close/>
                <a:moveTo>
                  <a:pt x="71" y="1456"/>
                </a:moveTo>
                <a:lnTo>
                  <a:pt x="74" y="1472"/>
                </a:lnTo>
                <a:cubicBezTo>
                  <a:pt x="75" y="1476"/>
                  <a:pt x="73" y="1480"/>
                  <a:pt x="68" y="1481"/>
                </a:cubicBezTo>
                <a:cubicBezTo>
                  <a:pt x="64" y="1482"/>
                  <a:pt x="60" y="1480"/>
                  <a:pt x="59" y="1475"/>
                </a:cubicBezTo>
                <a:lnTo>
                  <a:pt x="55" y="1460"/>
                </a:lnTo>
                <a:cubicBezTo>
                  <a:pt x="54" y="1456"/>
                  <a:pt x="57" y="1451"/>
                  <a:pt x="61" y="1450"/>
                </a:cubicBezTo>
                <a:cubicBezTo>
                  <a:pt x="65" y="1449"/>
                  <a:pt x="70" y="1452"/>
                  <a:pt x="71" y="1456"/>
                </a:cubicBezTo>
                <a:close/>
                <a:moveTo>
                  <a:pt x="82" y="1503"/>
                </a:moveTo>
                <a:lnTo>
                  <a:pt x="85" y="1519"/>
                </a:lnTo>
                <a:cubicBezTo>
                  <a:pt x="86" y="1523"/>
                  <a:pt x="83" y="1527"/>
                  <a:pt x="79" y="1528"/>
                </a:cubicBezTo>
                <a:cubicBezTo>
                  <a:pt x="75" y="1529"/>
                  <a:pt x="71" y="1526"/>
                  <a:pt x="70" y="1522"/>
                </a:cubicBezTo>
                <a:lnTo>
                  <a:pt x="66" y="1507"/>
                </a:lnTo>
                <a:cubicBezTo>
                  <a:pt x="65" y="1502"/>
                  <a:pt x="68" y="1498"/>
                  <a:pt x="72" y="1497"/>
                </a:cubicBezTo>
                <a:cubicBezTo>
                  <a:pt x="76" y="1496"/>
                  <a:pt x="81" y="1499"/>
                  <a:pt x="82" y="1503"/>
                </a:cubicBezTo>
                <a:close/>
                <a:moveTo>
                  <a:pt x="92" y="1550"/>
                </a:moveTo>
                <a:lnTo>
                  <a:pt x="94" y="1558"/>
                </a:lnTo>
                <a:lnTo>
                  <a:pt x="96" y="1565"/>
                </a:lnTo>
                <a:cubicBezTo>
                  <a:pt x="98" y="1569"/>
                  <a:pt x="95" y="1573"/>
                  <a:pt x="91" y="1575"/>
                </a:cubicBezTo>
                <a:cubicBezTo>
                  <a:pt x="87" y="1576"/>
                  <a:pt x="82" y="1573"/>
                  <a:pt x="81" y="1569"/>
                </a:cubicBezTo>
                <a:lnTo>
                  <a:pt x="79" y="1561"/>
                </a:lnTo>
                <a:lnTo>
                  <a:pt x="77" y="1553"/>
                </a:lnTo>
                <a:cubicBezTo>
                  <a:pt x="76" y="1549"/>
                  <a:pt x="78" y="1545"/>
                  <a:pt x="83" y="1544"/>
                </a:cubicBezTo>
                <a:cubicBezTo>
                  <a:pt x="87" y="1543"/>
                  <a:pt x="91" y="1545"/>
                  <a:pt x="92" y="1550"/>
                </a:cubicBezTo>
                <a:close/>
                <a:moveTo>
                  <a:pt x="105" y="1595"/>
                </a:moveTo>
                <a:lnTo>
                  <a:pt x="110" y="1611"/>
                </a:lnTo>
                <a:cubicBezTo>
                  <a:pt x="111" y="1615"/>
                  <a:pt x="109" y="1619"/>
                  <a:pt x="105" y="1621"/>
                </a:cubicBezTo>
                <a:cubicBezTo>
                  <a:pt x="100" y="1622"/>
                  <a:pt x="96" y="1620"/>
                  <a:pt x="95" y="1615"/>
                </a:cubicBezTo>
                <a:lnTo>
                  <a:pt x="90" y="1600"/>
                </a:lnTo>
                <a:cubicBezTo>
                  <a:pt x="89" y="1596"/>
                  <a:pt x="91" y="1591"/>
                  <a:pt x="95" y="1590"/>
                </a:cubicBezTo>
                <a:cubicBezTo>
                  <a:pt x="100" y="1589"/>
                  <a:pt x="104" y="1591"/>
                  <a:pt x="105" y="1595"/>
                </a:cubicBezTo>
                <a:close/>
                <a:moveTo>
                  <a:pt x="119" y="1641"/>
                </a:moveTo>
                <a:lnTo>
                  <a:pt x="123" y="1657"/>
                </a:lnTo>
                <a:cubicBezTo>
                  <a:pt x="125" y="1661"/>
                  <a:pt x="122" y="1666"/>
                  <a:pt x="118" y="1667"/>
                </a:cubicBezTo>
                <a:cubicBezTo>
                  <a:pt x="114" y="1668"/>
                  <a:pt x="109" y="1666"/>
                  <a:pt x="108" y="1661"/>
                </a:cubicBezTo>
                <a:lnTo>
                  <a:pt x="104" y="1646"/>
                </a:lnTo>
                <a:cubicBezTo>
                  <a:pt x="102" y="1642"/>
                  <a:pt x="105" y="1637"/>
                  <a:pt x="109" y="1636"/>
                </a:cubicBezTo>
                <a:cubicBezTo>
                  <a:pt x="113" y="1635"/>
                  <a:pt x="118" y="1637"/>
                  <a:pt x="119" y="1641"/>
                </a:cubicBezTo>
                <a:close/>
                <a:moveTo>
                  <a:pt x="132" y="1687"/>
                </a:moveTo>
                <a:lnTo>
                  <a:pt x="138" y="1702"/>
                </a:lnTo>
                <a:cubicBezTo>
                  <a:pt x="140" y="1706"/>
                  <a:pt x="137" y="1711"/>
                  <a:pt x="133" y="1712"/>
                </a:cubicBezTo>
                <a:cubicBezTo>
                  <a:pt x="129" y="1714"/>
                  <a:pt x="125" y="1712"/>
                  <a:pt x="123" y="1708"/>
                </a:cubicBezTo>
                <a:lnTo>
                  <a:pt x="117" y="1693"/>
                </a:lnTo>
                <a:cubicBezTo>
                  <a:pt x="116" y="1688"/>
                  <a:pt x="118" y="1684"/>
                  <a:pt x="122" y="1682"/>
                </a:cubicBezTo>
                <a:cubicBezTo>
                  <a:pt x="126" y="1681"/>
                  <a:pt x="131" y="1683"/>
                  <a:pt x="132" y="1687"/>
                </a:cubicBezTo>
                <a:close/>
                <a:moveTo>
                  <a:pt x="149" y="1732"/>
                </a:moveTo>
                <a:lnTo>
                  <a:pt x="155" y="1747"/>
                </a:lnTo>
                <a:cubicBezTo>
                  <a:pt x="156" y="1751"/>
                  <a:pt x="154" y="1756"/>
                  <a:pt x="150" y="1757"/>
                </a:cubicBezTo>
                <a:cubicBezTo>
                  <a:pt x="146" y="1759"/>
                  <a:pt x="141" y="1757"/>
                  <a:pt x="140" y="1753"/>
                </a:cubicBezTo>
                <a:lnTo>
                  <a:pt x="134" y="1738"/>
                </a:lnTo>
                <a:cubicBezTo>
                  <a:pt x="133" y="1733"/>
                  <a:pt x="135" y="1729"/>
                  <a:pt x="139" y="1727"/>
                </a:cubicBezTo>
                <a:cubicBezTo>
                  <a:pt x="143" y="1726"/>
                  <a:pt x="148" y="1728"/>
                  <a:pt x="149" y="1732"/>
                </a:cubicBezTo>
                <a:close/>
                <a:moveTo>
                  <a:pt x="166" y="1777"/>
                </a:moveTo>
                <a:lnTo>
                  <a:pt x="171" y="1792"/>
                </a:lnTo>
                <a:cubicBezTo>
                  <a:pt x="173" y="1796"/>
                  <a:pt x="171" y="1801"/>
                  <a:pt x="167" y="1802"/>
                </a:cubicBezTo>
                <a:cubicBezTo>
                  <a:pt x="163" y="1804"/>
                  <a:pt x="158" y="1802"/>
                  <a:pt x="156" y="1798"/>
                </a:cubicBezTo>
                <a:lnTo>
                  <a:pt x="151" y="1783"/>
                </a:lnTo>
                <a:cubicBezTo>
                  <a:pt x="149" y="1778"/>
                  <a:pt x="151" y="1774"/>
                  <a:pt x="156" y="1772"/>
                </a:cubicBezTo>
                <a:cubicBezTo>
                  <a:pt x="160" y="1771"/>
                  <a:pt x="164" y="1773"/>
                  <a:pt x="166" y="1777"/>
                </a:cubicBezTo>
                <a:close/>
                <a:moveTo>
                  <a:pt x="183" y="1821"/>
                </a:moveTo>
                <a:lnTo>
                  <a:pt x="190" y="1836"/>
                </a:lnTo>
                <a:cubicBezTo>
                  <a:pt x="192" y="1840"/>
                  <a:pt x="190" y="1844"/>
                  <a:pt x="186" y="1846"/>
                </a:cubicBezTo>
                <a:cubicBezTo>
                  <a:pt x="182" y="1848"/>
                  <a:pt x="177" y="1846"/>
                  <a:pt x="175" y="1842"/>
                </a:cubicBezTo>
                <a:lnTo>
                  <a:pt x="169" y="1828"/>
                </a:lnTo>
                <a:cubicBezTo>
                  <a:pt x="167" y="1824"/>
                  <a:pt x="169" y="1819"/>
                  <a:pt x="173" y="1817"/>
                </a:cubicBezTo>
                <a:cubicBezTo>
                  <a:pt x="177" y="1815"/>
                  <a:pt x="181" y="1817"/>
                  <a:pt x="183" y="1821"/>
                </a:cubicBezTo>
                <a:close/>
                <a:moveTo>
                  <a:pt x="203" y="1865"/>
                </a:moveTo>
                <a:lnTo>
                  <a:pt x="210" y="1879"/>
                </a:lnTo>
                <a:cubicBezTo>
                  <a:pt x="211" y="1883"/>
                  <a:pt x="210" y="1888"/>
                  <a:pt x="206" y="1890"/>
                </a:cubicBezTo>
                <a:cubicBezTo>
                  <a:pt x="202" y="1892"/>
                  <a:pt x="197" y="1890"/>
                  <a:pt x="195" y="1886"/>
                </a:cubicBezTo>
                <a:lnTo>
                  <a:pt x="188" y="1871"/>
                </a:lnTo>
                <a:cubicBezTo>
                  <a:pt x="187" y="1867"/>
                  <a:pt x="188" y="1863"/>
                  <a:pt x="192" y="1861"/>
                </a:cubicBezTo>
                <a:cubicBezTo>
                  <a:pt x="196" y="1859"/>
                  <a:pt x="201" y="1861"/>
                  <a:pt x="203" y="1865"/>
                </a:cubicBezTo>
                <a:close/>
                <a:moveTo>
                  <a:pt x="223" y="1909"/>
                </a:moveTo>
                <a:lnTo>
                  <a:pt x="229" y="1923"/>
                </a:lnTo>
                <a:cubicBezTo>
                  <a:pt x="231" y="1927"/>
                  <a:pt x="229" y="1932"/>
                  <a:pt x="225" y="1934"/>
                </a:cubicBezTo>
                <a:cubicBezTo>
                  <a:pt x="221" y="1936"/>
                  <a:pt x="217" y="1934"/>
                  <a:pt x="215" y="1930"/>
                </a:cubicBezTo>
                <a:lnTo>
                  <a:pt x="208" y="1915"/>
                </a:lnTo>
                <a:cubicBezTo>
                  <a:pt x="206" y="1911"/>
                  <a:pt x="208" y="1906"/>
                  <a:pt x="212" y="1905"/>
                </a:cubicBezTo>
                <a:cubicBezTo>
                  <a:pt x="216" y="1903"/>
                  <a:pt x="221" y="1904"/>
                  <a:pt x="223" y="1909"/>
                </a:cubicBezTo>
                <a:close/>
                <a:moveTo>
                  <a:pt x="244" y="1951"/>
                </a:moveTo>
                <a:lnTo>
                  <a:pt x="252" y="1965"/>
                </a:lnTo>
                <a:cubicBezTo>
                  <a:pt x="254" y="1969"/>
                  <a:pt x="252" y="1974"/>
                  <a:pt x="249" y="1976"/>
                </a:cubicBezTo>
                <a:cubicBezTo>
                  <a:pt x="245" y="1978"/>
                  <a:pt x="240" y="1976"/>
                  <a:pt x="238" y="1973"/>
                </a:cubicBezTo>
                <a:lnTo>
                  <a:pt x="230" y="1959"/>
                </a:lnTo>
                <a:cubicBezTo>
                  <a:pt x="228" y="1955"/>
                  <a:pt x="229" y="1950"/>
                  <a:pt x="233" y="1948"/>
                </a:cubicBezTo>
                <a:cubicBezTo>
                  <a:pt x="237" y="1946"/>
                  <a:pt x="242" y="1947"/>
                  <a:pt x="244" y="1951"/>
                </a:cubicBezTo>
                <a:close/>
                <a:moveTo>
                  <a:pt x="267" y="1993"/>
                </a:moveTo>
                <a:lnTo>
                  <a:pt x="275" y="2007"/>
                </a:lnTo>
                <a:cubicBezTo>
                  <a:pt x="277" y="2011"/>
                  <a:pt x="275" y="2016"/>
                  <a:pt x="272" y="2018"/>
                </a:cubicBezTo>
                <a:cubicBezTo>
                  <a:pt x="268" y="2020"/>
                  <a:pt x="263" y="2019"/>
                  <a:pt x="261" y="2015"/>
                </a:cubicBezTo>
                <a:lnTo>
                  <a:pt x="253" y="2001"/>
                </a:lnTo>
                <a:cubicBezTo>
                  <a:pt x="251" y="1997"/>
                  <a:pt x="252" y="1992"/>
                  <a:pt x="256" y="1990"/>
                </a:cubicBezTo>
                <a:cubicBezTo>
                  <a:pt x="260" y="1988"/>
                  <a:pt x="265" y="1989"/>
                  <a:pt x="267" y="1993"/>
                </a:cubicBezTo>
                <a:close/>
                <a:moveTo>
                  <a:pt x="290" y="2035"/>
                </a:moveTo>
                <a:lnTo>
                  <a:pt x="292" y="2040"/>
                </a:lnTo>
                <a:lnTo>
                  <a:pt x="298" y="2048"/>
                </a:lnTo>
                <a:cubicBezTo>
                  <a:pt x="301" y="2052"/>
                  <a:pt x="300" y="2057"/>
                  <a:pt x="296" y="2059"/>
                </a:cubicBezTo>
                <a:cubicBezTo>
                  <a:pt x="292" y="2062"/>
                  <a:pt x="287" y="2061"/>
                  <a:pt x="285" y="2057"/>
                </a:cubicBezTo>
                <a:lnTo>
                  <a:pt x="278" y="2047"/>
                </a:lnTo>
                <a:lnTo>
                  <a:pt x="276" y="2043"/>
                </a:lnTo>
                <a:cubicBezTo>
                  <a:pt x="274" y="2039"/>
                  <a:pt x="275" y="2034"/>
                  <a:pt x="279" y="2032"/>
                </a:cubicBezTo>
                <a:cubicBezTo>
                  <a:pt x="283" y="2030"/>
                  <a:pt x="288" y="2031"/>
                  <a:pt x="290" y="2035"/>
                </a:cubicBezTo>
                <a:close/>
                <a:moveTo>
                  <a:pt x="316" y="2074"/>
                </a:moveTo>
                <a:lnTo>
                  <a:pt x="325" y="2088"/>
                </a:lnTo>
                <a:cubicBezTo>
                  <a:pt x="328" y="2091"/>
                  <a:pt x="327" y="2096"/>
                  <a:pt x="323" y="2099"/>
                </a:cubicBezTo>
                <a:cubicBezTo>
                  <a:pt x="319" y="2101"/>
                  <a:pt x="314" y="2100"/>
                  <a:pt x="312" y="2097"/>
                </a:cubicBezTo>
                <a:lnTo>
                  <a:pt x="303" y="2083"/>
                </a:lnTo>
                <a:cubicBezTo>
                  <a:pt x="300" y="2080"/>
                  <a:pt x="301" y="2075"/>
                  <a:pt x="305" y="2072"/>
                </a:cubicBezTo>
                <a:cubicBezTo>
                  <a:pt x="309" y="2070"/>
                  <a:pt x="314" y="2071"/>
                  <a:pt x="316" y="2074"/>
                </a:cubicBezTo>
                <a:close/>
                <a:moveTo>
                  <a:pt x="343" y="2114"/>
                </a:moveTo>
                <a:lnTo>
                  <a:pt x="352" y="2127"/>
                </a:lnTo>
                <a:cubicBezTo>
                  <a:pt x="355" y="2131"/>
                  <a:pt x="354" y="2136"/>
                  <a:pt x="350" y="2139"/>
                </a:cubicBezTo>
                <a:cubicBezTo>
                  <a:pt x="346" y="2141"/>
                  <a:pt x="341" y="2140"/>
                  <a:pt x="339" y="2136"/>
                </a:cubicBezTo>
                <a:lnTo>
                  <a:pt x="330" y="2123"/>
                </a:lnTo>
                <a:cubicBezTo>
                  <a:pt x="327" y="2119"/>
                  <a:pt x="328" y="2115"/>
                  <a:pt x="332" y="2112"/>
                </a:cubicBezTo>
                <a:cubicBezTo>
                  <a:pt x="336" y="2110"/>
                  <a:pt x="341" y="2110"/>
                  <a:pt x="343" y="2114"/>
                </a:cubicBezTo>
                <a:close/>
                <a:moveTo>
                  <a:pt x="370" y="2154"/>
                </a:moveTo>
                <a:lnTo>
                  <a:pt x="379" y="2167"/>
                </a:lnTo>
                <a:cubicBezTo>
                  <a:pt x="382" y="2171"/>
                  <a:pt x="381" y="2176"/>
                  <a:pt x="377" y="2178"/>
                </a:cubicBezTo>
                <a:cubicBezTo>
                  <a:pt x="373" y="2181"/>
                  <a:pt x="368" y="2180"/>
                  <a:pt x="366" y="2176"/>
                </a:cubicBezTo>
                <a:lnTo>
                  <a:pt x="357" y="2163"/>
                </a:lnTo>
                <a:cubicBezTo>
                  <a:pt x="354" y="2159"/>
                  <a:pt x="355" y="2154"/>
                  <a:pt x="359" y="2152"/>
                </a:cubicBezTo>
                <a:cubicBezTo>
                  <a:pt x="363" y="2149"/>
                  <a:pt x="368" y="2150"/>
                  <a:pt x="370" y="2154"/>
                </a:cubicBez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59" name="Freeform 343"/>
          <p:cNvSpPr>
            <a:spLocks/>
          </p:cNvSpPr>
          <p:nvPr/>
        </p:nvSpPr>
        <p:spPr bwMode="auto">
          <a:xfrm>
            <a:off x="3730625" y="1911350"/>
            <a:ext cx="1593850" cy="463550"/>
          </a:xfrm>
          <a:custGeom>
            <a:avLst/>
            <a:gdLst>
              <a:gd name="T0" fmla="*/ 123845283 w 2228"/>
              <a:gd name="T1" fmla="*/ 349396057 h 615"/>
              <a:gd name="T2" fmla="*/ 1016351129 w 2228"/>
              <a:gd name="T3" fmla="*/ 349396057 h 615"/>
              <a:gd name="T4" fmla="*/ 1140196367 w 2228"/>
              <a:gd name="T5" fmla="*/ 211910197 h 615"/>
              <a:gd name="T6" fmla="*/ 1140196367 w 2228"/>
              <a:gd name="T7" fmla="*/ 211910197 h 615"/>
              <a:gd name="T8" fmla="*/ 1140196367 w 2228"/>
              <a:gd name="T9" fmla="*/ 211910197 h 615"/>
              <a:gd name="T10" fmla="*/ 1140196367 w 2228"/>
              <a:gd name="T11" fmla="*/ 137485908 h 615"/>
              <a:gd name="T12" fmla="*/ 1016351129 w 2228"/>
              <a:gd name="T13" fmla="*/ 0 h 615"/>
              <a:gd name="T14" fmla="*/ 123845283 w 2228"/>
              <a:gd name="T15" fmla="*/ 0 h 615"/>
              <a:gd name="T16" fmla="*/ 0 w 2228"/>
              <a:gd name="T17" fmla="*/ 137485908 h 615"/>
              <a:gd name="T18" fmla="*/ 0 w 2228"/>
              <a:gd name="T19" fmla="*/ 137485908 h 615"/>
              <a:gd name="T20" fmla="*/ 0 w 2228"/>
              <a:gd name="T21" fmla="*/ 211910197 h 615"/>
              <a:gd name="T22" fmla="*/ 123845283 w 2228"/>
              <a:gd name="T23" fmla="*/ 349396057 h 6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28"/>
              <a:gd name="T37" fmla="*/ 0 h 615"/>
              <a:gd name="T38" fmla="*/ 2228 w 2228"/>
              <a:gd name="T39" fmla="*/ 615 h 6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28" h="615">
                <a:moveTo>
                  <a:pt x="242" y="615"/>
                </a:moveTo>
                <a:lnTo>
                  <a:pt x="1986" y="615"/>
                </a:lnTo>
                <a:cubicBezTo>
                  <a:pt x="2119" y="615"/>
                  <a:pt x="2228" y="507"/>
                  <a:pt x="2228" y="373"/>
                </a:cubicBezTo>
                <a:cubicBezTo>
                  <a:pt x="2228" y="373"/>
                  <a:pt x="2228" y="373"/>
                  <a:pt x="2228" y="373"/>
                </a:cubicBezTo>
                <a:lnTo>
                  <a:pt x="2228" y="242"/>
                </a:lnTo>
                <a:cubicBezTo>
                  <a:pt x="2228" y="108"/>
                  <a:pt x="2119" y="0"/>
                  <a:pt x="1986" y="0"/>
                </a:cubicBezTo>
                <a:lnTo>
                  <a:pt x="242" y="0"/>
                </a:lnTo>
                <a:cubicBezTo>
                  <a:pt x="109" y="0"/>
                  <a:pt x="0" y="108"/>
                  <a:pt x="0" y="242"/>
                </a:cubicBezTo>
                <a:lnTo>
                  <a:pt x="0" y="373"/>
                </a:lnTo>
                <a:cubicBezTo>
                  <a:pt x="0" y="507"/>
                  <a:pt x="109" y="615"/>
                  <a:pt x="242" y="615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60" name="Rectangle 344"/>
          <p:cNvSpPr>
            <a:spLocks noChangeArrowheads="1"/>
          </p:cNvSpPr>
          <p:nvPr/>
        </p:nvSpPr>
        <p:spPr bwMode="auto">
          <a:xfrm>
            <a:off x="3803650" y="1912938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Електопостачання</a:t>
            </a:r>
          </a:p>
          <a:p>
            <a:pPr algn="l"/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        (резерв)</a:t>
            </a:r>
            <a:endParaRPr lang="uk-UA" sz="1800" u="none">
              <a:solidFill>
                <a:schemeClr val="tx1"/>
              </a:solidFill>
            </a:endParaRPr>
          </a:p>
        </p:txBody>
      </p:sp>
      <p:sp>
        <p:nvSpPr>
          <p:cNvPr id="36061" name="Line 348"/>
          <p:cNvSpPr>
            <a:spLocks noChangeShapeType="1"/>
          </p:cNvSpPr>
          <p:nvPr/>
        </p:nvSpPr>
        <p:spPr bwMode="auto">
          <a:xfrm flipH="1">
            <a:off x="3984625" y="2374900"/>
            <a:ext cx="357188" cy="454025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62" name="Rectangle 354"/>
          <p:cNvSpPr>
            <a:spLocks noChangeArrowheads="1"/>
          </p:cNvSpPr>
          <p:nvPr/>
        </p:nvSpPr>
        <p:spPr bwMode="auto">
          <a:xfrm>
            <a:off x="1876425" y="5416550"/>
            <a:ext cx="1327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uk-UA" sz="1500" u="none">
                <a:solidFill>
                  <a:schemeClr val="bg1"/>
                </a:solidFill>
                <a:latin typeface="Times New Roman" pitchFamily="18" charset="0"/>
              </a:rPr>
              <a:t>Накопичувач- перетворювач електроенергії</a:t>
            </a:r>
            <a:endParaRPr lang="uk-UA" sz="1800" u="none">
              <a:solidFill>
                <a:schemeClr val="bg1"/>
              </a:solidFill>
            </a:endParaRPr>
          </a:p>
        </p:txBody>
      </p:sp>
      <p:sp>
        <p:nvSpPr>
          <p:cNvPr id="36063" name="Line 355"/>
          <p:cNvSpPr>
            <a:spLocks noChangeShapeType="1"/>
          </p:cNvSpPr>
          <p:nvPr/>
        </p:nvSpPr>
        <p:spPr bwMode="auto">
          <a:xfrm>
            <a:off x="3132138" y="1844675"/>
            <a:ext cx="144462" cy="504825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64" name="AutoShape 363"/>
          <p:cNvSpPr>
            <a:spLocks noChangeArrowheads="1"/>
          </p:cNvSpPr>
          <p:nvPr/>
        </p:nvSpPr>
        <p:spPr bwMode="auto">
          <a:xfrm>
            <a:off x="1042988" y="4868863"/>
            <a:ext cx="1584325" cy="360362"/>
          </a:xfrm>
          <a:prstGeom prst="flowChartTerminator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Воднева станція</a:t>
            </a:r>
            <a:endParaRPr lang="ru-RU" sz="15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065" name="Line 365"/>
          <p:cNvSpPr>
            <a:spLocks noChangeShapeType="1"/>
          </p:cNvSpPr>
          <p:nvPr/>
        </p:nvSpPr>
        <p:spPr bwMode="auto">
          <a:xfrm flipV="1">
            <a:off x="2124075" y="4508500"/>
            <a:ext cx="28733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66" name="AutoShape 366"/>
          <p:cNvSpPr>
            <a:spLocks noChangeArrowheads="1"/>
          </p:cNvSpPr>
          <p:nvPr/>
        </p:nvSpPr>
        <p:spPr bwMode="auto">
          <a:xfrm>
            <a:off x="3419475" y="6092825"/>
            <a:ext cx="1584325" cy="360363"/>
          </a:xfrm>
          <a:prstGeom prst="flowChartTerminator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Паливна комірка</a:t>
            </a:r>
            <a:endParaRPr lang="ru-RU" sz="15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067" name="AutoShape 367"/>
          <p:cNvSpPr>
            <a:spLocks noChangeArrowheads="1"/>
          </p:cNvSpPr>
          <p:nvPr/>
        </p:nvSpPr>
        <p:spPr bwMode="auto">
          <a:xfrm>
            <a:off x="4211638" y="1341438"/>
            <a:ext cx="1949450" cy="425450"/>
          </a:xfrm>
          <a:prstGeom prst="flowChartTerminator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Сонячний колектор</a:t>
            </a:r>
            <a:endParaRPr lang="ru-RU" sz="15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068" name="AutoShape 368"/>
          <p:cNvSpPr>
            <a:spLocks noChangeArrowheads="1"/>
          </p:cNvSpPr>
          <p:nvPr/>
        </p:nvSpPr>
        <p:spPr bwMode="auto">
          <a:xfrm>
            <a:off x="2339975" y="1412875"/>
            <a:ext cx="1689100" cy="425450"/>
          </a:xfrm>
          <a:prstGeom prst="flowChartTerminator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500" u="none">
                <a:solidFill>
                  <a:srgbClr val="000000"/>
                </a:solidFill>
                <a:latin typeface="Times New Roman" pitchFamily="18" charset="0"/>
              </a:rPr>
              <a:t>Сонячна</a:t>
            </a:r>
            <a:r>
              <a:rPr lang="ru-RU" sz="1500" u="none">
                <a:solidFill>
                  <a:srgbClr val="000000"/>
                </a:solidFill>
                <a:latin typeface="Times New Roman" pitchFamily="18" charset="0"/>
              </a:rPr>
              <a:t> батарея</a:t>
            </a:r>
          </a:p>
        </p:txBody>
      </p:sp>
      <p:pic>
        <p:nvPicPr>
          <p:cNvPr id="36069" name="Picture 3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1579563"/>
            <a:ext cx="809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70" name="Freeform 30"/>
          <p:cNvSpPr>
            <a:spLocks/>
          </p:cNvSpPr>
          <p:nvPr/>
        </p:nvSpPr>
        <p:spPr bwMode="auto">
          <a:xfrm>
            <a:off x="2124075" y="3213100"/>
            <a:ext cx="1630363" cy="1073150"/>
          </a:xfrm>
          <a:custGeom>
            <a:avLst/>
            <a:gdLst>
              <a:gd name="T0" fmla="*/ 0 w 564"/>
              <a:gd name="T1" fmla="*/ 0 h 546"/>
              <a:gd name="T2" fmla="*/ 526442431 w 564"/>
              <a:gd name="T3" fmla="*/ 351541106 h 546"/>
              <a:gd name="T4" fmla="*/ 2147483647 w 564"/>
              <a:gd name="T5" fmla="*/ 2109250813 h 546"/>
              <a:gd name="T6" fmla="*/ 0 60000 65536"/>
              <a:gd name="T7" fmla="*/ 0 60000 65536"/>
              <a:gd name="T8" fmla="*/ 0 60000 65536"/>
              <a:gd name="T9" fmla="*/ 0 w 564"/>
              <a:gd name="T10" fmla="*/ 0 h 546"/>
              <a:gd name="T11" fmla="*/ 564 w 564"/>
              <a:gd name="T12" fmla="*/ 546 h 5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546">
                <a:moveTo>
                  <a:pt x="0" y="0"/>
                </a:moveTo>
                <a:cubicBezTo>
                  <a:pt x="15" y="25"/>
                  <a:pt x="33" y="55"/>
                  <a:pt x="63" y="91"/>
                </a:cubicBezTo>
                <a:cubicBezTo>
                  <a:pt x="177" y="229"/>
                  <a:pt x="452" y="443"/>
                  <a:pt x="564" y="546"/>
                </a:cubicBez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71" name="Line 357"/>
          <p:cNvSpPr>
            <a:spLocks noChangeShapeType="1"/>
          </p:cNvSpPr>
          <p:nvPr/>
        </p:nvSpPr>
        <p:spPr bwMode="auto">
          <a:xfrm>
            <a:off x="1692275" y="2636838"/>
            <a:ext cx="287338" cy="71437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072" name="AutoShape 369"/>
          <p:cNvSpPr>
            <a:spLocks noChangeArrowheads="1"/>
          </p:cNvSpPr>
          <p:nvPr/>
        </p:nvSpPr>
        <p:spPr bwMode="auto">
          <a:xfrm>
            <a:off x="395288" y="2492375"/>
            <a:ext cx="1339850" cy="425450"/>
          </a:xfrm>
          <a:prstGeom prst="flowChartTerminator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500" u="none">
                <a:solidFill>
                  <a:srgbClr val="000000"/>
                </a:solidFill>
                <a:latin typeface="Times New Roman" pitchFamily="18" charset="0"/>
              </a:rPr>
              <a:t>Вітроагрегат</a:t>
            </a:r>
          </a:p>
        </p:txBody>
      </p:sp>
      <p:sp>
        <p:nvSpPr>
          <p:cNvPr id="36073" name="AutoShape 372"/>
          <p:cNvSpPr>
            <a:spLocks noChangeArrowheads="1"/>
          </p:cNvSpPr>
          <p:nvPr/>
        </p:nvSpPr>
        <p:spPr bwMode="auto">
          <a:xfrm>
            <a:off x="7235825" y="5876925"/>
            <a:ext cx="1609725" cy="425450"/>
          </a:xfrm>
          <a:prstGeom prst="flowChartTerminator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500" u="none">
                <a:solidFill>
                  <a:srgbClr val="000000"/>
                </a:solidFill>
                <a:latin typeface="Times New Roman" pitchFamily="18" charset="0"/>
              </a:rPr>
              <a:t>Тепловий насос</a:t>
            </a:r>
          </a:p>
        </p:txBody>
      </p:sp>
      <p:sp>
        <p:nvSpPr>
          <p:cNvPr id="78197" name="Rectangle 373"/>
          <p:cNvSpPr>
            <a:spLocks noChangeArrowheads="1"/>
          </p:cNvSpPr>
          <p:nvPr/>
        </p:nvSpPr>
        <p:spPr bwMode="auto">
          <a:xfrm>
            <a:off x="539750" y="260350"/>
            <a:ext cx="5651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2800" b="1" u="none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Енергозабезпечення</a:t>
            </a:r>
          </a:p>
          <a:p>
            <a:pPr algn="l">
              <a:defRPr/>
            </a:pPr>
            <a:r>
              <a:rPr lang="uk-UA" sz="2800" b="1" u="none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базі мікроенергосистеми</a:t>
            </a:r>
            <a:endParaRPr lang="ru-RU" sz="2800" b="1" u="none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bdi_bt_Todo_el_C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3879" t="7347" b="2341"/>
          <a:stretch>
            <a:fillRect/>
          </a:stretch>
        </p:blipFill>
        <p:spPr bwMode="auto">
          <a:xfrm>
            <a:off x="1763713" y="260350"/>
            <a:ext cx="72009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79388" y="1341438"/>
            <a:ext cx="2189162" cy="2232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341313" y="1728788"/>
            <a:ext cx="4572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b="1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23863" y="1323975"/>
            <a:ext cx="158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Джерела енергії</a:t>
            </a:r>
            <a:endParaRPr lang="es-ES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-Bold" pitchFamily="34" charset="0"/>
            </a:endParaRPr>
          </a:p>
        </p:txBody>
      </p:sp>
      <p:sp>
        <p:nvSpPr>
          <p:cNvPr id="36870" name="Oval 10"/>
          <p:cNvSpPr>
            <a:spLocks noChangeArrowheads="1"/>
          </p:cNvSpPr>
          <p:nvPr/>
        </p:nvSpPr>
        <p:spPr bwMode="auto">
          <a:xfrm>
            <a:off x="341313" y="2338388"/>
            <a:ext cx="4572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99CC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b="1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6871" name="Oval 11"/>
          <p:cNvSpPr>
            <a:spLocks noChangeArrowheads="1"/>
          </p:cNvSpPr>
          <p:nvPr/>
        </p:nvSpPr>
        <p:spPr bwMode="auto">
          <a:xfrm>
            <a:off x="341313" y="3024188"/>
            <a:ext cx="4572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b="1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611188" y="1698625"/>
            <a:ext cx="1327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b="1" u="none">
                <a:solidFill>
                  <a:srgbClr val="FF0000"/>
                </a:solidFill>
                <a:latin typeface="DIN-Bold" pitchFamily="34" charset="0"/>
              </a:rPr>
              <a:t>Сонячні батареї</a:t>
            </a:r>
            <a:endParaRPr lang="uk-UA" b="1" u="none">
              <a:solidFill>
                <a:schemeClr val="bg1"/>
              </a:solidFill>
              <a:latin typeface="DIN-Bold" pitchFamily="34" charset="0"/>
            </a:endParaRP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827088" y="2430463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b="1" u="none">
                <a:solidFill>
                  <a:schemeClr val="tx1"/>
                </a:solidFill>
                <a:latin typeface="DIN-Bold" pitchFamily="34" charset="0"/>
              </a:rPr>
              <a:t>Вітроагрегати</a:t>
            </a:r>
            <a:r>
              <a:rPr lang="uk-UA" u="none">
                <a:solidFill>
                  <a:schemeClr val="tx1"/>
                </a:solidFill>
                <a:latin typeface="DIN-Bold" pitchFamily="34" charset="0"/>
              </a:rPr>
              <a:t> </a:t>
            </a:r>
          </a:p>
        </p:txBody>
      </p:sp>
      <p:sp>
        <p:nvSpPr>
          <p:cNvPr id="36874" name="Text Box 15"/>
          <p:cNvSpPr txBox="1">
            <a:spLocks noChangeArrowheads="1"/>
          </p:cNvSpPr>
          <p:nvPr/>
        </p:nvSpPr>
        <p:spPr bwMode="auto">
          <a:xfrm>
            <a:off x="893763" y="3100388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b="1" u="none">
                <a:solidFill>
                  <a:srgbClr val="009900"/>
                </a:solidFill>
                <a:latin typeface="DIN-Bold" pitchFamily="34" charset="0"/>
              </a:rPr>
              <a:t>Біомаса</a:t>
            </a:r>
          </a:p>
        </p:txBody>
      </p:sp>
      <p:sp>
        <p:nvSpPr>
          <p:cNvPr id="36875" name="Rectangle 16"/>
          <p:cNvSpPr>
            <a:spLocks noChangeArrowheads="1"/>
          </p:cNvSpPr>
          <p:nvPr/>
        </p:nvSpPr>
        <p:spPr bwMode="auto">
          <a:xfrm>
            <a:off x="179388" y="4652963"/>
            <a:ext cx="2189162" cy="2019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6" name="Rectangle 17"/>
          <p:cNvSpPr>
            <a:spLocks noChangeArrowheads="1"/>
          </p:cNvSpPr>
          <p:nvPr/>
        </p:nvSpPr>
        <p:spPr bwMode="auto">
          <a:xfrm>
            <a:off x="455613" y="5781675"/>
            <a:ext cx="3048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827088" y="57356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200" b="1" u="none">
                <a:solidFill>
                  <a:schemeClr val="bg2"/>
                </a:solidFill>
                <a:latin typeface="DIN-Bold" pitchFamily="34" charset="0"/>
              </a:rPr>
              <a:t>Трансформаторні підстанції</a:t>
            </a:r>
          </a:p>
        </p:txBody>
      </p:sp>
      <p:sp>
        <p:nvSpPr>
          <p:cNvPr id="36878" name="Oval 19"/>
          <p:cNvSpPr>
            <a:spLocks noChangeArrowheads="1"/>
          </p:cNvSpPr>
          <p:nvPr/>
        </p:nvSpPr>
        <p:spPr bwMode="auto">
          <a:xfrm>
            <a:off x="341313" y="5095875"/>
            <a:ext cx="457200" cy="457200"/>
          </a:xfrm>
          <a:prstGeom prst="ellipse">
            <a:avLst/>
          </a:prstGeom>
          <a:solidFill>
            <a:srgbClr val="00FFFF"/>
          </a:solid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es-ES" sz="2800" u="none">
              <a:solidFill>
                <a:schemeClr val="bg2"/>
              </a:solidFill>
              <a:latin typeface="DIN-Bold" pitchFamily="34" charset="0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846138" y="5241925"/>
            <a:ext cx="944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200" b="1" u="none">
                <a:solidFill>
                  <a:schemeClr val="bg2"/>
                </a:solidFill>
                <a:latin typeface="DIN-Bold" pitchFamily="34" charset="0"/>
              </a:rPr>
              <a:t>Підстанції</a:t>
            </a:r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255588" y="4652963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Розподільна мережа</a:t>
            </a:r>
            <a:endParaRPr lang="es-ES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-Bold" pitchFamily="34" charset="0"/>
            </a:endParaRPr>
          </a:p>
        </p:txBody>
      </p:sp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381000" y="6315075"/>
            <a:ext cx="533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V="1">
            <a:off x="390525" y="6467475"/>
            <a:ext cx="523875" cy="317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3" name="Text Box 24"/>
          <p:cNvSpPr txBox="1">
            <a:spLocks noChangeArrowheads="1"/>
          </p:cNvSpPr>
          <p:nvPr/>
        </p:nvSpPr>
        <p:spPr bwMode="auto">
          <a:xfrm>
            <a:off x="1071563" y="6162675"/>
            <a:ext cx="10366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000" u="none">
                <a:solidFill>
                  <a:schemeClr val="bg2"/>
                </a:solidFill>
                <a:latin typeface="DIN-Bold" pitchFamily="34" charset="0"/>
              </a:rPr>
              <a:t>Мережа 10 кВ</a:t>
            </a:r>
            <a:endParaRPr lang="es-ES" sz="1000" u="none">
              <a:solidFill>
                <a:schemeClr val="bg2"/>
              </a:solidFill>
              <a:latin typeface="DIN-Bold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000" u="none">
                <a:solidFill>
                  <a:schemeClr val="bg2"/>
                </a:solidFill>
                <a:latin typeface="DIN-Bold" pitchFamily="34" charset="0"/>
              </a:rPr>
              <a:t>Мережа 0.4 кВ</a:t>
            </a:r>
            <a:endParaRPr lang="es-ES" sz="1200" u="none">
              <a:solidFill>
                <a:schemeClr val="bg2"/>
              </a:solidFill>
              <a:latin typeface="DIN-Bold" pitchFamily="34" charset="0"/>
            </a:endParaRPr>
          </a:p>
        </p:txBody>
      </p:sp>
      <p:sp>
        <p:nvSpPr>
          <p:cNvPr id="36884" name="Rectangle 25"/>
          <p:cNvSpPr>
            <a:spLocks noChangeArrowheads="1"/>
          </p:cNvSpPr>
          <p:nvPr/>
        </p:nvSpPr>
        <p:spPr bwMode="auto">
          <a:xfrm rot="2260858">
            <a:off x="6934200" y="3648075"/>
            <a:ext cx="76200" cy="152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5" name="Oval 26"/>
          <p:cNvSpPr>
            <a:spLocks noChangeArrowheads="1"/>
          </p:cNvSpPr>
          <p:nvPr/>
        </p:nvSpPr>
        <p:spPr bwMode="auto">
          <a:xfrm>
            <a:off x="5105400" y="18192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6886" name="Oval 27"/>
          <p:cNvSpPr>
            <a:spLocks noChangeArrowheads="1"/>
          </p:cNvSpPr>
          <p:nvPr/>
        </p:nvSpPr>
        <p:spPr bwMode="auto">
          <a:xfrm>
            <a:off x="3962400" y="25812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6887" name="Oval 28"/>
          <p:cNvSpPr>
            <a:spLocks noChangeArrowheads="1"/>
          </p:cNvSpPr>
          <p:nvPr/>
        </p:nvSpPr>
        <p:spPr bwMode="auto">
          <a:xfrm>
            <a:off x="6172200" y="32670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6888" name="Oval 29"/>
          <p:cNvSpPr>
            <a:spLocks noChangeArrowheads="1"/>
          </p:cNvSpPr>
          <p:nvPr/>
        </p:nvSpPr>
        <p:spPr bwMode="auto">
          <a:xfrm>
            <a:off x="5257800" y="51720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6889" name="Oval 30"/>
          <p:cNvSpPr>
            <a:spLocks noChangeArrowheads="1"/>
          </p:cNvSpPr>
          <p:nvPr/>
        </p:nvSpPr>
        <p:spPr bwMode="auto">
          <a:xfrm>
            <a:off x="6172200" y="52482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6890" name="Freeform 31" descr="Diagonal hacia abajo clara"/>
          <p:cNvSpPr>
            <a:spLocks/>
          </p:cNvSpPr>
          <p:nvPr/>
        </p:nvSpPr>
        <p:spPr bwMode="auto">
          <a:xfrm>
            <a:off x="6477000" y="3724275"/>
            <a:ext cx="1066800" cy="1447800"/>
          </a:xfrm>
          <a:custGeom>
            <a:avLst/>
            <a:gdLst>
              <a:gd name="T0" fmla="*/ 241935011 w 672"/>
              <a:gd name="T1" fmla="*/ 967740138 h 912"/>
              <a:gd name="T2" fmla="*/ 0 w 672"/>
              <a:gd name="T3" fmla="*/ 1209675073 h 912"/>
              <a:gd name="T4" fmla="*/ 120967506 w 672"/>
              <a:gd name="T5" fmla="*/ 1451610008 h 912"/>
              <a:gd name="T6" fmla="*/ 241935011 w 672"/>
              <a:gd name="T7" fmla="*/ 1693545340 h 912"/>
              <a:gd name="T8" fmla="*/ 241935011 w 672"/>
              <a:gd name="T9" fmla="*/ 1935480276 h 912"/>
              <a:gd name="T10" fmla="*/ 483870023 w 672"/>
              <a:gd name="T11" fmla="*/ 2056447743 h 912"/>
              <a:gd name="T12" fmla="*/ 362902467 w 672"/>
              <a:gd name="T13" fmla="*/ 2147483647 h 912"/>
              <a:gd name="T14" fmla="*/ 604837479 w 672"/>
              <a:gd name="T15" fmla="*/ 2147483647 h 912"/>
              <a:gd name="T16" fmla="*/ 846772589 w 672"/>
              <a:gd name="T17" fmla="*/ 2147483647 h 912"/>
              <a:gd name="T18" fmla="*/ 967740045 w 672"/>
              <a:gd name="T19" fmla="*/ 1935480276 h 912"/>
              <a:gd name="T20" fmla="*/ 1209674957 w 672"/>
              <a:gd name="T21" fmla="*/ 1814512808 h 912"/>
              <a:gd name="T22" fmla="*/ 1209674957 w 672"/>
              <a:gd name="T23" fmla="*/ 1572577476 h 912"/>
              <a:gd name="T24" fmla="*/ 1451609869 w 672"/>
              <a:gd name="T25" fmla="*/ 1451610008 h 912"/>
              <a:gd name="T26" fmla="*/ 1572577326 w 672"/>
              <a:gd name="T27" fmla="*/ 1209675073 h 912"/>
              <a:gd name="T28" fmla="*/ 1693545178 w 672"/>
              <a:gd name="T29" fmla="*/ 1209675073 h 912"/>
              <a:gd name="T30" fmla="*/ 1693545178 w 672"/>
              <a:gd name="T31" fmla="*/ 967740138 h 912"/>
              <a:gd name="T32" fmla="*/ 1330642413 w 672"/>
              <a:gd name="T33" fmla="*/ 967740138 h 912"/>
              <a:gd name="T34" fmla="*/ 1315521481 w 672"/>
              <a:gd name="T35" fmla="*/ 975301398 h 912"/>
              <a:gd name="T36" fmla="*/ 1330642413 w 672"/>
              <a:gd name="T37" fmla="*/ 967740138 h 912"/>
              <a:gd name="T38" fmla="*/ 1209674957 w 672"/>
              <a:gd name="T39" fmla="*/ 725805004 h 912"/>
              <a:gd name="T40" fmla="*/ 967740045 w 672"/>
              <a:gd name="T41" fmla="*/ 483870069 h 912"/>
              <a:gd name="T42" fmla="*/ 725804935 w 672"/>
              <a:gd name="T43" fmla="*/ 241935034 h 912"/>
              <a:gd name="T44" fmla="*/ 483870023 w 672"/>
              <a:gd name="T45" fmla="*/ 0 h 912"/>
              <a:gd name="T46" fmla="*/ 241935011 w 672"/>
              <a:gd name="T47" fmla="*/ 362902502 h 912"/>
              <a:gd name="T48" fmla="*/ 0 w 672"/>
              <a:gd name="T49" fmla="*/ 604837537 h 912"/>
              <a:gd name="T50" fmla="*/ 0 w 672"/>
              <a:gd name="T51" fmla="*/ 846772670 h 912"/>
              <a:gd name="T52" fmla="*/ 241935011 w 672"/>
              <a:gd name="T53" fmla="*/ 967740138 h 9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72"/>
              <a:gd name="T82" fmla="*/ 0 h 912"/>
              <a:gd name="T83" fmla="*/ 672 w 672"/>
              <a:gd name="T84" fmla="*/ 912 h 91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72" h="912">
                <a:moveTo>
                  <a:pt x="96" y="384"/>
                </a:moveTo>
                <a:lnTo>
                  <a:pt x="0" y="480"/>
                </a:lnTo>
                <a:lnTo>
                  <a:pt x="48" y="576"/>
                </a:lnTo>
                <a:lnTo>
                  <a:pt x="96" y="672"/>
                </a:lnTo>
                <a:lnTo>
                  <a:pt x="96" y="768"/>
                </a:lnTo>
                <a:lnTo>
                  <a:pt x="192" y="816"/>
                </a:lnTo>
                <a:lnTo>
                  <a:pt x="144" y="912"/>
                </a:lnTo>
                <a:lnTo>
                  <a:pt x="240" y="912"/>
                </a:lnTo>
                <a:lnTo>
                  <a:pt x="336" y="864"/>
                </a:lnTo>
                <a:lnTo>
                  <a:pt x="384" y="768"/>
                </a:lnTo>
                <a:lnTo>
                  <a:pt x="480" y="720"/>
                </a:lnTo>
                <a:lnTo>
                  <a:pt x="480" y="624"/>
                </a:lnTo>
                <a:lnTo>
                  <a:pt x="576" y="576"/>
                </a:lnTo>
                <a:lnTo>
                  <a:pt x="624" y="480"/>
                </a:lnTo>
                <a:lnTo>
                  <a:pt x="672" y="480"/>
                </a:lnTo>
                <a:lnTo>
                  <a:pt x="672" y="384"/>
                </a:lnTo>
                <a:lnTo>
                  <a:pt x="528" y="384"/>
                </a:lnTo>
                <a:lnTo>
                  <a:pt x="522" y="387"/>
                </a:lnTo>
                <a:lnTo>
                  <a:pt x="528" y="384"/>
                </a:lnTo>
                <a:lnTo>
                  <a:pt x="480" y="288"/>
                </a:lnTo>
                <a:lnTo>
                  <a:pt x="384" y="192"/>
                </a:lnTo>
                <a:lnTo>
                  <a:pt x="288" y="96"/>
                </a:lnTo>
                <a:lnTo>
                  <a:pt x="192" y="0"/>
                </a:lnTo>
                <a:lnTo>
                  <a:pt x="96" y="144"/>
                </a:lnTo>
                <a:lnTo>
                  <a:pt x="0" y="240"/>
                </a:lnTo>
                <a:lnTo>
                  <a:pt x="0" y="336"/>
                </a:lnTo>
                <a:lnTo>
                  <a:pt x="96" y="38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1" name="Oval 32"/>
          <p:cNvSpPr>
            <a:spLocks noChangeArrowheads="1"/>
          </p:cNvSpPr>
          <p:nvPr/>
        </p:nvSpPr>
        <p:spPr bwMode="auto">
          <a:xfrm>
            <a:off x="6705600" y="44100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6892" name="Rectangle 33"/>
          <p:cNvSpPr>
            <a:spLocks noChangeArrowheads="1"/>
          </p:cNvSpPr>
          <p:nvPr/>
        </p:nvSpPr>
        <p:spPr bwMode="auto">
          <a:xfrm>
            <a:off x="179388" y="3644900"/>
            <a:ext cx="2189162" cy="917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3" name="Rectangle 34"/>
          <p:cNvSpPr>
            <a:spLocks noChangeArrowheads="1"/>
          </p:cNvSpPr>
          <p:nvPr/>
        </p:nvSpPr>
        <p:spPr bwMode="auto">
          <a:xfrm>
            <a:off x="414338" y="4056063"/>
            <a:ext cx="304800" cy="381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4" name="Text Box 35"/>
          <p:cNvSpPr txBox="1">
            <a:spLocks noChangeArrowheads="1"/>
          </p:cNvSpPr>
          <p:nvPr/>
        </p:nvSpPr>
        <p:spPr bwMode="auto">
          <a:xfrm>
            <a:off x="865188" y="4060825"/>
            <a:ext cx="112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b="1" u="none">
                <a:solidFill>
                  <a:schemeClr val="bg2"/>
                </a:solidFill>
                <a:latin typeface="DIN-Bold" pitchFamily="34" charset="0"/>
              </a:rPr>
              <a:t>Споживачі</a:t>
            </a:r>
            <a:endParaRPr lang="es-ES" b="1" u="none">
              <a:solidFill>
                <a:schemeClr val="bg2"/>
              </a:solidFill>
              <a:latin typeface="DIN-Bold" pitchFamily="34" charset="0"/>
            </a:endParaRPr>
          </a:p>
        </p:txBody>
      </p:sp>
      <p:sp>
        <p:nvSpPr>
          <p:cNvPr id="80932" name="Rectangle 36"/>
          <p:cNvSpPr>
            <a:spLocks noChangeArrowheads="1"/>
          </p:cNvSpPr>
          <p:nvPr/>
        </p:nvSpPr>
        <p:spPr bwMode="auto">
          <a:xfrm>
            <a:off x="558800" y="3629025"/>
            <a:ext cx="1452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Навантаження</a:t>
            </a:r>
          </a:p>
        </p:txBody>
      </p:sp>
      <p:sp>
        <p:nvSpPr>
          <p:cNvPr id="36896" name="Rectangle 37"/>
          <p:cNvSpPr>
            <a:spLocks noChangeArrowheads="1"/>
          </p:cNvSpPr>
          <p:nvPr/>
        </p:nvSpPr>
        <p:spPr bwMode="auto">
          <a:xfrm>
            <a:off x="4267200" y="463867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7" name="Rectangle 38"/>
          <p:cNvSpPr>
            <a:spLocks noChangeArrowheads="1"/>
          </p:cNvSpPr>
          <p:nvPr/>
        </p:nvSpPr>
        <p:spPr bwMode="auto">
          <a:xfrm>
            <a:off x="7620000" y="334327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8" name="Rectangle 39"/>
          <p:cNvSpPr>
            <a:spLocks noChangeArrowheads="1"/>
          </p:cNvSpPr>
          <p:nvPr/>
        </p:nvSpPr>
        <p:spPr bwMode="auto">
          <a:xfrm>
            <a:off x="8001000" y="501967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9" name="Rectangle 40"/>
          <p:cNvSpPr>
            <a:spLocks noChangeArrowheads="1"/>
          </p:cNvSpPr>
          <p:nvPr/>
        </p:nvSpPr>
        <p:spPr bwMode="auto">
          <a:xfrm>
            <a:off x="6400800" y="623887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0938" name="Rectangle 42"/>
          <p:cNvSpPr>
            <a:spLocks noChangeArrowheads="1"/>
          </p:cNvSpPr>
          <p:nvPr/>
        </p:nvSpPr>
        <p:spPr bwMode="auto">
          <a:xfrm>
            <a:off x="539750" y="246063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2800" b="1" u="none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Енергозабезпечення</a:t>
            </a:r>
          </a:p>
          <a:p>
            <a:pPr algn="l">
              <a:defRPr/>
            </a:pPr>
            <a:r>
              <a:rPr lang="uk-UA" sz="2800" b="1" u="none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базі віртуальної станції</a:t>
            </a:r>
            <a:endParaRPr lang="ru-RU" sz="2800" b="1" u="none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901" name="Line 43"/>
          <p:cNvSpPr>
            <a:spLocks noChangeShapeType="1"/>
          </p:cNvSpPr>
          <p:nvPr/>
        </p:nvSpPr>
        <p:spPr bwMode="auto">
          <a:xfrm>
            <a:off x="4067175" y="2708275"/>
            <a:ext cx="360363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2" name="Line 44"/>
          <p:cNvSpPr>
            <a:spLocks noChangeShapeType="1"/>
          </p:cNvSpPr>
          <p:nvPr/>
        </p:nvSpPr>
        <p:spPr bwMode="auto">
          <a:xfrm>
            <a:off x="5148263" y="1989138"/>
            <a:ext cx="144462" cy="165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3" name="Line 45"/>
          <p:cNvSpPr>
            <a:spLocks noChangeShapeType="1"/>
          </p:cNvSpPr>
          <p:nvPr/>
        </p:nvSpPr>
        <p:spPr bwMode="auto">
          <a:xfrm flipV="1">
            <a:off x="4356100" y="4005263"/>
            <a:ext cx="144463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4" name="Line 46"/>
          <p:cNvSpPr>
            <a:spLocks noChangeShapeType="1"/>
          </p:cNvSpPr>
          <p:nvPr/>
        </p:nvSpPr>
        <p:spPr bwMode="auto">
          <a:xfrm flipH="1" flipV="1">
            <a:off x="5003800" y="4005263"/>
            <a:ext cx="288925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5" name="Line 47"/>
          <p:cNvSpPr>
            <a:spLocks noChangeShapeType="1"/>
          </p:cNvSpPr>
          <p:nvPr/>
        </p:nvSpPr>
        <p:spPr bwMode="auto">
          <a:xfrm flipH="1">
            <a:off x="5724525" y="3357563"/>
            <a:ext cx="43180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6" name="Line 48"/>
          <p:cNvSpPr>
            <a:spLocks noChangeShapeType="1"/>
          </p:cNvSpPr>
          <p:nvPr/>
        </p:nvSpPr>
        <p:spPr bwMode="auto">
          <a:xfrm flipH="1" flipV="1">
            <a:off x="5580063" y="4005263"/>
            <a:ext cx="647700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7" name="Line 49"/>
          <p:cNvSpPr>
            <a:spLocks noChangeShapeType="1"/>
          </p:cNvSpPr>
          <p:nvPr/>
        </p:nvSpPr>
        <p:spPr bwMode="auto">
          <a:xfrm flipH="1" flipV="1">
            <a:off x="5292725" y="4005263"/>
            <a:ext cx="1150938" cy="2232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8" name="Line 50"/>
          <p:cNvSpPr>
            <a:spLocks noChangeShapeType="1"/>
          </p:cNvSpPr>
          <p:nvPr/>
        </p:nvSpPr>
        <p:spPr bwMode="auto">
          <a:xfrm flipH="1" flipV="1">
            <a:off x="5867400" y="3933825"/>
            <a:ext cx="865188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9" name="Line 51"/>
          <p:cNvSpPr>
            <a:spLocks noChangeShapeType="1"/>
          </p:cNvSpPr>
          <p:nvPr/>
        </p:nvSpPr>
        <p:spPr bwMode="auto">
          <a:xfrm flipH="1">
            <a:off x="5940425" y="3716338"/>
            <a:ext cx="100806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10" name="Line 52"/>
          <p:cNvSpPr>
            <a:spLocks noChangeShapeType="1"/>
          </p:cNvSpPr>
          <p:nvPr/>
        </p:nvSpPr>
        <p:spPr bwMode="auto">
          <a:xfrm flipH="1" flipV="1">
            <a:off x="5940425" y="3860800"/>
            <a:ext cx="2087563" cy="1223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11" name="Line 53"/>
          <p:cNvSpPr>
            <a:spLocks noChangeShapeType="1"/>
          </p:cNvSpPr>
          <p:nvPr/>
        </p:nvSpPr>
        <p:spPr bwMode="auto">
          <a:xfrm flipH="1">
            <a:off x="5867400" y="3429000"/>
            <a:ext cx="1728788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12" name="AutoShape 56"/>
          <p:cNvSpPr>
            <a:spLocks noChangeArrowheads="1"/>
          </p:cNvSpPr>
          <p:nvPr/>
        </p:nvSpPr>
        <p:spPr bwMode="auto">
          <a:xfrm>
            <a:off x="3924300" y="3644900"/>
            <a:ext cx="2014538" cy="360363"/>
          </a:xfrm>
          <a:prstGeom prst="flowChartTerminator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13" name="Text Box 59"/>
          <p:cNvSpPr txBox="1">
            <a:spLocks noChangeArrowheads="1"/>
          </p:cNvSpPr>
          <p:nvPr/>
        </p:nvSpPr>
        <p:spPr bwMode="auto">
          <a:xfrm>
            <a:off x="3924300" y="3644900"/>
            <a:ext cx="2085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800" b="1" u="none">
                <a:solidFill>
                  <a:schemeClr val="bg2"/>
                </a:solidFill>
              </a:rPr>
              <a:t>Оператор ВрЕС</a:t>
            </a:r>
            <a:endParaRPr lang="ru-RU" sz="1800" b="1" u="none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1" name="AutoShape 6"/>
          <p:cNvSpPr>
            <a:spLocks noChangeAspect="1" noChangeArrowheads="1" noTextEdit="1"/>
          </p:cNvSpPr>
          <p:nvPr/>
        </p:nvSpPr>
        <p:spPr bwMode="auto">
          <a:xfrm>
            <a:off x="684213" y="115888"/>
            <a:ext cx="8280400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Oval 7"/>
          <p:cNvSpPr>
            <a:spLocks noChangeArrowheads="1"/>
          </p:cNvSpPr>
          <p:nvPr/>
        </p:nvSpPr>
        <p:spPr bwMode="auto">
          <a:xfrm>
            <a:off x="4211638" y="1127125"/>
            <a:ext cx="1368425" cy="3857625"/>
          </a:xfrm>
          <a:prstGeom prst="ellipse">
            <a:avLst/>
          </a:prstGeom>
          <a:gradFill rotWithShape="1">
            <a:gsLst>
              <a:gs pos="0">
                <a:srgbClr val="FF0000">
                  <a:alpha val="50998"/>
                </a:srgbClr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Oval 8"/>
          <p:cNvSpPr>
            <a:spLocks noChangeArrowheads="1"/>
          </p:cNvSpPr>
          <p:nvPr/>
        </p:nvSpPr>
        <p:spPr bwMode="auto">
          <a:xfrm rot="-2030480">
            <a:off x="1552575" y="4568825"/>
            <a:ext cx="4125913" cy="1296988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66FF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Oval 9"/>
          <p:cNvSpPr>
            <a:spLocks noChangeArrowheads="1"/>
          </p:cNvSpPr>
          <p:nvPr/>
        </p:nvSpPr>
        <p:spPr bwMode="auto">
          <a:xfrm rot="1959290">
            <a:off x="4206875" y="4484688"/>
            <a:ext cx="4052888" cy="1468437"/>
          </a:xfrm>
          <a:prstGeom prst="ellipse">
            <a:avLst/>
          </a:prstGeom>
          <a:gradFill rotWithShape="1">
            <a:gsLst>
              <a:gs pos="0">
                <a:srgbClr val="00CC00">
                  <a:alpha val="50000"/>
                </a:srgb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 rot="16200000">
            <a:off x="3014663" y="283845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20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明朝" pitchFamily="17" charset="-128"/>
              </a:rPr>
              <a:t>ЕНЕРГОЕФЕКТИВНІСТЬ</a:t>
            </a:r>
            <a:endParaRPr lang="uk-UA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 rot="19583470">
            <a:off x="1476375" y="5232400"/>
            <a:ext cx="376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明朝" pitchFamily="17" charset="-128"/>
              </a:rPr>
              <a:t>ІНТЕЛЕКТУАЛЬНІСТЬ</a:t>
            </a:r>
            <a:endParaRPr lang="uk-UA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 rot="2010424">
            <a:off x="4859338" y="5138738"/>
            <a:ext cx="30972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uk-UA" sz="9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    </a:t>
            </a:r>
            <a:r>
              <a:rPr lang="uk-UA" sz="9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uk-UA" sz="20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明朝" pitchFamily="17" charset="-128"/>
                <a:cs typeface="Times New Roman" pitchFamily="18" charset="0"/>
              </a:rPr>
              <a:t>ЕКОЛОГІЧНІСТЬ</a:t>
            </a:r>
            <a:endParaRPr lang="uk-UA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ＭＳ 明朝" pitchFamily="17" charset="-128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4679950" cy="762000"/>
          </a:xfrm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uk-UA" smtClean="0">
                <a:latin typeface="Times New Roman" pitchFamily="18" charset="0"/>
              </a:rPr>
              <a:t>Основні акценти:</a:t>
            </a: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1547813" y="6021388"/>
            <a:ext cx="6696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uk-UA" sz="2400" b="1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високоефективні </a:t>
            </a:r>
          </a:p>
          <a:p>
            <a:pPr>
              <a:defRPr/>
            </a:pPr>
            <a:r>
              <a:rPr lang="uk-UA" sz="2400" b="1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 екологічні огороджуючі конструкції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5634038" y="2997200"/>
            <a:ext cx="3509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раціональне </a:t>
            </a:r>
          </a:p>
          <a:p>
            <a:pPr>
              <a:defRPr/>
            </a:pPr>
            <a:r>
              <a:rPr lang="uk-UA" sz="2400" b="1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енерговикористання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755650" y="2997200"/>
            <a:ext cx="3482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достатнє </a:t>
            </a:r>
          </a:p>
          <a:p>
            <a:pPr>
              <a:defRPr/>
            </a:pPr>
            <a:r>
              <a:rPr lang="uk-UA" sz="2400" b="1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енергозабезпечення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634287" cy="1373187"/>
          </a:xfrm>
          <a:noFill/>
          <a:ln/>
        </p:spPr>
        <p:txBody>
          <a:bodyPr anchor="b">
            <a:spAutoFit/>
          </a:bodyPr>
          <a:lstStyle/>
          <a:p>
            <a:r>
              <a:rPr lang="uk-UA" sz="2800"/>
              <a:t>Використання джерел </a:t>
            </a:r>
            <a:br>
              <a:rPr lang="uk-UA" sz="2800"/>
            </a:br>
            <a:r>
              <a:rPr lang="uk-UA" sz="2800"/>
              <a:t>розосередженої генерації на базі поновлюваної  енергетики (РГ- ПДЕ)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250113" cy="4760913"/>
          </a:xfrm>
          <a:noFill/>
          <a:ln/>
        </p:spPr>
        <p:txBody>
          <a:bodyPr/>
          <a:lstStyle/>
          <a:p>
            <a:pPr marL="609600" indent="-609600"/>
            <a:r>
              <a:rPr lang="uk-UA" sz="2400"/>
              <a:t>Теплові насоси з живленням від РГ- ПДЕ</a:t>
            </a:r>
          </a:p>
          <a:p>
            <a:pPr marL="609600" indent="-609600"/>
            <a:r>
              <a:rPr lang="uk-UA" sz="2400"/>
              <a:t>Мережеві вітроагрегати</a:t>
            </a:r>
          </a:p>
          <a:p>
            <a:pPr marL="609600" indent="-609600"/>
            <a:r>
              <a:rPr lang="uk-UA" sz="2400"/>
              <a:t>Автономні  вітроагрегати</a:t>
            </a:r>
          </a:p>
          <a:p>
            <a:pPr marL="609600" indent="-609600"/>
            <a:r>
              <a:rPr lang="uk-UA" sz="2400"/>
              <a:t>Фотоелектричні установки</a:t>
            </a:r>
          </a:p>
          <a:p>
            <a:pPr marL="609600" indent="-609600"/>
            <a:r>
              <a:rPr lang="uk-UA" sz="2400"/>
              <a:t>Сонячні колектори</a:t>
            </a:r>
          </a:p>
          <a:p>
            <a:pPr marL="609600" indent="-609600"/>
            <a:r>
              <a:rPr lang="uk-UA" sz="2400"/>
              <a:t>Установки на базі первинної енергетичної біосировини</a:t>
            </a:r>
          </a:p>
          <a:p>
            <a:pPr marL="609600" indent="-609600"/>
            <a:r>
              <a:rPr lang="uk-UA" sz="2400"/>
              <a:t>Установки на базі вторинної енергетичної біосировини</a:t>
            </a:r>
          </a:p>
          <a:p>
            <a:pPr marL="609600" indent="-609600"/>
            <a:r>
              <a:rPr lang="uk-UA" sz="2400"/>
              <a:t>Геотермальні теплоенергетичні установки;</a:t>
            </a:r>
          </a:p>
          <a:p>
            <a:pPr marL="609600" indent="-609600"/>
            <a:r>
              <a:rPr lang="uk-UA" sz="2400"/>
              <a:t>Малі ГЕС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157163"/>
            <a:ext cx="8243887" cy="1616075"/>
          </a:xfrm>
          <a:noFill/>
          <a:ln/>
        </p:spPr>
        <p:txBody>
          <a:bodyPr anchor="b"/>
          <a:lstStyle/>
          <a:p>
            <a:r>
              <a:rPr lang="uk-UA" sz="2800"/>
              <a:t>Використання джерел розосередженої генерації на базі органічного палива</a:t>
            </a:r>
            <a:br>
              <a:rPr lang="uk-UA" sz="2800"/>
            </a:br>
            <a:r>
              <a:rPr lang="uk-UA" sz="2800"/>
              <a:t>(РГ-ОП)</a:t>
            </a:r>
            <a:endParaRPr lang="ru-RU" sz="280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4575" y="2060575"/>
            <a:ext cx="7920038" cy="4392613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uk-UA" sz="2400"/>
              <a:t>Когенераційні установки (КУ)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/>
              <a:t>Дизель-генератори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/>
              <a:t>Теплозабезпечення об’єктів на базі теплоакумулюючого електроопалення (ТАО)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/>
              <a:t>Комбіновані системи теплозабезпечення об’єктів з використанням КУ и ТАО</a:t>
            </a:r>
          </a:p>
          <a:p>
            <a:pPr marL="609600" indent="-609600">
              <a:lnSpc>
                <a:spcPct val="90000"/>
              </a:lnSpc>
            </a:pPr>
            <a:r>
              <a:rPr lang="uk-UA" sz="2400"/>
              <a:t>Теплові насоси з живленням від електричної мережі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7664" y="0"/>
            <a:ext cx="6532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uk-UA" sz="2800" b="1" u="none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Розосереджена </a:t>
            </a:r>
            <a:r>
              <a:rPr lang="uk-UA" sz="2800" b="1" u="none" dirty="0" err="1" smtClean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мікроенергостанція</a:t>
            </a:r>
            <a:endParaRPr lang="ru-RU" sz="2800" u="none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590550" y="717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84888" y="4032250"/>
            <a:ext cx="2663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chemeClr val="tx1"/>
                </a:solidFill>
                <a:latin typeface="Times New Roman" pitchFamily="18" charset="0"/>
              </a:rPr>
              <a:t>Електрична схема мікроенергостанції</a:t>
            </a:r>
            <a:endParaRPr lang="ru-RU" sz="1100" b="1" u="none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403648" y="0"/>
            <a:ext cx="6532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uk-UA" sz="2800" b="1" u="none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Розосереджена </a:t>
            </a:r>
            <a:r>
              <a:rPr lang="uk-UA" sz="2800" b="1" u="none" dirty="0" err="1" smtClean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мікроенергостанція</a:t>
            </a:r>
            <a:endParaRPr lang="ru-RU" sz="2800" u="none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5292725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-590550" y="717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84888" y="4032250"/>
            <a:ext cx="2663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chemeClr val="tx1"/>
                </a:solidFill>
                <a:latin typeface="Times New Roman" pitchFamily="18" charset="0"/>
              </a:rPr>
              <a:t>Електрична схема мікроенергостанції</a:t>
            </a:r>
            <a:endParaRPr lang="ru-RU" sz="1100" b="1" u="none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219700" y="4641850"/>
            <a:ext cx="36734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</a:rPr>
              <a:t>Електрична встановлена потужність …………… 8 кВт</a:t>
            </a:r>
          </a:p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</a:rPr>
              <a:t>Теплова потужність ………………………………. 17 кВт</a:t>
            </a:r>
          </a:p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</a:rPr>
              <a:t>Гаряче водозабезпечення …………………………1,12 м</a:t>
            </a:r>
            <a:r>
              <a:rPr lang="en-US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³</a:t>
            </a:r>
            <a:endParaRPr lang="uk-UA" sz="1100" b="1" u="non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Газозабезпечення:</a:t>
            </a:r>
          </a:p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Метан .…………………….......................... 35 м</a:t>
            </a:r>
            <a:r>
              <a:rPr lang="en-US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/добу</a:t>
            </a:r>
          </a:p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Генераторний газ ……………………… 5-15 м</a:t>
            </a:r>
            <a:r>
              <a:rPr lang="en-US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/добу</a:t>
            </a:r>
          </a:p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Ємність акумуляторних батарей ………….. 9 600 А∙год</a:t>
            </a:r>
          </a:p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Потужність інвертора …………………………… 3,5 кВт</a:t>
            </a:r>
            <a:endParaRPr lang="en-US" sz="1100" b="1" u="non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38877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700" b="1">
                <a:solidFill>
                  <a:schemeClr val="bg2"/>
                </a:solidFill>
                <a:latin typeface="Times New Roman" pitchFamily="18" charset="0"/>
              </a:rPr>
              <a:t>Енергетичні характеристики станції</a:t>
            </a:r>
            <a:endParaRPr lang="ru-RU" sz="1700" b="1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52450"/>
            <a:ext cx="36004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18442" t="16316" r="17989" b="11362"/>
          <a:stretch>
            <a:fillRect/>
          </a:stretch>
        </p:blipFill>
        <p:spPr bwMode="auto">
          <a:xfrm>
            <a:off x="36513" y="180975"/>
            <a:ext cx="9107487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p-cam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00" y="1514475"/>
            <a:ext cx="6572250" cy="52863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1438" y="1497013"/>
            <a:ext cx="2189162" cy="2232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33363" y="1884363"/>
            <a:ext cx="4572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b="1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15913" y="1479550"/>
            <a:ext cx="158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Джерела енергії</a:t>
            </a:r>
            <a:endParaRPr lang="es-ES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-Bold" pitchFamily="34" charset="0"/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33363" y="2493963"/>
            <a:ext cx="4572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99CC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b="1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233363" y="3179763"/>
            <a:ext cx="4572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b="1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03238" y="1854200"/>
            <a:ext cx="1327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b="1" u="none">
                <a:solidFill>
                  <a:srgbClr val="FF0000"/>
                </a:solidFill>
                <a:latin typeface="DIN-Bold" pitchFamily="34" charset="0"/>
              </a:rPr>
              <a:t>Сонячні батареї</a:t>
            </a:r>
            <a:endParaRPr lang="uk-UA" b="1" u="none">
              <a:solidFill>
                <a:schemeClr val="bg1"/>
              </a:solidFill>
              <a:latin typeface="DIN-Bold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19138" y="2586038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b="1" u="none">
                <a:solidFill>
                  <a:schemeClr val="tx1"/>
                </a:solidFill>
                <a:latin typeface="DIN-Bold" pitchFamily="34" charset="0"/>
              </a:rPr>
              <a:t>Вітроагрегати</a:t>
            </a:r>
            <a:r>
              <a:rPr lang="uk-UA" u="none">
                <a:solidFill>
                  <a:schemeClr val="tx1"/>
                </a:solidFill>
                <a:latin typeface="DIN-Bold" pitchFamily="34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85813" y="3255963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b="1" u="none">
                <a:solidFill>
                  <a:srgbClr val="009900"/>
                </a:solidFill>
                <a:latin typeface="DIN-Bold" pitchFamily="34" charset="0"/>
              </a:rPr>
              <a:t>Біомаса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1438" y="4808538"/>
            <a:ext cx="2189162" cy="2019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47663" y="5937250"/>
            <a:ext cx="3048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19138" y="589121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200" b="1" u="none">
                <a:solidFill>
                  <a:schemeClr val="bg2"/>
                </a:solidFill>
                <a:latin typeface="DIN-Bold" pitchFamily="34" charset="0"/>
              </a:rPr>
              <a:t>Трансформаторні підстанції</a:t>
            </a: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233363" y="5251450"/>
            <a:ext cx="457200" cy="457200"/>
          </a:xfrm>
          <a:prstGeom prst="ellipse">
            <a:avLst/>
          </a:prstGeom>
          <a:solidFill>
            <a:srgbClr val="00FFFF"/>
          </a:solid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es-ES" sz="2800" u="none">
              <a:solidFill>
                <a:schemeClr val="bg2"/>
              </a:solidFill>
              <a:latin typeface="DIN-Bold" pitchFamily="34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38188" y="5397500"/>
            <a:ext cx="944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200" b="1" u="none">
                <a:solidFill>
                  <a:schemeClr val="bg2"/>
                </a:solidFill>
                <a:latin typeface="DIN-Bold" pitchFamily="34" charset="0"/>
              </a:rPr>
              <a:t>Підстанції</a:t>
            </a: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147638" y="4808538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Розподільна мережа</a:t>
            </a:r>
            <a:endParaRPr lang="es-ES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-Bold" pitchFamily="34" charset="0"/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73050" y="647065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V="1">
            <a:off x="282575" y="6623050"/>
            <a:ext cx="523875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828675" y="6318250"/>
            <a:ext cx="1311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uk-UA" sz="1000" u="none">
                <a:solidFill>
                  <a:schemeClr val="bg2"/>
                </a:solidFill>
                <a:latin typeface="DIN-Bold" pitchFamily="34" charset="0"/>
              </a:rPr>
              <a:t>Електричні мережі</a:t>
            </a:r>
            <a:r>
              <a:rPr lang="ru-RU" sz="1000" u="none">
                <a:solidFill>
                  <a:schemeClr val="bg2"/>
                </a:solidFill>
                <a:latin typeface="DIN-Bold" pitchFamily="34" charset="0"/>
              </a:rPr>
              <a:t> 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uk-UA" sz="1000" u="none">
                <a:solidFill>
                  <a:schemeClr val="bg2"/>
                </a:solidFill>
                <a:latin typeface="DIN-Bold" pitchFamily="34" charset="0"/>
              </a:rPr>
              <a:t>Теплові мережі</a:t>
            </a:r>
            <a:endParaRPr lang="uk-UA" sz="1200" u="none">
              <a:solidFill>
                <a:schemeClr val="bg2"/>
              </a:solidFill>
              <a:latin typeface="DIN-Bold" pitchFamily="34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 rot="2260858">
            <a:off x="6840538" y="2844800"/>
            <a:ext cx="76200" cy="152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5040313" y="3843338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670425" y="3779838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6135688" y="35464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221288" y="54514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6135688" y="5527675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6669088" y="4779963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71438" y="3800475"/>
            <a:ext cx="2189162" cy="917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306388" y="4211638"/>
            <a:ext cx="304800" cy="381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757238" y="4216400"/>
            <a:ext cx="112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b="1" u="none">
                <a:solidFill>
                  <a:schemeClr val="bg2"/>
                </a:solidFill>
                <a:latin typeface="DIN-Bold" pitchFamily="34" charset="0"/>
              </a:rPr>
              <a:t>Споживачі</a:t>
            </a:r>
            <a:endParaRPr lang="es-ES" b="1" u="none">
              <a:solidFill>
                <a:schemeClr val="bg2"/>
              </a:solidFill>
              <a:latin typeface="DIN-Bold" pitchFamily="34" charset="0"/>
            </a:endParaRPr>
          </a:p>
        </p:txBody>
      </p:sp>
      <p:sp>
        <p:nvSpPr>
          <p:cNvPr id="127006" name="Rectangle 30"/>
          <p:cNvSpPr>
            <a:spLocks noChangeArrowheads="1"/>
          </p:cNvSpPr>
          <p:nvPr/>
        </p:nvSpPr>
        <p:spPr bwMode="auto">
          <a:xfrm>
            <a:off x="450850" y="3784600"/>
            <a:ext cx="1452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Навантаження</a:t>
            </a: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4230688" y="491807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7583488" y="362267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7964488" y="529907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4895850" y="529272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27011" name="Rectangle 35"/>
          <p:cNvSpPr>
            <a:spLocks noChangeArrowheads="1"/>
          </p:cNvSpPr>
          <p:nvPr/>
        </p:nvSpPr>
        <p:spPr bwMode="auto">
          <a:xfrm>
            <a:off x="142875" y="44450"/>
            <a:ext cx="8893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2800" b="1" u="none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Енергозабезпечення</a:t>
            </a:r>
            <a:r>
              <a:rPr lang="en-US" sz="2800" b="1" u="none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u="none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району міста на базі розосередженої </a:t>
            </a:r>
            <a:r>
              <a:rPr lang="uk-UA" sz="2800" b="1" u="none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енергостанції</a:t>
            </a:r>
            <a:r>
              <a:rPr lang="uk-UA" sz="2800" b="1" u="none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u="non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2400" b="1" u="non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uk-UA" sz="2400" b="1" u="non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</a:t>
            </a:r>
            <a:r>
              <a:rPr lang="en-US" sz="2400" b="1" u="none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2400" b="1" u="none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4103688" y="2413000"/>
            <a:ext cx="576262" cy="136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4319588" y="2413000"/>
            <a:ext cx="792162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 flipH="1" flipV="1">
            <a:off x="3598863" y="2413000"/>
            <a:ext cx="720725" cy="2519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 flipH="1" flipV="1">
            <a:off x="3959225" y="2413000"/>
            <a:ext cx="1296988" cy="3024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 flipV="1">
            <a:off x="4822825" y="2413000"/>
            <a:ext cx="1296988" cy="1223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 flipH="1" flipV="1">
            <a:off x="4391025" y="2413000"/>
            <a:ext cx="1800225" cy="3095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H="1" flipV="1">
            <a:off x="4535488" y="2413000"/>
            <a:ext cx="2160587" cy="2374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H="1">
            <a:off x="5903913" y="3995738"/>
            <a:ext cx="100806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 flipH="1" flipV="1">
            <a:off x="4679950" y="2413000"/>
            <a:ext cx="3311525" cy="2951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 flipH="1" flipV="1">
            <a:off x="5183188" y="2268538"/>
            <a:ext cx="2376487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8" name="AutoShape 46"/>
          <p:cNvSpPr>
            <a:spLocks noChangeArrowheads="1"/>
          </p:cNvSpPr>
          <p:nvPr/>
        </p:nvSpPr>
        <p:spPr bwMode="auto">
          <a:xfrm>
            <a:off x="3170238" y="2052638"/>
            <a:ext cx="2014537" cy="360362"/>
          </a:xfrm>
          <a:prstGeom prst="flowChartTerminator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800" b="1" u="none">
                <a:solidFill>
                  <a:srgbClr val="008000"/>
                </a:solidFill>
              </a:rPr>
              <a:t>Оператор РЕС</a:t>
            </a:r>
            <a:endParaRPr lang="ru-RU" sz="1800" b="1" u="none">
              <a:solidFill>
                <a:srgbClr val="008000"/>
              </a:solidFill>
            </a:endParaRPr>
          </a:p>
        </p:txBody>
      </p:sp>
      <p:sp>
        <p:nvSpPr>
          <p:cNvPr id="38959" name="Oval 47"/>
          <p:cNvSpPr>
            <a:spLocks noChangeArrowheads="1"/>
          </p:cNvSpPr>
          <p:nvPr/>
        </p:nvSpPr>
        <p:spPr bwMode="auto">
          <a:xfrm>
            <a:off x="6551613" y="2916238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60" name="Oval 48"/>
          <p:cNvSpPr>
            <a:spLocks noChangeArrowheads="1"/>
          </p:cNvSpPr>
          <p:nvPr/>
        </p:nvSpPr>
        <p:spPr bwMode="auto">
          <a:xfrm>
            <a:off x="6407150" y="3132138"/>
            <a:ext cx="1524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 flipH="1" flipV="1">
            <a:off x="5111750" y="2339975"/>
            <a:ext cx="1295400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 flipH="1" flipV="1">
            <a:off x="5183188" y="2195513"/>
            <a:ext cx="13684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 flipH="1" flipV="1">
            <a:off x="3814763" y="2413000"/>
            <a:ext cx="1152525" cy="287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 rot="2260858">
            <a:off x="5399088" y="4419600"/>
            <a:ext cx="76200" cy="152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6048375" y="4429125"/>
            <a:ext cx="1524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H="1" flipV="1">
            <a:off x="4464050" y="2413000"/>
            <a:ext cx="1655763" cy="2016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 flipV="1">
            <a:off x="3311525" y="4716463"/>
            <a:ext cx="9366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68" name="Line 56"/>
          <p:cNvSpPr>
            <a:spLocks noChangeShapeType="1"/>
          </p:cNvSpPr>
          <p:nvPr/>
        </p:nvSpPr>
        <p:spPr bwMode="auto">
          <a:xfrm flipV="1">
            <a:off x="4248150" y="4213225"/>
            <a:ext cx="1008063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 flipV="1">
            <a:off x="5256213" y="4068763"/>
            <a:ext cx="358775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V="1">
            <a:off x="5614988" y="3995738"/>
            <a:ext cx="360362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>
            <a:off x="6048375" y="3995738"/>
            <a:ext cx="714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>
            <a:off x="6264275" y="3995738"/>
            <a:ext cx="714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6407150" y="3995738"/>
            <a:ext cx="1444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6624638" y="3924300"/>
            <a:ext cx="215900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 flipV="1">
            <a:off x="6840538" y="3924300"/>
            <a:ext cx="574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>
            <a:off x="7199313" y="3636963"/>
            <a:ext cx="649287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7" name="Line 65"/>
          <p:cNvSpPr>
            <a:spLocks noChangeShapeType="1"/>
          </p:cNvSpPr>
          <p:nvPr/>
        </p:nvSpPr>
        <p:spPr bwMode="auto">
          <a:xfrm>
            <a:off x="7848600" y="4500563"/>
            <a:ext cx="863600" cy="165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7199313" y="3563938"/>
            <a:ext cx="1584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 flipH="1" flipV="1">
            <a:off x="7199313" y="3563938"/>
            <a:ext cx="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0" name="Line 68"/>
          <p:cNvSpPr>
            <a:spLocks noChangeShapeType="1"/>
          </p:cNvSpPr>
          <p:nvPr/>
        </p:nvSpPr>
        <p:spPr bwMode="auto">
          <a:xfrm flipV="1">
            <a:off x="7486650" y="2916238"/>
            <a:ext cx="11525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1" name="Line 69"/>
          <p:cNvSpPr>
            <a:spLocks noChangeShapeType="1"/>
          </p:cNvSpPr>
          <p:nvPr/>
        </p:nvSpPr>
        <p:spPr bwMode="auto">
          <a:xfrm>
            <a:off x="5183188" y="3563938"/>
            <a:ext cx="143986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 flipV="1">
            <a:off x="3022600" y="3636963"/>
            <a:ext cx="1512888" cy="5032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3" name="Line 71"/>
          <p:cNvSpPr>
            <a:spLocks noChangeShapeType="1"/>
          </p:cNvSpPr>
          <p:nvPr/>
        </p:nvSpPr>
        <p:spPr bwMode="auto">
          <a:xfrm flipV="1">
            <a:off x="4535488" y="3563938"/>
            <a:ext cx="647700" cy="714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 flipV="1">
            <a:off x="4319588" y="3708400"/>
            <a:ext cx="71437" cy="7207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5" name="Line 73"/>
          <p:cNvSpPr>
            <a:spLocks noChangeShapeType="1"/>
          </p:cNvSpPr>
          <p:nvPr/>
        </p:nvSpPr>
        <p:spPr bwMode="auto">
          <a:xfrm flipV="1">
            <a:off x="4967288" y="3563938"/>
            <a:ext cx="71437" cy="5762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6" name="Line 74"/>
          <p:cNvSpPr>
            <a:spLocks noChangeShapeType="1"/>
          </p:cNvSpPr>
          <p:nvPr/>
        </p:nvSpPr>
        <p:spPr bwMode="auto">
          <a:xfrm flipV="1">
            <a:off x="5759450" y="3563938"/>
            <a:ext cx="0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 flipH="1" flipV="1">
            <a:off x="4967288" y="4140200"/>
            <a:ext cx="73025" cy="2889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8" name="Line 76"/>
          <p:cNvSpPr>
            <a:spLocks noChangeShapeType="1"/>
          </p:cNvSpPr>
          <p:nvPr/>
        </p:nvSpPr>
        <p:spPr bwMode="auto">
          <a:xfrm flipH="1">
            <a:off x="4175125" y="4068763"/>
            <a:ext cx="1512888" cy="7921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 flipH="1" flipV="1">
            <a:off x="4319588" y="4429125"/>
            <a:ext cx="215900" cy="215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 flipH="1">
            <a:off x="4175125" y="4860925"/>
            <a:ext cx="0" cy="7921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>
            <a:off x="4391025" y="5003800"/>
            <a:ext cx="2232025" cy="73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2" name="Line 80"/>
          <p:cNvSpPr>
            <a:spLocks noChangeShapeType="1"/>
          </p:cNvSpPr>
          <p:nvPr/>
        </p:nvSpPr>
        <p:spPr bwMode="auto">
          <a:xfrm flipH="1" flipV="1">
            <a:off x="5327650" y="4284663"/>
            <a:ext cx="71438" cy="7921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3" name="Line 81"/>
          <p:cNvSpPr>
            <a:spLocks noChangeShapeType="1"/>
          </p:cNvSpPr>
          <p:nvPr/>
        </p:nvSpPr>
        <p:spPr bwMode="auto">
          <a:xfrm>
            <a:off x="6551613" y="4787900"/>
            <a:ext cx="71437" cy="2889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4" name="Line 82"/>
          <p:cNvSpPr>
            <a:spLocks noChangeShapeType="1"/>
          </p:cNvSpPr>
          <p:nvPr/>
        </p:nvSpPr>
        <p:spPr bwMode="auto">
          <a:xfrm>
            <a:off x="6551613" y="4787900"/>
            <a:ext cx="36036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5" name="Line 83"/>
          <p:cNvSpPr>
            <a:spLocks noChangeShapeType="1"/>
          </p:cNvSpPr>
          <p:nvPr/>
        </p:nvSpPr>
        <p:spPr bwMode="auto">
          <a:xfrm>
            <a:off x="6696075" y="4068763"/>
            <a:ext cx="215900" cy="7191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>
            <a:off x="5688013" y="4068763"/>
            <a:ext cx="215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>
            <a:off x="5830888" y="4068763"/>
            <a:ext cx="144462" cy="2873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8" name="Line 86"/>
          <p:cNvSpPr>
            <a:spLocks noChangeShapeType="1"/>
          </p:cNvSpPr>
          <p:nvPr/>
        </p:nvSpPr>
        <p:spPr bwMode="auto">
          <a:xfrm>
            <a:off x="5759450" y="3563938"/>
            <a:ext cx="71438" cy="5048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9" name="Line 87"/>
          <p:cNvSpPr>
            <a:spLocks noChangeShapeType="1"/>
          </p:cNvSpPr>
          <p:nvPr/>
        </p:nvSpPr>
        <p:spPr bwMode="auto">
          <a:xfrm flipV="1">
            <a:off x="5975350" y="4356100"/>
            <a:ext cx="792163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0" name="Line 88"/>
          <p:cNvSpPr>
            <a:spLocks noChangeShapeType="1"/>
          </p:cNvSpPr>
          <p:nvPr/>
        </p:nvSpPr>
        <p:spPr bwMode="auto">
          <a:xfrm>
            <a:off x="4175125" y="5653088"/>
            <a:ext cx="4248150" cy="714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1" name="Line 89"/>
          <p:cNvSpPr>
            <a:spLocks noChangeShapeType="1"/>
          </p:cNvSpPr>
          <p:nvPr/>
        </p:nvSpPr>
        <p:spPr bwMode="auto">
          <a:xfrm>
            <a:off x="6623050" y="5076825"/>
            <a:ext cx="144463" cy="6111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>
            <a:off x="8135938" y="5148263"/>
            <a:ext cx="215900" cy="5762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 flipV="1">
            <a:off x="6661150" y="5149850"/>
            <a:ext cx="1474788" cy="71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4" name="Line 92"/>
          <p:cNvSpPr>
            <a:spLocks noChangeShapeType="1"/>
          </p:cNvSpPr>
          <p:nvPr/>
        </p:nvSpPr>
        <p:spPr bwMode="auto">
          <a:xfrm flipV="1">
            <a:off x="5830888" y="4068763"/>
            <a:ext cx="86518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5" name="Line 93"/>
          <p:cNvSpPr>
            <a:spLocks noChangeShapeType="1"/>
          </p:cNvSpPr>
          <p:nvPr/>
        </p:nvSpPr>
        <p:spPr bwMode="auto">
          <a:xfrm flipH="1">
            <a:off x="6696075" y="3563938"/>
            <a:ext cx="431800" cy="5048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6" name="Line 94"/>
          <p:cNvSpPr>
            <a:spLocks noChangeShapeType="1"/>
          </p:cNvSpPr>
          <p:nvPr/>
        </p:nvSpPr>
        <p:spPr bwMode="auto">
          <a:xfrm flipH="1">
            <a:off x="7127875" y="2844800"/>
            <a:ext cx="1511300" cy="7191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7" name="Line 95"/>
          <p:cNvSpPr>
            <a:spLocks noChangeShapeType="1"/>
          </p:cNvSpPr>
          <p:nvPr/>
        </p:nvSpPr>
        <p:spPr bwMode="auto">
          <a:xfrm>
            <a:off x="8712200" y="2844800"/>
            <a:ext cx="144463" cy="431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8" name="Line 96"/>
          <p:cNvSpPr>
            <a:spLocks noChangeShapeType="1"/>
          </p:cNvSpPr>
          <p:nvPr/>
        </p:nvSpPr>
        <p:spPr bwMode="auto">
          <a:xfrm>
            <a:off x="8856663" y="3276600"/>
            <a:ext cx="0" cy="360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9" name="Line 97"/>
          <p:cNvSpPr>
            <a:spLocks noChangeShapeType="1"/>
          </p:cNvSpPr>
          <p:nvPr/>
        </p:nvSpPr>
        <p:spPr bwMode="auto">
          <a:xfrm>
            <a:off x="6623050" y="3563938"/>
            <a:ext cx="1512888" cy="73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0" name="Line 98"/>
          <p:cNvSpPr>
            <a:spLocks noChangeShapeType="1"/>
          </p:cNvSpPr>
          <p:nvPr/>
        </p:nvSpPr>
        <p:spPr bwMode="auto">
          <a:xfrm>
            <a:off x="8135938" y="3636963"/>
            <a:ext cx="7207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1" name="Line 99"/>
          <p:cNvSpPr>
            <a:spLocks noChangeShapeType="1"/>
          </p:cNvSpPr>
          <p:nvPr/>
        </p:nvSpPr>
        <p:spPr bwMode="auto">
          <a:xfrm flipH="1" flipV="1">
            <a:off x="8423275" y="3636963"/>
            <a:ext cx="360363" cy="10080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2" name="Line 100"/>
          <p:cNvSpPr>
            <a:spLocks noChangeShapeType="1"/>
          </p:cNvSpPr>
          <p:nvPr/>
        </p:nvSpPr>
        <p:spPr bwMode="auto">
          <a:xfrm flipH="1" flipV="1">
            <a:off x="7848600" y="4572000"/>
            <a:ext cx="287338" cy="5762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3" name="Line 101"/>
          <p:cNvSpPr>
            <a:spLocks noChangeShapeType="1"/>
          </p:cNvSpPr>
          <p:nvPr/>
        </p:nvSpPr>
        <p:spPr bwMode="auto">
          <a:xfrm flipH="1" flipV="1">
            <a:off x="7127875" y="3563938"/>
            <a:ext cx="720725" cy="10080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4" name="Line 102"/>
          <p:cNvSpPr>
            <a:spLocks noChangeShapeType="1"/>
          </p:cNvSpPr>
          <p:nvPr/>
        </p:nvSpPr>
        <p:spPr bwMode="auto">
          <a:xfrm>
            <a:off x="4248150" y="2413000"/>
            <a:ext cx="935038" cy="23034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5" name="Oval 103"/>
          <p:cNvSpPr>
            <a:spLocks noChangeArrowheads="1"/>
          </p:cNvSpPr>
          <p:nvPr/>
        </p:nvSpPr>
        <p:spPr bwMode="auto">
          <a:xfrm>
            <a:off x="5111750" y="4716463"/>
            <a:ext cx="215900" cy="2159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sz="1800" u="none">
              <a:solidFill>
                <a:srgbClr val="008000"/>
              </a:solidFill>
            </a:endParaRPr>
          </a:p>
        </p:txBody>
      </p:sp>
      <p:sp>
        <p:nvSpPr>
          <p:cNvPr id="39016" name="Line 104"/>
          <p:cNvSpPr>
            <a:spLocks noChangeShapeType="1"/>
          </p:cNvSpPr>
          <p:nvPr/>
        </p:nvSpPr>
        <p:spPr bwMode="auto">
          <a:xfrm flipV="1">
            <a:off x="7920038" y="4645025"/>
            <a:ext cx="863600" cy="71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7" name="Line 105"/>
          <p:cNvSpPr>
            <a:spLocks noChangeShapeType="1"/>
          </p:cNvSpPr>
          <p:nvPr/>
        </p:nvSpPr>
        <p:spPr bwMode="auto">
          <a:xfrm flipV="1">
            <a:off x="7596188" y="4213225"/>
            <a:ext cx="104298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8" name="Line 106"/>
          <p:cNvSpPr>
            <a:spLocks noChangeShapeType="1"/>
          </p:cNvSpPr>
          <p:nvPr/>
        </p:nvSpPr>
        <p:spPr bwMode="auto">
          <a:xfrm>
            <a:off x="6119813" y="3060700"/>
            <a:ext cx="215900" cy="5032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9" name="Line 107"/>
          <p:cNvSpPr>
            <a:spLocks noChangeShapeType="1"/>
          </p:cNvSpPr>
          <p:nvPr/>
        </p:nvSpPr>
        <p:spPr bwMode="auto">
          <a:xfrm>
            <a:off x="6119813" y="3060700"/>
            <a:ext cx="9366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0" name="Line 108"/>
          <p:cNvSpPr>
            <a:spLocks noChangeShapeType="1"/>
          </p:cNvSpPr>
          <p:nvPr/>
        </p:nvSpPr>
        <p:spPr bwMode="auto">
          <a:xfrm flipH="1">
            <a:off x="6911975" y="3060700"/>
            <a:ext cx="144463" cy="5032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1" name="Line 109"/>
          <p:cNvSpPr>
            <a:spLocks noChangeShapeType="1"/>
          </p:cNvSpPr>
          <p:nvPr/>
        </p:nvSpPr>
        <p:spPr bwMode="auto">
          <a:xfrm>
            <a:off x="6983413" y="3421063"/>
            <a:ext cx="217487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2" name="Line 110"/>
          <p:cNvSpPr>
            <a:spLocks noChangeShapeType="1"/>
          </p:cNvSpPr>
          <p:nvPr/>
        </p:nvSpPr>
        <p:spPr bwMode="auto">
          <a:xfrm flipH="1">
            <a:off x="6335713" y="3419475"/>
            <a:ext cx="6477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3" name="Line 111"/>
          <p:cNvSpPr>
            <a:spLocks noChangeShapeType="1"/>
          </p:cNvSpPr>
          <p:nvPr/>
        </p:nvSpPr>
        <p:spPr bwMode="auto">
          <a:xfrm flipH="1" flipV="1">
            <a:off x="6191250" y="3132138"/>
            <a:ext cx="144463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4" name="Line 112"/>
          <p:cNvSpPr>
            <a:spLocks noChangeShapeType="1"/>
          </p:cNvSpPr>
          <p:nvPr/>
        </p:nvSpPr>
        <p:spPr bwMode="auto">
          <a:xfrm flipV="1">
            <a:off x="3887788" y="5724525"/>
            <a:ext cx="4608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714625" y="285750"/>
            <a:ext cx="3500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39113"/>
                </a:solidFill>
                <a:latin typeface="Times New Roman" pitchFamily="18" charset="0"/>
                <a:cs typeface="Times New Roman" pitchFamily="18" charset="0"/>
              </a:rPr>
              <a:t>Eco- Smart </a:t>
            </a:r>
            <a:r>
              <a:rPr lang="uk-UA" sz="3200" b="1" dirty="0">
                <a:solidFill>
                  <a:srgbClr val="139113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endParaRPr lang="ru-RU" sz="3200" b="1" dirty="0">
              <a:solidFill>
                <a:srgbClr val="1391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899592" y="980728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Комплексне використання розосереджених (відновлюваних та традиційних) джерел енергії для інтегрованих систем енергозабезпечення 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Группа 68"/>
          <p:cNvGrpSpPr>
            <a:grpSpLocks/>
          </p:cNvGrpSpPr>
          <p:nvPr/>
        </p:nvGrpSpPr>
        <p:grpSpPr bwMode="auto">
          <a:xfrm>
            <a:off x="142875" y="2214563"/>
            <a:ext cx="8715375" cy="4352925"/>
            <a:chOff x="142843" y="2214553"/>
            <a:chExt cx="8715438" cy="4353341"/>
          </a:xfrm>
        </p:grpSpPr>
        <p:pic>
          <p:nvPicPr>
            <p:cNvPr id="9223" name="Рисунок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3" y="2500306"/>
              <a:ext cx="7143802" cy="3929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5000628" y="2857551"/>
              <a:ext cx="857256" cy="142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4286438"/>
              <a:ext cx="404815" cy="571555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860" y="4000661"/>
              <a:ext cx="928695" cy="962117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5207" y="4000661"/>
              <a:ext cx="1504961" cy="1108181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5" name="Рисунок 14" descr="372075.jpg"/>
            <p:cNvPicPr/>
            <p:nvPr/>
          </p:nvPicPr>
          <p:blipFill>
            <a:blip r:embed="rId6" cstate="print"/>
            <a:srcRect l="9179" t="5072" r="2576" b="5797"/>
            <a:stretch>
              <a:fillRect/>
            </a:stretch>
          </p:blipFill>
          <p:spPr>
            <a:xfrm>
              <a:off x="7286645" y="2857551"/>
              <a:ext cx="1079508" cy="785888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6" name="Рисунок 15" descr="22.jpg"/>
            <p:cNvPicPr/>
            <p:nvPr/>
          </p:nvPicPr>
          <p:blipFill>
            <a:blip r:embed="rId7" cstate="print"/>
            <a:srcRect b="32915"/>
            <a:stretch>
              <a:fillRect/>
            </a:stretch>
          </p:blipFill>
          <p:spPr>
            <a:xfrm>
              <a:off x="6429388" y="5572436"/>
              <a:ext cx="1785951" cy="785888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158" y="2500330"/>
              <a:ext cx="1643074" cy="1063727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923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28992" y="5786453"/>
              <a:ext cx="447695" cy="51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88670" y="5795997"/>
              <a:ext cx="458368" cy="561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олилиния 19"/>
            <p:cNvSpPr/>
            <p:nvPr/>
          </p:nvSpPr>
          <p:spPr>
            <a:xfrm>
              <a:off x="3230553" y="6067783"/>
              <a:ext cx="198438" cy="76207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 flipH="1">
              <a:off x="3857620" y="5572436"/>
              <a:ext cx="285752" cy="571555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flipH="1">
              <a:off x="3857620" y="6143990"/>
              <a:ext cx="1857388" cy="71445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 flipH="1" flipV="1">
              <a:off x="5429256" y="5500992"/>
              <a:ext cx="500067" cy="285777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flipH="1">
              <a:off x="6143636" y="6001102"/>
              <a:ext cx="285752" cy="142889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 flipH="1">
              <a:off x="7000893" y="3071885"/>
              <a:ext cx="285752" cy="285777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786711" y="3714883"/>
              <a:ext cx="71438" cy="214333"/>
            </a:xfrm>
            <a:custGeom>
              <a:avLst/>
              <a:gdLst>
                <a:gd name="connsiteX0" fmla="*/ 0 w 50042"/>
                <a:gd name="connsiteY0" fmla="*/ 0 h 279780"/>
                <a:gd name="connsiteX1" fmla="*/ 47767 w 50042"/>
                <a:gd name="connsiteY1" fmla="*/ 184245 h 279780"/>
                <a:gd name="connsiteX2" fmla="*/ 13648 w 50042"/>
                <a:gd name="connsiteY2" fmla="*/ 279780 h 279780"/>
                <a:gd name="connsiteX3" fmla="*/ 13648 w 50042"/>
                <a:gd name="connsiteY3" fmla="*/ 279780 h 27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2" h="279780">
                  <a:moveTo>
                    <a:pt x="0" y="0"/>
                  </a:moveTo>
                  <a:cubicBezTo>
                    <a:pt x="22746" y="68807"/>
                    <a:pt x="45492" y="137615"/>
                    <a:pt x="47767" y="184245"/>
                  </a:cubicBezTo>
                  <a:cubicBezTo>
                    <a:pt x="50042" y="230875"/>
                    <a:pt x="13648" y="279780"/>
                    <a:pt x="13648" y="279780"/>
                  </a:cubicBezTo>
                  <a:lnTo>
                    <a:pt x="13648" y="279780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40" name="TextBox 34"/>
            <p:cNvSpPr txBox="1">
              <a:spLocks noChangeArrowheads="1"/>
            </p:cNvSpPr>
            <p:nvPr/>
          </p:nvSpPr>
          <p:spPr bwMode="auto">
            <a:xfrm>
              <a:off x="2500298" y="2357430"/>
              <a:ext cx="1428760" cy="3077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Smart-</a:t>
              </a:r>
              <a:r>
                <a:rPr lang="uk-UA" sz="10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модуль контролю та управління</a:t>
              </a:r>
              <a:endParaRPr lang="ru-RU" sz="10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714612" y="3714883"/>
              <a:ext cx="785819" cy="142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42" name="TextBox 36"/>
            <p:cNvSpPr txBox="1">
              <a:spLocks noChangeArrowheads="1"/>
            </p:cNvSpPr>
            <p:nvPr/>
          </p:nvSpPr>
          <p:spPr bwMode="auto">
            <a:xfrm>
              <a:off x="4786315" y="2643182"/>
              <a:ext cx="1143008" cy="27699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1000" b="1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Лікарня </a:t>
              </a:r>
            </a:p>
            <a:p>
              <a:pPr algn="ctr"/>
              <a:r>
                <a:rPr lang="uk-UA" sz="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(з власною генерацією)</a:t>
              </a:r>
              <a:endParaRPr lang="ru-RU" sz="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43" name="TextBox 38"/>
            <p:cNvSpPr txBox="1">
              <a:spLocks noChangeArrowheads="1"/>
            </p:cNvSpPr>
            <p:nvPr/>
          </p:nvSpPr>
          <p:spPr bwMode="auto">
            <a:xfrm>
              <a:off x="7572397" y="2632170"/>
              <a:ext cx="500067" cy="1538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10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ТЕЦ 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 rot="16200000" flipV="1">
              <a:off x="5250640" y="821546"/>
              <a:ext cx="500110" cy="3571901"/>
            </a:xfrm>
            <a:custGeom>
              <a:avLst/>
              <a:gdLst>
                <a:gd name="connsiteX0" fmla="*/ 0 w 50042"/>
                <a:gd name="connsiteY0" fmla="*/ 0 h 279780"/>
                <a:gd name="connsiteX1" fmla="*/ 47767 w 50042"/>
                <a:gd name="connsiteY1" fmla="*/ 184245 h 279780"/>
                <a:gd name="connsiteX2" fmla="*/ 13648 w 50042"/>
                <a:gd name="connsiteY2" fmla="*/ 279780 h 279780"/>
                <a:gd name="connsiteX3" fmla="*/ 13648 w 50042"/>
                <a:gd name="connsiteY3" fmla="*/ 279780 h 27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2" h="279780">
                  <a:moveTo>
                    <a:pt x="0" y="0"/>
                  </a:moveTo>
                  <a:cubicBezTo>
                    <a:pt x="22746" y="68807"/>
                    <a:pt x="45492" y="137615"/>
                    <a:pt x="47767" y="184245"/>
                  </a:cubicBezTo>
                  <a:cubicBezTo>
                    <a:pt x="50042" y="230875"/>
                    <a:pt x="13648" y="279780"/>
                    <a:pt x="13648" y="279780"/>
                  </a:cubicBezTo>
                  <a:lnTo>
                    <a:pt x="13648" y="279780"/>
                  </a:lnTo>
                </a:path>
              </a:pathLst>
            </a:custGeom>
            <a:ln w="254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45" name="TextBox 41"/>
            <p:cNvSpPr txBox="1">
              <a:spLocks noChangeArrowheads="1"/>
            </p:cNvSpPr>
            <p:nvPr/>
          </p:nvSpPr>
          <p:spPr bwMode="auto">
            <a:xfrm>
              <a:off x="142843" y="4143379"/>
              <a:ext cx="500067" cy="46166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10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Заводи та фабрики 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786050" y="5215215"/>
              <a:ext cx="285752" cy="107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47" name="TextBox 42"/>
            <p:cNvSpPr txBox="1">
              <a:spLocks noChangeArrowheads="1"/>
            </p:cNvSpPr>
            <p:nvPr/>
          </p:nvSpPr>
          <p:spPr bwMode="auto">
            <a:xfrm>
              <a:off x="2786050" y="5040165"/>
              <a:ext cx="714380" cy="2462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8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Індивідуальна забудова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48" name="TextBox 44"/>
            <p:cNvSpPr txBox="1">
              <a:spLocks noChangeArrowheads="1"/>
            </p:cNvSpPr>
            <p:nvPr/>
          </p:nvSpPr>
          <p:spPr bwMode="auto">
            <a:xfrm>
              <a:off x="3500430" y="4857759"/>
              <a:ext cx="857256" cy="27699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10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Накопичувачі </a:t>
              </a:r>
              <a:r>
                <a:rPr lang="uk-UA" sz="8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електроенергії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49" name="TextBox 45"/>
            <p:cNvSpPr txBox="1">
              <a:spLocks noChangeArrowheads="1"/>
            </p:cNvSpPr>
            <p:nvPr/>
          </p:nvSpPr>
          <p:spPr bwMode="auto">
            <a:xfrm>
              <a:off x="4071934" y="4071941"/>
              <a:ext cx="571504" cy="27699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9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Сонячні панелі</a:t>
              </a:r>
              <a:endParaRPr lang="ru-RU" sz="9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29388" y="5215215"/>
              <a:ext cx="785819" cy="261962"/>
            </a:xfrm>
            <a:prstGeom prst="rect">
              <a:avLst/>
            </a:prstGeom>
            <a:solidFill>
              <a:schemeClr val="tx1"/>
            </a:solidFill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850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+mn-cs"/>
                </a:rPr>
                <a:t>Багатоквартирні будинки</a:t>
              </a:r>
              <a:endParaRPr lang="ru-RU" sz="85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251" name="TextBox 47"/>
            <p:cNvSpPr txBox="1">
              <a:spLocks noChangeArrowheads="1"/>
            </p:cNvSpPr>
            <p:nvPr/>
          </p:nvSpPr>
          <p:spPr bwMode="auto">
            <a:xfrm>
              <a:off x="2500298" y="3786189"/>
              <a:ext cx="1143008" cy="1538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10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Вітряні турбіни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52" name="TextBox 48"/>
            <p:cNvSpPr txBox="1">
              <a:spLocks noChangeArrowheads="1"/>
            </p:cNvSpPr>
            <p:nvPr/>
          </p:nvSpPr>
          <p:spPr bwMode="auto">
            <a:xfrm>
              <a:off x="3929058" y="5786453"/>
              <a:ext cx="714380" cy="3847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9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Smart-House</a:t>
              </a:r>
            </a:p>
            <a:p>
              <a:pPr algn="ctr"/>
              <a:r>
                <a:rPr lang="en-US" sz="80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(</a:t>
              </a:r>
              <a:r>
                <a:rPr lang="uk-UA" sz="80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з власною генерацією </a:t>
              </a:r>
              <a:r>
                <a:rPr lang="en-US" sz="80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)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 flipH="1">
              <a:off x="7500959" y="5143770"/>
              <a:ext cx="285752" cy="357222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54" name="TextBox 50"/>
            <p:cNvSpPr txBox="1">
              <a:spLocks noChangeArrowheads="1"/>
            </p:cNvSpPr>
            <p:nvPr/>
          </p:nvSpPr>
          <p:spPr bwMode="auto">
            <a:xfrm>
              <a:off x="1714479" y="6143643"/>
              <a:ext cx="1071571" cy="2616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9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Smart-Office</a:t>
              </a:r>
            </a:p>
            <a:p>
              <a:pPr algn="ctr"/>
              <a:r>
                <a:rPr lang="en-US" sz="80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(</a:t>
              </a:r>
              <a:r>
                <a:rPr lang="uk-UA" sz="80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з власною генерацією </a:t>
              </a:r>
              <a:r>
                <a:rPr lang="en-US" sz="80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)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42" name="Рисунок 41" descr="g2010034.jpg"/>
            <p:cNvPicPr>
              <a:picLocks noChangeAspect="1"/>
            </p:cNvPicPr>
            <p:nvPr/>
          </p:nvPicPr>
          <p:blipFill>
            <a:blip r:embed="rId11" cstate="print"/>
            <a:srcRect l="46874" r="14523" b="41176"/>
            <a:stretch>
              <a:fillRect/>
            </a:stretch>
          </p:blipFill>
          <p:spPr>
            <a:xfrm>
              <a:off x="428595" y="5072326"/>
              <a:ext cx="1214447" cy="1306637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43" name="Прямоугольник 42"/>
            <p:cNvSpPr/>
            <p:nvPr/>
          </p:nvSpPr>
          <p:spPr>
            <a:xfrm>
              <a:off x="142843" y="6072547"/>
              <a:ext cx="214315" cy="285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57" name="TextBox 53"/>
            <p:cNvSpPr txBox="1">
              <a:spLocks noChangeArrowheads="1"/>
            </p:cNvSpPr>
            <p:nvPr/>
          </p:nvSpPr>
          <p:spPr bwMode="auto">
            <a:xfrm>
              <a:off x="3571868" y="6286519"/>
              <a:ext cx="785819" cy="1231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8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Теплові насоси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58" name="TextBox 54"/>
            <p:cNvSpPr txBox="1">
              <a:spLocks noChangeArrowheads="1"/>
            </p:cNvSpPr>
            <p:nvPr/>
          </p:nvSpPr>
          <p:spPr bwMode="auto">
            <a:xfrm>
              <a:off x="5429256" y="6377721"/>
              <a:ext cx="928695" cy="1231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uk-UA" sz="8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Накопичувачі тепла</a:t>
              </a:r>
              <a:endParaRPr lang="ru-RU" sz="800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59" name="TextBox 55"/>
            <p:cNvSpPr txBox="1">
              <a:spLocks noChangeArrowheads="1"/>
            </p:cNvSpPr>
            <p:nvPr/>
          </p:nvSpPr>
          <p:spPr bwMode="auto">
            <a:xfrm>
              <a:off x="7858149" y="5183042"/>
              <a:ext cx="1000132" cy="2462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uk-UA" sz="8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Завод переробки </a:t>
              </a:r>
              <a:endParaRPr lang="en-US" sz="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endParaRPr>
            </a:p>
            <a:p>
              <a:r>
                <a:rPr lang="uk-UA" sz="8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вторинної сировини</a:t>
              </a:r>
            </a:p>
          </p:txBody>
        </p:sp>
        <p:sp>
          <p:nvSpPr>
            <p:cNvPr id="9260" name="TextBox 56"/>
            <p:cNvSpPr txBox="1">
              <a:spLocks noChangeArrowheads="1"/>
            </p:cNvSpPr>
            <p:nvPr/>
          </p:nvSpPr>
          <p:spPr bwMode="auto">
            <a:xfrm>
              <a:off x="6929455" y="6429395"/>
              <a:ext cx="1214447" cy="13849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uk-UA" sz="900" b="1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Накопичувачі біогазу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9124" y="2214553"/>
              <a:ext cx="404816" cy="571555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49" name="Полилиния 48"/>
            <p:cNvSpPr/>
            <p:nvPr/>
          </p:nvSpPr>
          <p:spPr>
            <a:xfrm>
              <a:off x="6740541" y="4561102"/>
              <a:ext cx="436566" cy="74619"/>
            </a:xfrm>
            <a:custGeom>
              <a:avLst/>
              <a:gdLst>
                <a:gd name="connsiteX0" fmla="*/ 435935 w 435935"/>
                <a:gd name="connsiteY0" fmla="*/ 0 h 74428"/>
                <a:gd name="connsiteX1" fmla="*/ 0 w 435935"/>
                <a:gd name="connsiteY1" fmla="*/ 74428 h 7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935" h="74428">
                  <a:moveTo>
                    <a:pt x="435935" y="0"/>
                  </a:moveTo>
                  <a:cubicBezTo>
                    <a:pt x="251637" y="30125"/>
                    <a:pt x="60251" y="69112"/>
                    <a:pt x="0" y="74428"/>
                  </a:cubicBez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6146811" y="5213627"/>
              <a:ext cx="233365" cy="315943"/>
            </a:xfrm>
            <a:custGeom>
              <a:avLst/>
              <a:gdLst>
                <a:gd name="connsiteX0" fmla="*/ 232145 w 232145"/>
                <a:gd name="connsiteY0" fmla="*/ 315432 h 315432"/>
                <a:gd name="connsiteX1" fmla="*/ 30126 w 232145"/>
                <a:gd name="connsiteY1" fmla="*/ 49618 h 315432"/>
                <a:gd name="connsiteX2" fmla="*/ 51391 w 232145"/>
                <a:gd name="connsiteY2" fmla="*/ 17721 h 315432"/>
                <a:gd name="connsiteX3" fmla="*/ 51391 w 232145"/>
                <a:gd name="connsiteY3" fmla="*/ 17721 h 31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45" h="315432">
                  <a:moveTo>
                    <a:pt x="232145" y="315432"/>
                  </a:moveTo>
                  <a:cubicBezTo>
                    <a:pt x="146198" y="207334"/>
                    <a:pt x="60252" y="99236"/>
                    <a:pt x="30126" y="49618"/>
                  </a:cubicBezTo>
                  <a:cubicBezTo>
                    <a:pt x="0" y="0"/>
                    <a:pt x="51391" y="17721"/>
                    <a:pt x="51391" y="17721"/>
                  </a:cubicBezTo>
                  <a:lnTo>
                    <a:pt x="51391" y="17721"/>
                  </a:lnTo>
                </a:path>
              </a:pathLst>
            </a:custGeom>
            <a:ln w="25400">
              <a:solidFill>
                <a:srgbClr val="ECC7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240607" y="5188224"/>
              <a:ext cx="117476" cy="319118"/>
            </a:xfrm>
            <a:custGeom>
              <a:avLst/>
              <a:gdLst>
                <a:gd name="connsiteX0" fmla="*/ 116958 w 116958"/>
                <a:gd name="connsiteY0" fmla="*/ 0 h 318977"/>
                <a:gd name="connsiteX1" fmla="*/ 0 w 116958"/>
                <a:gd name="connsiteY1" fmla="*/ 318977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58" h="318977">
                  <a:moveTo>
                    <a:pt x="116958" y="0"/>
                  </a:moveTo>
                  <a:lnTo>
                    <a:pt x="0" y="318977"/>
                  </a:lnTo>
                </a:path>
              </a:pathLst>
            </a:custGeom>
            <a:ln w="25400">
              <a:solidFill>
                <a:srgbClr val="ECC7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6280162" y="3806967"/>
              <a:ext cx="100014" cy="446131"/>
            </a:xfrm>
            <a:custGeom>
              <a:avLst/>
              <a:gdLst>
                <a:gd name="connsiteX0" fmla="*/ 14177 w 99238"/>
                <a:gd name="connsiteY0" fmla="*/ 446567 h 446567"/>
                <a:gd name="connsiteX1" fmla="*/ 14177 w 99238"/>
                <a:gd name="connsiteY1" fmla="*/ 191386 h 446567"/>
                <a:gd name="connsiteX2" fmla="*/ 99238 w 99238"/>
                <a:gd name="connsiteY2" fmla="*/ 0 h 4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238" h="446567">
                  <a:moveTo>
                    <a:pt x="14177" y="446567"/>
                  </a:moveTo>
                  <a:cubicBezTo>
                    <a:pt x="7088" y="356190"/>
                    <a:pt x="0" y="265814"/>
                    <a:pt x="14177" y="191386"/>
                  </a:cubicBezTo>
                  <a:cubicBezTo>
                    <a:pt x="28354" y="116958"/>
                    <a:pt x="63796" y="58479"/>
                    <a:pt x="99238" y="0"/>
                  </a:cubicBezTo>
                </a:path>
              </a:pathLst>
            </a:custGeom>
            <a:ln w="25400">
              <a:solidFill>
                <a:srgbClr val="ECC7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3433755" y="4742095"/>
              <a:ext cx="2392379" cy="658875"/>
            </a:xfrm>
            <a:custGeom>
              <a:avLst/>
              <a:gdLst>
                <a:gd name="connsiteX0" fmla="*/ 2392326 w 2392326"/>
                <a:gd name="connsiteY0" fmla="*/ 435935 h 659219"/>
                <a:gd name="connsiteX1" fmla="*/ 1658679 w 2392326"/>
                <a:gd name="connsiteY1" fmla="*/ 0 h 659219"/>
                <a:gd name="connsiteX2" fmla="*/ 744279 w 2392326"/>
                <a:gd name="connsiteY2" fmla="*/ 435935 h 659219"/>
                <a:gd name="connsiteX3" fmla="*/ 0 w 2392326"/>
                <a:gd name="connsiteY3" fmla="*/ 659219 h 659219"/>
                <a:gd name="connsiteX4" fmla="*/ 0 w 2392326"/>
                <a:gd name="connsiteY4" fmla="*/ 659219 h 6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326" h="659219">
                  <a:moveTo>
                    <a:pt x="2392326" y="435935"/>
                  </a:moveTo>
                  <a:cubicBezTo>
                    <a:pt x="2162839" y="217967"/>
                    <a:pt x="1933353" y="0"/>
                    <a:pt x="1658679" y="0"/>
                  </a:cubicBezTo>
                  <a:cubicBezTo>
                    <a:pt x="1384005" y="0"/>
                    <a:pt x="1020726" y="326065"/>
                    <a:pt x="744279" y="435935"/>
                  </a:cubicBezTo>
                  <a:cubicBezTo>
                    <a:pt x="467833" y="545805"/>
                    <a:pt x="0" y="659219"/>
                    <a:pt x="0" y="659219"/>
                  </a:cubicBezTo>
                  <a:lnTo>
                    <a:pt x="0" y="659219"/>
                  </a:lnTo>
                </a:path>
              </a:pathLst>
            </a:custGeom>
            <a:ln w="25400">
              <a:solidFill>
                <a:srgbClr val="ECC7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643063" y="642918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Комплексне використання розосереджених (відновлюваних та традиційних) джерел енергії для інтегрованих систем </a:t>
            </a:r>
            <a:r>
              <a:rPr lang="uk-UA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енергозабезпечення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Объект 2"/>
          <p:cNvPicPr>
            <a:picLocks noChangeArrowheads="1"/>
          </p:cNvPicPr>
          <p:nvPr/>
        </p:nvPicPr>
        <p:blipFill>
          <a:blip r:embed="rId2" cstate="print"/>
          <a:srcRect t="-320" r="-227" b="-845"/>
          <a:stretch>
            <a:fillRect/>
          </a:stretch>
        </p:blipFill>
        <p:spPr bwMode="auto">
          <a:xfrm>
            <a:off x="71438" y="2286000"/>
            <a:ext cx="52863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786063"/>
            <a:ext cx="3571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7"/>
          <p:cNvSpPr>
            <a:spLocks noChangeArrowheads="1"/>
          </p:cNvSpPr>
          <p:nvPr/>
        </p:nvSpPr>
        <p:spPr bwMode="auto">
          <a:xfrm>
            <a:off x="5429250" y="1928802"/>
            <a:ext cx="3500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«</a:t>
            </a:r>
            <a:r>
              <a:rPr lang="uk-UA" sz="1200" b="1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Енергетична тріада» — це проста і логічна концепція, котра допомагає економити енергію, зменшувати залежність від викопного палива та охороняти довкілля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Arial Narrow" pitchFamily="34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00113" y="476250"/>
            <a:ext cx="8280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8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 оцінками експертів реалізація системного підходу у поєднанні з енергозберігаючими технологіями дозволяє знизити затрати енергії теплопостачання житлових будинків у 2…2,5 рази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971550" y="3068638"/>
            <a:ext cx="76327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uk-UA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Складова енергозбереження за рахунок:</a:t>
            </a:r>
          </a:p>
          <a:p>
            <a:pPr marL="723900" lvl="1" indent="-266700" algn="l">
              <a:lnSpc>
                <a:spcPct val="120000"/>
              </a:lnSpc>
              <a:buFontTx/>
              <a:buChar char="•"/>
              <a:defRPr/>
            </a:pPr>
            <a:r>
              <a:rPr lang="uk-UA" sz="2000" b="1" u="non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оптимізації містобудівних рішень складає 8…10%;</a:t>
            </a:r>
          </a:p>
          <a:p>
            <a:pPr marL="723900" lvl="1" indent="-266700" algn="l">
              <a:lnSpc>
                <a:spcPct val="120000"/>
              </a:lnSpc>
              <a:buFontTx/>
              <a:buChar char="•"/>
              <a:defRPr/>
            </a:pPr>
            <a:r>
              <a:rPr lang="uk-UA" sz="2000" b="1" u="non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архітектурно-планувальних рішень – до 15%;</a:t>
            </a:r>
          </a:p>
          <a:p>
            <a:pPr marL="723900" lvl="1" indent="-266700" algn="l">
              <a:lnSpc>
                <a:spcPct val="120000"/>
              </a:lnSpc>
              <a:buFontTx/>
              <a:buChar char="•"/>
              <a:defRPr/>
            </a:pPr>
            <a:r>
              <a:rPr lang="uk-UA" sz="2000" b="1" u="non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конструктивних систем оболонок будівель – 25%;</a:t>
            </a:r>
          </a:p>
          <a:p>
            <a:pPr marL="723900" lvl="1" indent="-266700" algn="l">
              <a:lnSpc>
                <a:spcPct val="120000"/>
              </a:lnSpc>
              <a:buFontTx/>
              <a:buChar char="•"/>
              <a:defRPr/>
            </a:pPr>
            <a:r>
              <a:rPr lang="uk-UA" sz="2000" b="1" u="non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інженерних систем опалення, вентиляції та гарячого водопостачання – до 30%;</a:t>
            </a:r>
          </a:p>
          <a:p>
            <a:pPr marL="723900" lvl="1" indent="-266700" algn="l">
              <a:lnSpc>
                <a:spcPct val="120000"/>
              </a:lnSpc>
              <a:buFontTx/>
              <a:buChar char="•"/>
              <a:defRPr/>
            </a:pPr>
            <a:r>
              <a:rPr lang="uk-UA" sz="2000" b="1" u="non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раціональної організації систем контролю, обліку та регулювання параметрів теплоносія – до 20%.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461963"/>
            <a:ext cx="8243887" cy="1382712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smtClean="0">
                <a:latin typeface="Times New Roman" pitchFamily="18" charset="0"/>
              </a:rPr>
              <a:t>ІНТЕЛЕКТУАЛЬНИЙ  ЕНЕРГОЕФЕКТИВНИЙ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ЕКО-БУДИНОК</a:t>
            </a:r>
            <a:r>
              <a:rPr lang="ru-RU" sz="2800" smtClean="0"/>
              <a:t>  </a:t>
            </a:r>
            <a:r>
              <a:rPr lang="uk-UA" sz="2800" b="0" smtClean="0">
                <a:sym typeface="Symbol" pitchFamily="18" charset="2"/>
              </a:rPr>
              <a:t> </a:t>
            </a:r>
            <a:r>
              <a:rPr lang="uk-UA" sz="2800" b="0" smtClean="0">
                <a:latin typeface="Times New Roman" pitchFamily="18" charset="0"/>
                <a:sym typeface="Symbol" pitchFamily="18" charset="2"/>
              </a:rPr>
              <a:t>це</a:t>
            </a:r>
            <a:r>
              <a:rPr lang="uk-UA" sz="2800" b="0" smtClean="0">
                <a:latin typeface="Times New Roman" pitchFamily="18" charset="0"/>
              </a:rPr>
              <a:t> взаємне поєднання п’яти підсистем:</a:t>
            </a:r>
            <a:endParaRPr lang="ru-RU" sz="2800" b="0" smtClean="0">
              <a:latin typeface="Times New Roman" pitchFamily="18" charset="0"/>
            </a:endParaRP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2124075" y="2565400"/>
            <a:ext cx="5256213" cy="3813175"/>
          </a:xfrm>
          <a:prstGeom prst="ellipse">
            <a:avLst/>
          </a:prstGeom>
          <a:noFill/>
          <a:ln w="76200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39750" y="3759200"/>
            <a:ext cx="3313113" cy="893763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забезпечення мікроклімату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437188" y="3789363"/>
            <a:ext cx="3527425" cy="863600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водозабезпечення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042988" y="5780088"/>
            <a:ext cx="3529012" cy="457200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енерговикористання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932363" y="5780088"/>
            <a:ext cx="3527425" cy="4572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енергозабезпечення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987675" y="2133600"/>
            <a:ext cx="3384550" cy="1150938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інтелектуальний контроль та управління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4" name="Rectangle 14"/>
          <p:cNvSpPr>
            <a:spLocks noGrp="1" noChangeArrowheads="1"/>
          </p:cNvSpPr>
          <p:nvPr>
            <p:ph type="title"/>
          </p:nvPr>
        </p:nvSpPr>
        <p:spPr>
          <a:xfrm>
            <a:off x="900113" y="461963"/>
            <a:ext cx="8243887" cy="1382712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smtClean="0">
                <a:latin typeface="Times New Roman" pitchFamily="18" charset="0"/>
              </a:rPr>
              <a:t>ІНТЕЛЕКТУАЛЬНИЙ  ЕНЕРГОЕФЕКТИВНИЙ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ЕКО-БУДИНОК</a:t>
            </a:r>
            <a:r>
              <a:rPr lang="ru-RU" sz="2800" smtClean="0"/>
              <a:t>  </a:t>
            </a:r>
            <a:r>
              <a:rPr lang="uk-UA" sz="2800" b="0" smtClean="0">
                <a:sym typeface="Symbol" pitchFamily="18" charset="2"/>
              </a:rPr>
              <a:t> </a:t>
            </a:r>
            <a:r>
              <a:rPr lang="uk-UA" sz="2800" b="0" smtClean="0">
                <a:latin typeface="Times New Roman" pitchFamily="18" charset="0"/>
                <a:sym typeface="Symbol" pitchFamily="18" charset="2"/>
              </a:rPr>
              <a:t>це</a:t>
            </a:r>
            <a:r>
              <a:rPr lang="uk-UA" sz="2800" b="0" smtClean="0">
                <a:latin typeface="Times New Roman" pitchFamily="18" charset="0"/>
              </a:rPr>
              <a:t> взаємне поєднання п’яти підсистем:</a:t>
            </a:r>
            <a:endParaRPr lang="ru-RU" sz="2800" b="0" smtClean="0">
              <a:latin typeface="Times New Roman" pitchFamily="18" charset="0"/>
            </a:endParaRPr>
          </a:p>
        </p:txBody>
      </p:sp>
      <p:sp>
        <p:nvSpPr>
          <p:cNvPr id="10243" name="Oval 15"/>
          <p:cNvSpPr>
            <a:spLocks noChangeArrowheads="1"/>
          </p:cNvSpPr>
          <p:nvPr/>
        </p:nvSpPr>
        <p:spPr bwMode="auto">
          <a:xfrm>
            <a:off x="2124075" y="2565400"/>
            <a:ext cx="5256213" cy="3813175"/>
          </a:xfrm>
          <a:prstGeom prst="ellips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5437188" y="3789363"/>
            <a:ext cx="3527425" cy="863600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водозабезпечення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5" name="Text Box 18"/>
          <p:cNvSpPr txBox="1">
            <a:spLocks noChangeArrowheads="1"/>
          </p:cNvSpPr>
          <p:nvPr/>
        </p:nvSpPr>
        <p:spPr bwMode="auto">
          <a:xfrm>
            <a:off x="1042988" y="5780088"/>
            <a:ext cx="3529012" cy="457200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енерговикористання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4932363" y="5780088"/>
            <a:ext cx="3527425" cy="4572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none">
                <a:solidFill>
                  <a:schemeClr val="bg2"/>
                </a:solidFill>
                <a:latin typeface="Arial" charset="0"/>
              </a:rPr>
              <a:t> </a:t>
            </a: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енергозабезпечення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539750" y="3757613"/>
            <a:ext cx="5327650" cy="1736725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 u="none">
                <a:solidFill>
                  <a:schemeClr val="tx1"/>
                </a:solidFill>
                <a:latin typeface="Arial" charset="0"/>
              </a:rPr>
              <a:t>забезпечення мікроклімату</a:t>
            </a:r>
            <a:endParaRPr lang="ru-RU" sz="54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8" name="Text Box 21"/>
          <p:cNvSpPr txBox="1">
            <a:spLocks noChangeArrowheads="1"/>
          </p:cNvSpPr>
          <p:nvPr/>
        </p:nvSpPr>
        <p:spPr bwMode="auto">
          <a:xfrm>
            <a:off x="2987675" y="2133600"/>
            <a:ext cx="3384550" cy="1150938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400" b="1" u="none">
                <a:solidFill>
                  <a:schemeClr val="tx1"/>
                </a:solidFill>
                <a:latin typeface="Arial" charset="0"/>
              </a:rPr>
              <a:t>інтелектуальний контроль та управління</a:t>
            </a:r>
            <a:endParaRPr lang="ru-RU" sz="2400" b="1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3"/>
          <p:cNvSpPr>
            <a:spLocks noChangeArrowheads="1"/>
          </p:cNvSpPr>
          <p:nvPr/>
        </p:nvSpPr>
        <p:spPr bwMode="auto">
          <a:xfrm>
            <a:off x="3419475" y="3983057"/>
            <a:ext cx="2447925" cy="863600"/>
          </a:xfrm>
          <a:prstGeom prst="flowChartExtra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161925" y="1439863"/>
            <a:ext cx="8982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827088" y="260350"/>
            <a:ext cx="81708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3200" b="1" u="none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Теплова ефективність будинку розглядається як  взаємодія трьох елементів єдиної енергетичної системи</a:t>
            </a:r>
          </a:p>
        </p:txBody>
      </p:sp>
      <p:sp>
        <p:nvSpPr>
          <p:cNvPr id="71699" name="AutoShape 19"/>
          <p:cNvSpPr>
            <a:spLocks noChangeArrowheads="1"/>
          </p:cNvSpPr>
          <p:nvPr/>
        </p:nvSpPr>
        <p:spPr bwMode="auto">
          <a:xfrm>
            <a:off x="1763713" y="2830532"/>
            <a:ext cx="5759450" cy="1081087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uk-UA" sz="22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Кліматичні параметри </a:t>
            </a:r>
          </a:p>
          <a:p>
            <a:pPr>
              <a:defRPr/>
            </a:pPr>
            <a:r>
              <a:rPr lang="uk-UA" sz="22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навколишнього середовища</a:t>
            </a:r>
            <a:endParaRPr lang="ru-RU" sz="22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0" name="AutoShape 20"/>
          <p:cNvSpPr>
            <a:spLocks noChangeArrowheads="1"/>
          </p:cNvSpPr>
          <p:nvPr/>
        </p:nvSpPr>
        <p:spPr bwMode="auto">
          <a:xfrm>
            <a:off x="179388" y="4343419"/>
            <a:ext cx="4032250" cy="1800225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200" b="1" u="none">
                <a:solidFill>
                  <a:schemeClr val="tx1"/>
                </a:solidFill>
              </a:rPr>
              <a:t>Проектно-планувальні</a:t>
            </a:r>
          </a:p>
          <a:p>
            <a:r>
              <a:rPr lang="uk-UA" sz="2200" b="1" u="none">
                <a:solidFill>
                  <a:schemeClr val="tx1"/>
                </a:solidFill>
              </a:rPr>
              <a:t>рішення та теплоізолюючі</a:t>
            </a:r>
          </a:p>
          <a:p>
            <a:r>
              <a:rPr lang="uk-UA" sz="2200" b="1" u="none">
                <a:solidFill>
                  <a:schemeClr val="tx1"/>
                </a:solidFill>
              </a:rPr>
              <a:t>властивості</a:t>
            </a:r>
          </a:p>
          <a:p>
            <a:r>
              <a:rPr lang="uk-UA" sz="2200" b="1" u="none">
                <a:solidFill>
                  <a:schemeClr val="tx1"/>
                </a:solidFill>
              </a:rPr>
              <a:t>конструкцій  будинку</a:t>
            </a:r>
            <a:endParaRPr lang="ru-RU" sz="2200" b="1" u="none">
              <a:solidFill>
                <a:schemeClr val="tx1"/>
              </a:solidFill>
            </a:endParaRPr>
          </a:p>
        </p:txBody>
      </p:sp>
      <p:sp>
        <p:nvSpPr>
          <p:cNvPr id="11271" name="AutoShape 22"/>
          <p:cNvSpPr>
            <a:spLocks noChangeArrowheads="1"/>
          </p:cNvSpPr>
          <p:nvPr/>
        </p:nvSpPr>
        <p:spPr bwMode="auto">
          <a:xfrm>
            <a:off x="5076825" y="4343419"/>
            <a:ext cx="3887788" cy="1800225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200" b="1" u="none">
                <a:solidFill>
                  <a:schemeClr val="tx1"/>
                </a:solidFill>
              </a:rPr>
              <a:t>Параметри </a:t>
            </a:r>
          </a:p>
          <a:p>
            <a:r>
              <a:rPr lang="uk-UA" sz="2200" b="1" u="none">
                <a:solidFill>
                  <a:schemeClr val="tx1"/>
                </a:solidFill>
              </a:rPr>
              <a:t>теплохолодопостачання </a:t>
            </a:r>
          </a:p>
          <a:p>
            <a:r>
              <a:rPr lang="uk-UA" sz="2200" b="1" u="none">
                <a:solidFill>
                  <a:schemeClr val="tx1"/>
                </a:solidFill>
              </a:rPr>
              <a:t>  та вентилювання для </a:t>
            </a:r>
          </a:p>
          <a:p>
            <a:r>
              <a:rPr lang="uk-UA" sz="2200" b="1" u="none">
                <a:solidFill>
                  <a:schemeClr val="tx1"/>
                </a:solidFill>
              </a:rPr>
              <a:t>комфортного </a:t>
            </a:r>
          </a:p>
          <a:p>
            <a:r>
              <a:rPr lang="uk-UA" sz="2200" b="1" u="none">
                <a:solidFill>
                  <a:schemeClr val="tx1"/>
                </a:solidFill>
              </a:rPr>
              <a:t>мікроклімату</a:t>
            </a:r>
            <a:endParaRPr lang="ru-RU" sz="2200" b="1" u="non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7"/>
          <p:cNvSpPr>
            <a:spLocks noChangeArrowheads="1"/>
          </p:cNvSpPr>
          <p:nvPr/>
        </p:nvSpPr>
        <p:spPr bwMode="auto">
          <a:xfrm rot="10800000">
            <a:off x="1765300" y="438150"/>
            <a:ext cx="5472113" cy="1800225"/>
          </a:xfrm>
          <a:prstGeom prst="upArrowCallout">
            <a:avLst>
              <a:gd name="adj1" fmla="val 78244"/>
              <a:gd name="adj2" fmla="val 75682"/>
              <a:gd name="adj3" fmla="val 11426"/>
              <a:gd name="adj4" fmla="val 84491"/>
            </a:avLst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971550" y="2309813"/>
            <a:ext cx="7127875" cy="431800"/>
          </a:xfrm>
          <a:prstGeom prst="flowChartExtra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1690688" y="2741613"/>
            <a:ext cx="5688012" cy="32702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1800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Теплова ефективність будинку</a:t>
            </a:r>
            <a:endParaRPr lang="ru-RU" sz="1800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81" name="AutoShape 13"/>
          <p:cNvSpPr>
            <a:spLocks noChangeArrowheads="1"/>
          </p:cNvSpPr>
          <p:nvPr/>
        </p:nvSpPr>
        <p:spPr bwMode="auto">
          <a:xfrm>
            <a:off x="1836738" y="509588"/>
            <a:ext cx="5329237" cy="287337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uk-UA" b="1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Температура повітря навколишнього середовища</a:t>
            </a:r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>
            <a:off x="1836738" y="1228725"/>
            <a:ext cx="5329237" cy="288925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uk-UA" b="1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Характеристики пануючих у даній місцевості  вітрів</a:t>
            </a:r>
            <a:endParaRPr lang="ru-RU" b="1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84" name="AutoShape 16"/>
          <p:cNvSpPr>
            <a:spLocks noChangeArrowheads="1"/>
          </p:cNvSpPr>
          <p:nvPr/>
        </p:nvSpPr>
        <p:spPr bwMode="auto">
          <a:xfrm>
            <a:off x="1836738" y="1590675"/>
            <a:ext cx="5329237" cy="287338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uk-UA" b="1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Рівень сонячної</a:t>
            </a:r>
            <a:r>
              <a:rPr lang="en-US" b="1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радіації</a:t>
            </a:r>
            <a:endParaRPr lang="ru-RU" b="1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6" name="AutoShape 18"/>
          <p:cNvSpPr>
            <a:spLocks noChangeArrowheads="1"/>
          </p:cNvSpPr>
          <p:nvPr/>
        </p:nvSpPr>
        <p:spPr bwMode="auto">
          <a:xfrm>
            <a:off x="179388" y="3141663"/>
            <a:ext cx="4249737" cy="2674937"/>
          </a:xfrm>
          <a:prstGeom prst="upArrowCallout">
            <a:avLst>
              <a:gd name="adj1" fmla="val 41836"/>
              <a:gd name="adj2" fmla="val 39902"/>
              <a:gd name="adj3" fmla="val 7778"/>
              <a:gd name="adj4" fmla="val 89398"/>
            </a:avLst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9587" name="AutoShape 19"/>
          <p:cNvSpPr>
            <a:spLocks noChangeArrowheads="1"/>
          </p:cNvSpPr>
          <p:nvPr/>
        </p:nvSpPr>
        <p:spPr bwMode="auto">
          <a:xfrm>
            <a:off x="242888" y="4016375"/>
            <a:ext cx="4122737" cy="288925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79388" lvl="1">
              <a:defRPr/>
            </a:pPr>
            <a:r>
              <a:rPr lang="uk-UA" b="1" u="none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Місце  розташування будівлі</a:t>
            </a:r>
          </a:p>
        </p:txBody>
      </p:sp>
      <p:sp>
        <p:nvSpPr>
          <p:cNvPr id="109588" name="AutoShape 20"/>
          <p:cNvSpPr>
            <a:spLocks noChangeArrowheads="1"/>
          </p:cNvSpPr>
          <p:nvPr/>
        </p:nvSpPr>
        <p:spPr bwMode="auto">
          <a:xfrm>
            <a:off x="244475" y="4376738"/>
            <a:ext cx="4121150" cy="287337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79388" lvl="1">
              <a:defRPr/>
            </a:pPr>
            <a:r>
              <a:rPr lang="uk-UA" b="1" u="none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Орієнтація будівлі за сторонами світу</a:t>
            </a:r>
          </a:p>
        </p:txBody>
      </p:sp>
      <p:sp>
        <p:nvSpPr>
          <p:cNvPr id="109589" name="AutoShape 21"/>
          <p:cNvSpPr>
            <a:spLocks noChangeArrowheads="1"/>
          </p:cNvSpPr>
          <p:nvPr/>
        </p:nvSpPr>
        <p:spPr bwMode="auto">
          <a:xfrm>
            <a:off x="249238" y="4735513"/>
            <a:ext cx="4116387" cy="288925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79388" lvl="1">
              <a:defRPr/>
            </a:pPr>
            <a:r>
              <a:rPr lang="uk-UA" b="1" u="none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Геометрична форма будинку</a:t>
            </a:r>
          </a:p>
        </p:txBody>
      </p:sp>
      <p:sp>
        <p:nvSpPr>
          <p:cNvPr id="109590" name="AutoShape 22"/>
          <p:cNvSpPr>
            <a:spLocks noChangeArrowheads="1"/>
          </p:cNvSpPr>
          <p:nvPr/>
        </p:nvSpPr>
        <p:spPr bwMode="auto">
          <a:xfrm>
            <a:off x="246063" y="5097463"/>
            <a:ext cx="4114800" cy="287337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79388" lvl="1">
              <a:defRPr/>
            </a:pPr>
            <a:r>
              <a:rPr lang="uk-UA" b="1" u="none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Розміри будинку у плані</a:t>
            </a:r>
          </a:p>
        </p:txBody>
      </p:sp>
      <p:sp>
        <p:nvSpPr>
          <p:cNvPr id="109591" name="AutoShape 23"/>
          <p:cNvSpPr>
            <a:spLocks noChangeArrowheads="1"/>
          </p:cNvSpPr>
          <p:nvPr/>
        </p:nvSpPr>
        <p:spPr bwMode="auto">
          <a:xfrm>
            <a:off x="234950" y="5457825"/>
            <a:ext cx="4137025" cy="287338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79388" lvl="1">
              <a:defRPr/>
            </a:pPr>
            <a:r>
              <a:rPr lang="uk-UA" b="1" u="none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Висота будинку</a:t>
            </a:r>
            <a:endParaRPr lang="ru-RU" b="1" u="none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2" name="AutoShape 24"/>
          <p:cNvSpPr>
            <a:spLocks noChangeArrowheads="1"/>
          </p:cNvSpPr>
          <p:nvPr/>
        </p:nvSpPr>
        <p:spPr bwMode="auto">
          <a:xfrm>
            <a:off x="4500563" y="3141663"/>
            <a:ext cx="4535487" cy="2951162"/>
          </a:xfrm>
          <a:prstGeom prst="upArrowCallout">
            <a:avLst>
              <a:gd name="adj1" fmla="val 36628"/>
              <a:gd name="adj2" fmla="val 38592"/>
              <a:gd name="adj3" fmla="val 7921"/>
              <a:gd name="adj4" fmla="val 90000"/>
            </a:avLst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AutoShape 25"/>
          <p:cNvSpPr>
            <a:spLocks noChangeArrowheads="1"/>
          </p:cNvSpPr>
          <p:nvPr/>
        </p:nvSpPr>
        <p:spPr bwMode="auto">
          <a:xfrm>
            <a:off x="4573588" y="3511550"/>
            <a:ext cx="4391025" cy="288925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9388" lvl="1"/>
            <a:r>
              <a:rPr lang="uk-UA" b="1" u="none">
                <a:solidFill>
                  <a:schemeClr val="tx1"/>
                </a:solidFill>
              </a:rPr>
              <a:t>Температура внутрішнього повітря</a:t>
            </a:r>
          </a:p>
        </p:txBody>
      </p:sp>
      <p:sp>
        <p:nvSpPr>
          <p:cNvPr id="12304" name="AutoShape 26"/>
          <p:cNvSpPr>
            <a:spLocks noChangeArrowheads="1"/>
          </p:cNvSpPr>
          <p:nvPr/>
        </p:nvSpPr>
        <p:spPr bwMode="auto">
          <a:xfrm>
            <a:off x="4572000" y="4575175"/>
            <a:ext cx="4392613" cy="287338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9388" lvl="1" indent="6350"/>
            <a:r>
              <a:rPr lang="uk-UA" b="1" u="none">
                <a:solidFill>
                  <a:schemeClr val="tx1"/>
                </a:solidFill>
              </a:rPr>
              <a:t>Відносна вологість внутрішнього повітря</a:t>
            </a:r>
          </a:p>
        </p:txBody>
      </p:sp>
      <p:sp>
        <p:nvSpPr>
          <p:cNvPr id="12305" name="AutoShape 27"/>
          <p:cNvSpPr>
            <a:spLocks noChangeArrowheads="1"/>
          </p:cNvSpPr>
          <p:nvPr/>
        </p:nvSpPr>
        <p:spPr bwMode="auto">
          <a:xfrm>
            <a:off x="4579938" y="4903788"/>
            <a:ext cx="4384675" cy="320675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9388" lvl="1"/>
            <a:r>
              <a:rPr lang="uk-UA" b="1" u="none">
                <a:solidFill>
                  <a:schemeClr val="tx1"/>
                </a:solidFill>
              </a:rPr>
              <a:t>Рухливість внутрішнього повітря</a:t>
            </a:r>
          </a:p>
        </p:txBody>
      </p:sp>
      <p:sp>
        <p:nvSpPr>
          <p:cNvPr id="109598" name="Rectangle 30"/>
          <p:cNvSpPr>
            <a:spLocks noChangeArrowheads="1"/>
          </p:cNvSpPr>
          <p:nvPr/>
        </p:nvSpPr>
        <p:spPr bwMode="auto">
          <a:xfrm>
            <a:off x="1692275" y="115888"/>
            <a:ext cx="55451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uk-UA" b="1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Кліматичні параметри навколишнього середовища</a:t>
            </a:r>
            <a:endParaRPr lang="ru-RU" b="1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7" name="Rectangle 31"/>
          <p:cNvSpPr>
            <a:spLocks noChangeArrowheads="1"/>
          </p:cNvSpPr>
          <p:nvPr/>
        </p:nvSpPr>
        <p:spPr bwMode="auto">
          <a:xfrm>
            <a:off x="106363" y="5949950"/>
            <a:ext cx="432117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uk-UA" b="1" u="none">
                <a:solidFill>
                  <a:schemeClr val="tx1"/>
                </a:solidFill>
              </a:rPr>
              <a:t>Проектно-планувальні</a:t>
            </a:r>
            <a:r>
              <a:rPr lang="en-US" b="1" u="none">
                <a:solidFill>
                  <a:schemeClr val="tx1"/>
                </a:solidFill>
              </a:rPr>
              <a:t> </a:t>
            </a:r>
            <a:r>
              <a:rPr lang="uk-UA" b="1" u="none">
                <a:solidFill>
                  <a:schemeClr val="tx1"/>
                </a:solidFill>
              </a:rPr>
              <a:t>рішення та теплоізолюючі</a:t>
            </a:r>
            <a:r>
              <a:rPr lang="en-US" b="1" u="none">
                <a:solidFill>
                  <a:schemeClr val="tx1"/>
                </a:solidFill>
              </a:rPr>
              <a:t>  </a:t>
            </a:r>
            <a:r>
              <a:rPr lang="uk-UA" b="1" u="none">
                <a:solidFill>
                  <a:schemeClr val="tx1"/>
                </a:solidFill>
              </a:rPr>
              <a:t>властивості</a:t>
            </a:r>
            <a:r>
              <a:rPr lang="en-US" b="1" u="none">
                <a:solidFill>
                  <a:schemeClr val="tx1"/>
                </a:solidFill>
              </a:rPr>
              <a:t> </a:t>
            </a:r>
            <a:r>
              <a:rPr lang="uk-UA" b="1" u="none">
                <a:solidFill>
                  <a:schemeClr val="tx1"/>
                </a:solidFill>
              </a:rPr>
              <a:t>конструкцій  будинку</a:t>
            </a:r>
            <a:endParaRPr lang="ru-RU" b="1" u="none">
              <a:solidFill>
                <a:schemeClr val="tx1"/>
              </a:solidFill>
            </a:endParaRPr>
          </a:p>
        </p:txBody>
      </p:sp>
      <p:sp>
        <p:nvSpPr>
          <p:cNvPr id="12308" name="Rectangle 32"/>
          <p:cNvSpPr>
            <a:spLocks noChangeArrowheads="1"/>
          </p:cNvSpPr>
          <p:nvPr/>
        </p:nvSpPr>
        <p:spPr bwMode="auto">
          <a:xfrm>
            <a:off x="4716463" y="6061075"/>
            <a:ext cx="4284662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uk-UA" b="1" u="none">
                <a:solidFill>
                  <a:schemeClr val="tx1"/>
                </a:solidFill>
              </a:rPr>
              <a:t>Параметри теплохолодопостачання </a:t>
            </a:r>
          </a:p>
          <a:p>
            <a:r>
              <a:rPr lang="uk-UA" b="1" u="none">
                <a:solidFill>
                  <a:schemeClr val="tx1"/>
                </a:solidFill>
              </a:rPr>
              <a:t>  та вентилювання для комфортного мікроклімату</a:t>
            </a:r>
            <a:endParaRPr lang="ru-RU" b="1" u="none">
              <a:solidFill>
                <a:schemeClr val="tx1"/>
              </a:solidFill>
            </a:endParaRPr>
          </a:p>
        </p:txBody>
      </p:sp>
      <p:sp>
        <p:nvSpPr>
          <p:cNvPr id="12309" name="AutoShape 54"/>
          <p:cNvSpPr>
            <a:spLocks noChangeArrowheads="1"/>
          </p:cNvSpPr>
          <p:nvPr/>
        </p:nvSpPr>
        <p:spPr bwMode="auto">
          <a:xfrm>
            <a:off x="4572000" y="5286375"/>
            <a:ext cx="4392613" cy="296863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9388" lvl="1"/>
            <a:r>
              <a:rPr lang="uk-UA" b="1" u="none">
                <a:solidFill>
                  <a:schemeClr val="tx1"/>
                </a:solidFill>
              </a:rPr>
              <a:t>Хімічний склад повітря </a:t>
            </a:r>
          </a:p>
        </p:txBody>
      </p:sp>
      <p:sp>
        <p:nvSpPr>
          <p:cNvPr id="12310" name="AutoShape 55"/>
          <p:cNvSpPr>
            <a:spLocks noChangeArrowheads="1"/>
          </p:cNvSpPr>
          <p:nvPr/>
        </p:nvSpPr>
        <p:spPr bwMode="auto">
          <a:xfrm>
            <a:off x="4572000" y="5656263"/>
            <a:ext cx="4392613" cy="325437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9388" lvl="1"/>
            <a:r>
              <a:rPr lang="uk-UA" b="1" u="none">
                <a:solidFill>
                  <a:schemeClr val="tx1"/>
                </a:solidFill>
              </a:rPr>
              <a:t>Рівень іонізації та іонізаційний склад повітря </a:t>
            </a:r>
          </a:p>
        </p:txBody>
      </p:sp>
      <p:sp>
        <p:nvSpPr>
          <p:cNvPr id="109625" name="AutoShape 57"/>
          <p:cNvSpPr>
            <a:spLocks noChangeArrowheads="1"/>
          </p:cNvSpPr>
          <p:nvPr/>
        </p:nvSpPr>
        <p:spPr bwMode="auto">
          <a:xfrm>
            <a:off x="250825" y="3513138"/>
            <a:ext cx="4122738" cy="431800"/>
          </a:xfrm>
          <a:prstGeom prst="flowChartAlternateProcess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79388" lvl="1">
              <a:defRPr/>
            </a:pPr>
            <a:r>
              <a:rPr lang="uk-UA" b="1" u="none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Теплоізолюючі властивості  огороджувальних конструкцій будинку</a:t>
            </a:r>
          </a:p>
        </p:txBody>
      </p:sp>
      <p:sp>
        <p:nvSpPr>
          <p:cNvPr id="109626" name="AutoShape 58"/>
          <p:cNvSpPr>
            <a:spLocks noChangeArrowheads="1"/>
          </p:cNvSpPr>
          <p:nvPr/>
        </p:nvSpPr>
        <p:spPr bwMode="auto">
          <a:xfrm>
            <a:off x="1835150" y="868363"/>
            <a:ext cx="5329238" cy="288925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uk-UA" b="1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Вологість повітря навколишнього середовища</a:t>
            </a:r>
            <a:endParaRPr lang="ru-RU" b="1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13" name="AutoShape 59"/>
          <p:cNvSpPr>
            <a:spLocks noChangeArrowheads="1"/>
          </p:cNvSpPr>
          <p:nvPr/>
        </p:nvSpPr>
        <p:spPr bwMode="auto">
          <a:xfrm>
            <a:off x="4572000" y="3873500"/>
            <a:ext cx="4392613" cy="287338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9388" lvl="1" indent="6350"/>
            <a:r>
              <a:rPr lang="uk-UA" b="1" u="none">
                <a:solidFill>
                  <a:schemeClr val="tx1"/>
                </a:solidFill>
              </a:rPr>
              <a:t>Зміна температури повітря за висотою</a:t>
            </a:r>
          </a:p>
        </p:txBody>
      </p:sp>
      <p:sp>
        <p:nvSpPr>
          <p:cNvPr id="12314" name="AutoShape 60"/>
          <p:cNvSpPr>
            <a:spLocks noChangeArrowheads="1"/>
          </p:cNvSpPr>
          <p:nvPr/>
        </p:nvSpPr>
        <p:spPr bwMode="auto">
          <a:xfrm>
            <a:off x="4572000" y="4216400"/>
            <a:ext cx="4392613" cy="325438"/>
          </a:xfrm>
          <a:prstGeom prst="flowChartAlternateProcess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9388" lvl="1"/>
            <a:r>
              <a:rPr lang="uk-UA" b="1" u="none">
                <a:solidFill>
                  <a:schemeClr val="tx1"/>
                </a:solidFill>
              </a:rPr>
              <a:t>Температура огороджувальних конструкцій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9000"/>
    </mc:Choice>
    <mc:Fallback>
      <p:transition advTm="5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sng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sng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3284</TotalTime>
  <Words>1765</Words>
  <Application>Microsoft Office PowerPoint</Application>
  <PresentationFormat>Экран (4:3)</PresentationFormat>
  <Paragraphs>426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ＭＳ Ｐゴシック</vt:lpstr>
      <vt:lpstr>Arial</vt:lpstr>
      <vt:lpstr>Arial Black</vt:lpstr>
      <vt:lpstr>Arial Narrow</vt:lpstr>
      <vt:lpstr>Calibri</vt:lpstr>
      <vt:lpstr>DIN-Bold</vt:lpstr>
      <vt:lpstr>MS Mincho</vt:lpstr>
      <vt:lpstr>MS Mincho</vt:lpstr>
      <vt:lpstr>Symbol</vt:lpstr>
      <vt:lpstr>Tahoma</vt:lpstr>
      <vt:lpstr>Times New Roman</vt:lpstr>
      <vt:lpstr>Wingdings</vt:lpstr>
      <vt:lpstr>Сумерки</vt:lpstr>
      <vt:lpstr>Презентация PowerPoint</vt:lpstr>
      <vt:lpstr>Презентация PowerPoint</vt:lpstr>
      <vt:lpstr>Основні акценти:</vt:lpstr>
      <vt:lpstr>Презентация PowerPoint</vt:lpstr>
      <vt:lpstr>Презентация PowerPoint</vt:lpstr>
      <vt:lpstr>ІНТЕЛЕКТУАЛЬНИЙ  ЕНЕРГОЕФЕКТИВНИЙ ЕКО-БУДИНОК   це взаємне поєднання п’яти підсистем:</vt:lpstr>
      <vt:lpstr>ІНТЕЛЕКТУАЛЬНИЙ  ЕНЕРГОЕФЕКТИВНИЙ ЕКО-БУДИНОК   це взаємне поєднання п’яти підсистем: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ІНТЕЛЕКТУАЛЬНИЙ  ЕНЕРГОЕФЕКТИВНИЙ ЕКО-БУДИНОК   це взаємне поєднання п’яти підсистем:</vt:lpstr>
      <vt:lpstr>Підсистема водозабезпечення</vt:lpstr>
      <vt:lpstr>Багатократне оборотне використання води</vt:lpstr>
      <vt:lpstr>ІНТЕЛЕКТУАЛЬНИЙ  ЕНЕРГОЕФЕКТИВНИЙ ЕКО-БУДИНОК   це взаємне поєднання п’яти підсистем:</vt:lpstr>
      <vt:lpstr>Підсистема енерговикористання</vt:lpstr>
      <vt:lpstr>ВПРОВАДЖЕННЯ ЕНЕРГОЗБЕРЕЖЕННЯ  ПОТРЕБУЄ ПОВСЯКДЕННИХ ТА СЕРЕДНЬОТРИВАЛИХ  ЗУСИЛЛЬ</vt:lpstr>
      <vt:lpstr>Базова структура діагностування енергозбереження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рекуператорів тепла для систем енергоефективної вентиляції</vt:lpstr>
      <vt:lpstr>Використання рекуператорів тепла для систем енергоефективної вентиляції</vt:lpstr>
      <vt:lpstr>ІНТЕЛЕКТУАЛЬНИЙ  ЕНЕРГОЕФЕКТИВНИЙ ЕКО-БУДИНОК   це взаємне поєднання п’яти підсистем:</vt:lpstr>
      <vt:lpstr>Підсистема  енергозабезпечення </vt:lpstr>
      <vt:lpstr>Презентация PowerPoint</vt:lpstr>
      <vt:lpstr>Презентация PowerPoint</vt:lpstr>
      <vt:lpstr>Використання джерел  розосередженої генерації на базі поновлюваної  енергетики (РГ- ПДЕ)</vt:lpstr>
      <vt:lpstr>Використання джерел розосередженої генерації на базі органічного палива (РГ-ОП)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Пользователь</cp:lastModifiedBy>
  <cp:revision>117</cp:revision>
  <dcterms:created xsi:type="dcterms:W3CDTF">2008-11-13T15:47:07Z</dcterms:created>
  <dcterms:modified xsi:type="dcterms:W3CDTF">2023-11-20T09:21:10Z</dcterms:modified>
</cp:coreProperties>
</file>