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0F0"/>
    <a:srgbClr val="0E67F0"/>
    <a:srgbClr val="E5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21"/>
  </p:normalViewPr>
  <p:slideViewPr>
    <p:cSldViewPr snapToGrid="0" snapToObjects="1">
      <p:cViewPr varScale="1">
        <p:scale>
          <a:sx n="90" d="100"/>
          <a:sy n="90" d="100"/>
        </p:scale>
        <p:origin x="2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0%D1%83%D0%BC%D1%83%D0%BD%D1%96%D1%8F" TargetMode="External"/><Relationship Id="rId13" Type="http://schemas.openxmlformats.org/officeDocument/2006/relationships/image" Target="../media/image22.jpeg"/><Relationship Id="rId3" Type="http://schemas.openxmlformats.org/officeDocument/2006/relationships/hyperlink" Target="https://uk.wikipedia.org/wiki/%D0%91%D0%BE%D0%BB%D0%B3%D0%B0%D1%80%D1%96%D1%8F" TargetMode="External"/><Relationship Id="rId7" Type="http://schemas.openxmlformats.org/officeDocument/2006/relationships/hyperlink" Target="https://uk.wikipedia.org/wiki/%D0%A0%D0%BE%D1%81%D1%96%D1%8F" TargetMode="External"/><Relationship Id="rId12" Type="http://schemas.openxmlformats.org/officeDocument/2006/relationships/hyperlink" Target="https://uk.wikipedia.org/wiki/%D0%A5%D0%BE%D1%80%D0%B2%D0%B0%D1%82%D1%96%D1%8F" TargetMode="External"/><Relationship Id="rId2" Type="http://schemas.openxmlformats.org/officeDocument/2006/relationships/hyperlink" Target="https://uk.wikipedia.org/wiki/%D0%90%D0%B2%D1%81%D1%82%D1%80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C%D0%BE%D0%BB%D0%B4%D0%BE%D0%B2%D0%B0" TargetMode="External"/><Relationship Id="rId11" Type="http://schemas.openxmlformats.org/officeDocument/2006/relationships/hyperlink" Target="https://uk.wikipedia.org/wiki/%D0%A3%D0%BA%D1%80%D0%B0%D1%97%D0%BD%D0%B0" TargetMode="External"/><Relationship Id="rId5" Type="http://schemas.openxmlformats.org/officeDocument/2006/relationships/hyperlink" Target="https://uk.wikipedia.org/wiki/%D0%9D%D1%96%D0%BC%D0%B5%D1%87%D1%87%D0%B8%D0%BD%D0%B0" TargetMode="External"/><Relationship Id="rId10" Type="http://schemas.openxmlformats.org/officeDocument/2006/relationships/hyperlink" Target="https://uk.wikipedia.org/wiki/%D0%A1%D0%BB%D0%BE%D0%B2%D0%B0%D1%87%D1%87%D0%B8%D0%BD%D0%B0" TargetMode="External"/><Relationship Id="rId4" Type="http://schemas.openxmlformats.org/officeDocument/2006/relationships/hyperlink" Target="https://uk.wikipedia.org/wiki/%D0%A3%D0%B3%D0%BE%D1%80%D1%89%D0%B8%D0%BD%D0%B0" TargetMode="External"/><Relationship Id="rId9" Type="http://schemas.openxmlformats.org/officeDocument/2006/relationships/hyperlink" Target="https://uk.wikipedia.org/wiki/%D0%A1%D0%B5%D1%80%D0%B1%D1%96%D1%8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chemeClr val="tx2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B6E4D-E0CD-9E4D-849C-F4B4C6189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Тема 2. Перші міжнародні організації</a:t>
            </a:r>
          </a:p>
        </p:txBody>
      </p:sp>
    </p:spTree>
    <p:extLst>
      <p:ext uri="{BB962C8B-B14F-4D97-AF65-F5344CB8AC3E}">
        <p14:creationId xmlns:p14="http://schemas.microsoft.com/office/powerpoint/2010/main" val="333720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06B182-1B76-284A-8BFF-B8E7C27A2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413" y="480174"/>
            <a:ext cx="5233987" cy="58976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ІІ конгрес Священного союзу у жовтні 1820 р. у </a:t>
            </a:r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Троппау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(Сілезія)</a:t>
            </a:r>
            <a:r>
              <a:rPr lang="ru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19 листопада Росія, Австрія і Пруссія підписали протокол про право збройного втручання у справи інших держав для придушення сепаратистських рухів без жодних прохань урядів цих держав</a:t>
            </a:r>
            <a:r>
              <a:rPr lang="ru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ІІІ конгрес – січень 1821 р. у Лайбах (Любляна у нинішній Словенії)</a:t>
            </a:r>
            <a:r>
              <a:rPr lang="ru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uk-UA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6" name="Picture 4" descr="Священний Союз – спроба умиротворення Європи | Збруч">
            <a:extLst>
              <a:ext uri="{FF2B5EF4-FFF2-40B4-BE49-F238E27FC236}">
                <a16:creationId xmlns:a16="http://schemas.microsoft.com/office/drawing/2014/main" id="{B62C3609-3CA1-9D4C-AA62-2ECFC535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872"/>
            <a:ext cx="6409506" cy="51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8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E16F3D-3E7B-DC46-B5A2-F30B6496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642" y="401593"/>
            <a:ext cx="5607705" cy="6054814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</a:rPr>
              <a:t>І</a:t>
            </a:r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</a:rPr>
              <a:t>V </a:t>
            </a:r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</a:rPr>
              <a:t>конгрес - Веронський конгрес Священного союзу (20 жовтня – 14 грудня 1822 р.)</a:t>
            </a:r>
            <a:r>
              <a:rPr lang="ru-UA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ru-UA" b="1" u="sng" dirty="0">
                <a:solidFill>
                  <a:srgbClr val="4B50F0"/>
                </a:solidFill>
                <a:latin typeface="Book Antiqua" panose="02040602050305030304" pitchFamily="18" charset="0"/>
              </a:rPr>
              <a:t>АЛЕ!</a:t>
            </a:r>
          </a:p>
          <a:p>
            <a:pPr>
              <a:buFont typeface="Wingdings" pitchFamily="2" charset="2"/>
              <a:buChar char="ü"/>
            </a:pP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наростають </a:t>
            </a:r>
            <a:r>
              <a:rPr lang="ru-UA" b="1" dirty="0">
                <a:solidFill>
                  <a:srgbClr val="4B50F0"/>
                </a:solidFill>
                <a:latin typeface="Book Antiqua" panose="02040602050305030304" pitchFamily="18" charset="0"/>
              </a:rPr>
              <a:t>суперечки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між членами Священного Союзу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с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проба </a:t>
            </a:r>
            <a:r>
              <a:rPr lang="ru-UA" b="1" dirty="0">
                <a:solidFill>
                  <a:srgbClr val="4B50F0"/>
                </a:solidFill>
                <a:latin typeface="Book Antiqua" panose="02040602050305030304" pitchFamily="18" charset="0"/>
              </a:rPr>
              <a:t>втручання у придушення національно-визвольного руху в Латинській Америці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і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нтервенція </a:t>
            </a:r>
            <a:r>
              <a:rPr lang="ru-UA" b="1" dirty="0">
                <a:solidFill>
                  <a:srgbClr val="4B50F0"/>
                </a:solidFill>
                <a:latin typeface="Book Antiqua" panose="02040602050305030304" pitchFamily="18" charset="0"/>
              </a:rPr>
              <a:t>фрацузьких військ до Іспаніїї 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(після невдалої спроби втрутитися у Латинську Америку) і придушення там революції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наростання </a:t>
            </a:r>
            <a:r>
              <a:rPr lang="uk-UA" b="1" dirty="0">
                <a:solidFill>
                  <a:srgbClr val="4B50F0"/>
                </a:solidFill>
                <a:latin typeface="Book Antiqua" panose="02040602050305030304" pitchFamily="18" charset="0"/>
              </a:rPr>
              <a:t>на континенті революційного руху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який був логічним продовженням грандіозних перетворень суспільного життя країн Європи, початих Англійською і продовжених Великою французькою революцією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9218" name="Picture 2" descr="Веронский конгресс Священного союза, объявивший о непризнании его  участниками новых государств Америки - Хронтайм">
            <a:extLst>
              <a:ext uri="{FF2B5EF4-FFF2-40B4-BE49-F238E27FC236}">
                <a16:creationId xmlns:a16="http://schemas.microsoft.com/office/drawing/2014/main" id="{A0DBA402-3D17-9B40-9C26-76AA2D189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/>
        </p:blipFill>
        <p:spPr bwMode="auto">
          <a:xfrm>
            <a:off x="78653" y="1055772"/>
            <a:ext cx="6426988" cy="44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4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49079E-6722-E046-8015-2F65800D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384" y="804689"/>
            <a:ext cx="6281873" cy="5248622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1833 у Мюнхені Греція, Росія, Пруссія й Австрія спробували підтвердити й оновити принципи Священного союзу, але відновити його значення виявилося неможливим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Священний Союз сприяв </a:t>
            </a:r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стабілізації ситуації в Європі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вніс до європейської практики нові </a:t>
            </a:r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гуманістичні ідеї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не дав Європі скотитися до нового військового і революційного екстремізму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хоча так і не перетворився на сильну наднаціональну організацію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Європейський континент 40 років після Віденського конгресу жив у </a:t>
            </a:r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відносному мирі  і  спокої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і велика  заслуга  в  цьому  належала  так  званій</a:t>
            </a:r>
            <a:r>
              <a:rPr lang="ru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«віденській системі» і Священному союзу</a:t>
            </a:r>
            <a:r>
              <a:rPr lang="ru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 </a:t>
            </a:r>
            <a:endParaRPr lang="uk-UA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42" name="Picture 2" descr="В Париже Австрия, Пруссия и Россия заключили Священный союз">
            <a:extLst>
              <a:ext uri="{FF2B5EF4-FFF2-40B4-BE49-F238E27FC236}">
                <a16:creationId xmlns:a16="http://schemas.microsoft.com/office/drawing/2014/main" id="{A414194D-75CA-284E-9AE6-02C257D01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7" y="704676"/>
            <a:ext cx="5485757" cy="50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4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793BD-9A69-D64D-B597-A6FEBA49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F60788-AF7B-1442-A154-7BDD08E45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229" y="803186"/>
            <a:ext cx="4765495" cy="5611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ДУНАЙСЬКА КОМІСІЯ</a:t>
            </a:r>
            <a:r>
              <a:rPr lang="ru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sz="2400" b="1" dirty="0">
                <a:solidFill>
                  <a:srgbClr val="4B50F0"/>
                </a:solidFill>
                <a:latin typeface="Book Antiqua" panose="02040602050305030304" pitchFamily="18" charset="0"/>
              </a:rPr>
              <a:t>Історично дельта Дунаю була об’єктом боротьби між Османською імперією і Росією</a:t>
            </a:r>
            <a:r>
              <a:rPr lang="ru-UA" sz="2400" b="1" dirty="0">
                <a:solidFill>
                  <a:srgbClr val="4B50F0"/>
                </a:solidFill>
                <a:latin typeface="Book Antiqua" panose="02040602050305030304" pitchFamily="18" charset="0"/>
              </a:rPr>
              <a:t> через </a:t>
            </a:r>
            <a:r>
              <a:rPr lang="uk-UA" sz="2400" b="1" dirty="0">
                <a:solidFill>
                  <a:srgbClr val="4B50F0"/>
                </a:solidFill>
                <a:latin typeface="Book Antiqua" panose="02040602050305030304" pitchFamily="18" charset="0"/>
              </a:rPr>
              <a:t>економічне та стратегічне значення цієї водної артерії</a:t>
            </a:r>
            <a:endParaRPr lang="ru-UA" sz="2400" b="1" dirty="0">
              <a:solidFill>
                <a:srgbClr val="4B50F0"/>
              </a:solidFill>
              <a:latin typeface="Book Antiqua" panose="02040602050305030304" pitchFamily="18" charset="0"/>
            </a:endParaRPr>
          </a:p>
          <a:p>
            <a:r>
              <a:rPr lang="uk-UA" sz="2400" b="1" dirty="0">
                <a:solidFill>
                  <a:srgbClr val="4B50F0"/>
                </a:solidFill>
                <a:latin typeface="Book Antiqua" panose="02040602050305030304" pitchFamily="18" charset="0"/>
              </a:rPr>
              <a:t>Після поразки у Кримській війні Росія передала гирло Дунаю Молдовському князівству</a:t>
            </a:r>
            <a:r>
              <a:rPr lang="ru-UA" sz="2400" b="1" dirty="0">
                <a:solidFill>
                  <a:srgbClr val="4B50F0"/>
                </a:solidFill>
                <a:latin typeface="Book Antiqua" panose="02040602050305030304" pitchFamily="18" charset="0"/>
              </a:rPr>
              <a:t> (</a:t>
            </a:r>
            <a:r>
              <a:rPr lang="uk-UA" sz="2400" b="1" dirty="0">
                <a:solidFill>
                  <a:srgbClr val="4B50F0"/>
                </a:solidFill>
                <a:latin typeface="Book Antiqua" panose="02040602050305030304" pitchFamily="18" charset="0"/>
              </a:rPr>
              <a:t>повернута Росією в 1878 році після перемоги над Туреччиною</a:t>
            </a:r>
            <a:r>
              <a:rPr lang="ru-UA" sz="2400" b="1" dirty="0">
                <a:solidFill>
                  <a:srgbClr val="4B50F0"/>
                </a:solidFill>
                <a:latin typeface="Book Antiqua" panose="02040602050305030304" pitchFamily="18" charset="0"/>
              </a:rPr>
              <a:t>)</a:t>
            </a:r>
            <a:endParaRPr lang="uk-UA" sz="2400" b="1" dirty="0">
              <a:solidFill>
                <a:srgbClr val="4B50F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266" name="Picture 2" descr="Книга Дунай. Река империй - читать онлайн. Автор: Андрей Шарый. LoveRead.ec">
            <a:extLst>
              <a:ext uri="{FF2B5EF4-FFF2-40B4-BE49-F238E27FC236}">
                <a16:creationId xmlns:a16="http://schemas.microsoft.com/office/drawing/2014/main" id="{662FA4C9-48ED-5048-9216-FAC0B639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6" y="94327"/>
            <a:ext cx="5086350" cy="666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0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0F5816-8418-F144-AFA1-9C26D7D2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2" y="3706554"/>
            <a:ext cx="10045940" cy="2922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>
                <a:solidFill>
                  <a:srgbClr val="4B50F0"/>
                </a:solidFill>
              </a:rPr>
              <a:t>Правовий статус використання Дунаю визначався створеною в 1856 р. Європейською Дунайською комісією (ЄДК) до складу якої ввійшли: Австрія, Росія, Франція, Великобританія, Пруссія, </a:t>
            </a:r>
            <a:r>
              <a:rPr lang="uk-UA" sz="2000" b="1" dirty="0" err="1">
                <a:solidFill>
                  <a:srgbClr val="4B50F0"/>
                </a:solidFill>
              </a:rPr>
              <a:t>Сардінія</a:t>
            </a:r>
            <a:r>
              <a:rPr lang="uk-UA" sz="2000" b="1" dirty="0">
                <a:solidFill>
                  <a:srgbClr val="4B50F0"/>
                </a:solidFill>
              </a:rPr>
              <a:t> й Туреччина</a:t>
            </a:r>
            <a:r>
              <a:rPr lang="ru-UA" sz="2000" b="1" dirty="0">
                <a:solidFill>
                  <a:srgbClr val="4B50F0"/>
                </a:solidFill>
              </a:rPr>
              <a:t> </a:t>
            </a:r>
            <a:endParaRPr lang="uk-UA" sz="2000" b="1" dirty="0">
              <a:solidFill>
                <a:srgbClr val="4B50F0"/>
              </a:solidFill>
            </a:endParaRPr>
          </a:p>
        </p:txBody>
      </p:sp>
      <p:pic>
        <p:nvPicPr>
          <p:cNvPr id="12290" name="Picture 2" descr="Навіщо Україні головування в Дунайській комісії? | Євроінтеграційний портал">
            <a:extLst>
              <a:ext uri="{FF2B5EF4-FFF2-40B4-BE49-F238E27FC236}">
                <a16:creationId xmlns:a16="http://schemas.microsoft.com/office/drawing/2014/main" id="{B9E02D8B-0C05-2843-A386-46FE0D6A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1" y="228601"/>
            <a:ext cx="7543799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8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50774F-9DBD-0B43-9BBF-DB47052A2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114" y="517436"/>
            <a:ext cx="5585186" cy="6054814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Перша європейська Дунайська комісія з використання р. Дунаю - рішення 1880 р. про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будівництво каналу Дунай-Чорне море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посилення транспортних можливостей використання цієї водної артерії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; керуючись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бажанням обмежити діяльності Росії на Дунаї, комісія прийняла рішення будувати канал на маловодному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Сулинському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рукаві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(24 роки будували)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 метою посилення водостоку в цьому напрямку у 1902 р. на місці розгалуження Дунаю на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Кілійське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Тульчинське гирла біля мису Ізмаїльський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Чатал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було споруджено </a:t>
            </a:r>
            <a:r>
              <a:rPr lang="uk-UA" b="1" dirty="0" err="1">
                <a:solidFill>
                  <a:srgbClr val="4B50F0"/>
                </a:solidFill>
                <a:latin typeface="Book Antiqua" panose="02040602050305030304" pitchFamily="18" charset="0"/>
              </a:rPr>
              <a:t>струменево</a:t>
            </a:r>
            <a:r>
              <a:rPr lang="uk-UA" b="1" dirty="0">
                <a:solidFill>
                  <a:srgbClr val="4B50F0"/>
                </a:solidFill>
                <a:latin typeface="Book Antiqua" panose="02040602050305030304" pitchFamily="18" charset="0"/>
              </a:rPr>
              <a:t>-направляючу дамбу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яка на третину перекрила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Кілійський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рукав, зменшивши відповідно його водостік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унаслідок проведених румунською стороною гідротехнічних робіт </a:t>
            </a:r>
          </a:p>
        </p:txBody>
      </p:sp>
      <p:pic>
        <p:nvPicPr>
          <p:cNvPr id="13314" name="Picture 2" descr="Дунай — Вікіпедія">
            <a:extLst>
              <a:ext uri="{FF2B5EF4-FFF2-40B4-BE49-F238E27FC236}">
                <a16:creationId xmlns:a16="http://schemas.microsoft.com/office/drawing/2014/main" id="{5337E968-A2C9-8444-B16E-B4AE13109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7"/>
            <a:ext cx="6606814" cy="35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Українське Придунав'я потребує більшої уваги - Урядовий Кур'єр - газета  центральних органів влади України онлайн">
            <a:extLst>
              <a:ext uri="{FF2B5EF4-FFF2-40B4-BE49-F238E27FC236}">
                <a16:creationId xmlns:a16="http://schemas.microsoft.com/office/drawing/2014/main" id="{C16B1ED4-F844-8A4D-8A2A-129246E1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72" y="3625957"/>
            <a:ext cx="4916669" cy="321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9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5C9C8C-AC05-9C48-BA52-0F07E14C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9288" y="271462"/>
            <a:ext cx="6199670" cy="6465699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 характером своєї діяльності комісія мала </a:t>
            </a:r>
            <a:r>
              <a:rPr lang="uk-UA" b="1" dirty="0">
                <a:solidFill>
                  <a:srgbClr val="4B50F0"/>
                </a:solidFill>
                <a:latin typeface="Book Antiqua" panose="02040602050305030304" pitchFamily="18" charset="0"/>
              </a:rPr>
              <a:t>антиросійську спрямованість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 стала фактично інструментом </a:t>
            </a:r>
            <a:r>
              <a:rPr lang="uk-UA" b="1" dirty="0">
                <a:solidFill>
                  <a:srgbClr val="4B50F0"/>
                </a:solidFill>
                <a:latin typeface="Book Antiqua" panose="02040602050305030304" pitchFamily="18" charset="0"/>
              </a:rPr>
              <a:t>досягнення гегемоністських цілей на Дунаї недунайських держав, перш за все, Великобританії</a:t>
            </a:r>
            <a:r>
              <a:rPr lang="ru-UA" b="1" dirty="0">
                <a:solidFill>
                  <a:srgbClr val="4B50F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проіснувала до 1938 р. – до захоплення фашистською Німеччиною Австрії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Після завершення Другої світової війни питання про режим Дунаю піднімалось на Потсдамській і Паризькій конференціях 1946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У 1948 р. була прийнята Белградська конвенція про режим судноплавства на Дунаї</a:t>
            </a:r>
            <a:r>
              <a:rPr lang="ru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1949 році у відповідності з конвенцією про режим судноплавства була знову створена Єдина Дунайська комісія у складі представників тільки придунайських держав</a:t>
            </a:r>
            <a:r>
              <a:rPr lang="ru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4338" name="Picture 2" descr="Дунайська комісія — Вікіпедія">
            <a:extLst>
              <a:ext uri="{FF2B5EF4-FFF2-40B4-BE49-F238E27FC236}">
                <a16:creationId xmlns:a16="http://schemas.microsoft.com/office/drawing/2014/main" id="{CB60A30E-076E-5D40-9A29-28D47397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4" y="-55598"/>
            <a:ext cx="5123346" cy="35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Дунайская Комиссия (ДК), история, цели, структура, деятельность, издания.">
            <a:extLst>
              <a:ext uri="{FF2B5EF4-FFF2-40B4-BE49-F238E27FC236}">
                <a16:creationId xmlns:a16="http://schemas.microsoft.com/office/drawing/2014/main" id="{16A1CD03-FCAE-9548-91BB-3798F4E5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1" y="3837815"/>
            <a:ext cx="2889266" cy="2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Дунайская комиссия — Википедия">
            <a:extLst>
              <a:ext uri="{FF2B5EF4-FFF2-40B4-BE49-F238E27FC236}">
                <a16:creationId xmlns:a16="http://schemas.microsoft.com/office/drawing/2014/main" id="{AA25EDC6-E6B9-2240-A1C7-447E3F38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" y="3005838"/>
            <a:ext cx="2956124" cy="37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2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9D33D7-3036-CE47-A356-A82F70A87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57163"/>
            <a:ext cx="7073553" cy="6700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Основні міжнародні акти, які стосуються міжнародного дунайського судноплавства: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Конвенція про режим судноплавства на Дунаї (Белград, 1948); Белградська конвенція підвела риску під діяльністю Європейської Дунайської комісії (ЄДК);</a:t>
            </a:r>
            <a:endParaRPr lang="ru-UA" sz="11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Заключний акт Наради по безпеці і співробітництва в Європі (Хельсінкі, 1975);</a:t>
            </a:r>
            <a:endParaRPr lang="ru-UA" sz="11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Європейська угода про найважливіші водні шляхи міжнародного значення (Женева, 1996);</a:t>
            </a:r>
            <a:endParaRPr lang="ru-UA" sz="11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Додатковий протокол до Конвенції про режим судноплавства на Дунаї (Будапешт, 1998);</a:t>
            </a:r>
            <a:endParaRPr lang="ru-UA" sz="11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Декларація	загальноєвропейської	(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Роттердамської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) конференції по внутрішньому водному транспорту (Роттердам, 2001);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Меморандум про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взаємопорозуміння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відносно розвитку пан європейського транспортного коридору № 7 (Дунай) (Роттердам, 2001);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Декларація про заснування Процесу дунайського співробітництва (Відень, 2002);</a:t>
            </a:r>
            <a:endParaRPr lang="ru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1"/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Декларація загальноєвропейської (Бухарестської) конференції по внутрішньому водному транспорту (Бухарест, 2006)</a:t>
            </a:r>
            <a:r>
              <a:rPr lang="ru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5368" name="Picture 8" descr="Стратегія ЄС для Дунайського регіону | Євроінтеграційний портал">
            <a:extLst>
              <a:ext uri="{FF2B5EF4-FFF2-40B4-BE49-F238E27FC236}">
                <a16:creationId xmlns:a16="http://schemas.microsoft.com/office/drawing/2014/main" id="{00D3484E-3A34-DC45-81CA-33D1CBAC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0" y="78581"/>
            <a:ext cx="4586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0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6D31F-2D41-0340-9F95-047D73D7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205" y="128588"/>
            <a:ext cx="3487497" cy="848729"/>
          </a:xfrm>
        </p:spPr>
        <p:txBody>
          <a:bodyPr>
            <a:normAutofit fontScale="90000"/>
          </a:bodyPr>
          <a:lstStyle/>
          <a:p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Країни-учасниці Дунайської комісії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9FF21-6647-BC4A-8839-1A4D06748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584" y="1204739"/>
            <a:ext cx="2096741" cy="5248622"/>
          </a:xfrm>
        </p:spPr>
        <p:txBody>
          <a:bodyPr>
            <a:normAutofit fontScale="62500" lnSpcReduction="20000"/>
          </a:bodyPr>
          <a:lstStyle/>
          <a:p>
            <a:r>
              <a:rPr lang="ru-RU" sz="3500" dirty="0">
                <a:solidFill>
                  <a:srgbClr val="002060"/>
                </a:solidFill>
                <a:hlinkClick r:id="rId2" tooltip="Австр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Австрія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  <a:hlinkClick r:id="rId3" tooltip="Болгар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Болгарія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  <a:hlinkClick r:id="rId4" tooltip="Угорщи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Угорщина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  <a:hlinkClick r:id="rId5" tooltip="Німеччи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Німеччина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  <a:hlinkClick r:id="rId6" tooltip="Молдо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Молдова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  <a:hlinkClick r:id="rId7" tooltip="Рос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Росія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  <a:hlinkClick r:id="rId8" tooltip="Румун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Румунія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  <a:hlinkClick r:id="rId9" tooltip="Серб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Сербія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  <a:hlinkClick r:id="rId10" tooltip="Словаччи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Словаччина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  <a:hlinkClick r:id="rId11" tooltip="Украї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Україна</a:t>
            </a:r>
            <a:endParaRPr lang="ru-RU" sz="3500" dirty="0">
              <a:solidFill>
                <a:srgbClr val="002060"/>
              </a:solidFill>
            </a:endParaRPr>
          </a:p>
          <a:p>
            <a:r>
              <a:rPr lang="ru-RU" sz="3500" dirty="0">
                <a:solidFill>
                  <a:srgbClr val="002060"/>
                </a:solidFill>
                <a:hlinkClick r:id="rId12" tooltip="Хорват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Хорватія</a:t>
            </a:r>
            <a:endParaRPr lang="ru-RU" sz="3500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16386" name="Picture 2" descr="Töréspont: Ukrán háború a demokráciáért” filmvetítés - Fókuszban Ukrajna -  Az USA Nagykövetsége Magyarországon">
            <a:extLst>
              <a:ext uri="{FF2B5EF4-FFF2-40B4-BE49-F238E27FC236}">
                <a16:creationId xmlns:a16="http://schemas.microsoft.com/office/drawing/2014/main" id="{C78CC5DB-E3DD-8447-9A62-D9921FFC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2" y="1204739"/>
            <a:ext cx="7589004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7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0D43AE-5FB3-9241-81FD-A419A45B9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180" y="571500"/>
            <a:ext cx="6256820" cy="5480308"/>
          </a:xfrm>
        </p:spPr>
        <p:txBody>
          <a:bodyPr>
            <a:normAutofit/>
          </a:bodyPr>
          <a:lstStyle/>
          <a:p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Вестфальський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мир -  </a:t>
            </a:r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Оснабрюцький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Мюнстерський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договори: низка потужних державних утворень домовились про систему майбутніх, іще зародкових, міжнародних відносин, визнавши появу нових суверенних держав </a:t>
            </a:r>
          </a:p>
          <a:p>
            <a:r>
              <a:rPr lang="uk-UA" sz="20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Вестфальська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система міжнародних відносин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домінантними суб’єкти - суверенні держави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немає найвищого арбітра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рушійна сила - суперництво між державами за панування над іншими, результат якого визначався співвідношенням сил між державами або союзами держав.</a:t>
            </a:r>
            <a:endParaRPr lang="ru-UA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dirty="0"/>
          </a:p>
          <a:p>
            <a:endParaRPr lang="uk-UA" dirty="0"/>
          </a:p>
        </p:txBody>
      </p:sp>
      <p:pic>
        <p:nvPicPr>
          <p:cNvPr id="2050" name="Picture 2" descr="Вестфальская система международных отношений: описание, история и  интересные факты :: SYL.ru">
            <a:extLst>
              <a:ext uri="{FF2B5EF4-FFF2-40B4-BE49-F238E27FC236}">
                <a16:creationId xmlns:a16="http://schemas.microsoft.com/office/drawing/2014/main" id="{A9E5CDCD-3F50-D141-B225-9690D670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1" y="1171574"/>
            <a:ext cx="5775799" cy="375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1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B003B6-2070-7F4F-B8DD-EFB740E4D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238" y="414338"/>
            <a:ext cx="5719762" cy="6443662"/>
          </a:xfrm>
        </p:spPr>
        <p:txBody>
          <a:bodyPr>
            <a:normAutofit fontScale="77500" lnSpcReduction="20000"/>
          </a:bodyPr>
          <a:lstStyle/>
          <a:p>
            <a:r>
              <a:rPr lang="uk-UA" sz="23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Віденський конгрес  </a:t>
            </a:r>
            <a:r>
              <a:rPr lang="uk-UA" sz="2300" b="1" dirty="0">
                <a:solidFill>
                  <a:srgbClr val="7030A0"/>
                </a:solidFill>
                <a:latin typeface="Book Antiqua" panose="02040602050305030304" pitchFamily="18" charset="0"/>
              </a:rPr>
              <a:t>(1 листопада 1814 року - 8 червня 1815 р.) – започаткував процес творення міжнародних організацій у сучасному розумінні цього слова</a:t>
            </a:r>
            <a:r>
              <a:rPr lang="ru-UA" sz="2300" b="1" dirty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sz="23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перекроювання континентальної політичної карти Європи після розгрому наполеонівської Франції</a:t>
            </a:r>
          </a:p>
          <a:p>
            <a:r>
              <a:rPr lang="uk-UA" sz="23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присутні 2 імператори, 4 королі, 2 принци, 3 великих герцога, 215 глав княжих будинків, 450 дипломатів</a:t>
            </a:r>
          </a:p>
          <a:p>
            <a:r>
              <a:rPr lang="uk-UA" sz="23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провідна роль «великих держав»</a:t>
            </a:r>
            <a:r>
              <a:rPr lang="uk-UA" sz="2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(введено поняття) Росії, </a:t>
            </a:r>
            <a:r>
              <a:rPr lang="uk-UA" sz="2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Прусії</a:t>
            </a:r>
            <a:r>
              <a:rPr lang="uk-UA" sz="23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Австрії і Великобританії – </a:t>
            </a:r>
            <a:r>
              <a:rPr lang="uk-UA" sz="23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спільне вирішення європейських проблем, будь-яке загострення відносин між ними спричинило б руйнування </a:t>
            </a:r>
            <a:r>
              <a:rPr lang="uk-UA" sz="2300" b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міжнар</a:t>
            </a:r>
            <a:r>
              <a:rPr lang="uk-UA" sz="23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. системи</a:t>
            </a:r>
          </a:p>
          <a:p>
            <a:pPr>
              <a:buFont typeface="Wingdings" pitchFamily="2" charset="2"/>
              <a:buChar char="Ø"/>
            </a:pPr>
            <a:r>
              <a:rPr lang="uk-UA" sz="2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імперський принцип контролю простору</a:t>
            </a:r>
          </a:p>
          <a:p>
            <a:pPr>
              <a:buFont typeface="Wingdings" pitchFamily="2" charset="2"/>
              <a:buChar char="Ø"/>
            </a:pPr>
            <a:r>
              <a:rPr lang="uk-UA" sz="2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баланс сил «Європейський концерт» як приклад колективної безпеки</a:t>
            </a:r>
            <a:endParaRPr lang="ru-UA" sz="23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3076" name="Picture 4" descr="Венский конгресс и судьба швейцарского нейтралитета - SWI swissinfo.ch">
            <a:extLst>
              <a:ext uri="{FF2B5EF4-FFF2-40B4-BE49-F238E27FC236}">
                <a16:creationId xmlns:a16="http://schemas.microsoft.com/office/drawing/2014/main" id="{DD6ADBE7-AA59-7342-AFC9-B7E15AB9A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5017" r="3786" b="3344"/>
          <a:stretch/>
        </p:blipFill>
        <p:spPr bwMode="auto">
          <a:xfrm>
            <a:off x="190221" y="0"/>
            <a:ext cx="5905780" cy="36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енский конгресс 1814-1815 годов. Часть 2. Обсуждение на LiveInternet -  Российский Сервис Онлайн-Дневников">
            <a:extLst>
              <a:ext uri="{FF2B5EF4-FFF2-40B4-BE49-F238E27FC236}">
                <a16:creationId xmlns:a16="http://schemas.microsoft.com/office/drawing/2014/main" id="{A4800D34-BA72-D04B-A7D7-7818CD3DE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3741"/>
          <a:stretch/>
        </p:blipFill>
        <p:spPr bwMode="auto">
          <a:xfrm>
            <a:off x="488951" y="3680315"/>
            <a:ext cx="5230812" cy="319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9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2E50C-7D7C-B843-B8FA-3A77F319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18" y="4471987"/>
            <a:ext cx="3498979" cy="1411951"/>
          </a:xfrm>
        </p:spPr>
        <p:txBody>
          <a:bodyPr>
            <a:normAutofit fontScale="90000"/>
          </a:bodyPr>
          <a:lstStyle/>
          <a:p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Правителі держав Священного союзу: російський цар Олександр І, прусський король Фрідріх Вільгельм ІІІ, австрійський імператор Франц І</a:t>
            </a:r>
            <a:r>
              <a:rPr lang="ru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uk-UA" sz="2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0BDDD-DEAD-2E45-B0FA-CB8B04A0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734" y="663529"/>
            <a:ext cx="6778266" cy="5911939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Священний союз європейських держав – перша загальноєвропейська організація</a:t>
            </a:r>
            <a:r>
              <a:rPr lang="uk-UA" b="1" dirty="0">
                <a:solidFill>
                  <a:srgbClr val="002060"/>
                </a:solidFill>
              </a:rPr>
              <a:t>, метою якої повинно було б стати </a:t>
            </a:r>
            <a:r>
              <a:rPr lang="uk-UA" b="1" dirty="0">
                <a:solidFill>
                  <a:srgbClr val="4B50F0"/>
                </a:solidFill>
              </a:rPr>
              <a:t>міцне забезпечення існуючого порядку речей, непорушності нинішніх кордонів, стабільності правлячих династій та інших державних гарантій у післявоєнних змінах, що вже відбулися і були затверджені в різних країнах</a:t>
            </a:r>
          </a:p>
          <a:p>
            <a:r>
              <a:rPr lang="uk-UA" b="1" dirty="0">
                <a:solidFill>
                  <a:srgbClr val="FF0000"/>
                </a:solidFill>
              </a:rPr>
              <a:t>26 вересня 1815 р</a:t>
            </a:r>
            <a:r>
              <a:rPr lang="uk-UA" b="1" dirty="0">
                <a:solidFill>
                  <a:srgbClr val="002060"/>
                </a:solidFill>
              </a:rPr>
              <a:t>. Росія, Австрія і Пруссія підписали у Парижі так званий «Акт Священного Союзу»</a:t>
            </a:r>
            <a:r>
              <a:rPr lang="ru-UA" b="1" dirty="0">
                <a:solidFill>
                  <a:srgbClr val="002060"/>
                </a:solidFill>
              </a:rPr>
              <a:t> - «Сердечна згода»</a:t>
            </a:r>
          </a:p>
          <a:p>
            <a:r>
              <a:rPr lang="uk-UA" b="1" dirty="0">
                <a:solidFill>
                  <a:srgbClr val="FF0000"/>
                </a:solidFill>
              </a:rPr>
              <a:t>Мета Союзу </a:t>
            </a:r>
            <a:r>
              <a:rPr lang="uk-UA" b="1" dirty="0">
                <a:solidFill>
                  <a:srgbClr val="002060"/>
                </a:solidFill>
              </a:rPr>
              <a:t>-  збереження </a:t>
            </a:r>
            <a:r>
              <a:rPr lang="uk-UA" b="1" dirty="0">
                <a:solidFill>
                  <a:srgbClr val="4B50F0"/>
                </a:solidFill>
              </a:rPr>
              <a:t>статус-кво</a:t>
            </a:r>
            <a:r>
              <a:rPr lang="uk-UA" b="1" dirty="0">
                <a:solidFill>
                  <a:srgbClr val="7030A0"/>
                </a:solidFill>
              </a:rPr>
              <a:t>,</a:t>
            </a:r>
            <a:r>
              <a:rPr lang="uk-UA" b="1" dirty="0">
                <a:solidFill>
                  <a:srgbClr val="002060"/>
                </a:solidFill>
              </a:rPr>
              <a:t> встановленого в Європі, затвердження </a:t>
            </a:r>
            <a:r>
              <a:rPr lang="uk-UA" b="1" dirty="0">
                <a:solidFill>
                  <a:srgbClr val="4B50F0"/>
                </a:solidFill>
              </a:rPr>
              <a:t>Віденської системи міжнародних відносин,</a:t>
            </a:r>
            <a:r>
              <a:rPr lang="uk-UA" b="1" dirty="0">
                <a:solidFill>
                  <a:srgbClr val="002060"/>
                </a:solidFill>
              </a:rPr>
              <a:t> підтримування </a:t>
            </a:r>
            <a:r>
              <a:rPr lang="uk-UA" b="1" dirty="0">
                <a:solidFill>
                  <a:srgbClr val="4B50F0"/>
                </a:solidFill>
              </a:rPr>
              <a:t>європейські кордонів  </a:t>
            </a:r>
            <a:r>
              <a:rPr lang="uk-UA" b="1" dirty="0">
                <a:solidFill>
                  <a:srgbClr val="002060"/>
                </a:solidFill>
              </a:rPr>
              <a:t>і  </a:t>
            </a:r>
            <a:r>
              <a:rPr lang="uk-UA" b="1" dirty="0">
                <a:solidFill>
                  <a:srgbClr val="4B50F0"/>
                </a:solidFill>
              </a:rPr>
              <a:t>миру</a:t>
            </a:r>
            <a:r>
              <a:rPr lang="uk-UA" b="1" dirty="0">
                <a:solidFill>
                  <a:srgbClr val="002060"/>
                </a:solidFill>
              </a:rPr>
              <a:t> між європейськими народами. 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C7BE9CCC-DBAD-AC4D-B906-B9AFF31AC3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33" y="790797"/>
            <a:ext cx="5319701" cy="34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4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FE45C7-B662-804F-9EAB-59618E179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672" y="804689"/>
            <a:ext cx="6281873" cy="5248622"/>
          </a:xfrm>
        </p:spPr>
        <p:txBody>
          <a:bodyPr/>
          <a:lstStyle/>
          <a:p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19 листопада 1815 р. до Священного союзу приєдналася </a:t>
            </a:r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Франція;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а згодом </a:t>
            </a:r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більшість монархій європейського континенту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за винятком  Великої  Британії,  Туреччини (султан-мусульманин не міг брати участь у Священному союзі християнських монархів) і Папи Римського</a:t>
            </a:r>
            <a:r>
              <a:rPr lang="ru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Британія офіційно не ввійшла до Союзу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вона фактично координувала свою політику відповідно до його політичної лінії.</a:t>
            </a:r>
            <a:endParaRPr lang="ru-UA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7" name="Picture 2" descr="Венский конгресс: суть, итоги">
            <a:extLst>
              <a:ext uri="{FF2B5EF4-FFF2-40B4-BE49-F238E27FC236}">
                <a16:creationId xmlns:a16="http://schemas.microsoft.com/office/drawing/2014/main" id="{0F1DB8B6-5DDA-3B47-B3C4-AC8651A3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8" y="1191954"/>
            <a:ext cx="5546814" cy="42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4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032396-DC7A-2A47-B42F-87283E47A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313" y="305444"/>
            <a:ext cx="6243637" cy="5869077"/>
          </a:xfrm>
        </p:spPr>
        <p:txBody>
          <a:bodyPr>
            <a:normAutofit/>
          </a:bodyPr>
          <a:lstStyle/>
          <a:p>
            <a:endParaRPr lang="uk-UA" dirty="0"/>
          </a:p>
          <a:p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Ініціатор </a:t>
            </a:r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Олександр І </a:t>
            </a:r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(пропонував ще у 1804 р. ідею </a:t>
            </a:r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створення Ліги Народів і Кодексу міжнародного права)</a:t>
            </a:r>
          </a:p>
          <a:p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Статті Акту Священного Союзу: </a:t>
            </a:r>
            <a:r>
              <a:rPr lang="uk-UA" sz="2000" b="1" i="1" dirty="0">
                <a:solidFill>
                  <a:srgbClr val="4B50F0"/>
                </a:solidFill>
                <a:latin typeface="Book Antiqua" panose="02040602050305030304" pitchFamily="18" charset="0"/>
              </a:rPr>
              <a:t>«підтримувати між державами узи братської дружби, надавати один одному допомогу у разі дестабілізації міжнародного стану, управляти своїми підданими у дусі братерства, правди і миру, вважати себе за членів єдиного християнського співтовариства. У міжнародних справах держави повинні були керуватися євангельськими заповідями». </a:t>
            </a:r>
          </a:p>
          <a:p>
            <a:endParaRPr lang="uk-UA" dirty="0"/>
          </a:p>
        </p:txBody>
      </p:sp>
      <p:pic>
        <p:nvPicPr>
          <p:cNvPr id="4102" name="Picture 6" descr="Библия и император Александр I — Сайт пастора Евгения Бахмутского">
            <a:extLst>
              <a:ext uri="{FF2B5EF4-FFF2-40B4-BE49-F238E27FC236}">
                <a16:creationId xmlns:a16="http://schemas.microsoft.com/office/drawing/2014/main" id="{B17F7BC3-63F4-ED49-A4B2-E3D53544F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6" y="305444"/>
            <a:ext cx="4637595" cy="62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2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4820DA-2B01-2846-BEF9-691A8E73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013" y="171451"/>
            <a:ext cx="6129337" cy="6486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На подальших конгресах Священного союзу вирішували питання про</a:t>
            </a:r>
          </a:p>
          <a:p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 одночасне скорочення збройних сил європейських держав</a:t>
            </a:r>
          </a:p>
          <a:p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взаємні гарантії недоторканності територій</a:t>
            </a:r>
          </a:p>
          <a:p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про створення міжсоюзницького штабу</a:t>
            </a:r>
          </a:p>
          <a:p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 про ухвалення міжнародного статусу осіб єврейської національності, які піддавалися дискримінації в багатьох країнах Європи</a:t>
            </a:r>
          </a:p>
          <a:p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об'єднання проти морського піратства</a:t>
            </a:r>
          </a:p>
          <a:p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заборона работоргівлі</a:t>
            </a:r>
          </a:p>
          <a:p>
            <a:r>
              <a:rPr lang="uk-UA" sz="2000" b="1" dirty="0">
                <a:solidFill>
                  <a:srgbClr val="4B50F0"/>
                </a:solidFill>
                <a:latin typeface="Book Antiqua" panose="02040602050305030304" pitchFamily="18" charset="0"/>
              </a:rPr>
              <a:t>вільне судноплавство європейськими  річками  без будь-яких обмежень</a:t>
            </a:r>
            <a:endParaRPr lang="ru-UA" sz="2000" b="1" dirty="0">
              <a:solidFill>
                <a:srgbClr val="4B50F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6146" name="Picture 2" descr="Матеріал підготував Савельєв Олександр Миколайович, вчитель історії НВК  «Школа АІСТ» м.Вінниці Тема 9. ПОЛІТИЧНЕ СТАНОВИЩЕ В ЄВРОПІ ПІСЛЯ  ВІДЕНСЬКОГО КОНГРЕСУ. РЕВОЛЮЦІЙНІ І НАЦІОНАЛЬНО-ВИЗВОЛЬНІ РУХИ 20-Х ...">
            <a:extLst>
              <a:ext uri="{FF2B5EF4-FFF2-40B4-BE49-F238E27FC236}">
                <a16:creationId xmlns:a16="http://schemas.microsoft.com/office/drawing/2014/main" id="{25D6429A-2E3E-FC4A-9565-0B3CE9AF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30324"/>
            <a:ext cx="557212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1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1D46A9-5AB7-2F42-A78E-D57DC946A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03186"/>
            <a:ext cx="5876925" cy="5840502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Зовнішня політика держав-членів Священного союзу засновувалася на засадах </a:t>
            </a:r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легітимізму 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і дотриманні </a:t>
            </a:r>
            <a:r>
              <a:rPr lang="uk-UA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загальнохристиянських</a:t>
            </a:r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канонів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це був союз православної Росії, католицької Австрії та протестантської Пруссії. 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Священний союз на той час являв собою наднаціональну організацію, яка передбачала втручання у внутрішні справи третіх країн у разі внутрішньої чи зовнішньої загрози будь-якій державі альянсу</a:t>
            </a:r>
            <a:r>
              <a:rPr lang="ru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uk-UA" sz="2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170" name="Picture 2" descr="26 сентября 1815 года был подписан «Акт Священного союза» - Российское  историческое общество">
            <a:extLst>
              <a:ext uri="{FF2B5EF4-FFF2-40B4-BE49-F238E27FC236}">
                <a16:creationId xmlns:a16="http://schemas.microsoft.com/office/drawing/2014/main" id="{83A2A336-F839-AC40-888F-939A6272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0"/>
            <a:ext cx="450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3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46000">
              <a:srgbClr val="E5F2F9"/>
            </a:gs>
            <a:gs pos="78000">
              <a:schemeClr val="bg1">
                <a:lumMod val="9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AB7E8-316F-0841-AC5E-F347E7D7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969" y="5929313"/>
            <a:ext cx="3498980" cy="700086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Меморіал конгресу в м. </a:t>
            </a:r>
            <a:r>
              <a:rPr lang="uk-UA" sz="2800" b="1" dirty="0" err="1">
                <a:solidFill>
                  <a:srgbClr val="002060"/>
                </a:solidFill>
              </a:rPr>
              <a:t>Аахені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A588B-552F-AC42-9763-76392924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947" y="288836"/>
            <a:ext cx="6281873" cy="6054814"/>
          </a:xfrm>
        </p:spPr>
        <p:txBody>
          <a:bodyPr>
            <a:normAutofit lnSpcReduction="10000"/>
          </a:bodyPr>
          <a:lstStyle/>
          <a:p>
            <a:endParaRPr lang="uk-UA" dirty="0"/>
          </a:p>
          <a:p>
            <a:r>
              <a:rPr lang="uk-UA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4 конгреси Священного Союзу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4B50F0"/>
                </a:solidFill>
                <a:latin typeface="Book Antiqua" panose="02040602050305030304" pitchFamily="18" charset="0"/>
              </a:rPr>
              <a:t>І конгрес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Священного союзу - в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Аахені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1818 р.</a:t>
            </a:r>
            <a:r>
              <a:rPr lang="ru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</a:t>
            </a:r>
            <a:r>
              <a:rPr lang="ru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риєднання Франції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задекларували основну мету Священного союзу підтримку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«міжнародного права, спокою, віри і моральності…»</a:t>
            </a:r>
            <a:r>
              <a:rPr lang="ru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втручання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у внутрішні справи інших держав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може здійснюватися тільки на їхнє прохання і за їхньої участі в переговорах</a:t>
            </a:r>
            <a:r>
              <a:rPr lang="ru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ru-UA" dirty="0"/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  <p:pic>
        <p:nvPicPr>
          <p:cNvPr id="5124" name="Picture 4" descr="Ахенский конгресс — Википедия">
            <a:extLst>
              <a:ext uri="{FF2B5EF4-FFF2-40B4-BE49-F238E27FC236}">
                <a16:creationId xmlns:a16="http://schemas.microsoft.com/office/drawing/2014/main" id="{EFCE609E-210B-9E44-A392-1F3B968C1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0" y="114301"/>
            <a:ext cx="4929035" cy="56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69051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389</TotalTime>
  <Words>1213</Words>
  <Application>Microsoft Macintosh PowerPoint</Application>
  <PresentationFormat>Широкоэкранный</PresentationFormat>
  <Paragraphs>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 Light</vt:lpstr>
      <vt:lpstr>Rockwell</vt:lpstr>
      <vt:lpstr>Wingdings</vt:lpstr>
      <vt:lpstr>Атлас</vt:lpstr>
      <vt:lpstr>Тема 2. Перші міжнародні організації</vt:lpstr>
      <vt:lpstr>Презентация PowerPoint</vt:lpstr>
      <vt:lpstr>Презентация PowerPoint</vt:lpstr>
      <vt:lpstr>Правителі держав Священного союзу: російський цар Олександр І, прусський король Фрідріх Вільгельм ІІІ, австрійський імператор Франц І </vt:lpstr>
      <vt:lpstr>Презентация PowerPoint</vt:lpstr>
      <vt:lpstr>Презентация PowerPoint</vt:lpstr>
      <vt:lpstr>Презентация PowerPoint</vt:lpstr>
      <vt:lpstr>Презентация PowerPoint</vt:lpstr>
      <vt:lpstr>Меморіал конгресу в м. Аахені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Країни-учасниці Дунайської комісії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Перші міжнародні організації</dc:title>
  <dc:creator>Microsoft Office User</dc:creator>
  <cp:lastModifiedBy>Microsoft Office User</cp:lastModifiedBy>
  <cp:revision>2</cp:revision>
  <dcterms:created xsi:type="dcterms:W3CDTF">2022-02-22T18:19:53Z</dcterms:created>
  <dcterms:modified xsi:type="dcterms:W3CDTF">2022-02-23T00:48:53Z</dcterms:modified>
</cp:coreProperties>
</file>