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notesSlides/notesSlide1.xml" ContentType="application/vnd.openxmlformats-officedocument.presentationml.notesSlide+xml"/>
  <Override PartName="/ppt/notesSlides/_rels/notesSlide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_rels/presentation.xml.rels" ContentType="application/vnd.openxmlformats-package.relationships+xml"/>
  <Override PartName="/ppt/slides/slide9.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_rels/slide53.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77.xml.rels" ContentType="application/vnd.openxmlformats-package.relationships+xml"/>
  <Override PartName="/ppt/slides/_rels/slide78.xml.rels" ContentType="application/vnd.openxmlformats-package.relationships+xml"/>
  <Override PartName="/ppt/slides/_rels/slide79.xml.rels" ContentType="application/vnd.openxmlformats-package.relationships+xml"/>
  <Override PartName="/ppt/slides/_rels/slide80.xml.rels" ContentType="application/vnd.openxmlformats-package.relationships+xml"/>
  <Override PartName="/ppt/slides/_rels/slide81.xml.rels" ContentType="application/vnd.openxmlformats-package.relationships+xml"/>
  <Override PartName="/ppt/slides/_rels/slide82.xml.rels" ContentType="application/vnd.openxmlformats-package.relationships+xml"/>
  <Override PartName="/ppt/slides/_rels/slide83.xml.rels" ContentType="application/vnd.openxmlformats-package.relationships+xml"/>
  <Override PartName="/ppt/slides/_rels/slide84.xml.rels" ContentType="application/vnd.openxmlformats-package.relationships+xml"/>
  <Override PartName="/ppt/slides/_rels/slide85.xml.rels" ContentType="application/vnd.openxmlformats-package.relationships+xml"/>
  <Override PartName="/ppt/slides/_rels/slide86.xml.rels" ContentType="application/vnd.openxmlformats-package.relationships+xml"/>
  <Override PartName="/ppt/slides/_rels/slide87.xml.rels" ContentType="application/vnd.openxmlformats-package.relationships+xml"/>
  <Override PartName="/ppt/slides/_rels/slide88.xml.rels" ContentType="application/vnd.openxmlformats-package.relationships+xml"/>
  <Override PartName="/ppt/slides/_rels/slide89.xml.rels" ContentType="application/vnd.openxmlformats-package.relationships+xml"/>
  <Override PartName="/ppt/slides/_rels/slide90.xml.rels" ContentType="application/vnd.openxmlformats-package.relationships+xml"/>
  <Override PartName="/ppt/slides/_rels/slide91.xml.rels" ContentType="application/vnd.openxmlformats-package.relationships+xml"/>
  <Override PartName="/ppt/slides/_rels/slide92.xml.rels" ContentType="application/vnd.openxmlformats-package.relationships+xml"/>
  <Override PartName="/ppt/slides/_rels/slide93.xml.rels" ContentType="application/vnd.openxmlformats-package.relationships+xml"/>
  <Override PartName="/ppt/slides/_rels/slide94.xml.rels" ContentType="application/vnd.openxmlformats-package.relationships+xml"/>
  <Override PartName="/ppt/slides/_rels/slide95.xml.rels" ContentType="application/vnd.openxmlformats-package.relationships+xml"/>
  <Override PartName="/ppt/slides/_rels/slide96.xml.rels" ContentType="application/vnd.openxmlformats-package.relationships+xml"/>
  <Override PartName="/ppt/slides/_rels/slide97.xml.rels" ContentType="application/vnd.openxmlformats-package.relationships+xml"/>
  <Override PartName="/ppt/slides/_rels/slide98.xml.rels" ContentType="application/vnd.openxmlformats-package.relationships+xml"/>
  <Override PartName="/ppt/slides/_rels/slide99.xml.rels" ContentType="application/vnd.openxmlformats-package.relationships+xml"/>
  <Override PartName="/ppt/slides/_rels/slide100.xml.rels" ContentType="application/vnd.openxmlformats-package.relationships+xml"/>
  <Override PartName="/ppt/slides/_rels/slide101.xml.rels" ContentType="application/vnd.openxmlformats-package.relationships+xml"/>
  <Override PartName="/ppt/slides/_rels/slide102.xml.rels" ContentType="application/vnd.openxmlformats-package.relationships+xml"/>
  <Override PartName="/ppt/slides/_rels/slide103.xml.rels" ContentType="application/vnd.openxmlformats-package.relationships+xml"/>
  <Override PartName="/ppt/slides/_rels/slide104.xml.rels" ContentType="application/vnd.openxmlformats-package.relationships+xml"/>
  <Override PartName="/ppt/slides/_rels/slide105.xml.rels" ContentType="application/vnd.openxmlformats-package.relationships+xml"/>
  <Override PartName="/ppt/slides/_rels/slide106.xml.rels" ContentType="application/vnd.openxmlformats-package.relationships+xml"/>
  <Override PartName="/ppt/media/image59.png" ContentType="image/png"/>
  <Override PartName="/ppt/media/image3.png" ContentType="image/png"/>
  <Override PartName="/ppt/media/image1.jpeg" ContentType="image/jpeg"/>
  <Override PartName="/ppt/media/image53.jpeg" ContentType="image/jpeg"/>
  <Override PartName="/ppt/media/image2.png" ContentType="image/png"/>
  <Override PartName="/ppt/media/image56.jpeg" ContentType="image/jpeg"/>
  <Override PartName="/ppt/media/image45.jpeg" ContentType="image/jpeg"/>
  <Override PartName="/ppt/media/image70.png" ContentType="image/png"/>
  <Override PartName="/ppt/media/image4.png" ContentType="image/png"/>
  <Override PartName="/ppt/media/image5.png" ContentType="image/png"/>
  <Override PartName="/ppt/media/image34.jpeg" ContentType="image/jpeg"/>
  <Override PartName="/ppt/media/image6.png" ContentType="image/png"/>
  <Override PartName="/ppt/media/image51.jpeg" ContentType="image/jpeg"/>
  <Override PartName="/ppt/media/image9.png" ContentType="image/png"/>
  <Override PartName="/ppt/media/image7.jpeg" ContentType="image/jpeg"/>
  <Override PartName="/ppt/media/image23.jpeg" ContentType="image/jpeg"/>
  <Override PartName="/ppt/media/image8.png" ContentType="image/png"/>
  <Override PartName="/ppt/media/image10.jpeg" ContentType="image/jpeg"/>
  <Override PartName="/ppt/media/image66.png" ContentType="image/png"/>
  <Override PartName="/ppt/media/image11.jpeg" ContentType="image/jpeg"/>
  <Override PartName="/ppt/media/image12.jpeg" ContentType="image/jpeg"/>
  <Override PartName="/ppt/media/image46.jpeg" ContentType="image/jpeg"/>
  <Override PartName="/ppt/media/image13.png" ContentType="image/png"/>
  <Override PartName="/ppt/media/image14.jpeg" ContentType="image/jpeg"/>
  <Override PartName="/ppt/media/image39.png" ContentType="image/png"/>
  <Override PartName="/ppt/media/image15.jpeg" ContentType="image/jpeg"/>
  <Override PartName="/ppt/media/image16.png" ContentType="image/png"/>
  <Override PartName="/ppt/media/image24.jpeg" ContentType="image/jpeg"/>
  <Override PartName="/ppt/media/image17.png" ContentType="image/png"/>
  <Override PartName="/ppt/media/image18.jpeg" ContentType="image/jpeg"/>
  <Override PartName="/ppt/media/image19.jpeg" ContentType="image/jpeg"/>
  <Override PartName="/ppt/media/image20.jpeg" ContentType="image/jpeg"/>
  <Override PartName="/ppt/media/image54.png" ContentType="image/png"/>
  <Override PartName="/ppt/media/image21.jpeg" ContentType="image/jpeg"/>
  <Override PartName="/ppt/media/image64.png" ContentType="image/png"/>
  <Override PartName="/ppt/media/image22.jpeg" ContentType="image/jpeg"/>
  <Override PartName="/ppt/media/image25.png" ContentType="image/png"/>
  <Override PartName="/ppt/media/image36.jpeg" ContentType="image/jpeg"/>
  <Override PartName="/ppt/media/image26.jpeg" ContentType="image/jpeg"/>
  <Override PartName="/ppt/media/image27.jpeg" ContentType="image/jpeg"/>
  <Override PartName="/ppt/media/image57.png" ContentType="image/png"/>
  <Override PartName="/ppt/media/image28.jpeg" ContentType="image/jpeg"/>
  <Override PartName="/ppt/media/image29.jpeg" ContentType="image/jpeg"/>
  <Override PartName="/ppt/media/image30.png" ContentType="image/png"/>
  <Override PartName="/ppt/media/image31.jpeg" ContentType="image/jpeg"/>
  <Override PartName="/ppt/media/image32.jpeg" ContentType="image/jpeg"/>
  <Override PartName="/ppt/media/image62.png" ContentType="image/png"/>
  <Override PartName="/ppt/media/image33.jpeg" ContentType="image/jpeg"/>
  <Override PartName="/ppt/media/image35.jpeg" ContentType="image/jpeg"/>
  <Override PartName="/ppt/media/image37.jpeg" ContentType="image/jpeg"/>
  <Override PartName="/ppt/media/image38.jpeg" ContentType="image/jpeg"/>
  <Override PartName="/ppt/media/image40.jpeg" ContentType="image/jpeg"/>
  <Override PartName="/ppt/media/image41.png" ContentType="image/png"/>
  <Override PartName="/ppt/media/image42.jpeg" ContentType="image/jpeg"/>
  <Override PartName="/ppt/media/image50.png" ContentType="image/png"/>
  <Override PartName="/ppt/media/image43.jpeg" ContentType="image/jpeg"/>
  <Override PartName="/ppt/media/image60.png" ContentType="image/png"/>
  <Override PartName="/ppt/media/image44.jpeg" ContentType="image/jpeg"/>
  <Override PartName="/ppt/media/image47.jpeg" ContentType="image/jpeg"/>
  <Override PartName="/ppt/media/image48.jpeg" ContentType="image/jpeg"/>
  <Override PartName="/ppt/media/image49.jpeg" ContentType="image/jpeg"/>
  <Override PartName="/ppt/media/image52.jpeg" ContentType="image/jpeg"/>
  <Override PartName="/ppt/media/image55.png" ContentType="image/png"/>
  <Override PartName="/ppt/media/image58.jpeg" ContentType="image/jpeg"/>
  <Override PartName="/ppt/media/image61.png" ContentType="image/png"/>
  <Override PartName="/ppt/media/image63.png" ContentType="image/png"/>
  <Override PartName="/ppt/media/image65.png" ContentType="image/png"/>
  <Override PartName="/ppt/media/image67.png" ContentType="image/png"/>
  <Override PartName="/ppt/media/image68.png" ContentType="image/png"/>
  <Override PartName="/ppt/media/image69.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slide" Target="slides/slide80.xml"/><Relationship Id="rId90" Type="http://schemas.openxmlformats.org/officeDocument/2006/relationships/slide" Target="slides/slide81.xml"/><Relationship Id="rId91" Type="http://schemas.openxmlformats.org/officeDocument/2006/relationships/slide" Target="slides/slide82.xml"/><Relationship Id="rId92" Type="http://schemas.openxmlformats.org/officeDocument/2006/relationships/slide" Target="slides/slide83.xml"/><Relationship Id="rId93" Type="http://schemas.openxmlformats.org/officeDocument/2006/relationships/slide" Target="slides/slide84.xml"/><Relationship Id="rId94" Type="http://schemas.openxmlformats.org/officeDocument/2006/relationships/slide" Target="slides/slide85.xml"/><Relationship Id="rId95" Type="http://schemas.openxmlformats.org/officeDocument/2006/relationships/slide" Target="slides/slide86.xml"/><Relationship Id="rId96" Type="http://schemas.openxmlformats.org/officeDocument/2006/relationships/slide" Target="slides/slide87.xml"/><Relationship Id="rId97" Type="http://schemas.openxmlformats.org/officeDocument/2006/relationships/slide" Target="slides/slide88.xml"/><Relationship Id="rId98" Type="http://schemas.openxmlformats.org/officeDocument/2006/relationships/slide" Target="slides/slide89.xml"/><Relationship Id="rId99" Type="http://schemas.openxmlformats.org/officeDocument/2006/relationships/slide" Target="slides/slide90.xml"/><Relationship Id="rId100" Type="http://schemas.openxmlformats.org/officeDocument/2006/relationships/slide" Target="slides/slide91.xml"/><Relationship Id="rId101" Type="http://schemas.openxmlformats.org/officeDocument/2006/relationships/slide" Target="slides/slide92.xml"/><Relationship Id="rId102" Type="http://schemas.openxmlformats.org/officeDocument/2006/relationships/slide" Target="slides/slide93.xml"/><Relationship Id="rId103" Type="http://schemas.openxmlformats.org/officeDocument/2006/relationships/slide" Target="slides/slide94.xml"/><Relationship Id="rId104" Type="http://schemas.openxmlformats.org/officeDocument/2006/relationships/slide" Target="slides/slide95.xml"/><Relationship Id="rId105" Type="http://schemas.openxmlformats.org/officeDocument/2006/relationships/slide" Target="slides/slide96.xml"/><Relationship Id="rId106" Type="http://schemas.openxmlformats.org/officeDocument/2006/relationships/slide" Target="slides/slide97.xml"/><Relationship Id="rId107" Type="http://schemas.openxmlformats.org/officeDocument/2006/relationships/slide" Target="slides/slide98.xml"/><Relationship Id="rId108" Type="http://schemas.openxmlformats.org/officeDocument/2006/relationships/slide" Target="slides/slide99.xml"/><Relationship Id="rId109" Type="http://schemas.openxmlformats.org/officeDocument/2006/relationships/slide" Target="slides/slide100.xml"/><Relationship Id="rId110" Type="http://schemas.openxmlformats.org/officeDocument/2006/relationships/slide" Target="slides/slide101.xml"/><Relationship Id="rId111" Type="http://schemas.openxmlformats.org/officeDocument/2006/relationships/slide" Target="slides/slide102.xml"/><Relationship Id="rId112" Type="http://schemas.openxmlformats.org/officeDocument/2006/relationships/slide" Target="slides/slide103.xml"/><Relationship Id="rId113" Type="http://schemas.openxmlformats.org/officeDocument/2006/relationships/slide" Target="slides/slide104.xml"/><Relationship Id="rId114" Type="http://schemas.openxmlformats.org/officeDocument/2006/relationships/slide" Target="slides/slide105.xml"/><Relationship Id="rId115" Type="http://schemas.openxmlformats.org/officeDocument/2006/relationships/slide" Target="slides/slide106.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ru-RU" sz="4400" spc="-1" strike="noStrike">
                <a:latin typeface="Arial"/>
              </a:rPr>
              <a:t>Для перемещения страницы щёлкните мышью</a:t>
            </a:r>
            <a:endParaRPr b="0" lang="ru-RU" sz="4400" spc="-1" strike="noStrike">
              <a:latin typeface="Arial"/>
            </a:endParaRPr>
          </a:p>
        </p:txBody>
      </p:sp>
      <p:sp>
        <p:nvSpPr>
          <p:cNvPr id="267" name="PlaceHolder 2"/>
          <p:cNvSpPr>
            <a:spLocks noGrp="1"/>
          </p:cNvSpPr>
          <p:nvPr>
            <p:ph type="body"/>
          </p:nvPr>
        </p:nvSpPr>
        <p:spPr>
          <a:xfrm>
            <a:off x="756000" y="5078520"/>
            <a:ext cx="6047640" cy="4811040"/>
          </a:xfrm>
          <a:prstGeom prst="rect">
            <a:avLst/>
          </a:prstGeom>
        </p:spPr>
        <p:txBody>
          <a:bodyPr lIns="0" rIns="0" tIns="0" bIns="0">
            <a:noAutofit/>
          </a:bodyPr>
          <a:p>
            <a:r>
              <a:rPr b="0" lang="ru-RU" sz="2000" spc="-1" strike="noStrike">
                <a:latin typeface="Arial"/>
              </a:rPr>
              <a:t>Для правки формата примечаний щёлкните мышью</a:t>
            </a:r>
            <a:endParaRPr b="0" lang="ru-RU" sz="2000" spc="-1" strike="noStrike">
              <a:latin typeface="Arial"/>
            </a:endParaRPr>
          </a:p>
        </p:txBody>
      </p:sp>
      <p:sp>
        <p:nvSpPr>
          <p:cNvPr id="268" name="PlaceHolder 3"/>
          <p:cNvSpPr>
            <a:spLocks noGrp="1"/>
          </p:cNvSpPr>
          <p:nvPr>
            <p:ph type="hdr"/>
          </p:nvPr>
        </p:nvSpPr>
        <p:spPr>
          <a:xfrm>
            <a:off x="0" y="0"/>
            <a:ext cx="3280680" cy="534240"/>
          </a:xfrm>
          <a:prstGeom prst="rect">
            <a:avLst/>
          </a:prstGeom>
        </p:spPr>
        <p:txBody>
          <a:bodyPr lIns="0" rIns="0" tIns="0" bIns="0">
            <a:noAutofit/>
          </a:bodyPr>
          <a:p>
            <a:r>
              <a:rPr b="0" lang="ru-RU" sz="1400" spc="-1" strike="noStrike">
                <a:latin typeface="Times New Roman"/>
              </a:rPr>
              <a:t>&lt;верхний колонтитул&gt;</a:t>
            </a:r>
            <a:endParaRPr b="0" lang="ru-RU" sz="1400" spc="-1" strike="noStrike">
              <a:latin typeface="Times New Roman"/>
            </a:endParaRPr>
          </a:p>
        </p:txBody>
      </p:sp>
      <p:sp>
        <p:nvSpPr>
          <p:cNvPr id="269" name="PlaceHolder 4"/>
          <p:cNvSpPr>
            <a:spLocks noGrp="1"/>
          </p:cNvSpPr>
          <p:nvPr>
            <p:ph type="dt"/>
          </p:nvPr>
        </p:nvSpPr>
        <p:spPr>
          <a:xfrm>
            <a:off x="4278960" y="0"/>
            <a:ext cx="3280680" cy="534240"/>
          </a:xfrm>
          <a:prstGeom prst="rect">
            <a:avLst/>
          </a:prstGeom>
        </p:spPr>
        <p:txBody>
          <a:bodyPr lIns="0" rIns="0" tIns="0" bIns="0">
            <a:noAutofit/>
          </a:bodyPr>
          <a:p>
            <a:pPr algn="r"/>
            <a:r>
              <a:rPr b="0" lang="ru-RU" sz="1400" spc="-1" strike="noStrike">
                <a:latin typeface="Times New Roman"/>
              </a:rPr>
              <a:t>&lt;дата/время&gt;</a:t>
            </a:r>
            <a:endParaRPr b="0" lang="ru-RU" sz="1400" spc="-1" strike="noStrike">
              <a:latin typeface="Times New Roman"/>
            </a:endParaRPr>
          </a:p>
        </p:txBody>
      </p:sp>
      <p:sp>
        <p:nvSpPr>
          <p:cNvPr id="270" name="PlaceHolder 5"/>
          <p:cNvSpPr>
            <a:spLocks noGrp="1"/>
          </p:cNvSpPr>
          <p:nvPr>
            <p:ph type="ftr"/>
          </p:nvPr>
        </p:nvSpPr>
        <p:spPr>
          <a:xfrm>
            <a:off x="0" y="10157400"/>
            <a:ext cx="3280680" cy="534240"/>
          </a:xfrm>
          <a:prstGeom prst="rect">
            <a:avLst/>
          </a:prstGeom>
        </p:spPr>
        <p:txBody>
          <a:bodyPr lIns="0" rIns="0" tIns="0" bIns="0" anchor="b">
            <a:noAutofit/>
          </a:bodyPr>
          <a:p>
            <a:r>
              <a:rPr b="0" lang="ru-RU" sz="1400" spc="-1" strike="noStrike">
                <a:latin typeface="Times New Roman"/>
              </a:rPr>
              <a:t>&lt;нижний колонтитул&gt;</a:t>
            </a:r>
            <a:endParaRPr b="0" lang="ru-RU" sz="1400" spc="-1" strike="noStrike">
              <a:latin typeface="Times New Roman"/>
            </a:endParaRPr>
          </a:p>
        </p:txBody>
      </p:sp>
      <p:sp>
        <p:nvSpPr>
          <p:cNvPr id="271"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A33A7FC5-EF85-4376-84E0-EEE49A0231F3}" type="slidenum">
              <a:rPr b="0" lang="ru-RU" sz="1400" spc="-1" strike="noStrike">
                <a:latin typeface="Times New Roman"/>
              </a:rPr>
              <a:t>&lt;номер&gt;</a:t>
            </a:fld>
            <a:endParaRPr b="0" lang="ru-RU"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9" name="PlaceHolder 1"/>
          <p:cNvSpPr>
            <a:spLocks noGrp="1"/>
          </p:cNvSpPr>
          <p:nvPr>
            <p:ph type="sldImg"/>
          </p:nvPr>
        </p:nvSpPr>
        <p:spPr>
          <a:xfrm>
            <a:off x="1143000" y="685800"/>
            <a:ext cx="4562280" cy="3419280"/>
          </a:xfrm>
          <a:prstGeom prst="rect">
            <a:avLst/>
          </a:prstGeom>
        </p:spPr>
      </p:sp>
      <p:sp>
        <p:nvSpPr>
          <p:cNvPr id="590" name="PlaceHolder 2"/>
          <p:cNvSpPr>
            <a:spLocks noGrp="1"/>
          </p:cNvSpPr>
          <p:nvPr>
            <p:ph type="body"/>
          </p:nvPr>
        </p:nvSpPr>
        <p:spPr>
          <a:xfrm>
            <a:off x="685800" y="4343400"/>
            <a:ext cx="5476680" cy="4105080"/>
          </a:xfrm>
          <a:prstGeom prst="rect">
            <a:avLst/>
          </a:prstGeom>
        </p:spPr>
        <p:txBody>
          <a:bodyPr lIns="0" rIns="0" tIns="0" bIns="0">
            <a:noAutofit/>
          </a:bodyPr>
          <a:p>
            <a:endParaRPr b="0" lang="ru-RU" sz="2000" spc="-1" strike="noStrike">
              <a:latin typeface="Arial"/>
            </a:endParaRPr>
          </a:p>
        </p:txBody>
      </p:sp>
      <p:sp>
        <p:nvSpPr>
          <p:cNvPr id="591" name="CustomShape 3"/>
          <p:cNvSpPr/>
          <p:nvPr/>
        </p:nvSpPr>
        <p:spPr>
          <a:xfrm>
            <a:off x="3884760" y="8685360"/>
            <a:ext cx="2962080" cy="44748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B51577F7-BAA0-4A78-BB30-807BD0A41F24}" type="slidenum">
              <a:rPr b="0" lang="ru-RU" sz="1200" spc="-1" strike="noStrike">
                <a:solidFill>
                  <a:srgbClr val="000000"/>
                </a:solidFill>
                <a:latin typeface="Times New Roman"/>
              </a:rPr>
              <a:t>&lt;номер&gt;</a:t>
            </a:fld>
            <a:endParaRPr b="0" lang="ru-RU"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fontScale="76000"/>
          </a:bodyPr>
          <a:p>
            <a:endParaRPr b="0" lang="ru-RU"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rIns="0" tIns="0" bIns="0">
            <a:normAutofit fontScale="76000"/>
          </a:bodyPr>
          <a:p>
            <a:endParaRPr b="0" lang="ru-RU"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79"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81"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83"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84"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88"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89"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90"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92"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93"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94"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96"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97"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98"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00"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101"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05"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106"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rIns="0" tIns="0" bIns="0">
            <a:normAutofit fontScale="76000"/>
          </a:bodyPr>
          <a:p>
            <a:endParaRPr b="0" lang="ru-RU"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17"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19"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21"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22"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26"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27"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128"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30"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31"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32"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34"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35"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36"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38"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139"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41"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42"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43"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144"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46" name="PlaceHolder 2"/>
          <p:cNvSpPr>
            <a:spLocks noGrp="1"/>
          </p:cNvSpPr>
          <p:nvPr>
            <p:ph type="body"/>
          </p:nvPr>
        </p:nvSpPr>
        <p:spPr>
          <a:xfrm>
            <a:off x="45720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47" name="PlaceHolder 3"/>
          <p:cNvSpPr>
            <a:spLocks noGrp="1"/>
          </p:cNvSpPr>
          <p:nvPr>
            <p:ph type="body"/>
          </p:nvPr>
        </p:nvSpPr>
        <p:spPr>
          <a:xfrm>
            <a:off x="323964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48" name="PlaceHolder 4"/>
          <p:cNvSpPr>
            <a:spLocks noGrp="1"/>
          </p:cNvSpPr>
          <p:nvPr>
            <p:ph type="body"/>
          </p:nvPr>
        </p:nvSpPr>
        <p:spPr>
          <a:xfrm>
            <a:off x="602208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49" name="PlaceHolder 5"/>
          <p:cNvSpPr>
            <a:spLocks noGrp="1"/>
          </p:cNvSpPr>
          <p:nvPr>
            <p:ph type="body"/>
          </p:nvPr>
        </p:nvSpPr>
        <p:spPr>
          <a:xfrm>
            <a:off x="45720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150" name="PlaceHolder 6"/>
          <p:cNvSpPr>
            <a:spLocks noGrp="1"/>
          </p:cNvSpPr>
          <p:nvPr>
            <p:ph type="body"/>
          </p:nvPr>
        </p:nvSpPr>
        <p:spPr>
          <a:xfrm>
            <a:off x="323964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151" name="PlaceHolder 7"/>
          <p:cNvSpPr>
            <a:spLocks noGrp="1"/>
          </p:cNvSpPr>
          <p:nvPr>
            <p:ph type="body"/>
          </p:nvPr>
        </p:nvSpPr>
        <p:spPr>
          <a:xfrm>
            <a:off x="6022080" y="3682080"/>
            <a:ext cx="2649600" cy="1896840"/>
          </a:xfrm>
          <a:prstGeom prst="rect">
            <a:avLst/>
          </a:prstGeom>
        </p:spPr>
        <p:txBody>
          <a:bodyPr lIns="0" rIns="0" tIns="0" bIns="0">
            <a:normAutofit fontScale="76000"/>
          </a:bodyPr>
          <a:p>
            <a:endParaRPr b="0" lang="ru-RU"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55"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57"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59"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60"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64"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65"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166"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68"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69"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70"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72"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73"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74"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76"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177"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79"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80"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81"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182"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84" name="PlaceHolder 2"/>
          <p:cNvSpPr>
            <a:spLocks noGrp="1"/>
          </p:cNvSpPr>
          <p:nvPr>
            <p:ph type="body"/>
          </p:nvPr>
        </p:nvSpPr>
        <p:spPr>
          <a:xfrm>
            <a:off x="45720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85" name="PlaceHolder 3"/>
          <p:cNvSpPr>
            <a:spLocks noGrp="1"/>
          </p:cNvSpPr>
          <p:nvPr>
            <p:ph type="body"/>
          </p:nvPr>
        </p:nvSpPr>
        <p:spPr>
          <a:xfrm>
            <a:off x="323964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86" name="PlaceHolder 4"/>
          <p:cNvSpPr>
            <a:spLocks noGrp="1"/>
          </p:cNvSpPr>
          <p:nvPr>
            <p:ph type="body"/>
          </p:nvPr>
        </p:nvSpPr>
        <p:spPr>
          <a:xfrm>
            <a:off x="602208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87" name="PlaceHolder 5"/>
          <p:cNvSpPr>
            <a:spLocks noGrp="1"/>
          </p:cNvSpPr>
          <p:nvPr>
            <p:ph type="body"/>
          </p:nvPr>
        </p:nvSpPr>
        <p:spPr>
          <a:xfrm>
            <a:off x="45720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188" name="PlaceHolder 6"/>
          <p:cNvSpPr>
            <a:spLocks noGrp="1"/>
          </p:cNvSpPr>
          <p:nvPr>
            <p:ph type="body"/>
          </p:nvPr>
        </p:nvSpPr>
        <p:spPr>
          <a:xfrm>
            <a:off x="323964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189" name="PlaceHolder 7"/>
          <p:cNvSpPr>
            <a:spLocks noGrp="1"/>
          </p:cNvSpPr>
          <p:nvPr>
            <p:ph type="body"/>
          </p:nvPr>
        </p:nvSpPr>
        <p:spPr>
          <a:xfrm>
            <a:off x="6022080" y="3682080"/>
            <a:ext cx="2649600" cy="1896840"/>
          </a:xfrm>
          <a:prstGeom prst="rect">
            <a:avLst/>
          </a:prstGeom>
        </p:spPr>
        <p:txBody>
          <a:bodyPr lIns="0" rIns="0" tIns="0" bIns="0">
            <a:normAutofit fontScale="76000"/>
          </a:bodyPr>
          <a:p>
            <a:endParaRPr b="0" lang="ru-RU"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93"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95"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97"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98"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0"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02"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03"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204"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06"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207"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08"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10"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11"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12"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14"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215"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17"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18"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19"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220"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22" name="PlaceHolder 2"/>
          <p:cNvSpPr>
            <a:spLocks noGrp="1"/>
          </p:cNvSpPr>
          <p:nvPr>
            <p:ph type="body"/>
          </p:nvPr>
        </p:nvSpPr>
        <p:spPr>
          <a:xfrm>
            <a:off x="45720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223" name="PlaceHolder 3"/>
          <p:cNvSpPr>
            <a:spLocks noGrp="1"/>
          </p:cNvSpPr>
          <p:nvPr>
            <p:ph type="body"/>
          </p:nvPr>
        </p:nvSpPr>
        <p:spPr>
          <a:xfrm>
            <a:off x="323964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224" name="PlaceHolder 4"/>
          <p:cNvSpPr>
            <a:spLocks noGrp="1"/>
          </p:cNvSpPr>
          <p:nvPr>
            <p:ph type="body"/>
          </p:nvPr>
        </p:nvSpPr>
        <p:spPr>
          <a:xfrm>
            <a:off x="602208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225" name="PlaceHolder 5"/>
          <p:cNvSpPr>
            <a:spLocks noGrp="1"/>
          </p:cNvSpPr>
          <p:nvPr>
            <p:ph type="body"/>
          </p:nvPr>
        </p:nvSpPr>
        <p:spPr>
          <a:xfrm>
            <a:off x="45720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226" name="PlaceHolder 6"/>
          <p:cNvSpPr>
            <a:spLocks noGrp="1"/>
          </p:cNvSpPr>
          <p:nvPr>
            <p:ph type="body"/>
          </p:nvPr>
        </p:nvSpPr>
        <p:spPr>
          <a:xfrm>
            <a:off x="323964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227" name="PlaceHolder 7"/>
          <p:cNvSpPr>
            <a:spLocks noGrp="1"/>
          </p:cNvSpPr>
          <p:nvPr>
            <p:ph type="body"/>
          </p:nvPr>
        </p:nvSpPr>
        <p:spPr>
          <a:xfrm>
            <a:off x="6022080" y="3682080"/>
            <a:ext cx="2649600" cy="1896840"/>
          </a:xfrm>
          <a:prstGeom prst="rect">
            <a:avLst/>
          </a:prstGeom>
        </p:spPr>
        <p:txBody>
          <a:bodyPr lIns="0" rIns="0" tIns="0" bIns="0">
            <a:normAutofit fontScale="76000"/>
          </a:bodyPr>
          <a:p>
            <a:endParaRPr b="0" lang="ru-RU"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0"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31"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33"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35"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236"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8"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40"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41"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242"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44"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245"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46"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48"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49"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50"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52"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253"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55"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56"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57"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258"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60" name="PlaceHolder 2"/>
          <p:cNvSpPr>
            <a:spLocks noGrp="1"/>
          </p:cNvSpPr>
          <p:nvPr>
            <p:ph type="body"/>
          </p:nvPr>
        </p:nvSpPr>
        <p:spPr>
          <a:xfrm>
            <a:off x="45720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261" name="PlaceHolder 3"/>
          <p:cNvSpPr>
            <a:spLocks noGrp="1"/>
          </p:cNvSpPr>
          <p:nvPr>
            <p:ph type="body"/>
          </p:nvPr>
        </p:nvSpPr>
        <p:spPr>
          <a:xfrm>
            <a:off x="323964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262" name="PlaceHolder 4"/>
          <p:cNvSpPr>
            <a:spLocks noGrp="1"/>
          </p:cNvSpPr>
          <p:nvPr>
            <p:ph type="body"/>
          </p:nvPr>
        </p:nvSpPr>
        <p:spPr>
          <a:xfrm>
            <a:off x="602208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263" name="PlaceHolder 5"/>
          <p:cNvSpPr>
            <a:spLocks noGrp="1"/>
          </p:cNvSpPr>
          <p:nvPr>
            <p:ph type="body"/>
          </p:nvPr>
        </p:nvSpPr>
        <p:spPr>
          <a:xfrm>
            <a:off x="45720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264" name="PlaceHolder 6"/>
          <p:cNvSpPr>
            <a:spLocks noGrp="1"/>
          </p:cNvSpPr>
          <p:nvPr>
            <p:ph type="body"/>
          </p:nvPr>
        </p:nvSpPr>
        <p:spPr>
          <a:xfrm>
            <a:off x="323964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265" name="PlaceHolder 7"/>
          <p:cNvSpPr>
            <a:spLocks noGrp="1"/>
          </p:cNvSpPr>
          <p:nvPr>
            <p:ph type="body"/>
          </p:nvPr>
        </p:nvSpPr>
        <p:spPr>
          <a:xfrm>
            <a:off x="6022080" y="3682080"/>
            <a:ext cx="2649600" cy="1896840"/>
          </a:xfrm>
          <a:prstGeom prst="rect">
            <a:avLst/>
          </a:prstGeom>
        </p:spPr>
        <p:txBody>
          <a:bodyPr lIns="0" rIns="0" tIns="0" bIns="0">
            <a:normAutofit fontScale="76000"/>
          </a:bodyPr>
          <a:p>
            <a:endParaRPr b="0" lang="ru-RU"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3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7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115"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153"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19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22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1.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37.xml"/>
</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3.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slideLayout" Target="../slideLayouts/slideLayout37.xml"/>
</Relationships>
</file>

<file path=ppt/slides/_rels/slide10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05.xml.rels><?xml version="1.0" encoding="UTF-8"?>
<Relationships xmlns="http://schemas.openxmlformats.org/package/2006/relationships"><Relationship Id="rId1" Type="http://schemas.openxmlformats.org/officeDocument/2006/relationships/hyperlink" Target="https://lifelib.info/medical/biology_1/389.html" TargetMode="External"/><Relationship Id="rId2" Type="http://schemas.openxmlformats.org/officeDocument/2006/relationships/hyperlink" Target="https://resource.odmu.edu.ua/chair/download/124083/tLNj18Ggcg-YJkijuQwqGQ/&#1051;&#1077;&#1082;&#1094;&#1110;&#1103;%2015%20&#1030;&#1084;&#1091;&#1085;&#1085;&#1072;%20&#1089;&#1080;&#1089;&#1090;&#1077;&#1084;&#1072;.pdf" TargetMode="External"/><Relationship Id="rId3" Type="http://schemas.openxmlformats.org/officeDocument/2006/relationships/hyperlink" Target="https://health-ua.com/article/6418-mal-munodeftcitn-hvorobi-viznachennya-klasifkatcya-klnchn-proyavi-dagnostik" TargetMode="External"/><Relationship Id="rId4" Type="http://schemas.openxmlformats.org/officeDocument/2006/relationships/hyperlink" Target="https://health-ua.com/article/6416-mal-munodeftcitn-hvorobi-viznachennya-klasifkatcya-klnchn-proyavi-dagnostik" TargetMode="External"/><Relationship Id="rId5" Type="http://schemas.openxmlformats.org/officeDocument/2006/relationships/hyperlink" Target="https://kiai.com.ua/ua/archive/2021/1%28130%29/pages-20-28/klasifikaciya-klinichni-proyavi-diagnostika-i-likuvannya-pervinnih-minornih-imunodeficitiv-lyudini" TargetMode="External"/><Relationship Id="rId6" Type="http://schemas.openxmlformats.org/officeDocument/2006/relationships/slideLayout" Target="../slideLayouts/slideLayout13.xml"/>
</Relationships>
</file>

<file path=ppt/slides/_rels/slide106.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1.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4.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png"/><Relationship Id="rId3" Type="http://schemas.openxmlformats.org/officeDocument/2006/relationships/slideLayout" Target="../slideLayouts/slideLayout37.xml"/>
</Relationships>
</file>

<file path=ppt/slides/_rels/slide26.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37.xml"/>
</Relationships>
</file>

<file path=ppt/slides/_rels/slide28.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slideLayout" Target="../slideLayouts/slideLayout37.xml"/>
</Relationships>
</file>

<file path=ppt/slides/_rels/slide29.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slideLayout" Target="../slideLayouts/slideLayout37.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png"/><Relationship Id="rId3" Type="http://schemas.openxmlformats.org/officeDocument/2006/relationships/image" Target="../media/image26.jpeg"/><Relationship Id="rId4" Type="http://schemas.openxmlformats.org/officeDocument/2006/relationships/slideLayout" Target="../slideLayouts/slideLayout37.xml"/>
</Relationships>
</file>

<file path=ppt/slides/_rels/slide31.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jpeg"/><Relationship Id="rId3" Type="http://schemas.openxmlformats.org/officeDocument/2006/relationships/slideLayout" Target="../slideLayouts/slideLayout37.xml"/>
</Relationships>
</file>

<file path=ppt/slides/_rels/slide32.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png"/><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slideLayout" Target="../slideLayouts/slideLayout37.xml"/>
</Relationships>
</file>

<file path=ppt/slides/_rels/slide33.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jpeg"/><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slideLayout" Target="../slideLayouts/slideLayout37.xml"/>
</Relationships>
</file>

<file path=ppt/slides/_rels/slide34.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image" Target="../media/image38.jpeg"/><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slideLayout" Target="../slideLayouts/slideLayout25.xml"/>
</Relationships>
</file>

<file path=ppt/slides/_rels/slide35.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jpeg"/><Relationship Id="rId3" Type="http://schemas.openxmlformats.org/officeDocument/2006/relationships/slideLayout" Target="../slideLayouts/slideLayout37.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7.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37.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4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0.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73.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6.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37.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5.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51.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image" Target="../media/image48.jpeg"/><Relationship Id="rId3" Type="http://schemas.openxmlformats.org/officeDocument/2006/relationships/slideLayout" Target="../slideLayouts/slideLayout37.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4.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37.xml"/>
</Relationships>
</file>

<file path=ppt/slides/_rels/slide55.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73.xml"/>
</Relationships>
</file>

<file path=ppt/slides/_rels/slide56.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57.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jpeg"/><Relationship Id="rId3" Type="http://schemas.openxmlformats.org/officeDocument/2006/relationships/slideLayout" Target="../slideLayouts/slideLayout37.xml"/>
</Relationships>
</file>

<file path=ppt/slides/_rels/slide58.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37.xml"/>
</Relationships>
</file>

<file path=ppt/slides/_rels/slide59.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0.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1.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6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6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4.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7.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1.xml"/>
</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9.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1.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6.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1.xml"/>
</Relationships>
</file>

<file path=ppt/slides/_rels/slide77.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49.xml"/>
</Relationships>
</file>

<file path=ppt/slides/_rels/slide7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2.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1.xml"/>
</Relationships>
</file>

<file path=ppt/slides/_rels/slide83.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1.xml"/>
</Relationships>
</file>

<file path=ppt/slides/_rels/slide8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8.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
</Relationships>
</file>

<file path=ppt/slides/_rels/slide89.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37.xml"/>
</Relationships>
</file>

<file path=ppt/slides/_rels/slide90.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slideLayout" Target="../slideLayouts/slideLayout1.xml"/>
</Relationships>
</file>

<file path=ppt/slides/_rels/slide91.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1.xml"/>
</Relationships>
</file>

<file path=ppt/slides/_rels/slide92.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1.xml"/>
</Relationships>
</file>

<file path=ppt/slides/_rels/slide9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4.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1.xml"/>
</Relationships>
</file>

<file path=ppt/slides/_rels/slide9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6.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slideLayout" Target="../slideLayouts/slideLayout1.xml"/>
</Relationships>
</file>

<file path=ppt/slides/_rels/slide9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9.xml.rels><?xml version="1.0" encoding="UTF-8"?>
<Relationships xmlns="http://schemas.openxmlformats.org/package/2006/relationships"><Relationship Id="rId1"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CustomShape 1"/>
          <p:cNvSpPr/>
          <p:nvPr/>
        </p:nvSpPr>
        <p:spPr>
          <a:xfrm>
            <a:off x="358920" y="2304000"/>
            <a:ext cx="8559720" cy="4022640"/>
          </a:xfrm>
          <a:prstGeom prst="rect">
            <a:avLst/>
          </a:prstGeom>
          <a:noFill/>
          <a:ln>
            <a:noFill/>
          </a:ln>
        </p:spPr>
        <p:style>
          <a:lnRef idx="0"/>
          <a:fillRef idx="0"/>
          <a:effectRef idx="0"/>
          <a:fontRef idx="minor"/>
        </p:style>
        <p:txBody>
          <a:bodyPr lIns="90000" rIns="90000" tIns="45000" bIns="45000">
            <a:normAutofit fontScale="15000"/>
          </a:bodyPr>
          <a:p>
            <a:pPr algn="ctr">
              <a:lnSpc>
                <a:spcPct val="100000"/>
              </a:lnSpc>
              <a:spcBef>
                <a:spcPts val="641"/>
              </a:spcBef>
            </a:pPr>
            <a:r>
              <a:rPr b="1" lang="ru-RU" sz="3600" spc="-1" strike="noStrike">
                <a:solidFill>
                  <a:srgbClr val="07068b"/>
                </a:solidFill>
                <a:latin typeface="Times New Roman"/>
                <a:ea typeface="DejaVu Sans"/>
              </a:rPr>
              <a:t>                        </a:t>
            </a:r>
            <a:endParaRPr b="0" lang="ru-RU" sz="3600" spc="-1" strike="noStrike">
              <a:latin typeface="Arial"/>
            </a:endParaRPr>
          </a:p>
          <a:p>
            <a:pPr algn="ctr">
              <a:lnSpc>
                <a:spcPct val="100000"/>
              </a:lnSpc>
              <a:spcBef>
                <a:spcPts val="641"/>
              </a:spcBef>
            </a:pPr>
            <a:r>
              <a:rPr b="1" lang="ru-RU" sz="3600" spc="-1" strike="noStrike">
                <a:solidFill>
                  <a:srgbClr val="07068b"/>
                </a:solidFill>
                <a:latin typeface="Times New Roman"/>
                <a:ea typeface="DejaVu Sans"/>
              </a:rPr>
              <a:t>                                   </a:t>
            </a:r>
            <a:r>
              <a:rPr b="1" lang="ru-RU" sz="4000" spc="-1" strike="noStrike">
                <a:solidFill>
                  <a:srgbClr val="07068b"/>
                </a:solidFill>
                <a:latin typeface="Times New Roman"/>
                <a:ea typeface="DejaVu Sans"/>
              </a:rPr>
              <a:t>              </a:t>
            </a:r>
            <a:r>
              <a:rPr b="1" lang="ru-RU" sz="4800" spc="-1" strike="noStrike">
                <a:solidFill>
                  <a:srgbClr val="07068b"/>
                </a:solidFill>
                <a:latin typeface="Times New Roman"/>
                <a:ea typeface="DejaVu Sans"/>
              </a:rPr>
              <a:t>ВІКОВА ІМУНОЛОГІЯ</a:t>
            </a:r>
            <a:endParaRPr b="0" lang="ru-RU" sz="4800" spc="-1" strike="noStrike">
              <a:latin typeface="Arial"/>
            </a:endParaRPr>
          </a:p>
          <a:p>
            <a:pPr algn="ctr">
              <a:lnSpc>
                <a:spcPct val="100000"/>
              </a:lnSpc>
              <a:spcBef>
                <a:spcPts val="641"/>
              </a:spcBef>
            </a:pPr>
            <a:r>
              <a:rPr b="1" lang="ru-RU" sz="4400" spc="-1" strike="noStrike">
                <a:solidFill>
                  <a:srgbClr val="ff0000"/>
                </a:solidFill>
                <a:latin typeface="Times New Roman"/>
                <a:ea typeface="DejaVu Sans"/>
              </a:rPr>
              <a:t>                                           </a:t>
            </a:r>
            <a:r>
              <a:rPr b="1" lang="ru-RU" sz="4400" spc="-1" strike="noStrike">
                <a:solidFill>
                  <a:srgbClr val="ff0000"/>
                </a:solidFill>
                <a:latin typeface="Times New Roman"/>
                <a:ea typeface="DejaVu Sans"/>
              </a:rPr>
              <a:t>Змістовий модуль 5</a:t>
            </a:r>
            <a:endParaRPr b="0" lang="ru-RU" sz="4400" spc="-1" strike="noStrike">
              <a:latin typeface="Arial"/>
            </a:endParaRPr>
          </a:p>
          <a:p>
            <a:pPr algn="ctr">
              <a:lnSpc>
                <a:spcPct val="100000"/>
              </a:lnSpc>
              <a:spcBef>
                <a:spcPts val="641"/>
              </a:spcBef>
            </a:pPr>
            <a:r>
              <a:rPr b="1" lang="ru-RU" sz="4400" spc="-1" strike="noStrike">
                <a:solidFill>
                  <a:srgbClr val="ff0000"/>
                </a:solidFill>
                <a:latin typeface="Times New Roman"/>
                <a:ea typeface="DejaVu Sans"/>
              </a:rPr>
              <a:t>                                            </a:t>
            </a:r>
            <a:r>
              <a:rPr b="1" lang="ru-RU" sz="4400" spc="-1" strike="noStrike">
                <a:solidFill>
                  <a:srgbClr val="ff0000"/>
                </a:solidFill>
                <a:latin typeface="Times New Roman"/>
                <a:ea typeface="DejaVu Sans"/>
              </a:rPr>
              <a:t>Лекція № 5</a:t>
            </a:r>
            <a:endParaRPr b="0" lang="ru-RU" sz="4400" spc="-1" strike="noStrike">
              <a:latin typeface="Arial"/>
            </a:endParaRPr>
          </a:p>
          <a:p>
            <a:pPr algn="ctr">
              <a:lnSpc>
                <a:spcPct val="100000"/>
              </a:lnSpc>
              <a:spcBef>
                <a:spcPts val="641"/>
              </a:spcBef>
            </a:pPr>
            <a:r>
              <a:rPr b="1" lang="ru-RU" sz="4400" spc="-1" strike="noStrike">
                <a:solidFill>
                  <a:srgbClr val="0d7509"/>
                </a:solidFill>
                <a:latin typeface="Times New Roman"/>
                <a:ea typeface="DejaVu Sans"/>
              </a:rPr>
              <a:t>                                                </a:t>
            </a:r>
            <a:r>
              <a:rPr b="1" lang="ru-RU" sz="5400" spc="-1" strike="noStrike">
                <a:solidFill>
                  <a:srgbClr val="0d7509"/>
                </a:solidFill>
                <a:latin typeface="Times New Roman"/>
                <a:ea typeface="DejaVu Sans"/>
              </a:rPr>
              <a:t>Імунодефіцитні стани. </a:t>
            </a:r>
            <a:endParaRPr b="0" lang="ru-RU" sz="5400" spc="-1" strike="noStrike">
              <a:latin typeface="Arial"/>
            </a:endParaRPr>
          </a:p>
          <a:p>
            <a:pPr algn="ctr">
              <a:lnSpc>
                <a:spcPct val="100000"/>
              </a:lnSpc>
              <a:spcBef>
                <a:spcPts val="641"/>
              </a:spcBef>
            </a:pPr>
            <a:r>
              <a:rPr b="1" lang="ru-RU" sz="5400" spc="-1" strike="noStrike">
                <a:solidFill>
                  <a:srgbClr val="0d7509"/>
                </a:solidFill>
                <a:latin typeface="Times New Roman"/>
                <a:ea typeface="DejaVu Sans"/>
              </a:rPr>
              <a:t>                                     </a:t>
            </a:r>
            <a:r>
              <a:rPr b="1" lang="ru-RU" sz="5400" spc="-1" strike="noStrike">
                <a:solidFill>
                  <a:srgbClr val="0d7509"/>
                </a:solidFill>
                <a:latin typeface="Times New Roman"/>
                <a:ea typeface="DejaVu Sans"/>
              </a:rPr>
              <a:t>Імунні аспекти аутоімунної </a:t>
            </a:r>
            <a:endParaRPr b="0" lang="ru-RU" sz="5400" spc="-1" strike="noStrike">
              <a:latin typeface="Arial"/>
            </a:endParaRPr>
          </a:p>
          <a:p>
            <a:pPr algn="ctr">
              <a:lnSpc>
                <a:spcPct val="100000"/>
              </a:lnSpc>
              <a:spcBef>
                <a:spcPts val="641"/>
              </a:spcBef>
            </a:pPr>
            <a:r>
              <a:rPr b="1" lang="ru-RU" sz="5400" spc="-1" strike="noStrike">
                <a:solidFill>
                  <a:srgbClr val="0d7509"/>
                </a:solidFill>
                <a:latin typeface="Times New Roman"/>
                <a:ea typeface="DejaVu Sans"/>
              </a:rPr>
              <a:t>                                     </a:t>
            </a:r>
            <a:r>
              <a:rPr b="1" lang="ru-RU" sz="5400" spc="-1" strike="noStrike">
                <a:solidFill>
                  <a:srgbClr val="0d7509"/>
                </a:solidFill>
                <a:latin typeface="Times New Roman"/>
                <a:ea typeface="DejaVu Sans"/>
              </a:rPr>
              <a:t>патології та алергії</a:t>
            </a:r>
            <a:endParaRPr b="0" lang="ru-RU" sz="5400" spc="-1" strike="noStrike">
              <a:latin typeface="Arial"/>
            </a:endParaRPr>
          </a:p>
          <a:p>
            <a:pPr algn="ctr">
              <a:lnSpc>
                <a:spcPct val="100000"/>
              </a:lnSpc>
              <a:spcBef>
                <a:spcPts val="641"/>
              </a:spcBef>
            </a:pPr>
            <a:r>
              <a:rPr b="1" lang="ru-RU" sz="4400" spc="-1" strike="noStrike">
                <a:solidFill>
                  <a:srgbClr val="0d7509"/>
                </a:solidFill>
                <a:latin typeface="Times New Roman"/>
                <a:ea typeface="DejaVu Sans"/>
              </a:rPr>
              <a:t>                                            </a:t>
            </a:r>
            <a:r>
              <a:rPr b="1" lang="ru-RU" sz="4400" spc="-1" strike="noStrike">
                <a:solidFill>
                  <a:srgbClr val="0d7509"/>
                </a:solidFill>
                <a:latin typeface="Times New Roman"/>
                <a:ea typeface="DejaVu Sans"/>
              </a:rPr>
              <a:t>(4 год)</a:t>
            </a:r>
            <a:endParaRPr b="0" lang="ru-RU" sz="4400" spc="-1" strike="noStrike">
              <a:latin typeface="Arial"/>
            </a:endParaRPr>
          </a:p>
          <a:p>
            <a:pPr algn="ctr">
              <a:lnSpc>
                <a:spcPct val="100000"/>
              </a:lnSpc>
              <a:spcBef>
                <a:spcPts val="641"/>
              </a:spcBef>
            </a:pPr>
            <a:r>
              <a:rPr b="1" lang="ru-RU" sz="4400" spc="-1" strike="noStrike">
                <a:solidFill>
                  <a:srgbClr val="0d7509"/>
                </a:solidFill>
                <a:latin typeface="Times New Roman"/>
                <a:ea typeface="DejaVu Sans"/>
              </a:rPr>
              <a:t>                                </a:t>
            </a:r>
            <a:endParaRPr b="0" lang="ru-RU" sz="4400" spc="-1" strike="noStrike">
              <a:latin typeface="Arial"/>
            </a:endParaRPr>
          </a:p>
          <a:p>
            <a:pPr algn="ctr">
              <a:lnSpc>
                <a:spcPct val="100000"/>
              </a:lnSpc>
              <a:spcBef>
                <a:spcPts val="641"/>
              </a:spcBef>
            </a:pPr>
            <a:endParaRPr b="0" lang="ru-RU" sz="4400" spc="-1" strike="noStrike">
              <a:latin typeface="Arial"/>
            </a:endParaRPr>
          </a:p>
          <a:p>
            <a:pPr algn="r">
              <a:lnSpc>
                <a:spcPct val="100000"/>
              </a:lnSpc>
              <a:spcBef>
                <a:spcPts val="641"/>
              </a:spcBef>
            </a:pPr>
            <a:endParaRPr b="0" lang="ru-RU" sz="4400" spc="-1" strike="noStrike">
              <a:latin typeface="Arial"/>
            </a:endParaRPr>
          </a:p>
          <a:p>
            <a:pPr algn="ctr">
              <a:lnSpc>
                <a:spcPct val="100000"/>
              </a:lnSpc>
              <a:spcBef>
                <a:spcPts val="400"/>
              </a:spcBef>
            </a:pPr>
            <a:r>
              <a:rPr b="0" lang="ru-RU" sz="2000" spc="-1" strike="noStrike">
                <a:solidFill>
                  <a:srgbClr val="000000"/>
                </a:solidFill>
                <a:latin typeface="Times New Roman"/>
                <a:ea typeface="DejaVu Sans"/>
              </a:rPr>
              <a:t>  </a:t>
            </a:r>
            <a:endParaRPr b="0" lang="ru-RU" sz="2000" spc="-1" strike="noStrike">
              <a:latin typeface="Arial"/>
            </a:endParaRPr>
          </a:p>
        </p:txBody>
      </p:sp>
      <p:pic>
        <p:nvPicPr>
          <p:cNvPr id="273" name="Picture 2" descr=""/>
          <p:cNvPicPr/>
          <p:nvPr/>
        </p:nvPicPr>
        <p:blipFill>
          <a:blip r:embed="rId1"/>
          <a:stretch/>
        </p:blipFill>
        <p:spPr>
          <a:xfrm>
            <a:off x="144000" y="304200"/>
            <a:ext cx="1430640" cy="1342440"/>
          </a:xfrm>
          <a:prstGeom prst="rect">
            <a:avLst/>
          </a:prstGeom>
          <a:ln w="63360">
            <a:noFill/>
          </a:ln>
          <a:effectLst>
            <a:outerShdw dir="5400000" dist="291960">
              <a:srgbClr val="000000">
                <a:alpha val="22000"/>
              </a:srgbClr>
            </a:outerShdw>
          </a:effectLst>
        </p:spPr>
      </p:pic>
      <p:sp>
        <p:nvSpPr>
          <p:cNvPr id="274" name="CustomShape 2"/>
          <p:cNvSpPr/>
          <p:nvPr/>
        </p:nvSpPr>
        <p:spPr>
          <a:xfrm>
            <a:off x="324000" y="5229360"/>
            <a:ext cx="7983360" cy="1358640"/>
          </a:xfrm>
          <a:prstGeom prst="rect">
            <a:avLst/>
          </a:prstGeom>
          <a:noFill/>
          <a:ln>
            <a:noFill/>
          </a:ln>
        </p:spPr>
        <p:style>
          <a:lnRef idx="0"/>
          <a:fillRef idx="0"/>
          <a:effectRef idx="0"/>
          <a:fontRef idx="minor"/>
        </p:style>
        <p:txBody>
          <a:bodyPr lIns="90000" rIns="90000" tIns="45000" bIns="45000">
            <a:normAutofit/>
          </a:bodyPr>
          <a:p>
            <a:pPr algn="r">
              <a:lnSpc>
                <a:spcPct val="80000"/>
              </a:lnSpc>
              <a:spcBef>
                <a:spcPts val="400"/>
              </a:spcBef>
            </a:pPr>
            <a:endParaRPr b="0" lang="ru-RU" sz="1800" spc="-1" strike="noStrike">
              <a:latin typeface="Arial"/>
            </a:endParaRPr>
          </a:p>
          <a:p>
            <a:pPr algn="ctr">
              <a:lnSpc>
                <a:spcPct val="80000"/>
              </a:lnSpc>
              <a:spcBef>
                <a:spcPts val="479"/>
              </a:spcBef>
            </a:pPr>
            <a:endParaRPr b="0" lang="ru-RU" sz="1800" spc="-1" strike="noStrike">
              <a:latin typeface="Arial"/>
            </a:endParaRPr>
          </a:p>
        </p:txBody>
      </p:sp>
      <p:sp>
        <p:nvSpPr>
          <p:cNvPr id="275" name="CustomShape 3"/>
          <p:cNvSpPr/>
          <p:nvPr/>
        </p:nvSpPr>
        <p:spPr>
          <a:xfrm>
            <a:off x="1584000" y="224280"/>
            <a:ext cx="7550640" cy="2223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ru-RU" sz="2200" spc="-1" strike="noStrike">
                <a:solidFill>
                  <a:srgbClr val="000000"/>
                </a:solidFill>
                <a:latin typeface="Times New Roman"/>
                <a:ea typeface="DejaVu Sans"/>
              </a:rPr>
              <a:t>Запорізький національний університет </a:t>
            </a:r>
            <a:br/>
            <a:r>
              <a:rPr b="1" i="1" lang="ru-RU" sz="2200" spc="-1" strike="noStrike">
                <a:solidFill>
                  <a:srgbClr val="000000"/>
                </a:solidFill>
                <a:latin typeface="Times New Roman"/>
                <a:ea typeface="DejaVu Sans"/>
              </a:rPr>
              <a:t>Кафедра фізіології, імунології і біохімії з курсом цивільного захисту та медицини</a:t>
            </a:r>
            <a:r>
              <a:rPr b="1" lang="ru-RU" sz="2400" spc="-1" strike="noStrike">
                <a:solidFill>
                  <a:srgbClr val="000000"/>
                </a:solidFill>
                <a:latin typeface="Times New Roman"/>
                <a:ea typeface="DejaVu Sans"/>
              </a:rPr>
              <a:t> </a:t>
            </a:r>
            <a:endParaRPr b="0" lang="ru-RU" sz="2400" spc="-1" strike="noStrike">
              <a:latin typeface="Arial"/>
            </a:endParaRPr>
          </a:p>
          <a:p>
            <a:pPr algn="ctr">
              <a:lnSpc>
                <a:spcPct val="100000"/>
              </a:lnSpc>
            </a:pPr>
            <a:endParaRPr b="0" lang="ru-RU" sz="2400" spc="-1" strike="noStrike">
              <a:latin typeface="Arial"/>
            </a:endParaRPr>
          </a:p>
          <a:p>
            <a:pPr algn="ctr">
              <a:lnSpc>
                <a:spcPct val="100000"/>
              </a:lnSpc>
            </a:pPr>
            <a:r>
              <a:rPr b="1" lang="ru-RU" sz="2400" spc="-1" strike="noStrike">
                <a:solidFill>
                  <a:srgbClr val="f10a03"/>
                </a:solidFill>
                <a:latin typeface="Times New Roman"/>
                <a:ea typeface="Microsoft YaHei"/>
              </a:rPr>
              <a:t>ОП «Середня освіта (біологія та здоров</a:t>
            </a:r>
            <a:r>
              <a:rPr b="1" lang="ru-RU" sz="2200" spc="-1" strike="noStrike">
                <a:solidFill>
                  <a:srgbClr val="ff3838"/>
                </a:solidFill>
                <a:latin typeface="Times New Roman"/>
                <a:ea typeface="Times New Roman"/>
              </a:rPr>
              <a:t>’</a:t>
            </a:r>
            <a:r>
              <a:rPr b="1" lang="ru-RU" sz="2400" spc="-1" strike="noStrike">
                <a:solidFill>
                  <a:srgbClr val="f10a03"/>
                </a:solidFill>
                <a:latin typeface="Times New Roman"/>
                <a:ea typeface="DejaVu Sans"/>
              </a:rPr>
              <a:t>я людини)»</a:t>
            </a:r>
            <a:br/>
            <a:endParaRPr b="0" lang="ru-RU" sz="2400" spc="-1" strike="noStrike">
              <a:latin typeface="Arial"/>
            </a:endParaRPr>
          </a:p>
        </p:txBody>
      </p:sp>
      <p:pic>
        <p:nvPicPr>
          <p:cNvPr id="276" name="" descr=""/>
          <p:cNvPicPr/>
          <p:nvPr/>
        </p:nvPicPr>
        <p:blipFill>
          <a:blip r:embed="rId2"/>
          <a:stretch/>
        </p:blipFill>
        <p:spPr>
          <a:xfrm>
            <a:off x="228960" y="2808000"/>
            <a:ext cx="3585240" cy="268848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CustomShape 1"/>
          <p:cNvSpPr/>
          <p:nvPr/>
        </p:nvSpPr>
        <p:spPr>
          <a:xfrm>
            <a:off x="288000" y="504000"/>
            <a:ext cx="8566200" cy="58831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ff0000"/>
                </a:solidFill>
                <a:latin typeface="Arial"/>
                <a:ea typeface="DejaVu Sans"/>
              </a:rPr>
              <a:t>За походженням імунодефіцитні хвороби можна розподілити на:</a:t>
            </a:r>
            <a:endParaRPr b="0" lang="ru-RU" sz="2000" spc="-1" strike="noStrike">
              <a:latin typeface="Arial"/>
            </a:endParaRPr>
          </a:p>
          <a:p>
            <a:pPr marL="216000" indent="-214200" algn="just">
              <a:lnSpc>
                <a:spcPct val="100000"/>
              </a:lnSpc>
              <a:buClr>
                <a:srgbClr val="000000"/>
              </a:buClr>
              <a:buSzPct val="45000"/>
              <a:buFont typeface="Wingdings" charset="2"/>
              <a:buChar char=""/>
            </a:pPr>
            <a:r>
              <a:rPr b="1" i="1" lang="ru-RU" sz="2000" spc="-1" strike="noStrike">
                <a:solidFill>
                  <a:srgbClr val="000000"/>
                </a:solidFill>
                <a:latin typeface="Arial"/>
                <a:ea typeface="DejaVu Sans"/>
              </a:rPr>
              <a:t>фенотипові (вторинні)</a:t>
            </a:r>
            <a:r>
              <a:rPr b="1" lang="ru-RU" sz="2000" spc="-1" strike="noStrike">
                <a:solidFill>
                  <a:srgbClr val="000000"/>
                </a:solidFill>
                <a:latin typeface="Arial"/>
                <a:ea typeface="DejaVu Sans"/>
              </a:rPr>
              <a:t>, за яких відсутні причинні порушення в геномі, і </a:t>
            </a:r>
            <a:endParaRPr b="0" lang="ru-RU" sz="2000" spc="-1" strike="noStrike">
              <a:latin typeface="Arial"/>
            </a:endParaRPr>
          </a:p>
          <a:p>
            <a:pPr marL="216000" indent="-214200" algn="just">
              <a:lnSpc>
                <a:spcPct val="100000"/>
              </a:lnSpc>
              <a:buClr>
                <a:srgbClr val="000000"/>
              </a:buClr>
              <a:buSzPct val="45000"/>
              <a:buFont typeface="Wingdings" charset="2"/>
              <a:buChar char=""/>
            </a:pPr>
            <a:r>
              <a:rPr b="1" i="1" lang="ru-RU" sz="2000" spc="-1" strike="noStrike">
                <a:solidFill>
                  <a:srgbClr val="000000"/>
                </a:solidFill>
                <a:latin typeface="Arial"/>
                <a:ea typeface="DejaVu Sans"/>
              </a:rPr>
              <a:t>генотипові (первинні)</a:t>
            </a:r>
            <a:r>
              <a:rPr b="1" lang="ru-RU" sz="2000" spc="-1" strike="noStrike">
                <a:solidFill>
                  <a:srgbClr val="000000"/>
                </a:solidFill>
                <a:latin typeface="Arial"/>
                <a:ea typeface="DejaVu Sans"/>
              </a:rPr>
              <a:t>, зумовлені успадкованими або набутими генетичними аномаліями. </a:t>
            </a:r>
            <a:endParaRPr b="0" lang="ru-RU" sz="2000" spc="-1" strike="noStrike">
              <a:latin typeface="Arial"/>
            </a:endParaRPr>
          </a:p>
          <a:p>
            <a:pPr algn="just">
              <a:lnSpc>
                <a:spcPct val="100000"/>
              </a:lnSpc>
            </a:pPr>
            <a:endParaRPr b="0" lang="ru-RU" sz="2000" spc="-1" strike="noStrike">
              <a:latin typeface="Arial"/>
            </a:endParaRPr>
          </a:p>
          <a:p>
            <a:pPr algn="just">
              <a:lnSpc>
                <a:spcPct val="100000"/>
              </a:lnSpc>
            </a:pPr>
            <a:r>
              <a:rPr b="1" lang="ru-RU" sz="2000" spc="-1" strike="noStrike">
                <a:solidFill>
                  <a:srgbClr val="ff0000"/>
                </a:solidFill>
                <a:latin typeface="Arial"/>
                <a:ea typeface="DejaVu Sans"/>
              </a:rPr>
              <a:t>Якщо розглядати це питання детальніше, то можна виділити:</a:t>
            </a:r>
            <a:endParaRPr b="0" lang="ru-RU" sz="2000" spc="-1" strike="noStrike">
              <a:latin typeface="Arial"/>
            </a:endParaRPr>
          </a:p>
          <a:p>
            <a:pPr marL="216000" indent="-214200" algn="just">
              <a:lnSpc>
                <a:spcPct val="100000"/>
              </a:lnSpc>
              <a:buClr>
                <a:srgbClr val="000000"/>
              </a:buClr>
              <a:buSzPct val="45000"/>
              <a:buFont typeface="Wingdings" charset="2"/>
              <a:buChar char=""/>
            </a:pPr>
            <a:r>
              <a:rPr b="1" i="1" lang="ru-RU" sz="2000" spc="-1" strike="noStrike">
                <a:solidFill>
                  <a:srgbClr val="000000"/>
                </a:solidFill>
                <a:latin typeface="Arial"/>
                <a:ea typeface="DejaVu Sans"/>
              </a:rPr>
              <a:t>спадкові</a:t>
            </a:r>
            <a:r>
              <a:rPr b="1" lang="ru-RU" sz="2000" spc="-1" strike="noStrike">
                <a:solidFill>
                  <a:srgbClr val="000000"/>
                </a:solidFill>
                <a:latin typeface="Arial"/>
                <a:ea typeface="DejaVu Sans"/>
              </a:rPr>
              <a:t> (генетично детерміновані імунодефіцити, зумовлені мутаціями/поліморфізмами генів у статевих клітинах), </a:t>
            </a:r>
            <a:endParaRPr b="0" lang="ru-RU" sz="2000" spc="-1" strike="noStrike">
              <a:latin typeface="Arial"/>
            </a:endParaRPr>
          </a:p>
          <a:p>
            <a:pPr marL="216000" indent="-214200" algn="just">
              <a:lnSpc>
                <a:spcPct val="100000"/>
              </a:lnSpc>
              <a:buClr>
                <a:srgbClr val="000000"/>
              </a:buClr>
              <a:buSzPct val="45000"/>
              <a:buFont typeface="Wingdings" charset="2"/>
              <a:buChar char=""/>
            </a:pPr>
            <a:r>
              <a:rPr b="1" i="1" lang="ru-RU" sz="2000" spc="-1" strike="noStrike">
                <a:solidFill>
                  <a:srgbClr val="000000"/>
                </a:solidFill>
                <a:latin typeface="Arial"/>
                <a:ea typeface="DejaVu Sans"/>
              </a:rPr>
              <a:t>вроджені</a:t>
            </a:r>
            <a:r>
              <a:rPr b="1" lang="ru-RU" sz="2000" spc="-1" strike="noStrike">
                <a:solidFill>
                  <a:srgbClr val="000000"/>
                </a:solidFill>
                <a:latin typeface="Arial"/>
                <a:ea typeface="DejaVu Sans"/>
              </a:rPr>
              <a:t> (генетичні та фенотипові імунодефіцити, набуті антенатально) </a:t>
            </a:r>
            <a:endParaRPr b="0" lang="ru-RU" sz="2000" spc="-1" strike="noStrike">
              <a:latin typeface="Arial"/>
            </a:endParaRPr>
          </a:p>
          <a:p>
            <a:pPr marL="216000" indent="-214200" algn="just">
              <a:lnSpc>
                <a:spcPct val="100000"/>
              </a:lnSpc>
              <a:buClr>
                <a:srgbClr val="000000"/>
              </a:buClr>
              <a:buSzPct val="45000"/>
              <a:buFont typeface="Wingdings" charset="2"/>
              <a:buChar char=""/>
            </a:pPr>
            <a:r>
              <a:rPr b="1" lang="ru-RU" sz="2000" spc="-1" strike="noStrike">
                <a:solidFill>
                  <a:srgbClr val="000000"/>
                </a:solidFill>
                <a:latin typeface="Arial"/>
                <a:ea typeface="DejaVu Sans"/>
              </a:rPr>
              <a:t>і </a:t>
            </a:r>
            <a:r>
              <a:rPr b="1" i="1" lang="ru-RU" sz="2000" spc="-1" strike="noStrike">
                <a:solidFill>
                  <a:srgbClr val="000000"/>
                </a:solidFill>
                <a:latin typeface="Arial"/>
                <a:ea typeface="DejaVu Sans"/>
              </a:rPr>
              <a:t>власне набуті</a:t>
            </a:r>
            <a:r>
              <a:rPr b="1" lang="ru-RU" sz="2000" spc="-1" strike="noStrike">
                <a:solidFill>
                  <a:srgbClr val="000000"/>
                </a:solidFill>
                <a:latin typeface="Arial"/>
                <a:ea typeface="DejaVu Sans"/>
              </a:rPr>
              <a:t> (набуті постнатально порушення: фенотипові, наприклад вторинна імуносупресія внаслідок застосування цитостатика, або генетичні імунодефіцити, наприклад, унаслідок переносу мутації від донора реципієнту при трансплантації алогенного кісткового мозку, як це продемонстровано щодо ізольованого дефіциту субкласів IgG, дефіциту IgA, циклічної нейтропенії, середземноморської періодичної лихоманки).</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CustomShape 1"/>
          <p:cNvSpPr/>
          <p:nvPr/>
        </p:nvSpPr>
        <p:spPr>
          <a:xfrm>
            <a:off x="428760" y="840240"/>
            <a:ext cx="8142120" cy="4903200"/>
          </a:xfrm>
          <a:prstGeom prst="rect">
            <a:avLst/>
          </a:prstGeom>
          <a:noFill/>
          <a:ln w="9360">
            <a:noFill/>
          </a:ln>
        </p:spPr>
        <p:style>
          <a:lnRef idx="0"/>
          <a:fillRef idx="0"/>
          <a:effectRef idx="0"/>
          <a:fontRef idx="minor"/>
        </p:style>
        <p:txBody>
          <a:bodyPr lIns="90000" rIns="90000" tIns="45000" bIns="45000" anchor="ctr">
            <a:spAutoFit/>
          </a:bodyPr>
          <a:p>
            <a:pPr algn="ctr">
              <a:lnSpc>
                <a:spcPct val="100000"/>
              </a:lnSpc>
            </a:pPr>
            <a:r>
              <a:rPr b="1" lang="ru-RU" sz="2600" spc="-1" strike="noStrike">
                <a:solidFill>
                  <a:srgbClr val="ff0000"/>
                </a:solidFill>
                <a:latin typeface="Times New Roman"/>
                <a:ea typeface="Times New Roman"/>
              </a:rPr>
              <a:t>Алергічні реакції сповільненого типу. </a:t>
            </a:r>
            <a:endParaRPr b="0" lang="ru-RU" sz="2600" spc="-1" strike="noStrike">
              <a:latin typeface="Arial"/>
            </a:endParaRPr>
          </a:p>
          <a:p>
            <a:pPr algn="just">
              <a:lnSpc>
                <a:spcPct val="100000"/>
              </a:lnSpc>
            </a:pPr>
            <a:endParaRPr b="0" lang="ru-RU" sz="2600" spc="-1" strike="noStrike">
              <a:latin typeface="Arial"/>
            </a:endParaRPr>
          </a:p>
          <a:p>
            <a:pPr algn="just">
              <a:lnSpc>
                <a:spcPct val="100000"/>
              </a:lnSpc>
            </a:pPr>
            <a:r>
              <a:rPr b="1" lang="ru-RU" sz="2200" spc="-1" strike="noStrike">
                <a:solidFill>
                  <a:srgbClr val="000000"/>
                </a:solidFill>
                <a:latin typeface="Arial"/>
                <a:ea typeface="Times New Roman"/>
              </a:rPr>
              <a:t>Алергічні реакції сповільненого типу </a:t>
            </a:r>
            <a:endParaRPr b="0" lang="ru-RU" sz="2200" spc="-1" strike="noStrike">
              <a:latin typeface="Arial"/>
            </a:endParaRPr>
          </a:p>
          <a:p>
            <a:pPr algn="just">
              <a:lnSpc>
                <a:spcPct val="100000"/>
              </a:lnSpc>
            </a:pPr>
            <a:r>
              <a:rPr b="1" lang="ru-RU" sz="2200" spc="-1" strike="noStrike">
                <a:solidFill>
                  <a:srgbClr val="ff0000"/>
                </a:solidFill>
                <a:latin typeface="Arial"/>
                <a:ea typeface="Times New Roman"/>
              </a:rPr>
              <a:t>Туберкулінова проба (Манту). </a:t>
            </a:r>
            <a:r>
              <a:rPr b="1" lang="ru-RU" sz="2200" spc="-1" strike="noStrike">
                <a:solidFill>
                  <a:srgbClr val="000000"/>
                </a:solidFill>
                <a:latin typeface="Arial"/>
                <a:ea typeface="Times New Roman"/>
              </a:rPr>
              <a:t>У місці введення туберкуліну через 48-72 години розвивається запалення з інфільтрацією тканини лейкоцитами, набряком і гіперемією; можливий некроз тканин. Туберкулінова проба є відображенням бактеріальної алергії, характерною для інфекційно-алергічних захворювань. </a:t>
            </a:r>
            <a:endParaRPr b="0" lang="ru-RU" sz="2200" spc="-1" strike="noStrike">
              <a:latin typeface="Arial"/>
            </a:endParaRPr>
          </a:p>
          <a:p>
            <a:pPr algn="just">
              <a:lnSpc>
                <a:spcPct val="100000"/>
              </a:lnSpc>
            </a:pPr>
            <a:endParaRPr b="0" lang="ru-RU" sz="2200" spc="-1" strike="noStrike">
              <a:latin typeface="Arial"/>
            </a:endParaRPr>
          </a:p>
          <a:p>
            <a:pPr algn="just">
              <a:lnSpc>
                <a:spcPct val="100000"/>
              </a:lnSpc>
            </a:pPr>
            <a:r>
              <a:rPr b="1" lang="ru-RU" sz="2200" spc="-1" strike="noStrike">
                <a:solidFill>
                  <a:srgbClr val="ff0000"/>
                </a:solidFill>
                <a:latin typeface="Arial"/>
                <a:ea typeface="Times New Roman"/>
              </a:rPr>
              <a:t>Контактний дерматит. </a:t>
            </a:r>
            <a:r>
              <a:rPr b="1" lang="ru-RU" sz="2200" spc="-1" strike="noStrike">
                <a:solidFill>
                  <a:srgbClr val="000000"/>
                </a:solidFill>
                <a:latin typeface="Arial"/>
                <a:ea typeface="Times New Roman"/>
              </a:rPr>
              <a:t>Розвивається при контакті шкіри з органічними або неорганічними хімічними сполуками (феноли, барвники, метали – кобальт і нікель, миючі та косметичні засоби). </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8" name="CustomShape 1"/>
          <p:cNvSpPr/>
          <p:nvPr/>
        </p:nvSpPr>
        <p:spPr>
          <a:xfrm>
            <a:off x="540720" y="146880"/>
            <a:ext cx="8060760" cy="1349280"/>
          </a:xfrm>
          <a:prstGeom prst="rect">
            <a:avLst/>
          </a:prstGeom>
          <a:noFill/>
          <a:ln>
            <a:noFill/>
          </a:ln>
        </p:spPr>
        <p:style>
          <a:lnRef idx="0"/>
          <a:fillRef idx="0"/>
          <a:effectRef idx="0"/>
          <a:fontRef idx="minor"/>
        </p:style>
      </p:sp>
      <p:pic>
        <p:nvPicPr>
          <p:cNvPr id="579" name="" descr=""/>
          <p:cNvPicPr/>
          <p:nvPr/>
        </p:nvPicPr>
        <p:blipFill>
          <a:blip r:embed="rId1"/>
          <a:stretch/>
        </p:blipFill>
        <p:spPr>
          <a:xfrm>
            <a:off x="17640" y="5760"/>
            <a:ext cx="9141480" cy="6855840"/>
          </a:xfrm>
          <a:prstGeom prst="rect">
            <a:avLst/>
          </a:prstGeom>
          <a:ln>
            <a:noFill/>
          </a:ln>
        </p:spPr>
      </p:pic>
    </p:spTree>
  </p:cSld>
  <mc:AlternateContent>
    <mc:Choice Requires="p14">
      <p:transition spd="slow" p14:dur="2000"/>
    </mc:Choice>
    <mc:Fallback>
      <p:transition spd="slow"/>
    </mc:Fallback>
  </mc:AlternateContent>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0" name="CustomShape 1"/>
          <p:cNvSpPr/>
          <p:nvPr/>
        </p:nvSpPr>
        <p:spPr>
          <a:xfrm>
            <a:off x="424800" y="560520"/>
            <a:ext cx="8142120" cy="444636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2200" spc="-1" strike="noStrike">
                <a:solidFill>
                  <a:srgbClr val="ff0000"/>
                </a:solidFill>
                <a:latin typeface="Arial"/>
                <a:ea typeface="Times New Roman"/>
              </a:rPr>
              <a:t>Автоалергія</a:t>
            </a:r>
            <a:r>
              <a:rPr b="1" lang="ru-RU" sz="2200" spc="-1" strike="noStrike">
                <a:solidFill>
                  <a:srgbClr val="000000"/>
                </a:solidFill>
                <a:latin typeface="Arial"/>
                <a:ea typeface="Times New Roman"/>
              </a:rPr>
              <a:t> розвивається в результаті вироблення Ат або сенсибілізованих Т-лімфоцитів, що взаємодіють з Аг власного організму, тобто по ІІ-му і ІV-му механізмам за Кумбсом і Джеллом. </a:t>
            </a:r>
            <a:endParaRPr b="0" lang="ru-RU" sz="2200" spc="-1" strike="noStrike">
              <a:latin typeface="Arial"/>
            </a:endParaRPr>
          </a:p>
          <a:p>
            <a:pPr algn="just">
              <a:lnSpc>
                <a:spcPct val="100000"/>
              </a:lnSpc>
            </a:pPr>
            <a:r>
              <a:rPr b="1" lang="ru-RU" sz="2200" spc="-1" strike="noStrike">
                <a:solidFill>
                  <a:srgbClr val="000000"/>
                </a:solidFill>
                <a:latin typeface="Arial"/>
                <a:ea typeface="Times New Roman"/>
              </a:rPr>
              <a:t>Це може відбуватися при: </a:t>
            </a:r>
            <a:endParaRPr b="0" lang="ru-RU" sz="2200" spc="-1" strike="noStrike">
              <a:latin typeface="Arial"/>
            </a:endParaRPr>
          </a:p>
          <a:p>
            <a:pPr algn="just">
              <a:lnSpc>
                <a:spcPct val="100000"/>
              </a:lnSpc>
            </a:pPr>
            <a:r>
              <a:rPr b="1" lang="ru-RU" sz="2200" spc="-1" strike="noStrike">
                <a:solidFill>
                  <a:srgbClr val="000000"/>
                </a:solidFill>
                <a:latin typeface="Arial"/>
                <a:ea typeface="Times New Roman"/>
              </a:rPr>
              <a:t>• </a:t>
            </a:r>
            <a:r>
              <a:rPr b="1" lang="ru-RU" sz="2200" spc="-1" strike="noStrike">
                <a:solidFill>
                  <a:srgbClr val="000000"/>
                </a:solidFill>
                <a:latin typeface="Arial"/>
                <a:ea typeface="Times New Roman"/>
              </a:rPr>
              <a:t>демаскуванні Аг – пошкодження гістогематичних бар'єрів (у ГМ, кришталику, ЩЗ і статевих залозах); </a:t>
            </a:r>
            <a:endParaRPr b="0" lang="ru-RU" sz="2200" spc="-1" strike="noStrike">
              <a:latin typeface="Arial"/>
            </a:endParaRPr>
          </a:p>
          <a:p>
            <a:pPr algn="just">
              <a:lnSpc>
                <a:spcPct val="100000"/>
              </a:lnSpc>
            </a:pPr>
            <a:r>
              <a:rPr b="1" lang="ru-RU" sz="2200" spc="-1" strike="noStrike">
                <a:solidFill>
                  <a:srgbClr val="000000"/>
                </a:solidFill>
                <a:latin typeface="Arial"/>
                <a:ea typeface="Times New Roman"/>
              </a:rPr>
              <a:t>• </a:t>
            </a:r>
            <a:r>
              <a:rPr b="1" lang="ru-RU" sz="2200" spc="-1" strike="noStrike">
                <a:solidFill>
                  <a:srgbClr val="000000"/>
                </a:solidFill>
                <a:latin typeface="Arial"/>
                <a:ea typeface="Times New Roman"/>
              </a:rPr>
              <a:t>зняття імунологічної толерантності до нормальних компонентів тканини; </a:t>
            </a:r>
            <a:endParaRPr b="0" lang="ru-RU" sz="2200" spc="-1" strike="noStrike">
              <a:latin typeface="Arial"/>
            </a:endParaRPr>
          </a:p>
          <a:p>
            <a:pPr algn="just">
              <a:lnSpc>
                <a:spcPct val="100000"/>
              </a:lnSpc>
            </a:pPr>
            <a:r>
              <a:rPr b="1" lang="ru-RU" sz="2200" spc="-1" strike="noStrike">
                <a:solidFill>
                  <a:srgbClr val="000000"/>
                </a:solidFill>
                <a:latin typeface="Arial"/>
                <a:ea typeface="Times New Roman"/>
              </a:rPr>
              <a:t>• </a:t>
            </a:r>
            <a:r>
              <a:rPr b="1" lang="ru-RU" sz="2200" spc="-1" strike="noStrike">
                <a:solidFill>
                  <a:srgbClr val="000000"/>
                </a:solidFill>
                <a:latin typeface="Arial"/>
                <a:ea typeface="Times New Roman"/>
              </a:rPr>
              <a:t>соматичних мутаціях (поява клітин, що мають антигенні властивості);  </a:t>
            </a:r>
            <a:endParaRPr b="0" lang="ru-RU" sz="2200" spc="-1" strike="noStrike">
              <a:latin typeface="Arial"/>
            </a:endParaRPr>
          </a:p>
          <a:p>
            <a:pPr algn="just">
              <a:lnSpc>
                <a:spcPct val="100000"/>
              </a:lnSpc>
            </a:pPr>
            <a:r>
              <a:rPr b="1" lang="ru-RU" sz="2200" spc="-1" strike="noStrike">
                <a:solidFill>
                  <a:srgbClr val="000000"/>
                </a:solidFill>
                <a:latin typeface="Arial"/>
                <a:ea typeface="Times New Roman"/>
              </a:rPr>
              <a:t>• </a:t>
            </a:r>
            <a:r>
              <a:rPr b="1" lang="ru-RU" sz="2200" spc="-1" strike="noStrike">
                <a:solidFill>
                  <a:srgbClr val="000000"/>
                </a:solidFill>
                <a:latin typeface="Arial"/>
                <a:ea typeface="Times New Roman"/>
              </a:rPr>
              <a:t>мутації імуноцитів та ін. </a:t>
            </a:r>
            <a:endParaRPr b="0" lang="ru-RU" sz="2200" spc="-1" strike="noStrike">
              <a:latin typeface="Arial"/>
            </a:endParaRPr>
          </a:p>
          <a:p>
            <a:pPr algn="just">
              <a:lnSpc>
                <a:spcPct val="100000"/>
              </a:lnSpc>
            </a:pP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1" name="CustomShape 1"/>
          <p:cNvSpPr/>
          <p:nvPr/>
        </p:nvSpPr>
        <p:spPr>
          <a:xfrm>
            <a:off x="540720" y="146880"/>
            <a:ext cx="8060760" cy="1349280"/>
          </a:xfrm>
          <a:prstGeom prst="rect">
            <a:avLst/>
          </a:prstGeom>
          <a:noFill/>
          <a:ln>
            <a:noFill/>
          </a:ln>
        </p:spPr>
        <p:style>
          <a:lnRef idx="0"/>
          <a:fillRef idx="0"/>
          <a:effectRef idx="0"/>
          <a:fontRef idx="minor"/>
        </p:style>
      </p:sp>
      <p:pic>
        <p:nvPicPr>
          <p:cNvPr id="582" name="" descr=""/>
          <p:cNvPicPr/>
          <p:nvPr/>
        </p:nvPicPr>
        <p:blipFill>
          <a:blip r:embed="rId1"/>
          <a:stretch/>
        </p:blipFill>
        <p:spPr>
          <a:xfrm>
            <a:off x="17640" y="5760"/>
            <a:ext cx="9141480" cy="6855840"/>
          </a:xfrm>
          <a:prstGeom prst="rect">
            <a:avLst/>
          </a:prstGeom>
          <a:ln>
            <a:noFill/>
          </a:ln>
        </p:spPr>
      </p:pic>
    </p:spTree>
  </p:cSld>
  <mc:AlternateContent>
    <mc:Choice Requires="p14">
      <p:transition spd="slow" p14:dur="2000"/>
    </mc:Choice>
    <mc:Fallback>
      <p:transition spd="slow"/>
    </mc:Fallback>
  </mc:AlternateContent>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3" name="CustomShape 1"/>
          <p:cNvSpPr/>
          <p:nvPr/>
        </p:nvSpPr>
        <p:spPr>
          <a:xfrm>
            <a:off x="2016000" y="288000"/>
            <a:ext cx="4791960" cy="682560"/>
          </a:xfrm>
          <a:prstGeom prst="rect">
            <a:avLst/>
          </a:prstGeom>
          <a:noFill/>
          <a:ln>
            <a:noFill/>
          </a:ln>
        </p:spPr>
        <p:style>
          <a:lnRef idx="0"/>
          <a:fillRef idx="0"/>
          <a:effectRef idx="0"/>
          <a:fontRef idx="minor"/>
        </p:style>
        <p:txBody>
          <a:bodyPr lIns="0" rIns="0" tIns="12600" bIns="0">
            <a:spAutoFit/>
          </a:bodyPr>
          <a:p>
            <a:pPr marL="12600" algn="ctr">
              <a:lnSpc>
                <a:spcPct val="100000"/>
              </a:lnSpc>
              <a:spcBef>
                <a:spcPts val="99"/>
              </a:spcBef>
            </a:pPr>
            <a:r>
              <a:rPr b="1" lang="ru-RU" sz="4400" spc="-7" strike="noStrike">
                <a:solidFill>
                  <a:srgbClr val="000000"/>
                </a:solidFill>
                <a:latin typeface="Calibri"/>
                <a:ea typeface="DejaVu Sans"/>
              </a:rPr>
              <a:t>Узагальнення</a:t>
            </a:r>
            <a:endParaRPr b="0" lang="ru-RU" sz="4400" spc="-1" strike="noStrike">
              <a:latin typeface="Arial"/>
            </a:endParaRPr>
          </a:p>
        </p:txBody>
      </p:sp>
      <p:sp>
        <p:nvSpPr>
          <p:cNvPr id="584" name="CustomShape 2"/>
          <p:cNvSpPr/>
          <p:nvPr/>
        </p:nvSpPr>
        <p:spPr>
          <a:xfrm>
            <a:off x="885600" y="1224000"/>
            <a:ext cx="7320600" cy="4967640"/>
          </a:xfrm>
          <a:prstGeom prst="rect">
            <a:avLst/>
          </a:prstGeom>
          <a:noFill/>
          <a:ln>
            <a:noFill/>
          </a:ln>
        </p:spPr>
        <p:style>
          <a:lnRef idx="0"/>
          <a:fillRef idx="0"/>
          <a:effectRef idx="0"/>
          <a:fontRef idx="minor"/>
        </p:style>
        <p:txBody>
          <a:bodyPr lIns="0" rIns="0" tIns="39240" bIns="0">
            <a:spAutoFit/>
          </a:bodyPr>
          <a:p>
            <a:pPr marL="355680" indent="-340920">
              <a:lnSpc>
                <a:spcPct val="100000"/>
              </a:lnSpc>
              <a:spcBef>
                <a:spcPts val="309"/>
              </a:spcBef>
              <a:buClr>
                <a:srgbClr val="000000"/>
              </a:buClr>
              <a:buSzPct val="102000"/>
              <a:buFont typeface="Microsoft Sans Serif"/>
              <a:buChar char="•"/>
            </a:pPr>
            <a:r>
              <a:rPr b="0" lang="ru-RU" sz="2200" spc="-7" strike="noStrike">
                <a:solidFill>
                  <a:srgbClr val="000000"/>
                </a:solidFill>
                <a:latin typeface="Calibri"/>
                <a:ea typeface="DejaVu Sans"/>
              </a:rPr>
              <a:t>Вроджений</a:t>
            </a:r>
            <a:r>
              <a:rPr b="0" lang="ru-RU" sz="2200" spc="-26" strike="noStrike">
                <a:solidFill>
                  <a:srgbClr val="000000"/>
                </a:solidFill>
                <a:latin typeface="Calibri"/>
                <a:ea typeface="DejaVu Sans"/>
              </a:rPr>
              <a:t> </a:t>
            </a:r>
            <a:r>
              <a:rPr b="0" lang="ru-RU" sz="2200" spc="-7" strike="noStrike">
                <a:solidFill>
                  <a:srgbClr val="000000"/>
                </a:solidFill>
                <a:latin typeface="Calibri"/>
                <a:ea typeface="DejaVu Sans"/>
              </a:rPr>
              <a:t>імунітет</a:t>
            </a:r>
            <a:r>
              <a:rPr b="0" lang="ru-RU" sz="2200" spc="-26" strike="noStrike">
                <a:solidFill>
                  <a:srgbClr val="000000"/>
                </a:solidFill>
                <a:latin typeface="Calibri"/>
                <a:ea typeface="DejaVu Sans"/>
              </a:rPr>
              <a:t> </a:t>
            </a:r>
            <a:r>
              <a:rPr b="0" lang="ru-RU" sz="2200" spc="-7" strike="noStrike">
                <a:solidFill>
                  <a:srgbClr val="000000"/>
                </a:solidFill>
                <a:latin typeface="Calibri"/>
                <a:ea typeface="DejaVu Sans"/>
              </a:rPr>
              <a:t>формується</a:t>
            </a:r>
            <a:r>
              <a:rPr b="0" lang="ru-RU" sz="2200" spc="-26" strike="noStrike">
                <a:solidFill>
                  <a:srgbClr val="000000"/>
                </a:solidFill>
                <a:latin typeface="Calibri"/>
                <a:ea typeface="DejaVu Sans"/>
              </a:rPr>
              <a:t> </a:t>
            </a:r>
            <a:r>
              <a:rPr b="0" lang="ru-RU" sz="2200" spc="-1" strike="noStrike">
                <a:solidFill>
                  <a:srgbClr val="000000"/>
                </a:solidFill>
                <a:latin typeface="Calibri"/>
                <a:ea typeface="DejaVu Sans"/>
              </a:rPr>
              <a:t>внутрішньоутробно</a:t>
            </a:r>
            <a:endParaRPr b="0" lang="ru-RU" sz="2200" spc="-1" strike="noStrike">
              <a:latin typeface="Arial"/>
            </a:endParaRPr>
          </a:p>
          <a:p>
            <a:pPr marL="354960" indent="-340920">
              <a:lnSpc>
                <a:spcPts val="2381"/>
              </a:lnSpc>
              <a:spcBef>
                <a:spcPts val="561"/>
              </a:spcBef>
              <a:buClr>
                <a:srgbClr val="000000"/>
              </a:buClr>
              <a:buSzPct val="102000"/>
              <a:buFont typeface="Microsoft Sans Serif"/>
              <a:buChar char="•"/>
            </a:pPr>
            <a:r>
              <a:rPr b="0" lang="ru-RU" sz="2200" spc="-7" strike="noStrike">
                <a:solidFill>
                  <a:srgbClr val="000000"/>
                </a:solidFill>
                <a:latin typeface="Calibri"/>
                <a:ea typeface="DejaVu Sans"/>
              </a:rPr>
              <a:t>Набутий специфічний імунітет формується </a:t>
            </a:r>
            <a:r>
              <a:rPr b="0" lang="ru-RU" sz="2200" spc="-1" strike="noStrike">
                <a:solidFill>
                  <a:srgbClr val="000000"/>
                </a:solidFill>
                <a:latin typeface="Calibri"/>
                <a:ea typeface="DejaVu Sans"/>
              </a:rPr>
              <a:t>в </a:t>
            </a:r>
            <a:r>
              <a:rPr b="0" lang="ru-RU" sz="2200" spc="-7" strike="noStrike">
                <a:solidFill>
                  <a:srgbClr val="000000"/>
                </a:solidFill>
                <a:latin typeface="Calibri"/>
                <a:ea typeface="DejaVu Sans"/>
              </a:rPr>
              <a:t>ході розвитку </a:t>
            </a:r>
            <a:r>
              <a:rPr b="0" lang="ru-RU" sz="2200" spc="-486" strike="noStrike">
                <a:solidFill>
                  <a:srgbClr val="000000"/>
                </a:solidFill>
                <a:latin typeface="Calibri"/>
                <a:ea typeface="DejaVu Sans"/>
              </a:rPr>
              <a:t> </a:t>
            </a:r>
            <a:r>
              <a:rPr b="0" lang="ru-RU" sz="2200" spc="-7" strike="noStrike">
                <a:solidFill>
                  <a:srgbClr val="000000"/>
                </a:solidFill>
                <a:latin typeface="Calibri"/>
                <a:ea typeface="DejaVu Sans"/>
              </a:rPr>
              <a:t>дитини</a:t>
            </a:r>
            <a:endParaRPr b="0" lang="ru-RU" sz="2200" spc="-1" strike="noStrike">
              <a:latin typeface="Arial"/>
            </a:endParaRPr>
          </a:p>
          <a:p>
            <a:pPr marL="354960" indent="-340920">
              <a:lnSpc>
                <a:spcPts val="2381"/>
              </a:lnSpc>
              <a:spcBef>
                <a:spcPts val="519"/>
              </a:spcBef>
              <a:buClr>
                <a:srgbClr val="000000"/>
              </a:buClr>
              <a:buSzPct val="102000"/>
              <a:buFont typeface="Microsoft Sans Serif"/>
              <a:buChar char="•"/>
            </a:pPr>
            <a:r>
              <a:rPr b="0" lang="ru-RU" sz="2200" spc="-7" strike="noStrike">
                <a:solidFill>
                  <a:srgbClr val="000000"/>
                </a:solidFill>
                <a:latin typeface="Calibri"/>
                <a:ea typeface="DejaVu Sans"/>
              </a:rPr>
              <a:t>Існує </a:t>
            </a:r>
            <a:r>
              <a:rPr b="0" lang="ru-RU" sz="2200" spc="-1" strike="noStrike">
                <a:solidFill>
                  <a:srgbClr val="000000"/>
                </a:solidFill>
                <a:latin typeface="Calibri"/>
                <a:ea typeface="DejaVu Sans"/>
              </a:rPr>
              <a:t>5 </a:t>
            </a:r>
            <a:r>
              <a:rPr b="0" lang="ru-RU" sz="2200" spc="-7" strike="noStrike">
                <a:solidFill>
                  <a:srgbClr val="000000"/>
                </a:solidFill>
                <a:latin typeface="Calibri"/>
                <a:ea typeface="DejaVu Sans"/>
              </a:rPr>
              <a:t>критичних періодів формування імунітету: </a:t>
            </a:r>
            <a:endParaRPr b="0" lang="ru-RU" sz="2200" spc="-1" strike="noStrike">
              <a:latin typeface="Arial"/>
            </a:endParaRPr>
          </a:p>
          <a:p>
            <a:pPr marL="354960" indent="-340920">
              <a:lnSpc>
                <a:spcPts val="2381"/>
              </a:lnSpc>
              <a:spcBef>
                <a:spcPts val="519"/>
              </a:spcBef>
              <a:buClr>
                <a:srgbClr val="000000"/>
              </a:buClr>
              <a:buSzPct val="102000"/>
              <a:buFont typeface="Microsoft Sans Serif"/>
              <a:buChar char="•"/>
            </a:pPr>
            <a:r>
              <a:rPr b="0" lang="ru-RU" sz="2200" spc="-7" strike="noStrike">
                <a:solidFill>
                  <a:srgbClr val="000000"/>
                </a:solidFill>
                <a:latin typeface="Calibri"/>
                <a:ea typeface="DejaVu Sans"/>
              </a:rPr>
              <a:t>період </a:t>
            </a:r>
            <a:r>
              <a:rPr b="0" lang="ru-RU" sz="2200" spc="-486" strike="noStrike">
                <a:solidFill>
                  <a:srgbClr val="000000"/>
                </a:solidFill>
                <a:latin typeface="Calibri"/>
                <a:ea typeface="DejaVu Sans"/>
              </a:rPr>
              <a:t> </a:t>
            </a:r>
            <a:r>
              <a:rPr b="0" lang="ru-RU" sz="2200" spc="-7" strike="noStrike">
                <a:solidFill>
                  <a:srgbClr val="000000"/>
                </a:solidFill>
                <a:latin typeface="Calibri"/>
                <a:ea typeface="DejaVu Sans"/>
              </a:rPr>
              <a:t>новонародженості, 4-6 місяців, 2-й рік, 4-6 років </a:t>
            </a:r>
            <a:r>
              <a:rPr b="0" lang="ru-RU" sz="2200" spc="-1" strike="noStrike">
                <a:solidFill>
                  <a:srgbClr val="000000"/>
                </a:solidFill>
                <a:latin typeface="Calibri"/>
                <a:ea typeface="DejaVu Sans"/>
              </a:rPr>
              <a:t>і  </a:t>
            </a:r>
            <a:r>
              <a:rPr b="0" lang="ru-RU" sz="2200" spc="-7" strike="noStrike">
                <a:solidFill>
                  <a:srgbClr val="000000"/>
                </a:solidFill>
                <a:latin typeface="Calibri"/>
                <a:ea typeface="DejaVu Sans"/>
              </a:rPr>
              <a:t>підлітковий</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період</a:t>
            </a:r>
            <a:endParaRPr b="0" lang="ru-RU" sz="2200" spc="-1" strike="noStrike">
              <a:latin typeface="Arial"/>
            </a:endParaRPr>
          </a:p>
          <a:p>
            <a:pPr marL="355680" indent="-340920">
              <a:lnSpc>
                <a:spcPct val="100000"/>
              </a:lnSpc>
              <a:spcBef>
                <a:spcPts val="218"/>
              </a:spcBef>
              <a:buClr>
                <a:srgbClr val="000000"/>
              </a:buClr>
              <a:buSzPct val="102000"/>
              <a:buFont typeface="Microsoft Sans Serif"/>
              <a:buChar char="•"/>
            </a:pPr>
            <a:r>
              <a:rPr b="1" i="1" lang="ru-RU" sz="2200" spc="-7" strike="noStrike" u="sng">
                <a:solidFill>
                  <a:srgbClr val="000000"/>
                </a:solidFill>
                <a:uFillTx/>
                <a:latin typeface="Calibri"/>
                <a:ea typeface="DejaVu Sans"/>
              </a:rPr>
              <a:t>Ознаки</a:t>
            </a:r>
            <a:r>
              <a:rPr b="1" i="1" lang="ru-RU" sz="2200" spc="-26" strike="noStrike" u="sng">
                <a:solidFill>
                  <a:srgbClr val="000000"/>
                </a:solidFill>
                <a:uFillTx/>
                <a:latin typeface="Calibri"/>
                <a:ea typeface="DejaVu Sans"/>
              </a:rPr>
              <a:t> </a:t>
            </a:r>
            <a:r>
              <a:rPr b="1" i="1" lang="ru-RU" sz="2200" spc="-1" strike="noStrike" u="sng">
                <a:solidFill>
                  <a:srgbClr val="000000"/>
                </a:solidFill>
                <a:uFillTx/>
                <a:latin typeface="Calibri"/>
                <a:ea typeface="DejaVu Sans"/>
              </a:rPr>
              <a:t>важкого</a:t>
            </a:r>
            <a:r>
              <a:rPr b="1" i="1" lang="ru-RU" sz="2200" spc="-21" strike="noStrike" u="sng">
                <a:solidFill>
                  <a:srgbClr val="000000"/>
                </a:solidFill>
                <a:uFillTx/>
                <a:latin typeface="Calibri"/>
                <a:ea typeface="DejaVu Sans"/>
              </a:rPr>
              <a:t> </a:t>
            </a:r>
            <a:r>
              <a:rPr b="1" i="1" lang="ru-RU" sz="2200" spc="-7" strike="noStrike" u="sng">
                <a:solidFill>
                  <a:srgbClr val="000000"/>
                </a:solidFill>
                <a:uFillTx/>
                <a:latin typeface="Calibri"/>
                <a:ea typeface="DejaVu Sans"/>
              </a:rPr>
              <a:t>порушення</a:t>
            </a:r>
            <a:r>
              <a:rPr b="1" i="1" lang="ru-RU" sz="2200" spc="-21" strike="noStrike" u="sng">
                <a:solidFill>
                  <a:srgbClr val="000000"/>
                </a:solidFill>
                <a:uFillTx/>
                <a:latin typeface="Calibri"/>
                <a:ea typeface="DejaVu Sans"/>
              </a:rPr>
              <a:t> </a:t>
            </a:r>
            <a:r>
              <a:rPr b="1" i="1" lang="ru-RU" sz="2200" spc="-7" strike="noStrike" u="sng">
                <a:solidFill>
                  <a:srgbClr val="000000"/>
                </a:solidFill>
                <a:uFillTx/>
                <a:latin typeface="Calibri"/>
                <a:ea typeface="DejaVu Sans"/>
              </a:rPr>
              <a:t>імунної</a:t>
            </a:r>
            <a:r>
              <a:rPr b="1" i="1" lang="ru-RU" sz="2200" spc="-21" strike="noStrike" u="sng">
                <a:solidFill>
                  <a:srgbClr val="000000"/>
                </a:solidFill>
                <a:uFillTx/>
                <a:latin typeface="Calibri"/>
                <a:ea typeface="DejaVu Sans"/>
              </a:rPr>
              <a:t> </a:t>
            </a:r>
            <a:r>
              <a:rPr b="1" i="1" lang="ru-RU" sz="2200" spc="-7" strike="noStrike" u="sng">
                <a:solidFill>
                  <a:srgbClr val="000000"/>
                </a:solidFill>
                <a:uFillTx/>
                <a:latin typeface="Calibri"/>
                <a:ea typeface="DejaVu Sans"/>
              </a:rPr>
              <a:t>системи:</a:t>
            </a:r>
            <a:endParaRPr b="0" lang="ru-RU" sz="2200" spc="-1" strike="noStrike">
              <a:latin typeface="Arial"/>
            </a:endParaRPr>
          </a:p>
          <a:p>
            <a:pPr marL="355680" indent="-340920">
              <a:lnSpc>
                <a:spcPct val="100000"/>
              </a:lnSpc>
              <a:spcBef>
                <a:spcPts val="275"/>
              </a:spcBef>
              <a:buClr>
                <a:srgbClr val="000000"/>
              </a:buClr>
              <a:buSzPct val="102000"/>
              <a:buFont typeface="Wingdings" charset="2"/>
              <a:buChar char=""/>
            </a:pPr>
            <a:r>
              <a:rPr b="0" lang="ru-RU" sz="2200" spc="-7" strike="noStrike">
                <a:solidFill>
                  <a:srgbClr val="000000"/>
                </a:solidFill>
                <a:latin typeface="Calibri"/>
                <a:ea typeface="DejaVu Sans"/>
              </a:rPr>
              <a:t>Важкі</a:t>
            </a:r>
            <a:r>
              <a:rPr b="0" lang="ru-RU" sz="2200" spc="-26" strike="noStrike">
                <a:solidFill>
                  <a:srgbClr val="000000"/>
                </a:solidFill>
                <a:latin typeface="Calibri"/>
                <a:ea typeface="DejaVu Sans"/>
              </a:rPr>
              <a:t> </a:t>
            </a:r>
            <a:r>
              <a:rPr b="0" lang="ru-RU" sz="2200" spc="-1" strike="noStrike">
                <a:solidFill>
                  <a:srgbClr val="000000"/>
                </a:solidFill>
                <a:latin typeface="Calibri"/>
                <a:ea typeface="DejaVu Sans"/>
              </a:rPr>
              <a:t>або</a:t>
            </a:r>
            <a:r>
              <a:rPr b="0" lang="ru-RU" sz="2200" spc="-21" strike="noStrike">
                <a:solidFill>
                  <a:srgbClr val="000000"/>
                </a:solidFill>
                <a:latin typeface="Calibri"/>
                <a:ea typeface="DejaVu Sans"/>
              </a:rPr>
              <a:t> </a:t>
            </a:r>
            <a:r>
              <a:rPr b="0" lang="ru-RU" sz="2200" spc="-7" strike="noStrike">
                <a:solidFill>
                  <a:srgbClr val="000000"/>
                </a:solidFill>
                <a:latin typeface="Calibri"/>
                <a:ea typeface="DejaVu Sans"/>
              </a:rPr>
              <a:t>рецидивуючі</a:t>
            </a:r>
            <a:r>
              <a:rPr b="0" lang="ru-RU" sz="2200" spc="-21" strike="noStrike">
                <a:solidFill>
                  <a:srgbClr val="000000"/>
                </a:solidFill>
                <a:latin typeface="Calibri"/>
                <a:ea typeface="DejaVu Sans"/>
              </a:rPr>
              <a:t> </a:t>
            </a:r>
            <a:r>
              <a:rPr b="0" lang="ru-RU" sz="2200" spc="-7" strike="noStrike">
                <a:solidFill>
                  <a:srgbClr val="000000"/>
                </a:solidFill>
                <a:latin typeface="Calibri"/>
                <a:ea typeface="DejaVu Sans"/>
              </a:rPr>
              <a:t>бактеріальні</a:t>
            </a:r>
            <a:r>
              <a:rPr b="0" lang="ru-RU" sz="2200" spc="-21" strike="noStrike">
                <a:solidFill>
                  <a:srgbClr val="000000"/>
                </a:solidFill>
                <a:latin typeface="Calibri"/>
                <a:ea typeface="DejaVu Sans"/>
              </a:rPr>
              <a:t> </a:t>
            </a:r>
            <a:r>
              <a:rPr b="0" lang="ru-RU" sz="2200" spc="-7" strike="noStrike">
                <a:solidFill>
                  <a:srgbClr val="000000"/>
                </a:solidFill>
                <a:latin typeface="Calibri"/>
                <a:ea typeface="DejaVu Sans"/>
              </a:rPr>
              <a:t>інфекції</a:t>
            </a:r>
            <a:endParaRPr b="0" lang="ru-RU" sz="2200" spc="-1" strike="noStrike">
              <a:latin typeface="Arial"/>
            </a:endParaRPr>
          </a:p>
          <a:p>
            <a:pPr marL="355680" indent="-340920">
              <a:lnSpc>
                <a:spcPct val="100000"/>
              </a:lnSpc>
              <a:spcBef>
                <a:spcPts val="275"/>
              </a:spcBef>
              <a:buClr>
                <a:srgbClr val="000000"/>
              </a:buClr>
              <a:buSzPct val="102000"/>
              <a:buFont typeface="Wingdings" charset="2"/>
              <a:buChar char=""/>
            </a:pPr>
            <a:r>
              <a:rPr b="0" lang="ru-RU" sz="2200" spc="-7" strike="noStrike">
                <a:solidFill>
                  <a:srgbClr val="000000"/>
                </a:solidFill>
                <a:latin typeface="Calibri"/>
                <a:ea typeface="DejaVu Sans"/>
              </a:rPr>
              <a:t>Опортуністичні</a:t>
            </a:r>
            <a:r>
              <a:rPr b="0" lang="ru-RU" sz="2200" spc="-46" strike="noStrike">
                <a:solidFill>
                  <a:srgbClr val="000000"/>
                </a:solidFill>
                <a:latin typeface="Calibri"/>
                <a:ea typeface="DejaVu Sans"/>
              </a:rPr>
              <a:t> </a:t>
            </a:r>
            <a:r>
              <a:rPr b="0" lang="ru-RU" sz="2200" spc="-7" strike="noStrike">
                <a:solidFill>
                  <a:srgbClr val="000000"/>
                </a:solidFill>
                <a:latin typeface="Calibri"/>
                <a:ea typeface="DejaVu Sans"/>
              </a:rPr>
              <a:t>інфекції</a:t>
            </a:r>
            <a:endParaRPr b="0" lang="ru-RU" sz="2200" spc="-1" strike="noStrike">
              <a:latin typeface="Arial"/>
            </a:endParaRPr>
          </a:p>
          <a:p>
            <a:pPr marL="355680" indent="-340920">
              <a:lnSpc>
                <a:spcPct val="100000"/>
              </a:lnSpc>
              <a:spcBef>
                <a:spcPts val="300"/>
              </a:spcBef>
              <a:buClr>
                <a:srgbClr val="000000"/>
              </a:buClr>
              <a:buSzPct val="102000"/>
              <a:buFont typeface="Wingdings" charset="2"/>
              <a:buChar char=""/>
            </a:pPr>
            <a:r>
              <a:rPr b="0" lang="ru-RU" sz="2200" spc="-7" strike="noStrike">
                <a:solidFill>
                  <a:srgbClr val="000000"/>
                </a:solidFill>
                <a:latin typeface="Calibri"/>
                <a:ea typeface="DejaVu Sans"/>
              </a:rPr>
              <a:t>Важка</a:t>
            </a:r>
            <a:r>
              <a:rPr b="0" lang="ru-RU" sz="2200" spc="-21" strike="noStrike">
                <a:solidFill>
                  <a:srgbClr val="000000"/>
                </a:solidFill>
                <a:latin typeface="Calibri"/>
                <a:ea typeface="DejaVu Sans"/>
              </a:rPr>
              <a:t> </a:t>
            </a:r>
            <a:r>
              <a:rPr b="0" lang="ru-RU" sz="2200" spc="-7" strike="noStrike">
                <a:solidFill>
                  <a:srgbClr val="000000"/>
                </a:solidFill>
                <a:latin typeface="Calibri"/>
                <a:ea typeface="DejaVu Sans"/>
              </a:rPr>
              <a:t>затримка</a:t>
            </a:r>
            <a:r>
              <a:rPr b="0" lang="ru-RU" sz="2200" spc="-21" strike="noStrike">
                <a:solidFill>
                  <a:srgbClr val="000000"/>
                </a:solidFill>
                <a:latin typeface="Calibri"/>
                <a:ea typeface="DejaVu Sans"/>
              </a:rPr>
              <a:t> </a:t>
            </a:r>
            <a:r>
              <a:rPr b="0" lang="ru-RU" sz="2200" spc="-7" strike="noStrike">
                <a:solidFill>
                  <a:srgbClr val="000000"/>
                </a:solidFill>
                <a:latin typeface="Calibri"/>
                <a:ea typeface="DejaVu Sans"/>
              </a:rPr>
              <a:t>фізичного</a:t>
            </a:r>
            <a:r>
              <a:rPr b="0" lang="ru-RU" sz="2200" spc="-21" strike="noStrike">
                <a:solidFill>
                  <a:srgbClr val="000000"/>
                </a:solidFill>
                <a:latin typeface="Calibri"/>
                <a:ea typeface="DejaVu Sans"/>
              </a:rPr>
              <a:t> </a:t>
            </a:r>
            <a:r>
              <a:rPr b="0" lang="ru-RU" sz="2200" spc="-7" strike="noStrike">
                <a:solidFill>
                  <a:srgbClr val="000000"/>
                </a:solidFill>
                <a:latin typeface="Calibri"/>
                <a:ea typeface="DejaVu Sans"/>
              </a:rPr>
              <a:t>розвитку</a:t>
            </a:r>
            <a:r>
              <a:rPr b="0" lang="ru-RU" sz="2200" spc="-21" strike="noStrike">
                <a:solidFill>
                  <a:srgbClr val="000000"/>
                </a:solidFill>
                <a:latin typeface="Calibri"/>
                <a:ea typeface="DejaVu Sans"/>
              </a:rPr>
              <a:t> </a:t>
            </a:r>
            <a:r>
              <a:rPr b="0" lang="ru-RU" sz="2200" spc="-7" strike="noStrike">
                <a:solidFill>
                  <a:srgbClr val="000000"/>
                </a:solidFill>
                <a:latin typeface="Calibri"/>
                <a:ea typeface="DejaVu Sans"/>
              </a:rPr>
              <a:t>(виснаження)</a:t>
            </a:r>
            <a:endParaRPr b="0" lang="ru-RU" sz="2200" spc="-1" strike="noStrike">
              <a:latin typeface="Arial"/>
            </a:endParaRPr>
          </a:p>
          <a:p>
            <a:pPr marL="354960" indent="-340920">
              <a:lnSpc>
                <a:spcPts val="2290"/>
              </a:lnSpc>
              <a:spcBef>
                <a:spcPts val="669"/>
              </a:spcBef>
              <a:buClr>
                <a:srgbClr val="000000"/>
              </a:buClr>
              <a:buSzPct val="102000"/>
              <a:buFont typeface="Wingdings" charset="2"/>
              <a:buChar char=""/>
            </a:pPr>
            <a:r>
              <a:rPr b="0" lang="ru-RU" sz="2200" spc="-7" strike="noStrike">
                <a:solidFill>
                  <a:srgbClr val="000000"/>
                </a:solidFill>
                <a:latin typeface="Calibri"/>
                <a:ea typeface="DejaVu Sans"/>
              </a:rPr>
              <a:t>Стійкий проліферативний синдром АБО </a:t>
            </a:r>
            <a:r>
              <a:rPr b="0" lang="ru-RU" sz="2200" spc="-1" strike="noStrike">
                <a:solidFill>
                  <a:srgbClr val="000000"/>
                </a:solidFill>
                <a:latin typeface="Calibri"/>
                <a:ea typeface="DejaVu Sans"/>
              </a:rPr>
              <a:t>відсутність </a:t>
            </a:r>
            <a:r>
              <a:rPr b="0" lang="ru-RU" sz="2200" spc="-7" strike="noStrike">
                <a:solidFill>
                  <a:srgbClr val="000000"/>
                </a:solidFill>
                <a:latin typeface="Calibri"/>
                <a:ea typeface="DejaVu Sans"/>
              </a:rPr>
              <a:t>реакції </a:t>
            </a:r>
            <a:r>
              <a:rPr b="0" lang="ru-RU" sz="2200" spc="-486" strike="noStrike">
                <a:solidFill>
                  <a:srgbClr val="000000"/>
                </a:solidFill>
                <a:latin typeface="Calibri"/>
                <a:ea typeface="DejaVu Sans"/>
              </a:rPr>
              <a:t> </a:t>
            </a:r>
            <a:r>
              <a:rPr b="0" lang="ru-RU" sz="2200" spc="-7" strike="noStrike">
                <a:solidFill>
                  <a:srgbClr val="000000"/>
                </a:solidFill>
                <a:latin typeface="Calibri"/>
                <a:ea typeface="DejaVu Sans"/>
              </a:rPr>
              <a:t>лімфоїдної</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тканини на інфекцію</a:t>
            </a:r>
            <a:endParaRPr b="0" lang="ru-RU" sz="2200" spc="-1" strike="noStrike">
              <a:latin typeface="Arial"/>
            </a:endParaRPr>
          </a:p>
          <a:p>
            <a:pPr marL="355680" indent="-340920">
              <a:lnSpc>
                <a:spcPct val="100000"/>
              </a:lnSpc>
              <a:spcBef>
                <a:spcPts val="249"/>
              </a:spcBef>
              <a:buClr>
                <a:srgbClr val="000000"/>
              </a:buClr>
              <a:buSzPct val="102000"/>
              <a:buFont typeface="Wingdings" charset="2"/>
              <a:buChar char=""/>
            </a:pPr>
            <a:r>
              <a:rPr b="0" lang="ru-RU" sz="2200" spc="-7" strike="noStrike">
                <a:solidFill>
                  <a:srgbClr val="000000"/>
                </a:solidFill>
                <a:latin typeface="Calibri"/>
                <a:ea typeface="DejaVu Sans"/>
              </a:rPr>
              <a:t>Пухлини</a:t>
            </a:r>
            <a:r>
              <a:rPr b="0" lang="ru-RU" sz="2200" spc="-26" strike="noStrike">
                <a:solidFill>
                  <a:srgbClr val="000000"/>
                </a:solidFill>
                <a:latin typeface="Calibri"/>
                <a:ea typeface="DejaVu Sans"/>
              </a:rPr>
              <a:t> </a:t>
            </a:r>
            <a:r>
              <a:rPr b="0" lang="ru-RU" sz="2200" spc="-1" strike="noStrike">
                <a:solidFill>
                  <a:srgbClr val="000000"/>
                </a:solidFill>
                <a:latin typeface="Calibri"/>
                <a:ea typeface="DejaVu Sans"/>
              </a:rPr>
              <a:t>і</a:t>
            </a:r>
            <a:r>
              <a:rPr b="0" lang="ru-RU" sz="2200" spc="-32" strike="noStrike">
                <a:solidFill>
                  <a:srgbClr val="000000"/>
                </a:solidFill>
                <a:latin typeface="Calibri"/>
                <a:ea typeface="DejaVu Sans"/>
              </a:rPr>
              <a:t> </a:t>
            </a:r>
            <a:r>
              <a:rPr b="0" lang="ru-RU" sz="2200" spc="-7" strike="noStrike">
                <a:solidFill>
                  <a:srgbClr val="000000"/>
                </a:solidFill>
                <a:latin typeface="Calibri"/>
                <a:ea typeface="DejaVu Sans"/>
              </a:rPr>
              <a:t>онко-гематологічні</a:t>
            </a:r>
            <a:r>
              <a:rPr b="0" lang="ru-RU" sz="2200" spc="-26" strike="noStrike">
                <a:solidFill>
                  <a:srgbClr val="000000"/>
                </a:solidFill>
                <a:latin typeface="Calibri"/>
                <a:ea typeface="DejaVu Sans"/>
              </a:rPr>
              <a:t> </a:t>
            </a:r>
            <a:r>
              <a:rPr b="0" lang="ru-RU" sz="2200" spc="-7" strike="noStrike">
                <a:solidFill>
                  <a:srgbClr val="000000"/>
                </a:solidFill>
                <a:latin typeface="Calibri"/>
                <a:ea typeface="DejaVu Sans"/>
              </a:rPr>
              <a:t>захворювання</a:t>
            </a:r>
            <a:endParaRPr b="0" lang="ru-RU" sz="2200" spc="-1" strike="noStrike">
              <a:latin typeface="Arial"/>
            </a:endParaRPr>
          </a:p>
          <a:p>
            <a:pPr marL="355680" indent="-340920">
              <a:lnSpc>
                <a:spcPct val="100000"/>
              </a:lnSpc>
              <a:spcBef>
                <a:spcPts val="264"/>
              </a:spcBef>
              <a:buClr>
                <a:srgbClr val="000000"/>
              </a:buClr>
              <a:buSzPct val="102000"/>
              <a:buFont typeface="Wingdings" charset="2"/>
              <a:buChar char=""/>
            </a:pPr>
            <a:r>
              <a:rPr b="0" lang="ru-RU" sz="2200" spc="-7" strike="noStrike">
                <a:solidFill>
                  <a:srgbClr val="000000"/>
                </a:solidFill>
                <a:latin typeface="Calibri"/>
                <a:ea typeface="DejaVu Sans"/>
              </a:rPr>
              <a:t>Алергічні</a:t>
            </a:r>
            <a:r>
              <a:rPr b="0" lang="ru-RU" sz="2200" spc="-26" strike="noStrike">
                <a:solidFill>
                  <a:srgbClr val="000000"/>
                </a:solidFill>
                <a:latin typeface="Calibri"/>
                <a:ea typeface="DejaVu Sans"/>
              </a:rPr>
              <a:t> </a:t>
            </a:r>
            <a:r>
              <a:rPr b="0" lang="ru-RU" sz="2200" spc="-7" strike="noStrike">
                <a:solidFill>
                  <a:srgbClr val="000000"/>
                </a:solidFill>
                <a:latin typeface="Calibri"/>
                <a:ea typeface="DejaVu Sans"/>
              </a:rPr>
              <a:t>та</a:t>
            </a:r>
            <a:r>
              <a:rPr b="0" lang="ru-RU" sz="2200" spc="-32" strike="noStrike">
                <a:solidFill>
                  <a:srgbClr val="000000"/>
                </a:solidFill>
                <a:latin typeface="Calibri"/>
                <a:ea typeface="DejaVu Sans"/>
              </a:rPr>
              <a:t> </a:t>
            </a:r>
            <a:r>
              <a:rPr b="0" lang="ru-RU" sz="2200" spc="-1" strike="noStrike">
                <a:solidFill>
                  <a:srgbClr val="000000"/>
                </a:solidFill>
                <a:latin typeface="Calibri"/>
                <a:ea typeface="DejaVu Sans"/>
              </a:rPr>
              <a:t>аутоімунні</a:t>
            </a:r>
            <a:r>
              <a:rPr b="0" lang="ru-RU" sz="2200" spc="-26" strike="noStrike">
                <a:solidFill>
                  <a:srgbClr val="000000"/>
                </a:solidFill>
                <a:latin typeface="Calibri"/>
                <a:ea typeface="DejaVu Sans"/>
              </a:rPr>
              <a:t> </a:t>
            </a:r>
            <a:r>
              <a:rPr b="0" lang="ru-RU" sz="2200" spc="-7" strike="noStrike">
                <a:solidFill>
                  <a:srgbClr val="000000"/>
                </a:solidFill>
                <a:latin typeface="Calibri"/>
                <a:ea typeface="DejaVu Sans"/>
              </a:rPr>
              <a:t>захворювання</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5" name="CustomShape 1"/>
          <p:cNvSpPr/>
          <p:nvPr/>
        </p:nvSpPr>
        <p:spPr>
          <a:xfrm>
            <a:off x="3888000" y="139320"/>
            <a:ext cx="189504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1800" spc="-1" strike="noStrike">
                <a:solidFill>
                  <a:srgbClr val="ff0000"/>
                </a:solidFill>
                <a:latin typeface="Arial"/>
                <a:ea typeface="DejaVu Sans"/>
              </a:rPr>
              <a:t>Література</a:t>
            </a:r>
            <a:endParaRPr b="0" lang="ru-RU" sz="1800" spc="-1" strike="noStrike">
              <a:latin typeface="Arial"/>
            </a:endParaRPr>
          </a:p>
        </p:txBody>
      </p:sp>
      <p:sp>
        <p:nvSpPr>
          <p:cNvPr id="586" name="CustomShape 2"/>
          <p:cNvSpPr/>
          <p:nvPr/>
        </p:nvSpPr>
        <p:spPr>
          <a:xfrm>
            <a:off x="288000" y="757800"/>
            <a:ext cx="8774640" cy="52045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1400" spc="-1" strike="noStrike">
                <a:solidFill>
                  <a:srgbClr val="000000"/>
                </a:solidFill>
                <a:latin typeface="Times New Roman"/>
                <a:ea typeface="DejaVu Sans"/>
              </a:rPr>
              <a:t>1. Імунологія: підручник / Л.В. Кузнецова, В.Д. Бабаджан, Н.В. Харченко та ін.; за ред. Л.В. Кузнецова, В.Д. Бабаджан, Н.В. Харченко. Вінниця: ТОВ «Меркьюрі Поділля», 2013. 565 c.</a:t>
            </a:r>
            <a:endParaRPr b="0" lang="ru-RU" sz="1400" spc="-1" strike="noStrike">
              <a:latin typeface="Arial"/>
            </a:endParaRPr>
          </a:p>
          <a:p>
            <a:pPr algn="just">
              <a:lnSpc>
                <a:spcPct val="100000"/>
              </a:lnSpc>
            </a:pPr>
            <a:r>
              <a:rPr b="1" lang="ru-RU" sz="1400" spc="-1" strike="noStrike">
                <a:solidFill>
                  <a:srgbClr val="000000"/>
                </a:solidFill>
                <a:latin typeface="Times New Roman"/>
                <a:ea typeface="DejaVu Sans"/>
              </a:rPr>
              <a:t>2. Титов Л.П., Кирильчик Е.Ю., Канашкова Т.А. Особенности строения, развития и функционирования иммунной системы детского организма. Медицинские новости. №5.· 2009. C. 7-16.</a:t>
            </a:r>
            <a:endParaRPr b="0" lang="ru-RU" sz="1400" spc="-1" strike="noStrike">
              <a:latin typeface="Arial"/>
            </a:endParaRPr>
          </a:p>
          <a:p>
            <a:pPr algn="just">
              <a:lnSpc>
                <a:spcPct val="100000"/>
              </a:lnSpc>
            </a:pPr>
            <a:r>
              <a:rPr b="1" lang="ru-RU" sz="1400" spc="-1" strike="noStrike">
                <a:solidFill>
                  <a:srgbClr val="000000"/>
                </a:solidFill>
                <a:latin typeface="Times New Roman"/>
                <a:ea typeface="DejaVu Sans"/>
              </a:rPr>
              <a:t>3. Корнев М.А., Петрова Т.Б. Развитие и возрастные изменения органов иммунной системы человека: учеб.–метод. пособие. СПб.: ГПМА, 2000.</a:t>
            </a:r>
            <a:endParaRPr b="0" lang="ru-RU" sz="1400" spc="-1" strike="noStrike">
              <a:latin typeface="Arial"/>
            </a:endParaRPr>
          </a:p>
          <a:p>
            <a:pPr algn="just">
              <a:lnSpc>
                <a:spcPct val="100000"/>
              </a:lnSpc>
            </a:pPr>
            <a:r>
              <a:rPr b="1" lang="ru-RU" sz="1400" spc="-1" strike="noStrike">
                <a:solidFill>
                  <a:srgbClr val="000000"/>
                </a:solidFill>
                <a:latin typeface="Times New Roman"/>
                <a:ea typeface="DejaVu Sans"/>
              </a:rPr>
              <a:t>4. Імунологія: підручник / Л.В.Кузнецова, В.Д.Бабаджан, Н.В.Харченко та ін.; за ред. Л.В.Кузнецова, В.Д.Бабаджан, Н.В.Харченко. Вінниця: ТОВ «Меркьюрі Поділля», 2013. 565 с.</a:t>
            </a:r>
            <a:endParaRPr b="0" lang="ru-RU" sz="1400" spc="-1" strike="noStrike">
              <a:latin typeface="Arial"/>
            </a:endParaRPr>
          </a:p>
          <a:p>
            <a:pPr algn="just">
              <a:lnSpc>
                <a:spcPct val="100000"/>
              </a:lnSpc>
            </a:pPr>
            <a:r>
              <a:rPr b="1" lang="ru-RU" sz="1400" spc="-1" strike="noStrike">
                <a:solidFill>
                  <a:srgbClr val="000000"/>
                </a:solidFill>
                <a:latin typeface="Times New Roman"/>
                <a:ea typeface="DejaVu Sans"/>
              </a:rPr>
              <a:t>5. </a:t>
            </a:r>
            <a:r>
              <a:rPr b="1" lang="ru-RU" sz="1400" spc="-1" strike="noStrike">
                <a:solidFill>
                  <a:srgbClr val="000000"/>
                </a:solidFill>
                <a:latin typeface="Times New Roman"/>
                <a:ea typeface="Verdana"/>
              </a:rPr>
              <a:t> Детские болезни / Под ред. Л.А. Гудзенко. 3-е изд., дораб. и доп. К.: Вища школа, 1984. С. 75-93.</a:t>
            </a:r>
            <a:endParaRPr b="0" lang="ru-RU" sz="1400" spc="-1" strike="noStrike">
              <a:latin typeface="Arial"/>
            </a:endParaRPr>
          </a:p>
          <a:p>
            <a:pPr algn="just">
              <a:lnSpc>
                <a:spcPct val="100000"/>
              </a:lnSpc>
            </a:pPr>
            <a:r>
              <a:rPr b="1" lang="ru-RU" sz="1400" spc="-1" strike="noStrike">
                <a:solidFill>
                  <a:srgbClr val="000000"/>
                </a:solidFill>
                <a:latin typeface="Times New Roman"/>
                <a:ea typeface="Verdana"/>
              </a:rPr>
              <a:t>6. Федонюк Я.І. МЕДИЧНА БІОЛОГІЯ, АНАТОМІЯ, ФІЗІОЛОГІЯ ТА ПАТОЛОГІЯ ЛЮДИНИ. 2010. URL: </a:t>
            </a:r>
            <a:r>
              <a:rPr b="1" lang="ru-RU" sz="1400" spc="-1" strike="noStrike" u="sng">
                <a:solidFill>
                  <a:srgbClr val="0000ff"/>
                </a:solidFill>
                <a:uFillTx/>
                <a:latin typeface="Times New Roman"/>
                <a:ea typeface="Verdana"/>
                <a:hlinkClick r:id="rId1"/>
              </a:rPr>
              <a:t>https://lifelib.info/medical/biology_1/389.html</a:t>
            </a:r>
            <a:endParaRPr b="0" lang="ru-RU" sz="1400" spc="-1" strike="noStrike">
              <a:latin typeface="Arial"/>
            </a:endParaRPr>
          </a:p>
          <a:p>
            <a:pPr algn="just">
              <a:lnSpc>
                <a:spcPct val="100000"/>
              </a:lnSpc>
            </a:pPr>
            <a:r>
              <a:rPr b="1" lang="ru-RU" sz="1400" spc="-1" strike="noStrike">
                <a:solidFill>
                  <a:srgbClr val="000000"/>
                </a:solidFill>
                <a:latin typeface="Times New Roman"/>
                <a:ea typeface="Verdana"/>
              </a:rPr>
              <a:t>7. Лекція №14. Вікові особливості та семіотика  уражень імунної системи у дітей. ОНМУ.  </a:t>
            </a:r>
            <a:r>
              <a:rPr b="1" lang="ru-RU" sz="1400" spc="-1" strike="noStrike" u="sng">
                <a:solidFill>
                  <a:srgbClr val="0000ff"/>
                </a:solidFill>
                <a:uFillTx/>
                <a:latin typeface="Times New Roman"/>
                <a:ea typeface="Verdana"/>
                <a:hlinkClick r:id="rId2"/>
              </a:rPr>
              <a:t>https://resource.odmu.edu.ua/chair/download/124083/tLNj18Ggcg-YJkijuQwqGQ/%D0%9B%D0%B5%D0%BA%D1%86%D1%96%D1%8F%2015%20%D0%86%D0%BC%D1%83%D0%BD%D0%BD%D0%B0%20%D1%81%D0%B8%D1%81%D1%82%D0%B5%D0%BC%D0%B0.pdf</a:t>
            </a:r>
            <a:endParaRPr b="0" lang="ru-RU" sz="1400" spc="-1" strike="noStrike">
              <a:latin typeface="Arial"/>
            </a:endParaRPr>
          </a:p>
          <a:p>
            <a:pPr algn="just">
              <a:lnSpc>
                <a:spcPct val="100000"/>
              </a:lnSpc>
            </a:pPr>
            <a:r>
              <a:rPr b="1" lang="ru-RU" sz="1400" spc="-1" strike="noStrike">
                <a:solidFill>
                  <a:srgbClr val="000000"/>
                </a:solidFill>
                <a:latin typeface="Times New Roman"/>
                <a:ea typeface="Verdana"/>
              </a:rPr>
              <a:t>8. Мальцев В.Д. Малі імунодефіцитні хвороби: визначення, класифікація, клінічні прояви, діагностика і лікування. 2015. Ч. 1. </a:t>
            </a:r>
            <a:r>
              <a:rPr b="1" lang="ru-RU" sz="1400" spc="-1" strike="noStrike" u="sng">
                <a:solidFill>
                  <a:srgbClr val="0000ff"/>
                </a:solidFill>
                <a:uFillTx/>
                <a:latin typeface="Times New Roman"/>
                <a:ea typeface="Verdana"/>
                <a:hlinkClick r:id="rId3"/>
              </a:rPr>
              <a:t>https://health-ua.com/article/6418-mal-munodeftcitn-hvorobi-viznachennya-klasifkatcya-klnchn-proyavi-dagnostik</a:t>
            </a:r>
            <a:endParaRPr b="0" lang="ru-RU" sz="1400" spc="-1" strike="noStrike">
              <a:latin typeface="Arial"/>
            </a:endParaRPr>
          </a:p>
          <a:p>
            <a:pPr algn="just">
              <a:lnSpc>
                <a:spcPct val="100000"/>
              </a:lnSpc>
            </a:pPr>
            <a:r>
              <a:rPr b="1" lang="ru-RU" sz="1400" spc="-1" strike="noStrike">
                <a:solidFill>
                  <a:srgbClr val="000000"/>
                </a:solidFill>
                <a:latin typeface="Times New Roman"/>
                <a:ea typeface="Verdana"/>
              </a:rPr>
              <a:t>Ч. 2. </a:t>
            </a:r>
            <a:r>
              <a:rPr b="1" lang="ru-RU" sz="1400" spc="-1" strike="noStrike" u="sng">
                <a:solidFill>
                  <a:srgbClr val="0000ff"/>
                </a:solidFill>
                <a:uFillTx/>
                <a:latin typeface="Times New Roman"/>
                <a:ea typeface="Verdana"/>
                <a:hlinkClick r:id="rId4"/>
              </a:rPr>
              <a:t>https://health-ua.com/article/6416-mal-munodeftcitn-hvorobi-viznachennya-klasifkatcya-klnchn-proyavi-dagnostik</a:t>
            </a:r>
            <a:endParaRPr b="0" lang="ru-RU" sz="1400" spc="-1" strike="noStrike">
              <a:latin typeface="Arial"/>
            </a:endParaRPr>
          </a:p>
          <a:p>
            <a:pPr algn="just">
              <a:lnSpc>
                <a:spcPct val="100000"/>
              </a:lnSpc>
            </a:pPr>
            <a:r>
              <a:rPr b="1" lang="ru-RU" sz="1400" spc="-1" strike="noStrike">
                <a:solidFill>
                  <a:srgbClr val="000000"/>
                </a:solidFill>
                <a:latin typeface="Times New Roman"/>
                <a:ea typeface="Verdana"/>
              </a:rPr>
              <a:t>9. Мальцев Д.В.  Класифікація, клінічні прояви, діагностика і лікування первинних мінорних імунодефіцитів людини. 2021. </a:t>
            </a:r>
            <a:r>
              <a:rPr b="1" lang="ru-RU" sz="1400" spc="-1" strike="noStrike" u="sng">
                <a:solidFill>
                  <a:srgbClr val="0000ff"/>
                </a:solidFill>
                <a:uFillTx/>
                <a:latin typeface="Times New Roman"/>
                <a:ea typeface="Verdana"/>
                <a:hlinkClick r:id="rId5"/>
              </a:rPr>
              <a:t>https://kiai.com.ua/ua/archive/2021/1%28130%29/pages-20-28/klasifikaciya-klinichni-proyavi-diagnostika-i-likuvannya-pervinnih-minornih-imunodeficitiv-lyudini</a:t>
            </a:r>
            <a:endParaRPr b="0" lang="ru-RU" sz="1400" spc="-1" strike="noStrike">
              <a:latin typeface="Arial"/>
            </a:endParaRPr>
          </a:p>
          <a:p>
            <a:pPr algn="just">
              <a:lnSpc>
                <a:spcPct val="100000"/>
              </a:lnSpc>
            </a:pPr>
            <a:endParaRPr b="0" lang="ru-RU" sz="1400" spc="-1" strike="noStrike">
              <a:latin typeface="Arial"/>
            </a:endParaRPr>
          </a:p>
          <a:p>
            <a:pPr algn="just">
              <a:lnSpc>
                <a:spcPct val="100000"/>
              </a:lnSpc>
            </a:pPr>
            <a:r>
              <a:rPr b="1" lang="ru-RU" sz="1400" spc="-1" strike="noStrike">
                <a:solidFill>
                  <a:srgbClr val="ff0000"/>
                </a:solidFill>
                <a:latin typeface="Arial"/>
                <a:ea typeface="DejaVu Sans"/>
              </a:rPr>
              <a:t>+ рекомендована література в робочій програмі дисципліни</a:t>
            </a:r>
            <a:endParaRPr b="0" lang="ru-RU" sz="1400" spc="-1" strike="noStrike">
              <a:latin typeface="Arial"/>
            </a:endParaRPr>
          </a:p>
          <a:p>
            <a:pPr>
              <a:lnSpc>
                <a:spcPct val="100000"/>
              </a:lnSpc>
            </a:pPr>
            <a:endParaRPr b="0" lang="ru-RU" sz="1400" spc="-1" strike="noStrike">
              <a:latin typeface="Arial"/>
            </a:endParaRPr>
          </a:p>
        </p:txBody>
      </p:sp>
    </p:spTree>
  </p:cSld>
  <mc:AlternateContent>
    <mc:Choice Requires="p14">
      <p:transition spd="slow" p14:dur="2000"/>
    </mc:Choice>
    <mc:Fallback>
      <p:transition spd="slow"/>
    </mc:Fallback>
  </mc:AlternateContent>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7" name="CustomShape 1"/>
          <p:cNvSpPr/>
          <p:nvPr/>
        </p:nvSpPr>
        <p:spPr>
          <a:xfrm>
            <a:off x="360000" y="945360"/>
            <a:ext cx="8219880" cy="113328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i="1" lang="ru-RU" sz="6000" spc="-1" strike="noStrike">
                <a:solidFill>
                  <a:srgbClr val="ff0000"/>
                </a:solidFill>
                <a:latin typeface="Calibri"/>
                <a:ea typeface="DejaVu Sans"/>
              </a:rPr>
              <a:t>Дякую за увагу!</a:t>
            </a:r>
            <a:endParaRPr b="0" lang="ru-RU" sz="6000" spc="-1" strike="noStrike">
              <a:latin typeface="Arial"/>
            </a:endParaRPr>
          </a:p>
        </p:txBody>
      </p:sp>
      <p:pic>
        <p:nvPicPr>
          <p:cNvPr id="588" name="" descr=""/>
          <p:cNvPicPr/>
          <p:nvPr/>
        </p:nvPicPr>
        <p:blipFill>
          <a:blip r:embed="rId1"/>
          <a:stretch/>
        </p:blipFill>
        <p:spPr>
          <a:xfrm>
            <a:off x="2520000" y="2880000"/>
            <a:ext cx="4232520" cy="281340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CustomShape 1"/>
          <p:cNvSpPr/>
          <p:nvPr/>
        </p:nvSpPr>
        <p:spPr>
          <a:xfrm>
            <a:off x="574560" y="624240"/>
            <a:ext cx="8140680" cy="52732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2000" spc="-1" strike="noStrike">
                <a:solidFill>
                  <a:srgbClr val="ff0000"/>
                </a:solidFill>
                <a:latin typeface="Arial"/>
                <a:ea typeface="DejaVu Sans"/>
              </a:rPr>
              <a:t>Генетично детерміновані імунодефіцити</a:t>
            </a:r>
            <a:r>
              <a:rPr b="1" lang="ru-RU" sz="2000" spc="-1" strike="noStrike">
                <a:solidFill>
                  <a:srgbClr val="000000"/>
                </a:solidFill>
                <a:latin typeface="Arial"/>
                <a:ea typeface="DejaVu Sans"/>
              </a:rPr>
              <a:t> можуть бути самостійними хворобами або ж синдромами інших генетичних захворювань, як, наприклад, дефіцит IgA при синдромі Дауна або дефіцит IgG2 в разі серповидно-клітинної анемії. Такі випадки не слід плутати з поєднаннями двох незалежних генетичних захворювань. Зазначені комбінації можуть бути випадковими або ж результатом зчепленого успадкування генів.</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Генетично детерміновані захворювання імунної системи можуть проявлятися виключно симптомами імунної недостатності, як загальний варіабельний імунодефіцит або деякі форми важкого комбінованого імунодефіциту, або ж мати певні додаткові симптоми, наприклад мозочкову атаксію і телеангіектазії при синдромі Луї-Барр або геморагічні прояви, зумовлені тромбоцитопатією, при синдромі Віскотта-Олдрича.</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CustomShape 1"/>
          <p:cNvSpPr/>
          <p:nvPr/>
        </p:nvSpPr>
        <p:spPr>
          <a:xfrm>
            <a:off x="360000" y="358200"/>
            <a:ext cx="8350200" cy="58831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2000" spc="-1" strike="noStrike">
                <a:solidFill>
                  <a:srgbClr val="000000"/>
                </a:solidFill>
                <a:latin typeface="Arial"/>
                <a:ea typeface="DejaVu Sans"/>
              </a:rPr>
              <a:t>Виділяють великі, або класичні, малі, або мінорні, і селективні, або вибіркові, первинні імунодефіцити. </a:t>
            </a:r>
            <a:endParaRPr b="0" lang="ru-RU" sz="2000" spc="-1" strike="noStrike">
              <a:latin typeface="Arial"/>
            </a:endParaRPr>
          </a:p>
          <a:p>
            <a:pPr algn="just">
              <a:lnSpc>
                <a:spcPct val="100000"/>
              </a:lnSpc>
            </a:pP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Під </a:t>
            </a:r>
            <a:r>
              <a:rPr b="1" lang="ru-RU" sz="2000" spc="-1" strike="noStrike">
                <a:solidFill>
                  <a:srgbClr val="ff0000"/>
                </a:solidFill>
                <a:latin typeface="Arial"/>
                <a:ea typeface="DejaVu Sans"/>
              </a:rPr>
              <a:t>селективним імунодефіцитом</a:t>
            </a:r>
            <a:r>
              <a:rPr b="1" lang="ru-RU" sz="2000" spc="-1" strike="noStrike">
                <a:solidFill>
                  <a:srgbClr val="000000"/>
                </a:solidFill>
                <a:latin typeface="Arial"/>
                <a:ea typeface="DejaVu Sans"/>
              </a:rPr>
              <a:t> сьогодні розуміють випадки вибіркового зниження резистентності тільки до одного мікроорганізму.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Прикладом є первинний аутосомно-домінантний або аутосомно-рецесивний дефіцит Toll-like рецептора 3 типу, при якому розвивається виключно скроневий частковий некротично-геморагічний енцефаліт, викликаний вірусом простого герпесу 1 типу, зі збереженням резистентності до інших мікроорганізмів. </a:t>
            </a:r>
            <a:endParaRPr b="0" lang="ru-RU" sz="2000" spc="-1" strike="noStrike">
              <a:latin typeface="Arial"/>
            </a:endParaRPr>
          </a:p>
          <a:p>
            <a:pPr algn="just">
              <a:lnSpc>
                <a:spcPct val="100000"/>
              </a:lnSpc>
            </a:pP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Під </a:t>
            </a:r>
            <a:r>
              <a:rPr b="1" lang="ru-RU" sz="2000" spc="-1" strike="noStrike">
                <a:solidFill>
                  <a:srgbClr val="ff0000"/>
                </a:solidFill>
                <a:latin typeface="Arial"/>
                <a:ea typeface="DejaVu Sans"/>
              </a:rPr>
              <a:t>вибірковим імунодефіцитом</a:t>
            </a:r>
            <a:r>
              <a:rPr b="1" lang="ru-RU" sz="2000" spc="-1" strike="noStrike">
                <a:solidFill>
                  <a:srgbClr val="000000"/>
                </a:solidFill>
                <a:latin typeface="Arial"/>
                <a:ea typeface="DejaVu Sans"/>
              </a:rPr>
              <a:t> раніше розуміли хвороби, при яких відзначається дефіцит лише одного імунного чинника. Для уникнення плутанини із селективними імунодефіцитами до одного збудника вважають раціональним позначати імунодефіцити, зумовлені нестачею одного імунного чинника, як </a:t>
            </a:r>
            <a:r>
              <a:rPr b="1" lang="ru-RU" sz="2000" spc="-1" strike="noStrike">
                <a:solidFill>
                  <a:srgbClr val="ff0000"/>
                </a:solidFill>
                <a:latin typeface="Arial"/>
                <a:ea typeface="DejaVu Sans"/>
              </a:rPr>
              <a:t>ізольовані імунодефіцити</a:t>
            </a:r>
            <a:r>
              <a:rPr b="1" lang="ru-RU" sz="2000" spc="-1" strike="noStrike">
                <a:solidFill>
                  <a:srgbClr val="000000"/>
                </a:solidFill>
                <a:latin typeface="Arial"/>
                <a:ea typeface="DejaVu Sans"/>
              </a:rPr>
              <a:t>.</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CustomShape 1"/>
          <p:cNvSpPr/>
          <p:nvPr/>
        </p:nvSpPr>
        <p:spPr>
          <a:xfrm>
            <a:off x="288000" y="366480"/>
            <a:ext cx="8638200" cy="61246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У 1988 р. видатний радянський імунолог Ю. Вєльтищев запропонував термін </a:t>
            </a:r>
            <a:r>
              <a:rPr b="1" lang="ru-RU" sz="1800" spc="-1" strike="noStrike">
                <a:solidFill>
                  <a:srgbClr val="800080"/>
                </a:solidFill>
                <a:latin typeface="Arial"/>
                <a:ea typeface="DejaVu Sans"/>
              </a:rPr>
              <a:t>«малий імунодефіцит»</a:t>
            </a:r>
            <a:r>
              <a:rPr b="1" lang="ru-RU" sz="1800" spc="-1" strike="noStrike">
                <a:solidFill>
                  <a:srgbClr val="000000"/>
                </a:solidFill>
                <a:latin typeface="Arial"/>
                <a:ea typeface="DejaVu Sans"/>
              </a:rPr>
              <a:t> для позначення компенсованих імунних дисфункцій у людей. Сьогодні з цим категорично не можна погодитися, оскільки завдяки накопиченим спостереженням стало зрозумілим, що такі імунодефіцити можуть зазнавати спонтанної або індукованої декомпенсації з розвитком клінічних симптомів різної тяжкості, часом навіть асоційованих із загрозою для життя. Тому вже 1996 року Д.Стефані та Ю.Вєльтищев розділили поняття малих і компенсованих імунодефіцитів. В англомовній літературі зазвичай використовується термін </a:t>
            </a:r>
            <a:r>
              <a:rPr b="1" lang="ru-RU" sz="1800" spc="-1" strike="noStrike">
                <a:solidFill>
                  <a:srgbClr val="ff0000"/>
                </a:solidFill>
                <a:latin typeface="Arial"/>
                <a:ea typeface="DejaVu Sans"/>
              </a:rPr>
              <a:t>«мінорний імунодефіцит» (minor immunodeficiency).</a:t>
            </a:r>
            <a:r>
              <a:rPr b="1" lang="ru-RU" sz="1800" spc="-1" strike="noStrike">
                <a:solidFill>
                  <a:srgbClr val="000000"/>
                </a:solidFill>
                <a:latin typeface="Arial"/>
                <a:ea typeface="DejaVu Sans"/>
              </a:rPr>
              <a:t>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Так, J. Litzman і співавт. у 1995 р. застосували термін «мінорний імунодефіцит» для позначення дефіцитів субпопуляцій Т-лімфоцитів, IgA, IgМ та компонентів комплементу С3 і С4 у дослідженні, в якому вивчалася імуномодулююча активність левамізолу. A. Ojuawo і співавт. у 1997 р. позначили цим терміном дефіцит субкласів імуноглобулінів IgG2 та IgG4 та класу IgA, який мав місце щонайменше в половині випадків серед дітей з хронічним неінфекційним колітом. F. Latcham і співавт. (2003) застосували термін «мінорний імунодефіцит» стосовно дефіциту субкласів IgG2 та IgG4, IgA, молекули СD8 та природних кілерів у дітей, які страждали на полівалентну алергію на харчові продукти. Роком пізніше L. Gomes і J.A. Dias також використали цей термін для опису аналогічних імунних розладів у дітей з харчовою алергією.</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CustomShape 1"/>
          <p:cNvSpPr/>
          <p:nvPr/>
        </p:nvSpPr>
        <p:spPr>
          <a:xfrm>
            <a:off x="352800" y="216000"/>
            <a:ext cx="8429400" cy="61246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Послуговуючись терміном «малий імунодефіцит» (mild immunodeficiency), D.A. van Kessel і співавт. визначили клінічно маніфестні форми ізольованого дефіциту IgG1 у людей. Відповідно до цього N. Samileh і співавт. також використали таку дефініцію при діагностиці дефіциту молекул СD4, CD3, CD19 та природних кілерів у пацієнтів з побічними реакціями після введення БЦЖ.</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Розподіл на малі і великі імунодефіцити досить умовний.</a:t>
            </a:r>
            <a:r>
              <a:rPr b="1" lang="ru-RU" sz="1800" spc="-1" strike="noStrike">
                <a:solidFill>
                  <a:srgbClr val="000000"/>
                </a:solidFill>
                <a:latin typeface="Arial"/>
                <a:ea typeface="DejaVu Sans"/>
              </a:rPr>
              <a:t> </a:t>
            </a:r>
            <a:endParaRPr b="0" lang="ru-RU" sz="1800" spc="-1" strike="noStrike">
              <a:latin typeface="Arial"/>
            </a:endParaRPr>
          </a:p>
          <a:p>
            <a:pPr algn="just">
              <a:lnSpc>
                <a:spcPct val="100000"/>
              </a:lnSpc>
            </a:pPr>
            <a:r>
              <a:rPr b="1" lang="ru-RU" sz="1800" spc="-1" strike="noStrike" u="sng">
                <a:solidFill>
                  <a:srgbClr val="000000"/>
                </a:solidFill>
                <a:uFillTx/>
                <a:latin typeface="Arial"/>
                <a:ea typeface="DejaVu Sans"/>
              </a:rPr>
              <a:t>Відомі випадки легких форм класичних імунодефіцитних хвороб, при яких відзначається малосимптомний перебіг імунодефіциту, натомість при малих імунних дисфункціях описані важкі, фульмінантні клінічні прояви, що призводили до смерті пацієнта.</a:t>
            </a:r>
            <a:r>
              <a:rPr b="1" lang="ru-RU" sz="1800" spc="-1" strike="noStrike">
                <a:solidFill>
                  <a:srgbClr val="000000"/>
                </a:solidFill>
                <a:latin typeface="Arial"/>
                <a:ea typeface="DejaVu Sans"/>
              </a:rPr>
              <a:t>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Хоча між малими і великими імунодефіцитами більше спільного, ніж відмінного, все ж таки виокремлення групи мінорних імунних дисфункцій важливе з огляду на їхні принципові особливості, незнання або нерозуміння яких може перешкоджати активному виявленню і лікуванню цих хвороб.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Згідно з класичними поглядами постулюється, що </a:t>
            </a:r>
            <a:r>
              <a:rPr b="1" lang="ru-RU" sz="1800" spc="-1" strike="noStrike">
                <a:solidFill>
                  <a:srgbClr val="ff0000"/>
                </a:solidFill>
                <a:latin typeface="Arial"/>
                <a:ea typeface="DejaVu Sans"/>
              </a:rPr>
              <a:t>первинні імунодефіцити</a:t>
            </a:r>
            <a:r>
              <a:rPr b="1" lang="ru-RU" sz="1800" spc="-1" strike="noStrike">
                <a:solidFill>
                  <a:srgbClr val="000000"/>
                </a:solidFill>
                <a:latin typeface="Arial"/>
                <a:ea typeface="DejaVu Sans"/>
              </a:rPr>
              <a:t> – рідкісні хвороби, які проявляються з народження або, принаймні, у ранньому дитячому віці; супроводжуються важкими, потенційно летальними інфекціями і зумовлюють смерть пацієнта в разі відсутності адекватних терапевтичних втручань (здебільшого пересадки кісткового мозку або генної терапії).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CustomShape 1"/>
          <p:cNvSpPr/>
          <p:nvPr/>
        </p:nvSpPr>
        <p:spPr>
          <a:xfrm>
            <a:off x="432360" y="646920"/>
            <a:ext cx="8422200" cy="49683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Arial"/>
                <a:ea typeface="DejaVu Sans"/>
              </a:rPr>
              <a:t>Разом із тим </a:t>
            </a:r>
            <a:r>
              <a:rPr b="1" lang="ru-RU" sz="2000" spc="-1" strike="noStrike" u="sng">
                <a:solidFill>
                  <a:srgbClr val="000000"/>
                </a:solidFill>
                <a:uFillTx/>
                <a:latin typeface="Arial"/>
                <a:ea typeface="DejaVu Sans"/>
              </a:rPr>
              <a:t>малі імунодефіцити в популяції зустрічаються часто, такими хворобами наразі уражено щонайменше 20% населення; </a:t>
            </a:r>
            <a:r>
              <a:rPr b="1" lang="ru-RU" sz="2000" spc="-1" strike="noStrike">
                <a:solidFill>
                  <a:srgbClr val="000000"/>
                </a:solidFill>
                <a:latin typeface="Arial"/>
                <a:ea typeface="DejaVu Sans"/>
              </a:rPr>
              <a:t>вони можуть мати асимптомний перебіг протягом певних періодів онтогенезу, дебютувати клінічно в будь-якому віці, навіть у похилому; характеризуються гетерогенністю проявів, варіабельністю клінічного перебігу і непередбачуваністю прогнозу.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Такі імунодефіцити в багатьох пацієнтів не викликають інфекційних проявів, а маніфестують лише у вигляді алергії, аутоімунітету або синдрому пухлинного росту.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Більшість пацієнтів з </a:t>
            </a:r>
            <a:r>
              <a:rPr b="1" lang="ru-RU" sz="2000" spc="-1" strike="noStrike">
                <a:solidFill>
                  <a:srgbClr val="ff0000"/>
                </a:solidFill>
                <a:latin typeface="Arial"/>
                <a:ea typeface="DejaVu Sans"/>
              </a:rPr>
              <a:t>малими імунодефіцитами</a:t>
            </a:r>
            <a:r>
              <a:rPr b="1" lang="ru-RU" sz="2000" spc="-1" strike="noStrike">
                <a:solidFill>
                  <a:srgbClr val="000000"/>
                </a:solidFill>
                <a:latin typeface="Arial"/>
                <a:ea typeface="DejaVu Sans"/>
              </a:rPr>
              <a:t> не потребують проведення потенційно небезпечних радикальних терапевтичних втручань, стан цих хворих може бути компенсований (принаймні частково) за рахунок імуномодулюючої або замісної імунотерапії, необхідність у якій здебільшого є епізодичною, а не пожиттєвою.</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CustomShape 1"/>
          <p:cNvSpPr/>
          <p:nvPr/>
        </p:nvSpPr>
        <p:spPr>
          <a:xfrm>
            <a:off x="308880" y="216000"/>
            <a:ext cx="8611920" cy="61246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Arial"/>
                <a:ea typeface="DejaVu Sans"/>
              </a:rPr>
              <a:t>Відомо, що </a:t>
            </a:r>
            <a:r>
              <a:rPr b="1" lang="ru-RU" sz="1800" spc="-1" strike="noStrike">
                <a:solidFill>
                  <a:srgbClr val="ff0000"/>
                </a:solidFill>
                <a:latin typeface="Arial"/>
                <a:ea typeface="DejaVu Sans"/>
              </a:rPr>
              <a:t>великі імунодефіцити</a:t>
            </a:r>
            <a:r>
              <a:rPr b="1" lang="ru-RU" sz="1800" spc="-1" strike="noStrike">
                <a:solidFill>
                  <a:srgbClr val="000000"/>
                </a:solidFill>
                <a:latin typeface="Arial"/>
                <a:ea typeface="DejaVu Sans"/>
              </a:rPr>
              <a:t> здебільшого зумовлені нестачею кількох імунних чинників: наприклад, при хворобі Брутона знижена концентрація всіх класів імуноглобулінів. Малі імунні дисфункції характеризуються дефіцитом якогось одного чинника – клітини або білка. Однак відомі варіанти малих імунодефіцитів на тлі зниження вмісту одразу кількох компонентів імунітету, наприклад кількох субкласів IgG, переважно IgG2/IgG4. Вважають, що доцільно використовувати функціональний підхід – за клінічною значущістю імунного розладу. </a:t>
            </a: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Малими імунодефіцитами </a:t>
            </a:r>
            <a:r>
              <a:rPr b="1" lang="ru-RU" sz="1800" spc="-1" strike="noStrike">
                <a:solidFill>
                  <a:srgbClr val="000000"/>
                </a:solidFill>
                <a:latin typeface="Arial"/>
                <a:ea typeface="DejaVu Sans"/>
              </a:rPr>
              <a:t>слід вважати передовсім ті імунодефіцитні хвороби, які в багатьох пацієнтів можуть мати асимптомний/ малосимптомний перебіг. </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Зрідка і класичні імунодефіцити також не супроводжуються важкими клінічними проявами. Наприклад, хронічна гранулематозна хвороба, так само як і синдром Чеддіака-Хігасі, може мати малосимптомний перебіг у 10% випадків. Тому пропонують використовувати</a:t>
            </a:r>
            <a:r>
              <a:rPr b="1" i="1" lang="ru-RU" sz="1800" spc="-1" strike="noStrike">
                <a:solidFill>
                  <a:srgbClr val="ff0000"/>
                </a:solidFill>
                <a:latin typeface="Arial"/>
                <a:ea typeface="DejaVu Sans"/>
              </a:rPr>
              <a:t> критерій дворазового перевищення зазначеного рівня для коректного розрізнення малих і великих імунодефіцитів людини.</a:t>
            </a:r>
            <a:r>
              <a:rPr b="1" lang="ru-RU" sz="1800" spc="-1" strike="noStrike">
                <a:solidFill>
                  <a:srgbClr val="000000"/>
                </a:solidFill>
                <a:latin typeface="Arial"/>
                <a:ea typeface="DejaVu Sans"/>
              </a:rPr>
              <a:t> Якщо імунодефіцит принаймні у 20% випадків має асимптомний перебіг, вважають за доцільне оцінювати його як малу імунну дисфункцію. Для вироблення загальноприйнятого підходу до діагностики слід проводити широке обговорення питання класифікаційної межі між різними формами імунодефіциту.</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CustomShape 1"/>
          <p:cNvSpPr/>
          <p:nvPr/>
        </p:nvSpPr>
        <p:spPr>
          <a:xfrm>
            <a:off x="385920" y="340920"/>
            <a:ext cx="8396640" cy="58503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ff0000"/>
                </a:solidFill>
                <a:latin typeface="Arial"/>
                <a:ea typeface="DejaVu Sans"/>
              </a:rPr>
              <a:t>Класифікація малих імунодефіцитних хвороб</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Малі імунодефіцити (за Ю. Вєльтищевим, 1988):</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транзиторна гіпоімуноглобулінемія немовлят;</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загальна варіабельна гіпогаммаглобулінемія (пізні форми);</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гіпер-IgM-, гіпер-IgD-синдроми, дисімуноглобулінемія;</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гіпогаммаглобулінемія з недостатністю гормона росту;</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селективний дефіцит субкласів IgG2-IgG4;</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селективний дефіцит IgA, IgE;</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дефіцит легких каппа-ланцюгів імуноглобулінів;</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дисбаланс регуляторних субпопуляцій Т-лімфоцитів CD4-CD8;</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відсутність епітопа СD4;</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ізольований дефіцит окремих компонентів системи комплементу C1q, C1r, C3, C4a, C4b;</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дефекти альтернативного шляху активації системи комплементу (недостатність С3С4b-інактиватора);</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дефіцит інтерферону;</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недостатність функцій природних кілерів;</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недостатність аденозиндезамінази (пізні форми);</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дефіцит мієлопероксидази фагоцитів;</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недостатність опсонізації мікробів;</a:t>
            </a:r>
            <a:endParaRPr b="0" lang="ru-RU" sz="1800" spc="-1" strike="noStrike">
              <a:latin typeface="Arial"/>
            </a:endParaRPr>
          </a:p>
          <a:p>
            <a:pPr algn="just">
              <a:lnSpc>
                <a:spcPct val="100000"/>
              </a:lnSpc>
            </a:pPr>
            <a:r>
              <a:rPr b="1" lang="ru-RU" sz="1800" spc="-1" strike="noStrike">
                <a:solidFill>
                  <a:srgbClr val="000000"/>
                </a:solidFill>
                <a:latin typeface="Arial"/>
                <a:ea typeface="DejaVu Sans"/>
              </a:rPr>
              <a:t>• </a:t>
            </a:r>
            <a:r>
              <a:rPr b="1" lang="ru-RU" sz="1800" spc="-1" strike="noStrike">
                <a:solidFill>
                  <a:srgbClr val="000000"/>
                </a:solidFill>
                <a:latin typeface="Arial"/>
                <a:ea typeface="DejaVu Sans"/>
              </a:rPr>
              <a:t>дефіцит цинку.</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CustomShape 1"/>
          <p:cNvSpPr/>
          <p:nvPr/>
        </p:nvSpPr>
        <p:spPr>
          <a:xfrm>
            <a:off x="288000" y="318240"/>
            <a:ext cx="8566200" cy="55782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Arial"/>
                <a:ea typeface="DejaVu Sans"/>
              </a:rPr>
              <a:t>Наразі встановлено, що загальний варіабельний імунодефіцит, гіпогаммаглобулінемію з дефіцитом гормона росту і гіпер-IgM-синдром слід розглядати як великі імунодефіцити, оскільки ці імунні дисфункції призводять до важких клінічних наслідків майже у всіх пацієнтів. Гіпер-IgD-синдром відноситься до сімейних періодичних лихоманок і характеризується надто високою пенетрантністю патологічного гена, щоб вважатися малим імунодефіцитом. </a:t>
            </a: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Поняття «дисбаланс регуляторних субпопуляцій Т-лімфоцитів CD4-CD8» дуже розмите і наразі не підтримується дослідниками як позначення імунодефіцитної хвороби. Також неточним є термін «недостатність опсонізації мікробів». Сьогодні такі розлади значною мірою уточнені, що призвело до виділення окремих, добре генетично охарактеризованих форм імунних дисфункцій, наприклад дефіциту маннозозв’язуючого білка. Узагальнивши накопичені дотепер дані і враховуючи досвід попередньої класифікації, ми пропонуємо таку систематизацію малих імунодефіцитних хвороб людини (табл. 1).</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4" name="" descr=""/>
          <p:cNvPicPr/>
          <p:nvPr/>
        </p:nvPicPr>
        <p:blipFill>
          <a:blip r:embed="rId1"/>
          <a:stretch/>
        </p:blipFill>
        <p:spPr>
          <a:xfrm>
            <a:off x="2376000" y="0"/>
            <a:ext cx="4750200" cy="686232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CustomShape 1"/>
          <p:cNvSpPr/>
          <p:nvPr/>
        </p:nvSpPr>
        <p:spPr>
          <a:xfrm>
            <a:off x="2736000" y="432000"/>
            <a:ext cx="5966640" cy="63864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ru-RU" sz="4800" spc="-1" strike="noStrike">
                <a:solidFill>
                  <a:srgbClr val="ff0000"/>
                </a:solidFill>
                <a:latin typeface="Times New Roman"/>
                <a:ea typeface="DejaVu Sans"/>
              </a:rPr>
              <a:t>План</a:t>
            </a:r>
            <a:endParaRPr b="0" lang="ru-RU" sz="4800" spc="-1" strike="noStrike">
              <a:latin typeface="Arial"/>
            </a:endParaRPr>
          </a:p>
        </p:txBody>
      </p:sp>
      <p:sp>
        <p:nvSpPr>
          <p:cNvPr id="278" name="CustomShape 2"/>
          <p:cNvSpPr/>
          <p:nvPr/>
        </p:nvSpPr>
        <p:spPr>
          <a:xfrm>
            <a:off x="288000" y="2193480"/>
            <a:ext cx="8566200" cy="4358520"/>
          </a:xfrm>
          <a:prstGeom prst="rect">
            <a:avLst/>
          </a:prstGeom>
          <a:noFill/>
          <a:ln>
            <a:noFill/>
          </a:ln>
        </p:spPr>
        <p:style>
          <a:lnRef idx="0"/>
          <a:fillRef idx="0"/>
          <a:effectRef idx="0"/>
          <a:fontRef idx="minor"/>
        </p:style>
        <p:txBody>
          <a:bodyPr lIns="90000" rIns="90000" tIns="45000" bIns="45000">
            <a:spAutoFit/>
          </a:bodyPr>
          <a:p>
            <a:pPr marL="216000" indent="-214200" algn="just">
              <a:lnSpc>
                <a:spcPct val="100000"/>
              </a:lnSpc>
              <a:buClr>
                <a:srgbClr val="000000"/>
              </a:buClr>
              <a:buFont typeface="Wingdings" charset="2"/>
              <a:buChar char=""/>
            </a:pPr>
            <a:r>
              <a:rPr b="1" lang="ru-RU" sz="2000" spc="-1" strike="noStrike">
                <a:solidFill>
                  <a:srgbClr val="000000"/>
                </a:solidFill>
                <a:latin typeface="Times New Roman"/>
                <a:ea typeface="Times New Roman"/>
              </a:rPr>
              <a:t>1. Первинні імунодефіцити: визначення понять, поширеність, класифікація. Комбіновані імунодефіцити. Первинні дефіцити антитілоутворення. Інші визначені імунодефіцити. Дефект імунної регуляції. Дефекти фагоцитозу. Дефекти вродженого імунітету. Аутозапальні захворювання. Дефекти системи комплементу. </a:t>
            </a:r>
            <a:endParaRPr b="0" lang="ru-RU" sz="2000" spc="-1" strike="noStrike">
              <a:latin typeface="Arial"/>
            </a:endParaRPr>
          </a:p>
          <a:p>
            <a:pPr marL="216000" indent="-214200" algn="just">
              <a:lnSpc>
                <a:spcPct val="100000"/>
              </a:lnSpc>
              <a:buClr>
                <a:srgbClr val="000000"/>
              </a:buClr>
              <a:buFont typeface="Wingdings" charset="2"/>
              <a:buChar char=""/>
            </a:pPr>
            <a:r>
              <a:rPr b="1" lang="ru-RU" sz="2000" spc="-1" strike="noStrike">
                <a:solidFill>
                  <a:srgbClr val="000000"/>
                </a:solidFill>
                <a:latin typeface="Times New Roman"/>
                <a:ea typeface="Times New Roman"/>
              </a:rPr>
              <a:t>2. Вторинні імунодефіцити. ВІЛ-інфекція у дітей. Інфекції як причина вторинного імунодефіциту. Імунодефіцити при недостатності харчування. Імунодефіцит при спадкових хворобах. Імунодефіцит при хронічних захворюваннях. Імунодефіцит, спричинений імуносупресивними агентами. Імунодефіцит при лімфопроліферативних та онкогематологічних захворюваннях. Імунодефіцити, зумовлені стресом: травми, операції, опіки. Спленектомія. ВІЛ-інфекція у дітей. </a:t>
            </a:r>
            <a:endParaRPr b="0" lang="ru-RU" sz="2000" spc="-1" strike="noStrike">
              <a:latin typeface="Arial"/>
            </a:endParaRPr>
          </a:p>
          <a:p>
            <a:pPr marL="216000" indent="-214200" algn="just">
              <a:lnSpc>
                <a:spcPct val="100000"/>
              </a:lnSpc>
              <a:buClr>
                <a:srgbClr val="000000"/>
              </a:buClr>
              <a:buFont typeface="Wingdings" charset="2"/>
              <a:buChar char=""/>
            </a:pPr>
            <a:r>
              <a:rPr b="1" lang="ru-RU" sz="2000" spc="-1" strike="noStrike">
                <a:solidFill>
                  <a:srgbClr val="000000"/>
                </a:solidFill>
                <a:latin typeface="Times New Roman"/>
                <a:ea typeface="Times New Roman"/>
              </a:rPr>
              <a:t>3. Імунні аспекти аутоімунної патології. Алергії. </a:t>
            </a:r>
            <a:endParaRPr b="0" lang="ru-RU" sz="2000" spc="-1" strike="noStrike">
              <a:latin typeface="Arial"/>
            </a:endParaRPr>
          </a:p>
        </p:txBody>
      </p:sp>
      <p:pic>
        <p:nvPicPr>
          <p:cNvPr id="279" name="" descr=""/>
          <p:cNvPicPr/>
          <p:nvPr/>
        </p:nvPicPr>
        <p:blipFill>
          <a:blip r:embed="rId1"/>
          <a:stretch/>
        </p:blipFill>
        <p:spPr>
          <a:xfrm>
            <a:off x="504000" y="80640"/>
            <a:ext cx="3166200" cy="1874880"/>
          </a:xfrm>
          <a:prstGeom prst="rect">
            <a:avLst/>
          </a:prstGeom>
          <a:ln>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CustomShape 1"/>
          <p:cNvSpPr/>
          <p:nvPr/>
        </p:nvSpPr>
        <p:spPr>
          <a:xfrm>
            <a:off x="540720" y="146880"/>
            <a:ext cx="8060760" cy="1275840"/>
          </a:xfrm>
          <a:prstGeom prst="rect">
            <a:avLst/>
          </a:prstGeom>
          <a:noFill/>
          <a:ln>
            <a:noFill/>
          </a:ln>
        </p:spPr>
        <p:style>
          <a:lnRef idx="0"/>
          <a:fillRef idx="0"/>
          <a:effectRef idx="0"/>
          <a:fontRef idx="minor"/>
        </p:style>
        <p:txBody>
          <a:bodyPr lIns="0" rIns="0" tIns="57240" bIns="0">
            <a:spAutoFit/>
          </a:bodyPr>
          <a:p>
            <a:pPr marL="3130560" indent="-2364480">
              <a:lnSpc>
                <a:spcPct val="100000"/>
              </a:lnSpc>
              <a:spcBef>
                <a:spcPts val="99"/>
              </a:spcBef>
            </a:pPr>
            <a:r>
              <a:rPr b="1" lang="ru-RU" sz="4000" spc="-7" strike="noStrike">
                <a:solidFill>
                  <a:srgbClr val="000000"/>
                </a:solidFill>
                <a:latin typeface="Calibri"/>
                <a:ea typeface="DejaVu Sans"/>
              </a:rPr>
              <a:t>Методи</a:t>
            </a:r>
            <a:r>
              <a:rPr b="1" lang="ru-RU" sz="4000" spc="-52" strike="noStrike">
                <a:solidFill>
                  <a:srgbClr val="000000"/>
                </a:solidFill>
                <a:latin typeface="Calibri"/>
                <a:ea typeface="DejaVu Sans"/>
              </a:rPr>
              <a:t> </a:t>
            </a:r>
            <a:r>
              <a:rPr b="1" lang="ru-RU" sz="4000" spc="-7" strike="noStrike">
                <a:solidFill>
                  <a:srgbClr val="000000"/>
                </a:solidFill>
                <a:latin typeface="Calibri"/>
                <a:ea typeface="DejaVu Sans"/>
              </a:rPr>
              <a:t>дослідження</a:t>
            </a:r>
            <a:r>
              <a:rPr b="1" lang="ru-RU" sz="4000" spc="-52" strike="noStrike">
                <a:solidFill>
                  <a:srgbClr val="000000"/>
                </a:solidFill>
                <a:latin typeface="Calibri"/>
                <a:ea typeface="DejaVu Sans"/>
              </a:rPr>
              <a:t> </a:t>
            </a:r>
            <a:r>
              <a:rPr b="1" lang="ru-RU" sz="4000" spc="-7" strike="noStrike">
                <a:solidFill>
                  <a:srgbClr val="000000"/>
                </a:solidFill>
                <a:latin typeface="Calibri"/>
                <a:ea typeface="DejaVu Sans"/>
              </a:rPr>
              <a:t>імунної </a:t>
            </a:r>
            <a:r>
              <a:rPr b="1" lang="ru-RU" sz="4000" spc="-885" strike="noStrike">
                <a:solidFill>
                  <a:srgbClr val="000000"/>
                </a:solidFill>
                <a:latin typeface="Calibri"/>
                <a:ea typeface="DejaVu Sans"/>
              </a:rPr>
              <a:t> </a:t>
            </a:r>
            <a:r>
              <a:rPr b="1" lang="ru-RU" sz="4000" spc="-7" strike="noStrike">
                <a:solidFill>
                  <a:srgbClr val="000000"/>
                </a:solidFill>
                <a:latin typeface="Calibri"/>
                <a:ea typeface="DejaVu Sans"/>
              </a:rPr>
              <a:t>системи</a:t>
            </a:r>
            <a:endParaRPr b="0" lang="ru-RU" sz="4000" spc="-1" strike="noStrike">
              <a:latin typeface="Arial"/>
            </a:endParaRPr>
          </a:p>
        </p:txBody>
      </p:sp>
      <p:sp>
        <p:nvSpPr>
          <p:cNvPr id="326" name="CustomShape 2"/>
          <p:cNvSpPr/>
          <p:nvPr/>
        </p:nvSpPr>
        <p:spPr>
          <a:xfrm>
            <a:off x="792000" y="1656000"/>
            <a:ext cx="7850880" cy="4431600"/>
          </a:xfrm>
          <a:prstGeom prst="rect">
            <a:avLst/>
          </a:prstGeom>
          <a:noFill/>
          <a:ln>
            <a:noFill/>
          </a:ln>
        </p:spPr>
        <p:style>
          <a:lnRef idx="0"/>
          <a:fillRef idx="0"/>
          <a:effectRef idx="0"/>
          <a:fontRef idx="minor"/>
        </p:style>
        <p:txBody>
          <a:bodyPr lIns="0" rIns="0" tIns="86400" bIns="0">
            <a:spAutoFit/>
          </a:bodyPr>
          <a:p>
            <a:pPr marL="354960" indent="-340920">
              <a:lnSpc>
                <a:spcPts val="2401"/>
              </a:lnSpc>
              <a:spcBef>
                <a:spcPts val="680"/>
              </a:spcBef>
              <a:buClr>
                <a:srgbClr val="000000"/>
              </a:buClr>
              <a:buSzPct val="102000"/>
              <a:buFont typeface="Microsoft Sans Serif"/>
              <a:buChar char="•"/>
            </a:pPr>
            <a:r>
              <a:rPr b="1" lang="ru-RU" sz="2500" spc="-7" strike="noStrike">
                <a:solidFill>
                  <a:srgbClr val="000000"/>
                </a:solidFill>
                <a:latin typeface="Calibri"/>
                <a:ea typeface="DejaVu Sans"/>
              </a:rPr>
              <a:t>Суб'єктивне </a:t>
            </a:r>
            <a:r>
              <a:rPr b="1" lang="ru-RU" sz="2500" spc="-12" strike="noStrike">
                <a:solidFill>
                  <a:srgbClr val="000000"/>
                </a:solidFill>
                <a:latin typeface="Calibri"/>
                <a:ea typeface="DejaVu Sans"/>
              </a:rPr>
              <a:t>дослідження</a:t>
            </a:r>
            <a:r>
              <a:rPr b="0" lang="ru-RU" sz="2500" spc="-12" strike="noStrike">
                <a:solidFill>
                  <a:srgbClr val="000000"/>
                </a:solidFill>
                <a:latin typeface="Calibri"/>
                <a:ea typeface="DejaVu Sans"/>
              </a:rPr>
              <a:t>: </a:t>
            </a:r>
            <a:r>
              <a:rPr b="0" lang="ru-RU" sz="2500" spc="-7" strike="noStrike">
                <a:solidFill>
                  <a:srgbClr val="000000"/>
                </a:solidFill>
                <a:latin typeface="Calibri"/>
                <a:ea typeface="DejaVu Sans"/>
              </a:rPr>
              <a:t>скарги, </a:t>
            </a:r>
            <a:r>
              <a:rPr b="0" lang="ru-RU" sz="2500" spc="-1" strike="noStrike">
                <a:solidFill>
                  <a:srgbClr val="000000"/>
                </a:solidFill>
                <a:latin typeface="Calibri"/>
                <a:ea typeface="DejaVu Sans"/>
              </a:rPr>
              <a:t>анамнез </a:t>
            </a:r>
            <a:r>
              <a:rPr b="0" lang="ru-RU" sz="2500" spc="-7" strike="noStrike">
                <a:solidFill>
                  <a:srgbClr val="000000"/>
                </a:solidFill>
                <a:latin typeface="Calibri"/>
                <a:ea typeface="DejaVu Sans"/>
              </a:rPr>
              <a:t>хвороби та </a:t>
            </a:r>
            <a:r>
              <a:rPr b="0" lang="ru-RU" sz="2500" spc="-1" strike="noStrike">
                <a:solidFill>
                  <a:srgbClr val="000000"/>
                </a:solidFill>
                <a:latin typeface="Calibri"/>
                <a:ea typeface="DejaVu Sans"/>
              </a:rPr>
              <a:t> анамнез</a:t>
            </a:r>
            <a:r>
              <a:rPr b="0" lang="ru-RU" sz="2500" spc="-21" strike="noStrike">
                <a:solidFill>
                  <a:srgbClr val="000000"/>
                </a:solidFill>
                <a:latin typeface="Calibri"/>
                <a:ea typeface="DejaVu Sans"/>
              </a:rPr>
              <a:t> </a:t>
            </a:r>
            <a:r>
              <a:rPr b="0" lang="ru-RU" sz="2500" spc="-7" strike="noStrike">
                <a:solidFill>
                  <a:srgbClr val="000000"/>
                </a:solidFill>
                <a:latin typeface="Calibri"/>
                <a:ea typeface="DejaVu Sans"/>
              </a:rPr>
              <a:t>життя</a:t>
            </a:r>
            <a:r>
              <a:rPr b="0" lang="ru-RU" sz="2500" spc="-15" strike="noStrike">
                <a:solidFill>
                  <a:srgbClr val="000000"/>
                </a:solidFill>
                <a:latin typeface="Calibri"/>
                <a:ea typeface="DejaVu Sans"/>
              </a:rPr>
              <a:t> </a:t>
            </a:r>
            <a:r>
              <a:rPr b="0" lang="ru-RU" sz="2500" spc="-1" strike="noStrike">
                <a:solidFill>
                  <a:srgbClr val="000000"/>
                </a:solidFill>
                <a:latin typeface="Calibri"/>
                <a:ea typeface="DejaVu Sans"/>
              </a:rPr>
              <a:t>–</a:t>
            </a:r>
            <a:r>
              <a:rPr b="0" lang="ru-RU" sz="2500" spc="-15" strike="noStrike">
                <a:solidFill>
                  <a:srgbClr val="000000"/>
                </a:solidFill>
                <a:latin typeface="Calibri"/>
                <a:ea typeface="DejaVu Sans"/>
              </a:rPr>
              <a:t> </a:t>
            </a:r>
            <a:r>
              <a:rPr b="0" lang="ru-RU" sz="2500" spc="-7" strike="noStrike">
                <a:solidFill>
                  <a:srgbClr val="000000"/>
                </a:solidFill>
                <a:latin typeface="Calibri"/>
                <a:ea typeface="DejaVu Sans"/>
              </a:rPr>
              <a:t>необхідно</a:t>
            </a:r>
            <a:r>
              <a:rPr b="0" lang="ru-RU" sz="2500" spc="-15" strike="noStrike">
                <a:solidFill>
                  <a:srgbClr val="000000"/>
                </a:solidFill>
                <a:latin typeface="Calibri"/>
                <a:ea typeface="DejaVu Sans"/>
              </a:rPr>
              <a:t> </a:t>
            </a:r>
            <a:r>
              <a:rPr b="0" lang="ru-RU" sz="2500" spc="-7" strike="noStrike">
                <a:solidFill>
                  <a:srgbClr val="000000"/>
                </a:solidFill>
                <a:latin typeface="Calibri"/>
                <a:ea typeface="DejaVu Sans"/>
              </a:rPr>
              <a:t>звернути</a:t>
            </a:r>
            <a:r>
              <a:rPr b="0" lang="ru-RU" sz="2500" spc="-15" strike="noStrike">
                <a:solidFill>
                  <a:srgbClr val="000000"/>
                </a:solidFill>
                <a:latin typeface="Calibri"/>
                <a:ea typeface="DejaVu Sans"/>
              </a:rPr>
              <a:t> </a:t>
            </a:r>
            <a:r>
              <a:rPr b="0" lang="ru-RU" sz="2500" spc="-7" strike="noStrike">
                <a:solidFill>
                  <a:srgbClr val="000000"/>
                </a:solidFill>
                <a:latin typeface="Calibri"/>
                <a:ea typeface="DejaVu Sans"/>
              </a:rPr>
              <a:t>увагу</a:t>
            </a:r>
            <a:r>
              <a:rPr b="0" lang="ru-RU" sz="2500" spc="-15" strike="noStrike">
                <a:solidFill>
                  <a:srgbClr val="000000"/>
                </a:solidFill>
                <a:latin typeface="Calibri"/>
                <a:ea typeface="DejaVu Sans"/>
              </a:rPr>
              <a:t> </a:t>
            </a:r>
            <a:r>
              <a:rPr b="0" lang="ru-RU" sz="2500" spc="-7" strike="noStrike">
                <a:solidFill>
                  <a:srgbClr val="000000"/>
                </a:solidFill>
                <a:latin typeface="Calibri"/>
                <a:ea typeface="DejaVu Sans"/>
              </a:rPr>
              <a:t>на</a:t>
            </a:r>
            <a:r>
              <a:rPr b="0" lang="ru-RU" sz="2500" spc="-15" strike="noStrike">
                <a:solidFill>
                  <a:srgbClr val="000000"/>
                </a:solidFill>
                <a:latin typeface="Calibri"/>
                <a:ea typeface="DejaVu Sans"/>
              </a:rPr>
              <a:t> </a:t>
            </a:r>
            <a:r>
              <a:rPr b="0" lang="ru-RU" sz="2500" spc="-7" strike="noStrike">
                <a:solidFill>
                  <a:srgbClr val="000000"/>
                </a:solidFill>
                <a:latin typeface="Calibri"/>
                <a:ea typeface="DejaVu Sans"/>
              </a:rPr>
              <a:t>наявність </a:t>
            </a:r>
            <a:r>
              <a:rPr b="0" lang="ru-RU" sz="2500" spc="-551" strike="noStrike">
                <a:solidFill>
                  <a:srgbClr val="000000"/>
                </a:solidFill>
                <a:latin typeface="Calibri"/>
                <a:ea typeface="DejaVu Sans"/>
              </a:rPr>
              <a:t> </a:t>
            </a:r>
            <a:r>
              <a:rPr b="0" lang="ru-RU" sz="2500" spc="-7" strike="noStrike">
                <a:solidFill>
                  <a:srgbClr val="000000"/>
                </a:solidFill>
                <a:latin typeface="Calibri"/>
                <a:ea typeface="DejaVu Sans"/>
              </a:rPr>
              <a:t>та перебіг інфекцій, лікування, що проводилося, </a:t>
            </a:r>
            <a:r>
              <a:rPr b="0" lang="ru-RU" sz="2500" spc="-1" strike="noStrike">
                <a:solidFill>
                  <a:srgbClr val="000000"/>
                </a:solidFill>
                <a:latin typeface="Calibri"/>
                <a:ea typeface="DejaVu Sans"/>
              </a:rPr>
              <a:t> алергологічний</a:t>
            </a:r>
            <a:r>
              <a:rPr b="0" lang="ru-RU" sz="2500" spc="-12" strike="noStrike">
                <a:solidFill>
                  <a:srgbClr val="000000"/>
                </a:solidFill>
                <a:latin typeface="Calibri"/>
                <a:ea typeface="DejaVu Sans"/>
              </a:rPr>
              <a:t> </a:t>
            </a:r>
            <a:r>
              <a:rPr b="0" lang="ru-RU" sz="2500" spc="-1" strike="noStrike">
                <a:solidFill>
                  <a:srgbClr val="000000"/>
                </a:solidFill>
                <a:latin typeface="Calibri"/>
                <a:ea typeface="DejaVu Sans"/>
              </a:rPr>
              <a:t>анамнез,</a:t>
            </a:r>
            <a:r>
              <a:rPr b="0" lang="ru-RU" sz="2500" spc="-12" strike="noStrike">
                <a:solidFill>
                  <a:srgbClr val="000000"/>
                </a:solidFill>
                <a:latin typeface="Calibri"/>
                <a:ea typeface="DejaVu Sans"/>
              </a:rPr>
              <a:t> </a:t>
            </a:r>
            <a:r>
              <a:rPr b="0" lang="ru-RU" sz="2500" spc="-7" strike="noStrike">
                <a:solidFill>
                  <a:srgbClr val="000000"/>
                </a:solidFill>
                <a:latin typeface="Calibri"/>
                <a:ea typeface="DejaVu Sans"/>
              </a:rPr>
              <a:t>сімейний</a:t>
            </a:r>
            <a:r>
              <a:rPr b="0" lang="ru-RU" sz="2500" spc="-12" strike="noStrike">
                <a:solidFill>
                  <a:srgbClr val="000000"/>
                </a:solidFill>
                <a:latin typeface="Calibri"/>
                <a:ea typeface="DejaVu Sans"/>
              </a:rPr>
              <a:t> </a:t>
            </a:r>
            <a:r>
              <a:rPr b="0" lang="ru-RU" sz="2500" spc="-1" strike="noStrike">
                <a:solidFill>
                  <a:srgbClr val="000000"/>
                </a:solidFill>
                <a:latin typeface="Calibri"/>
                <a:ea typeface="DejaVu Sans"/>
              </a:rPr>
              <a:t>анамнез</a:t>
            </a:r>
            <a:endParaRPr b="0" lang="ru-RU" sz="2500" spc="-1" strike="noStrike">
              <a:latin typeface="Arial"/>
            </a:endParaRPr>
          </a:p>
          <a:p>
            <a:pPr marL="354960" indent="-340920">
              <a:lnSpc>
                <a:spcPct val="80000"/>
              </a:lnSpc>
              <a:spcBef>
                <a:spcPts val="621"/>
              </a:spcBef>
              <a:buClr>
                <a:srgbClr val="000000"/>
              </a:buClr>
              <a:buSzPct val="102000"/>
              <a:buFont typeface="Microsoft Sans Serif"/>
              <a:buChar char="•"/>
            </a:pPr>
            <a:r>
              <a:rPr b="1" lang="ru-RU" sz="2500" spc="-7" strike="noStrike">
                <a:solidFill>
                  <a:srgbClr val="000000"/>
                </a:solidFill>
                <a:latin typeface="Calibri"/>
                <a:ea typeface="DejaVu Sans"/>
              </a:rPr>
              <a:t>Об'єктивне </a:t>
            </a:r>
            <a:r>
              <a:rPr b="1" lang="ru-RU" sz="2500" spc="-12" strike="noStrike">
                <a:solidFill>
                  <a:srgbClr val="000000"/>
                </a:solidFill>
                <a:latin typeface="Calibri"/>
                <a:ea typeface="DejaVu Sans"/>
              </a:rPr>
              <a:t>дослідження</a:t>
            </a:r>
            <a:r>
              <a:rPr b="0" lang="ru-RU" sz="2500" spc="-12" strike="noStrike">
                <a:solidFill>
                  <a:srgbClr val="000000"/>
                </a:solidFill>
                <a:latin typeface="Calibri"/>
                <a:ea typeface="DejaVu Sans"/>
              </a:rPr>
              <a:t>: </a:t>
            </a:r>
            <a:r>
              <a:rPr b="0" lang="ru-RU" sz="2500" spc="-7" strike="noStrike">
                <a:solidFill>
                  <a:srgbClr val="000000"/>
                </a:solidFill>
                <a:latin typeface="Calibri"/>
                <a:ea typeface="DejaVu Sans"/>
              </a:rPr>
              <a:t>оцінити фізичний розвиток, </a:t>
            </a:r>
            <a:r>
              <a:rPr b="0" lang="ru-RU" sz="2500" spc="-557" strike="noStrike">
                <a:solidFill>
                  <a:srgbClr val="000000"/>
                </a:solidFill>
                <a:latin typeface="Calibri"/>
                <a:ea typeface="DejaVu Sans"/>
              </a:rPr>
              <a:t> </a:t>
            </a:r>
            <a:r>
              <a:rPr b="0" lang="ru-RU" sz="2500" spc="-7" strike="noStrike">
                <a:solidFill>
                  <a:srgbClr val="000000"/>
                </a:solidFill>
                <a:latin typeface="Calibri"/>
                <a:ea typeface="DejaVu Sans"/>
              </a:rPr>
              <a:t>наявні ураження шкіри та слизових оболонок, стан </a:t>
            </a:r>
            <a:r>
              <a:rPr b="0" lang="ru-RU" sz="2500" spc="-1" strike="noStrike">
                <a:solidFill>
                  <a:srgbClr val="000000"/>
                </a:solidFill>
                <a:latin typeface="Calibri"/>
                <a:ea typeface="DejaVu Sans"/>
              </a:rPr>
              <a:t> </a:t>
            </a:r>
            <a:r>
              <a:rPr b="0" lang="ru-RU" sz="2500" spc="-7" strike="noStrike">
                <a:solidFill>
                  <a:srgbClr val="000000"/>
                </a:solidFill>
                <a:latin typeface="Calibri"/>
                <a:ea typeface="DejaVu Sans"/>
              </a:rPr>
              <a:t>лімфоїдних тканин (лімфатичні </a:t>
            </a:r>
            <a:r>
              <a:rPr b="0" lang="ru-RU" sz="2500" spc="-1" strike="noStrike">
                <a:solidFill>
                  <a:srgbClr val="000000"/>
                </a:solidFill>
                <a:latin typeface="Calibri"/>
                <a:ea typeface="DejaVu Sans"/>
              </a:rPr>
              <a:t>вузли, </a:t>
            </a:r>
            <a:r>
              <a:rPr b="0" lang="ru-RU" sz="2500" spc="-7" strike="noStrike">
                <a:solidFill>
                  <a:srgbClr val="000000"/>
                </a:solidFill>
                <a:latin typeface="Calibri"/>
                <a:ea typeface="DejaVu Sans"/>
              </a:rPr>
              <a:t>селезінка) </a:t>
            </a:r>
            <a:r>
              <a:rPr b="0" lang="ru-RU" sz="2500" spc="-1" strike="noStrike">
                <a:solidFill>
                  <a:srgbClr val="000000"/>
                </a:solidFill>
                <a:latin typeface="Calibri"/>
                <a:ea typeface="DejaVu Sans"/>
              </a:rPr>
              <a:t>і  </a:t>
            </a:r>
            <a:r>
              <a:rPr b="0" lang="ru-RU" sz="2500" spc="-7" strike="noStrike">
                <a:solidFill>
                  <a:srgbClr val="000000"/>
                </a:solidFill>
                <a:latin typeface="Calibri"/>
                <a:ea typeface="DejaVu Sans"/>
              </a:rPr>
              <a:t>органів лімфопоезу,</a:t>
            </a:r>
            <a:r>
              <a:rPr b="0" lang="ru-RU" sz="2500" spc="-1" strike="noStrike">
                <a:solidFill>
                  <a:srgbClr val="000000"/>
                </a:solidFill>
                <a:latin typeface="Calibri"/>
                <a:ea typeface="DejaVu Sans"/>
              </a:rPr>
              <a:t> </a:t>
            </a:r>
            <a:r>
              <a:rPr b="0" lang="ru-RU" sz="2500" spc="-7" strike="noStrike">
                <a:solidFill>
                  <a:srgbClr val="000000"/>
                </a:solidFill>
                <a:latin typeface="Calibri"/>
                <a:ea typeface="DejaVu Sans"/>
              </a:rPr>
              <a:t>прояви</a:t>
            </a:r>
            <a:r>
              <a:rPr b="0" lang="ru-RU" sz="2500" spc="-1" strike="noStrike">
                <a:solidFill>
                  <a:srgbClr val="000000"/>
                </a:solidFill>
                <a:latin typeface="Calibri"/>
                <a:ea typeface="DejaVu Sans"/>
              </a:rPr>
              <a:t> </a:t>
            </a:r>
            <a:r>
              <a:rPr b="0" lang="ru-RU" sz="2500" spc="-7" strike="noStrike">
                <a:solidFill>
                  <a:srgbClr val="000000"/>
                </a:solidFill>
                <a:latin typeface="Calibri"/>
                <a:ea typeface="DejaVu Sans"/>
              </a:rPr>
              <a:t>інфекцій,</a:t>
            </a:r>
            <a:r>
              <a:rPr b="0" lang="ru-RU" sz="2500" spc="-7" strike="noStrike">
                <a:solidFill>
                  <a:srgbClr val="000000"/>
                </a:solidFill>
                <a:latin typeface="Calibri"/>
                <a:ea typeface="DejaVu Sans"/>
              </a:rPr>
              <a:t>	</a:t>
            </a:r>
            <a:r>
              <a:rPr b="0" lang="ru-RU" sz="2500" spc="-1" strike="noStrike">
                <a:solidFill>
                  <a:srgbClr val="000000"/>
                </a:solidFill>
                <a:latin typeface="Calibri"/>
                <a:ea typeface="DejaVu Sans"/>
              </a:rPr>
              <a:t>атопії</a:t>
            </a:r>
            <a:r>
              <a:rPr b="0" lang="ru-RU" sz="2500" spc="-12" strike="noStrike">
                <a:solidFill>
                  <a:srgbClr val="000000"/>
                </a:solidFill>
                <a:latin typeface="Calibri"/>
                <a:ea typeface="DejaVu Sans"/>
              </a:rPr>
              <a:t> </a:t>
            </a:r>
            <a:r>
              <a:rPr b="0" lang="ru-RU" sz="2500" spc="-1" strike="noStrike">
                <a:solidFill>
                  <a:srgbClr val="000000"/>
                </a:solidFill>
                <a:latin typeface="Calibri"/>
                <a:ea typeface="DejaVu Sans"/>
              </a:rPr>
              <a:t>…</a:t>
            </a:r>
            <a:endParaRPr b="0" lang="ru-RU" sz="2500" spc="-1" strike="noStrike">
              <a:latin typeface="Arial"/>
            </a:endParaRPr>
          </a:p>
          <a:p>
            <a:pPr marL="354960" indent="-340920">
              <a:lnSpc>
                <a:spcPts val="2401"/>
              </a:lnSpc>
              <a:spcBef>
                <a:spcPts val="581"/>
              </a:spcBef>
              <a:buClr>
                <a:srgbClr val="000000"/>
              </a:buClr>
              <a:buSzPct val="102000"/>
              <a:buFont typeface="Microsoft Sans Serif"/>
              <a:buChar char="•"/>
            </a:pPr>
            <a:r>
              <a:rPr b="1" lang="ru-RU" sz="2500" spc="-7" strike="noStrike">
                <a:solidFill>
                  <a:srgbClr val="000000"/>
                </a:solidFill>
                <a:latin typeface="Calibri"/>
                <a:ea typeface="DejaVu Sans"/>
              </a:rPr>
              <a:t>Загальний клінічний аналіз крові </a:t>
            </a:r>
            <a:r>
              <a:rPr b="1" lang="ru-RU" sz="2500" spc="-1" strike="noStrike">
                <a:solidFill>
                  <a:srgbClr val="000000"/>
                </a:solidFill>
                <a:latin typeface="Calibri"/>
                <a:ea typeface="DejaVu Sans"/>
              </a:rPr>
              <a:t>– </a:t>
            </a:r>
            <a:r>
              <a:rPr b="0" lang="ru-RU" sz="2500" spc="-7" strike="noStrike">
                <a:solidFill>
                  <a:srgbClr val="000000"/>
                </a:solidFill>
                <a:latin typeface="Calibri"/>
                <a:ea typeface="DejaVu Sans"/>
              </a:rPr>
              <a:t>лейкоцити, </a:t>
            </a:r>
            <a:r>
              <a:rPr b="0" lang="ru-RU" sz="2500" spc="-557" strike="noStrike">
                <a:solidFill>
                  <a:srgbClr val="000000"/>
                </a:solidFill>
                <a:latin typeface="Calibri"/>
                <a:ea typeface="DejaVu Sans"/>
              </a:rPr>
              <a:t> </a:t>
            </a:r>
            <a:r>
              <a:rPr b="0" lang="ru-RU" sz="2500" spc="-7" strike="noStrike">
                <a:solidFill>
                  <a:srgbClr val="000000"/>
                </a:solidFill>
                <a:latin typeface="Calibri"/>
                <a:ea typeface="DejaVu Sans"/>
              </a:rPr>
              <a:t>лейкоцитарна</a:t>
            </a:r>
            <a:r>
              <a:rPr b="0" lang="ru-RU" sz="2500" spc="-12" strike="noStrike">
                <a:solidFill>
                  <a:srgbClr val="000000"/>
                </a:solidFill>
                <a:latin typeface="Calibri"/>
                <a:ea typeface="DejaVu Sans"/>
              </a:rPr>
              <a:t> </a:t>
            </a:r>
            <a:r>
              <a:rPr b="0" lang="ru-RU" sz="2500" spc="-7" strike="noStrike">
                <a:solidFill>
                  <a:srgbClr val="000000"/>
                </a:solidFill>
                <a:latin typeface="Calibri"/>
                <a:ea typeface="DejaVu Sans"/>
              </a:rPr>
              <a:t>формула</a:t>
            </a:r>
            <a:endParaRPr b="0" lang="ru-RU" sz="2500" spc="-1" strike="noStrike">
              <a:latin typeface="Arial"/>
            </a:endParaRPr>
          </a:p>
          <a:p>
            <a:pPr marL="355680" indent="-340920">
              <a:lnSpc>
                <a:spcPct val="100000"/>
              </a:lnSpc>
              <a:spcBef>
                <a:spcPts val="20"/>
              </a:spcBef>
              <a:buClr>
                <a:srgbClr val="000000"/>
              </a:buClr>
              <a:buSzPct val="102000"/>
              <a:buFont typeface="Microsoft Sans Serif"/>
              <a:buChar char="•"/>
            </a:pPr>
            <a:r>
              <a:rPr b="0" lang="ru-RU" sz="2500" spc="-7" strike="noStrike">
                <a:solidFill>
                  <a:srgbClr val="000000"/>
                </a:solidFill>
                <a:latin typeface="Calibri"/>
                <a:ea typeface="DejaVu Sans"/>
              </a:rPr>
              <a:t>Спеціальні</a:t>
            </a:r>
            <a:r>
              <a:rPr b="0" lang="ru-RU" sz="2500" spc="-21" strike="noStrike">
                <a:solidFill>
                  <a:srgbClr val="000000"/>
                </a:solidFill>
                <a:latin typeface="Calibri"/>
                <a:ea typeface="DejaVu Sans"/>
              </a:rPr>
              <a:t> </a:t>
            </a:r>
            <a:r>
              <a:rPr b="0" lang="ru-RU" sz="2500" spc="-7" strike="noStrike">
                <a:solidFill>
                  <a:srgbClr val="000000"/>
                </a:solidFill>
                <a:latin typeface="Calibri"/>
                <a:ea typeface="DejaVu Sans"/>
              </a:rPr>
              <a:t>дослідження</a:t>
            </a:r>
            <a:r>
              <a:rPr b="0" lang="ru-RU" sz="2500" spc="-15" strike="noStrike">
                <a:solidFill>
                  <a:srgbClr val="000000"/>
                </a:solidFill>
                <a:latin typeface="Calibri"/>
                <a:ea typeface="DejaVu Sans"/>
              </a:rPr>
              <a:t> </a:t>
            </a:r>
            <a:r>
              <a:rPr b="0" lang="ru-RU" sz="2500" spc="-7" strike="noStrike">
                <a:solidFill>
                  <a:srgbClr val="000000"/>
                </a:solidFill>
                <a:latin typeface="Calibri"/>
                <a:ea typeface="DejaVu Sans"/>
              </a:rPr>
              <a:t>для</a:t>
            </a:r>
            <a:r>
              <a:rPr b="0" lang="ru-RU" sz="2500" spc="-15" strike="noStrike">
                <a:solidFill>
                  <a:srgbClr val="000000"/>
                </a:solidFill>
                <a:latin typeface="Calibri"/>
                <a:ea typeface="DejaVu Sans"/>
              </a:rPr>
              <a:t> </a:t>
            </a:r>
            <a:r>
              <a:rPr b="0" lang="ru-RU" sz="2500" spc="-7" strike="noStrike">
                <a:solidFill>
                  <a:srgbClr val="000000"/>
                </a:solidFill>
                <a:latin typeface="Calibri"/>
                <a:ea typeface="DejaVu Sans"/>
              </a:rPr>
              <a:t>уточнення</a:t>
            </a:r>
            <a:r>
              <a:rPr b="0" lang="ru-RU" sz="2500" spc="-21" strike="noStrike">
                <a:solidFill>
                  <a:srgbClr val="000000"/>
                </a:solidFill>
                <a:latin typeface="Calibri"/>
                <a:ea typeface="DejaVu Sans"/>
              </a:rPr>
              <a:t> </a:t>
            </a:r>
            <a:r>
              <a:rPr b="0" lang="ru-RU" sz="2500" spc="-7" strike="noStrike">
                <a:solidFill>
                  <a:srgbClr val="000000"/>
                </a:solidFill>
                <a:latin typeface="Calibri"/>
                <a:ea typeface="DejaVu Sans"/>
              </a:rPr>
              <a:t>діагнозу</a:t>
            </a:r>
            <a:r>
              <a:rPr b="0" lang="ru-RU" sz="2500" spc="-15" strike="noStrike">
                <a:solidFill>
                  <a:srgbClr val="000000"/>
                </a:solidFill>
                <a:latin typeface="Calibri"/>
                <a:ea typeface="DejaVu Sans"/>
              </a:rPr>
              <a:t> </a:t>
            </a:r>
            <a:r>
              <a:rPr b="0" lang="ru-RU" sz="2500" spc="-1" strike="noStrike">
                <a:solidFill>
                  <a:srgbClr val="000000"/>
                </a:solidFill>
                <a:latin typeface="Calibri"/>
                <a:ea typeface="DejaVu Sans"/>
              </a:rPr>
              <a:t>…</a:t>
            </a:r>
            <a:endParaRPr b="0" lang="ru-RU" sz="2500" spc="-1" strike="noStrike">
              <a:latin typeface="Arial"/>
            </a:endParaRPr>
          </a:p>
          <a:p>
            <a:pPr marL="355680" indent="-340920">
              <a:lnSpc>
                <a:spcPct val="100000"/>
              </a:lnSpc>
              <a:buClr>
                <a:srgbClr val="000000"/>
              </a:buClr>
              <a:buSzPct val="102000"/>
              <a:buFont typeface="Microsoft Sans Serif"/>
              <a:buChar char="•"/>
            </a:pPr>
            <a:r>
              <a:rPr b="0" lang="ru-RU" sz="2500" spc="-7" strike="noStrike">
                <a:solidFill>
                  <a:srgbClr val="000000"/>
                </a:solidFill>
                <a:latin typeface="Calibri"/>
                <a:ea typeface="DejaVu Sans"/>
              </a:rPr>
              <a:t>Імунограма</a:t>
            </a:r>
            <a:endParaRPr b="0" lang="ru-RU" sz="2500" spc="-1" strike="noStrike">
              <a:latin typeface="Arial"/>
            </a:endParaRPr>
          </a:p>
          <a:p>
            <a:pPr marL="355680" indent="-340920">
              <a:lnSpc>
                <a:spcPct val="100000"/>
              </a:lnSpc>
              <a:buClr>
                <a:srgbClr val="000000"/>
              </a:buClr>
              <a:buSzPct val="102000"/>
              <a:buFont typeface="Microsoft Sans Serif"/>
              <a:buChar char="•"/>
            </a:pPr>
            <a:r>
              <a:rPr b="0" lang="ru-RU" sz="2500" spc="-1" strike="noStrike">
                <a:solidFill>
                  <a:srgbClr val="000000"/>
                </a:solidFill>
                <a:latin typeface="Calibri"/>
                <a:ea typeface="DejaVu Sans"/>
              </a:rPr>
              <a:t>…</a:t>
            </a:r>
            <a:endParaRPr b="0" lang="ru-RU" sz="25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7" name="" descr=""/>
          <p:cNvPicPr/>
          <p:nvPr/>
        </p:nvPicPr>
        <p:blipFill>
          <a:blip r:embed="rId1"/>
          <a:stretch/>
        </p:blipFill>
        <p:spPr>
          <a:xfrm>
            <a:off x="17640" y="5760"/>
            <a:ext cx="9141480" cy="685584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CustomShape 1"/>
          <p:cNvSpPr/>
          <p:nvPr/>
        </p:nvSpPr>
        <p:spPr>
          <a:xfrm>
            <a:off x="540720" y="146880"/>
            <a:ext cx="8060760" cy="1228320"/>
          </a:xfrm>
          <a:prstGeom prst="rect">
            <a:avLst/>
          </a:prstGeom>
          <a:noFill/>
          <a:ln>
            <a:noFill/>
          </a:ln>
        </p:spPr>
        <p:style>
          <a:lnRef idx="0"/>
          <a:fillRef idx="0"/>
          <a:effectRef idx="0"/>
          <a:fontRef idx="minor"/>
        </p:style>
        <p:txBody>
          <a:bodyPr lIns="0" rIns="0" tIns="109800" bIns="0">
            <a:spAutoFit/>
          </a:bodyPr>
          <a:p>
            <a:pPr marL="1825560" indent="-1087560">
              <a:lnSpc>
                <a:spcPct val="102000"/>
              </a:lnSpc>
              <a:spcBef>
                <a:spcPts val="11"/>
              </a:spcBef>
            </a:pPr>
            <a:r>
              <a:rPr b="1" lang="ru-RU" sz="3600" spc="-12" strike="noStrike">
                <a:solidFill>
                  <a:srgbClr val="000000"/>
                </a:solidFill>
                <a:latin typeface="Calibri"/>
                <a:ea typeface="DejaVu Sans"/>
              </a:rPr>
              <a:t>Алгоритм</a:t>
            </a:r>
            <a:r>
              <a:rPr b="1" lang="ru-RU" sz="3600" spc="-55" strike="noStrike">
                <a:solidFill>
                  <a:srgbClr val="000000"/>
                </a:solidFill>
                <a:latin typeface="Calibri"/>
                <a:ea typeface="DejaVu Sans"/>
              </a:rPr>
              <a:t> </a:t>
            </a:r>
            <a:r>
              <a:rPr b="1" lang="ru-RU" sz="3600" spc="-7" strike="noStrike">
                <a:solidFill>
                  <a:srgbClr val="000000"/>
                </a:solidFill>
                <a:latin typeface="Calibri"/>
                <a:ea typeface="DejaVu Sans"/>
              </a:rPr>
              <a:t>встановлення</a:t>
            </a:r>
            <a:r>
              <a:rPr b="1" lang="ru-RU" sz="3600" spc="-46" strike="noStrike">
                <a:solidFill>
                  <a:srgbClr val="000000"/>
                </a:solidFill>
                <a:latin typeface="Calibri"/>
                <a:ea typeface="DejaVu Sans"/>
              </a:rPr>
              <a:t> </a:t>
            </a:r>
            <a:r>
              <a:rPr b="1" lang="ru-RU" sz="3600" spc="-7" strike="noStrike">
                <a:solidFill>
                  <a:srgbClr val="000000"/>
                </a:solidFill>
                <a:latin typeface="Calibri"/>
                <a:ea typeface="DejaVu Sans"/>
              </a:rPr>
              <a:t>причини </a:t>
            </a:r>
            <a:r>
              <a:rPr b="1" lang="ru-RU" sz="3600" spc="-800" strike="noStrike">
                <a:solidFill>
                  <a:srgbClr val="000000"/>
                </a:solidFill>
                <a:latin typeface="Calibri"/>
                <a:ea typeface="DejaVu Sans"/>
              </a:rPr>
              <a:t> </a:t>
            </a:r>
            <a:r>
              <a:rPr b="1" lang="ru-RU" sz="3600" spc="-7" strike="noStrike">
                <a:solidFill>
                  <a:srgbClr val="000000"/>
                </a:solidFill>
                <a:latin typeface="Calibri"/>
                <a:ea typeface="DejaVu Sans"/>
              </a:rPr>
              <a:t>імунодефіциту</a:t>
            </a:r>
            <a:r>
              <a:rPr b="1" lang="ru-RU" sz="3600" spc="-15" strike="noStrike">
                <a:solidFill>
                  <a:srgbClr val="000000"/>
                </a:solidFill>
                <a:latin typeface="Calibri"/>
                <a:ea typeface="DejaVu Sans"/>
              </a:rPr>
              <a:t> </a:t>
            </a:r>
            <a:r>
              <a:rPr b="1" lang="ru-RU" sz="3600" spc="-1" strike="noStrike">
                <a:solidFill>
                  <a:srgbClr val="000000"/>
                </a:solidFill>
                <a:latin typeface="Calibri"/>
                <a:ea typeface="DejaVu Sans"/>
              </a:rPr>
              <a:t>у</a:t>
            </a:r>
            <a:r>
              <a:rPr b="1" lang="ru-RU" sz="3600" spc="-15" strike="noStrike">
                <a:solidFill>
                  <a:srgbClr val="000000"/>
                </a:solidFill>
                <a:latin typeface="Calibri"/>
                <a:ea typeface="DejaVu Sans"/>
              </a:rPr>
              <a:t> </a:t>
            </a:r>
            <a:r>
              <a:rPr b="1" lang="ru-RU" sz="3600" spc="-7" strike="noStrike">
                <a:solidFill>
                  <a:srgbClr val="000000"/>
                </a:solidFill>
                <a:latin typeface="Calibri"/>
                <a:ea typeface="DejaVu Sans"/>
              </a:rPr>
              <a:t>дітей</a:t>
            </a:r>
            <a:endParaRPr b="0" lang="ru-RU" sz="3600" spc="-1" strike="noStrike">
              <a:latin typeface="Arial"/>
            </a:endParaRPr>
          </a:p>
        </p:txBody>
      </p:sp>
      <p:sp>
        <p:nvSpPr>
          <p:cNvPr id="329" name="CustomShape 2"/>
          <p:cNvSpPr/>
          <p:nvPr/>
        </p:nvSpPr>
        <p:spPr>
          <a:xfrm>
            <a:off x="536040" y="1615320"/>
            <a:ext cx="8051400" cy="4302360"/>
          </a:xfrm>
          <a:prstGeom prst="rect">
            <a:avLst/>
          </a:prstGeom>
          <a:noFill/>
          <a:ln>
            <a:noFill/>
          </a:ln>
        </p:spPr>
        <p:style>
          <a:lnRef idx="0"/>
          <a:fillRef idx="0"/>
          <a:effectRef idx="0"/>
          <a:fontRef idx="minor"/>
        </p:style>
        <p:txBody>
          <a:bodyPr lIns="0" rIns="0" tIns="12600" bIns="0">
            <a:spAutoFit/>
          </a:bodyPr>
          <a:p>
            <a:pPr marL="291960" indent="-289800">
              <a:lnSpc>
                <a:spcPct val="100000"/>
              </a:lnSpc>
              <a:spcBef>
                <a:spcPts val="99"/>
              </a:spcBef>
              <a:buClr>
                <a:srgbClr val="000000"/>
              </a:buClr>
              <a:buFont typeface="Calibri"/>
              <a:buAutoNum type="arabicPeriod"/>
            </a:pPr>
            <a:r>
              <a:rPr b="0" lang="ru-RU" sz="2200" spc="-7" strike="noStrike">
                <a:solidFill>
                  <a:srgbClr val="000000"/>
                </a:solidFill>
                <a:latin typeface="Calibri"/>
                <a:ea typeface="DejaVu Sans"/>
              </a:rPr>
              <a:t>При збиранні </a:t>
            </a:r>
            <a:r>
              <a:rPr b="0" lang="ru-RU" sz="2200" spc="-1" strike="noStrike">
                <a:solidFill>
                  <a:srgbClr val="000000"/>
                </a:solidFill>
                <a:latin typeface="Calibri"/>
                <a:ea typeface="DejaVu Sans"/>
              </a:rPr>
              <a:t>анамнезу і </a:t>
            </a:r>
            <a:r>
              <a:rPr b="0" lang="ru-RU" sz="2200" spc="-7" strike="noStrike">
                <a:solidFill>
                  <a:srgbClr val="000000"/>
                </a:solidFill>
                <a:latin typeface="Calibri"/>
                <a:ea typeface="DejaVu Sans"/>
              </a:rPr>
              <a:t>проведенні об'єктивного дослідження </a:t>
            </a:r>
            <a:r>
              <a:rPr b="0" lang="ru-RU" sz="2200" spc="-486" strike="noStrike">
                <a:solidFill>
                  <a:srgbClr val="000000"/>
                </a:solidFill>
                <a:latin typeface="Calibri"/>
                <a:ea typeface="DejaVu Sans"/>
              </a:rPr>
              <a:t> </a:t>
            </a:r>
            <a:r>
              <a:rPr b="1" lang="ru-RU" sz="2200" spc="-7" strike="noStrike">
                <a:solidFill>
                  <a:srgbClr val="000000"/>
                </a:solidFill>
                <a:latin typeface="Calibri"/>
                <a:ea typeface="DejaVu Sans"/>
              </a:rPr>
              <a:t>ВИЯВИТИ </a:t>
            </a:r>
            <a:r>
              <a:rPr b="1" lang="ru-RU" sz="2200" spc="-1" strike="noStrike">
                <a:solidFill>
                  <a:srgbClr val="000000"/>
                </a:solidFill>
                <a:latin typeface="Calibri"/>
                <a:ea typeface="DejaVu Sans"/>
              </a:rPr>
              <a:t>у </a:t>
            </a:r>
            <a:r>
              <a:rPr b="1" lang="ru-RU" sz="2200" spc="-7" strike="noStrike">
                <a:solidFill>
                  <a:srgbClr val="000000"/>
                </a:solidFill>
                <a:latin typeface="Calibri"/>
                <a:ea typeface="DejaVu Sans"/>
              </a:rPr>
              <a:t>дитини симптоми </a:t>
            </a:r>
            <a:r>
              <a:rPr b="1" lang="ru-RU" sz="2200" spc="-1" strike="noStrike">
                <a:solidFill>
                  <a:srgbClr val="000000"/>
                </a:solidFill>
                <a:latin typeface="Calibri"/>
                <a:ea typeface="DejaVu Sans"/>
              </a:rPr>
              <a:t>і </a:t>
            </a:r>
            <a:r>
              <a:rPr b="1" lang="ru-RU" sz="2200" spc="-7" strike="noStrike">
                <a:solidFill>
                  <a:srgbClr val="000000"/>
                </a:solidFill>
                <a:latin typeface="Calibri"/>
                <a:ea typeface="DejaVu Sans"/>
              </a:rPr>
              <a:t>синдроми імунодефіциту: </a:t>
            </a:r>
            <a:r>
              <a:rPr b="1" lang="ru-RU" sz="2200" spc="-1" strike="noStrike">
                <a:solidFill>
                  <a:srgbClr val="000000"/>
                </a:solidFill>
                <a:latin typeface="Calibri"/>
                <a:ea typeface="DejaVu Sans"/>
              </a:rPr>
              <a:t> </a:t>
            </a:r>
            <a:r>
              <a:rPr b="0" lang="ru-RU" sz="2200" spc="-7" strike="noStrike">
                <a:solidFill>
                  <a:srgbClr val="000000"/>
                </a:solidFill>
                <a:latin typeface="Calibri"/>
                <a:ea typeface="DejaVu Sans"/>
              </a:rPr>
              <a:t>інфекційний,</a:t>
            </a:r>
            <a:r>
              <a:rPr b="0" lang="ru-RU" sz="2200" spc="-15" strike="noStrike">
                <a:solidFill>
                  <a:srgbClr val="000000"/>
                </a:solidFill>
                <a:latin typeface="Calibri"/>
                <a:ea typeface="DejaVu Sans"/>
              </a:rPr>
              <a:t> </a:t>
            </a:r>
            <a:r>
              <a:rPr b="0" lang="ru-RU" sz="2200" spc="-7" strike="noStrike">
                <a:solidFill>
                  <a:srgbClr val="000000"/>
                </a:solidFill>
                <a:latin typeface="Calibri"/>
                <a:ea typeface="DejaVu Sans"/>
              </a:rPr>
              <a:t>проліферативний</a:t>
            </a:r>
            <a:r>
              <a:rPr b="0" lang="ru-RU" sz="2200" spc="-15" strike="noStrike">
                <a:solidFill>
                  <a:srgbClr val="000000"/>
                </a:solidFill>
                <a:latin typeface="Calibri"/>
                <a:ea typeface="DejaVu Sans"/>
              </a:rPr>
              <a:t> </a:t>
            </a:r>
            <a:r>
              <a:rPr b="0" lang="ru-RU" sz="2200" spc="-1" strike="noStrike">
                <a:solidFill>
                  <a:srgbClr val="000000"/>
                </a:solidFill>
                <a:latin typeface="Calibri"/>
                <a:ea typeface="DejaVu Sans"/>
              </a:rPr>
              <a:t>або</a:t>
            </a:r>
            <a:r>
              <a:rPr b="0" lang="ru-RU" sz="2200" spc="-15" strike="noStrike">
                <a:solidFill>
                  <a:srgbClr val="000000"/>
                </a:solidFill>
                <a:latin typeface="Calibri"/>
                <a:ea typeface="DejaVu Sans"/>
              </a:rPr>
              <a:t> </a:t>
            </a:r>
            <a:r>
              <a:rPr b="0" lang="ru-RU" sz="2200" spc="-1" strike="noStrike">
                <a:solidFill>
                  <a:srgbClr val="000000"/>
                </a:solidFill>
                <a:latin typeface="Calibri"/>
                <a:ea typeface="DejaVu Sans"/>
              </a:rPr>
              <a:t>алергічний,</a:t>
            </a:r>
            <a:r>
              <a:rPr b="0" lang="ru-RU" sz="2200" spc="-15" strike="noStrike">
                <a:solidFill>
                  <a:srgbClr val="000000"/>
                </a:solidFill>
                <a:latin typeface="Calibri"/>
                <a:ea typeface="DejaVu Sans"/>
              </a:rPr>
              <a:t> </a:t>
            </a:r>
            <a:r>
              <a:rPr b="0" lang="ru-RU" sz="2200" spc="-1" strike="noStrike">
                <a:solidFill>
                  <a:srgbClr val="000000"/>
                </a:solidFill>
                <a:latin typeface="Calibri"/>
                <a:ea typeface="DejaVu Sans"/>
              </a:rPr>
              <a:t>аутоімунний</a:t>
            </a:r>
            <a:endParaRPr b="0" lang="ru-RU" sz="2200" spc="-1" strike="noStrike">
              <a:latin typeface="Arial"/>
            </a:endParaRPr>
          </a:p>
          <a:p>
            <a:pPr marL="291600" indent="-289440">
              <a:lnSpc>
                <a:spcPts val="2580"/>
              </a:lnSpc>
              <a:spcBef>
                <a:spcPts val="726"/>
              </a:spcBef>
              <a:buClr>
                <a:srgbClr val="000000"/>
              </a:buClr>
              <a:buFont typeface="Calibri"/>
              <a:buAutoNum type="arabicPeriod"/>
            </a:pPr>
            <a:r>
              <a:rPr b="1" lang="ru-RU" sz="2200" spc="-7" strike="noStrike">
                <a:solidFill>
                  <a:srgbClr val="000000"/>
                </a:solidFill>
                <a:latin typeface="Calibri"/>
                <a:ea typeface="DejaVu Sans"/>
              </a:rPr>
              <a:t>ВИКЛЮЧИТИ</a:t>
            </a:r>
            <a:r>
              <a:rPr b="1" lang="ru-RU" sz="2200" spc="-21" strike="noStrike">
                <a:solidFill>
                  <a:srgbClr val="000000"/>
                </a:solidFill>
                <a:latin typeface="Calibri"/>
                <a:ea typeface="DejaVu Sans"/>
              </a:rPr>
              <a:t> </a:t>
            </a:r>
            <a:r>
              <a:rPr b="1" lang="ru-RU" sz="2200" spc="-7" strike="noStrike">
                <a:solidFill>
                  <a:srgbClr val="000000"/>
                </a:solidFill>
                <a:latin typeface="Calibri"/>
                <a:ea typeface="DejaVu Sans"/>
              </a:rPr>
              <a:t>найбільш</a:t>
            </a:r>
            <a:r>
              <a:rPr b="1" lang="ru-RU" sz="2200" spc="35" strike="noStrike">
                <a:solidFill>
                  <a:srgbClr val="000000"/>
                </a:solidFill>
                <a:latin typeface="Calibri"/>
                <a:ea typeface="DejaVu Sans"/>
              </a:rPr>
              <a:t> </a:t>
            </a:r>
            <a:r>
              <a:rPr b="1" lang="ru-RU" sz="2200" spc="-7" strike="noStrike">
                <a:solidFill>
                  <a:srgbClr val="000000"/>
                </a:solidFill>
                <a:latin typeface="Calibri"/>
                <a:ea typeface="DejaVu Sans"/>
              </a:rPr>
              <a:t>поширені</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причини вторинного</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ІД</a:t>
            </a:r>
            <a:r>
              <a:rPr b="1" lang="ru-RU" sz="2200" spc="-15" strike="noStrike">
                <a:solidFill>
                  <a:srgbClr val="000000"/>
                </a:solidFill>
                <a:latin typeface="Calibri"/>
                <a:ea typeface="DejaVu Sans"/>
              </a:rPr>
              <a:t> </a:t>
            </a:r>
            <a:r>
              <a:rPr b="1" lang="ru-RU" sz="2200" spc="-1" strike="noStrike">
                <a:solidFill>
                  <a:srgbClr val="000000"/>
                </a:solidFill>
                <a:latin typeface="Calibri"/>
                <a:ea typeface="DejaVu Sans"/>
              </a:rPr>
              <a:t>у </a:t>
            </a:r>
            <a:r>
              <a:rPr b="1" lang="ru-RU" sz="2200" spc="-480" strike="noStrike">
                <a:solidFill>
                  <a:srgbClr val="000000"/>
                </a:solidFill>
                <a:latin typeface="Calibri"/>
                <a:ea typeface="DejaVu Sans"/>
              </a:rPr>
              <a:t> </a:t>
            </a:r>
            <a:r>
              <a:rPr b="1" lang="ru-RU" sz="2200" spc="-7" strike="noStrike">
                <a:solidFill>
                  <a:srgbClr val="000000"/>
                </a:solidFill>
                <a:latin typeface="Calibri"/>
                <a:ea typeface="DejaVu Sans"/>
              </a:rPr>
              <a:t>дітей:</a:t>
            </a:r>
            <a:endParaRPr b="0" lang="ru-RU" sz="2200" spc="-1" strike="noStrike">
              <a:latin typeface="Arial"/>
            </a:endParaRPr>
          </a:p>
          <a:p>
            <a:pPr marL="355680" indent="-340920">
              <a:lnSpc>
                <a:spcPct val="100000"/>
              </a:lnSpc>
              <a:spcBef>
                <a:spcPts val="451"/>
              </a:spcBef>
              <a:buClr>
                <a:srgbClr val="000000"/>
              </a:buClr>
              <a:buSzPct val="102000"/>
              <a:buFont typeface="Wingdings" charset="2"/>
              <a:buChar char=""/>
            </a:pPr>
            <a:r>
              <a:rPr b="1" lang="ru-RU" sz="2200" spc="-7" strike="noStrike">
                <a:solidFill>
                  <a:srgbClr val="000000"/>
                </a:solidFill>
                <a:latin typeface="Calibri"/>
                <a:ea typeface="DejaVu Sans"/>
              </a:rPr>
              <a:t>ВІЛ-інфекцію</a:t>
            </a:r>
            <a:r>
              <a:rPr b="1" lang="ru-RU" sz="2200" spc="-26" strike="noStrike">
                <a:solidFill>
                  <a:srgbClr val="000000"/>
                </a:solidFill>
                <a:latin typeface="Calibri"/>
                <a:ea typeface="DejaVu Sans"/>
              </a:rPr>
              <a:t> </a:t>
            </a:r>
            <a:r>
              <a:rPr b="1" lang="ru-RU" sz="2200" spc="-7" strike="noStrike">
                <a:solidFill>
                  <a:srgbClr val="000000"/>
                </a:solidFill>
                <a:latin typeface="Calibri"/>
                <a:ea typeface="DejaVu Sans"/>
              </a:rPr>
              <a:t>(синдром</a:t>
            </a:r>
            <a:r>
              <a:rPr b="1" lang="ru-RU" sz="2200" spc="-26" strike="noStrike">
                <a:solidFill>
                  <a:srgbClr val="000000"/>
                </a:solidFill>
                <a:latin typeface="Calibri"/>
                <a:ea typeface="DejaVu Sans"/>
              </a:rPr>
              <a:t> </a:t>
            </a:r>
            <a:r>
              <a:rPr b="1" lang="ru-RU" sz="2200" spc="-7" strike="noStrike">
                <a:solidFill>
                  <a:srgbClr val="000000"/>
                </a:solidFill>
                <a:latin typeface="Calibri"/>
                <a:ea typeface="DejaVu Sans"/>
              </a:rPr>
              <a:t>набутого</a:t>
            </a:r>
            <a:r>
              <a:rPr b="1" lang="ru-RU" sz="2200" spc="-26" strike="noStrike">
                <a:solidFill>
                  <a:srgbClr val="000000"/>
                </a:solidFill>
                <a:latin typeface="Calibri"/>
                <a:ea typeface="DejaVu Sans"/>
              </a:rPr>
              <a:t> </a:t>
            </a:r>
            <a:r>
              <a:rPr b="1" lang="ru-RU" sz="2200" spc="-7" strike="noStrike">
                <a:solidFill>
                  <a:srgbClr val="000000"/>
                </a:solidFill>
                <a:latin typeface="Calibri"/>
                <a:ea typeface="DejaVu Sans"/>
              </a:rPr>
              <a:t>імунодефіциту)</a:t>
            </a:r>
            <a:endParaRPr b="0" lang="ru-RU" sz="2200" spc="-1" strike="noStrike">
              <a:latin typeface="Arial"/>
            </a:endParaRPr>
          </a:p>
          <a:p>
            <a:pPr marL="354960" indent="-340920">
              <a:lnSpc>
                <a:spcPct val="100000"/>
              </a:lnSpc>
              <a:spcBef>
                <a:spcPts val="524"/>
              </a:spcBef>
              <a:buClr>
                <a:srgbClr val="000000"/>
              </a:buClr>
              <a:buSzPct val="102000"/>
              <a:buFont typeface="Wingdings" charset="2"/>
              <a:buChar char=""/>
            </a:pPr>
            <a:r>
              <a:rPr b="1" lang="ru-RU" sz="2200" spc="-7" strike="noStrike">
                <a:solidFill>
                  <a:srgbClr val="000000"/>
                </a:solidFill>
                <a:latin typeface="Calibri"/>
                <a:ea typeface="DejaVu Sans"/>
              </a:rPr>
              <a:t>Інший</a:t>
            </a:r>
            <a:r>
              <a:rPr b="1" lang="ru-RU" sz="2200" spc="-12" strike="noStrike">
                <a:solidFill>
                  <a:srgbClr val="000000"/>
                </a:solidFill>
                <a:latin typeface="Calibri"/>
                <a:ea typeface="DejaVu Sans"/>
              </a:rPr>
              <a:t> </a:t>
            </a:r>
            <a:r>
              <a:rPr b="1" lang="ru-RU" sz="2200" spc="-7" strike="noStrike">
                <a:solidFill>
                  <a:srgbClr val="000000"/>
                </a:solidFill>
                <a:latin typeface="Calibri"/>
                <a:ea typeface="DejaVu Sans"/>
              </a:rPr>
              <a:t>важкий</a:t>
            </a:r>
            <a:r>
              <a:rPr b="1" lang="ru-RU" sz="2200" spc="-12" strike="noStrike">
                <a:solidFill>
                  <a:srgbClr val="000000"/>
                </a:solidFill>
                <a:latin typeface="Calibri"/>
                <a:ea typeface="DejaVu Sans"/>
              </a:rPr>
              <a:t> </a:t>
            </a:r>
            <a:r>
              <a:rPr b="1" lang="ru-RU" sz="2200" spc="-7" strike="noStrike">
                <a:solidFill>
                  <a:srgbClr val="000000"/>
                </a:solidFill>
                <a:latin typeface="Calibri"/>
                <a:ea typeface="DejaVu Sans"/>
              </a:rPr>
              <a:t>патологічний процес</a:t>
            </a:r>
            <a:r>
              <a:rPr b="1" lang="ru-RU" sz="2200" spc="58" strike="noStrike">
                <a:solidFill>
                  <a:srgbClr val="000000"/>
                </a:solidFill>
                <a:latin typeface="Calibri"/>
                <a:ea typeface="DejaVu Sans"/>
              </a:rPr>
              <a:t> </a:t>
            </a:r>
            <a:r>
              <a:rPr b="0" lang="ru-RU" sz="2200" spc="-7" strike="noStrike">
                <a:solidFill>
                  <a:srgbClr val="000000"/>
                </a:solidFill>
                <a:latin typeface="Calibri"/>
                <a:ea typeface="DejaVu Sans"/>
              </a:rPr>
              <a:t>(мальабсорбція, </a:t>
            </a:r>
            <a:r>
              <a:rPr b="0" lang="ru-RU" sz="2200" spc="-1" strike="noStrike">
                <a:solidFill>
                  <a:srgbClr val="000000"/>
                </a:solidFill>
                <a:latin typeface="Calibri"/>
                <a:ea typeface="DejaVu Sans"/>
              </a:rPr>
              <a:t> </a:t>
            </a:r>
            <a:r>
              <a:rPr b="0" lang="ru-RU" sz="2200" spc="-7" strike="noStrike">
                <a:solidFill>
                  <a:srgbClr val="000000"/>
                </a:solidFill>
                <a:latin typeface="Calibri"/>
                <a:ea typeface="DejaVu Sans"/>
              </a:rPr>
              <a:t>голодуванн</a:t>
            </a:r>
            <a:r>
              <a:rPr b="0" lang="ru-RU" sz="2200" spc="-1" strike="noStrike">
                <a:solidFill>
                  <a:srgbClr val="000000"/>
                </a:solidFill>
                <a:latin typeface="Calibri"/>
                <a:ea typeface="DejaVu Sans"/>
              </a:rPr>
              <a:t>я</a:t>
            </a:r>
            <a:r>
              <a:rPr b="0" lang="ru-RU" sz="2200" spc="-7" strike="noStrike">
                <a:solidFill>
                  <a:srgbClr val="000000"/>
                </a:solidFill>
                <a:latin typeface="Calibri"/>
                <a:ea typeface="DejaVu Sans"/>
              </a:rPr>
              <a:t> ...</a:t>
            </a:r>
            <a:r>
              <a:rPr b="0" lang="ru-RU" sz="2200" spc="-1" strike="noStrike">
                <a:solidFill>
                  <a:srgbClr val="000000"/>
                </a:solidFill>
                <a:latin typeface="Calibri"/>
                <a:ea typeface="DejaVu Sans"/>
              </a:rPr>
              <a:t>)</a:t>
            </a:r>
            <a:r>
              <a:rPr b="0" lang="ru-RU" sz="2200" spc="-137" strike="noStrike">
                <a:solidFill>
                  <a:srgbClr val="000000"/>
                </a:solidFill>
                <a:latin typeface="Calibri"/>
                <a:ea typeface="DejaVu Sans"/>
              </a:rPr>
              <a:t> </a:t>
            </a:r>
            <a:r>
              <a:rPr b="1" lang="ru-RU" sz="2200" spc="-7" strike="noStrike">
                <a:solidFill>
                  <a:srgbClr val="000000"/>
                </a:solidFill>
                <a:latin typeface="Calibri"/>
                <a:ea typeface="DejaVu Sans"/>
              </a:rPr>
              <a:t>аб</a:t>
            </a:r>
            <a:r>
              <a:rPr b="1" lang="ru-RU" sz="2200" spc="-1" strike="noStrike">
                <a:solidFill>
                  <a:srgbClr val="000000"/>
                </a:solidFill>
                <a:latin typeface="Calibri"/>
                <a:ea typeface="DejaVu Sans"/>
              </a:rPr>
              <a:t>о</a:t>
            </a:r>
            <a:r>
              <a:rPr b="1" lang="ru-RU" sz="2200" spc="-7" strike="noStrike">
                <a:solidFill>
                  <a:srgbClr val="000000"/>
                </a:solidFill>
                <a:latin typeface="Calibri"/>
                <a:ea typeface="DejaVu Sans"/>
              </a:rPr>
              <a:t> інш</a:t>
            </a:r>
            <a:r>
              <a:rPr b="1" lang="ru-RU" sz="2200" spc="-1" strike="noStrike">
                <a:solidFill>
                  <a:srgbClr val="000000"/>
                </a:solidFill>
                <a:latin typeface="Calibri"/>
                <a:ea typeface="DejaVu Sans"/>
              </a:rPr>
              <a:t>у</a:t>
            </a:r>
            <a:r>
              <a:rPr b="1" lang="ru-RU" sz="2200" spc="-7" strike="noStrike">
                <a:solidFill>
                  <a:srgbClr val="000000"/>
                </a:solidFill>
                <a:latin typeface="Calibri"/>
                <a:ea typeface="DejaVu Sans"/>
              </a:rPr>
              <a:t> причин</a:t>
            </a:r>
            <a:r>
              <a:rPr b="1" lang="ru-RU" sz="2200" spc="-1" strike="noStrike">
                <a:solidFill>
                  <a:srgbClr val="000000"/>
                </a:solidFill>
                <a:latin typeface="Calibri"/>
                <a:ea typeface="DejaVu Sans"/>
              </a:rPr>
              <a:t>у</a:t>
            </a:r>
            <a:r>
              <a:rPr b="1" lang="ru-RU" sz="2200" spc="55" strike="noStrike">
                <a:solidFill>
                  <a:srgbClr val="000000"/>
                </a:solidFill>
                <a:latin typeface="Calibri"/>
                <a:ea typeface="DejaVu Sans"/>
              </a:rPr>
              <a:t> </a:t>
            </a:r>
            <a:r>
              <a:rPr b="0" lang="ru-RU" sz="2200" spc="-7" strike="noStrike">
                <a:solidFill>
                  <a:srgbClr val="000000"/>
                </a:solidFill>
                <a:latin typeface="Calibri"/>
                <a:ea typeface="DejaVu Sans"/>
              </a:rPr>
              <a:t>(наприклад</a:t>
            </a:r>
            <a:r>
              <a:rPr b="0" lang="ru-RU" sz="2200" spc="-1" strike="noStrike">
                <a:solidFill>
                  <a:srgbClr val="000000"/>
                </a:solidFill>
                <a:latin typeface="Calibri"/>
                <a:ea typeface="DejaVu Sans"/>
              </a:rPr>
              <a:t>,</a:t>
            </a:r>
            <a:r>
              <a:rPr b="0" lang="ru-RU" sz="2200" spc="-7" strike="noStrike">
                <a:solidFill>
                  <a:srgbClr val="000000"/>
                </a:solidFill>
                <a:latin typeface="Calibri"/>
                <a:ea typeface="DejaVu Sans"/>
              </a:rPr>
              <a:t> імуносупресивна  терапія),</a:t>
            </a:r>
            <a:r>
              <a:rPr b="0" lang="ru-RU" sz="2200" spc="-32" strike="noStrike">
                <a:solidFill>
                  <a:srgbClr val="000000"/>
                </a:solidFill>
                <a:latin typeface="Calibri"/>
                <a:ea typeface="DejaVu Sans"/>
              </a:rPr>
              <a:t> </a:t>
            </a:r>
            <a:r>
              <a:rPr b="1" lang="ru-RU" sz="2200" spc="-7" strike="noStrike">
                <a:solidFill>
                  <a:srgbClr val="000000"/>
                </a:solidFill>
                <a:latin typeface="Calibri"/>
                <a:ea typeface="DejaVu Sans"/>
              </a:rPr>
              <a:t>що</a:t>
            </a:r>
            <a:r>
              <a:rPr b="1" lang="ru-RU" sz="2200" spc="-12" strike="noStrike">
                <a:solidFill>
                  <a:srgbClr val="000000"/>
                </a:solidFill>
                <a:latin typeface="Calibri"/>
                <a:ea typeface="DejaVu Sans"/>
              </a:rPr>
              <a:t> </a:t>
            </a:r>
            <a:r>
              <a:rPr b="1" lang="ru-RU" sz="2200" spc="-7" strike="noStrike">
                <a:solidFill>
                  <a:srgbClr val="000000"/>
                </a:solidFill>
                <a:latin typeface="Calibri"/>
                <a:ea typeface="DejaVu Sans"/>
              </a:rPr>
              <a:t>викликала</a:t>
            </a:r>
            <a:r>
              <a:rPr b="1" lang="ru-RU" sz="2200" spc="-12" strike="noStrike">
                <a:solidFill>
                  <a:srgbClr val="000000"/>
                </a:solidFill>
                <a:latin typeface="Calibri"/>
                <a:ea typeface="DejaVu Sans"/>
              </a:rPr>
              <a:t> </a:t>
            </a:r>
            <a:r>
              <a:rPr b="1" lang="ru-RU" sz="2200" spc="-7" strike="noStrike">
                <a:solidFill>
                  <a:srgbClr val="000000"/>
                </a:solidFill>
                <a:latin typeface="Calibri"/>
                <a:ea typeface="DejaVu Sans"/>
              </a:rPr>
              <a:t>вторинний</a:t>
            </a:r>
            <a:r>
              <a:rPr b="1" lang="ru-RU" sz="2200" spc="-12" strike="noStrike">
                <a:solidFill>
                  <a:srgbClr val="000000"/>
                </a:solidFill>
                <a:latin typeface="Calibri"/>
                <a:ea typeface="DejaVu Sans"/>
              </a:rPr>
              <a:t> </a:t>
            </a:r>
            <a:r>
              <a:rPr b="1" lang="ru-RU" sz="2200" spc="-7" strike="noStrike">
                <a:solidFill>
                  <a:srgbClr val="000000"/>
                </a:solidFill>
                <a:latin typeface="Calibri"/>
                <a:ea typeface="DejaVu Sans"/>
              </a:rPr>
              <a:t>набутий</a:t>
            </a:r>
            <a:r>
              <a:rPr b="1" lang="ru-RU" sz="2200" spc="-12" strike="noStrike">
                <a:solidFill>
                  <a:srgbClr val="000000"/>
                </a:solidFill>
                <a:latin typeface="Calibri"/>
                <a:ea typeface="DejaVu Sans"/>
              </a:rPr>
              <a:t> </a:t>
            </a:r>
            <a:r>
              <a:rPr b="1" lang="ru-RU" sz="2200" spc="-7" strike="noStrike">
                <a:solidFill>
                  <a:srgbClr val="000000"/>
                </a:solidFill>
                <a:latin typeface="Calibri"/>
                <a:ea typeface="DejaVu Sans"/>
              </a:rPr>
              <a:t>імунодефіцит</a:t>
            </a:r>
            <a:endParaRPr b="0" lang="ru-RU" sz="2200" spc="-1" strike="noStrike">
              <a:latin typeface="Arial"/>
            </a:endParaRPr>
          </a:p>
          <a:p>
            <a:pPr marL="366480" indent="-352080">
              <a:lnSpc>
                <a:spcPct val="100000"/>
              </a:lnSpc>
              <a:spcBef>
                <a:spcPts val="530"/>
              </a:spcBef>
            </a:pPr>
            <a:r>
              <a:rPr b="1" lang="ru-RU" sz="2200" spc="-7" strike="noStrike">
                <a:solidFill>
                  <a:srgbClr val="000000"/>
                </a:solidFill>
                <a:latin typeface="Calibri"/>
                <a:ea typeface="DejaVu Sans"/>
              </a:rPr>
              <a:t>3. Якщо виключений вторинний імунодефіцит, ПРОВЕСТИ </a:t>
            </a:r>
            <a:r>
              <a:rPr b="1" lang="ru-RU" sz="2200" spc="-1" strike="noStrike">
                <a:solidFill>
                  <a:srgbClr val="000000"/>
                </a:solidFill>
                <a:latin typeface="Calibri"/>
                <a:ea typeface="DejaVu Sans"/>
              </a:rPr>
              <a:t> </a:t>
            </a:r>
            <a:r>
              <a:rPr b="1" lang="ru-RU" sz="2200" spc="-7" strike="noStrike">
                <a:solidFill>
                  <a:srgbClr val="000000"/>
                </a:solidFill>
                <a:latin typeface="Calibri"/>
                <a:ea typeface="DejaVu Sans"/>
              </a:rPr>
              <a:t>ДОДАТКОВІ ДОСЛІДЖЕННЯ, що допоможуть встановити </a:t>
            </a:r>
            <a:r>
              <a:rPr b="1" lang="ru-RU" sz="2200" spc="-486" strike="noStrike">
                <a:solidFill>
                  <a:srgbClr val="000000"/>
                </a:solidFill>
                <a:latin typeface="Calibri"/>
                <a:ea typeface="DejaVu Sans"/>
              </a:rPr>
              <a:t> </a:t>
            </a:r>
            <a:r>
              <a:rPr b="1" lang="ru-RU" sz="2200" spc="-7" strike="noStrike">
                <a:solidFill>
                  <a:srgbClr val="000000"/>
                </a:solidFill>
                <a:latin typeface="Calibri"/>
                <a:ea typeface="DejaVu Sans"/>
              </a:rPr>
              <a:t>первинний</a:t>
            </a:r>
            <a:r>
              <a:rPr b="1" lang="ru-RU" sz="2200" spc="-12" strike="noStrike">
                <a:solidFill>
                  <a:srgbClr val="000000"/>
                </a:solidFill>
                <a:latin typeface="Calibri"/>
                <a:ea typeface="DejaVu Sans"/>
              </a:rPr>
              <a:t> </a:t>
            </a:r>
            <a:r>
              <a:rPr b="1" lang="ru-RU" sz="2200" spc="-7" strike="noStrike">
                <a:solidFill>
                  <a:srgbClr val="000000"/>
                </a:solidFill>
                <a:latin typeface="Calibri"/>
                <a:ea typeface="DejaVu Sans"/>
              </a:rPr>
              <a:t>імунодефіцит</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CustomShape 1"/>
          <p:cNvSpPr/>
          <p:nvPr/>
        </p:nvSpPr>
        <p:spPr>
          <a:xfrm>
            <a:off x="1051200" y="2515320"/>
            <a:ext cx="7028640" cy="62172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i="1" lang="ru-RU" sz="4000" spc="-12" strike="noStrike">
                <a:solidFill>
                  <a:srgbClr val="000000"/>
                </a:solidFill>
                <a:latin typeface="Calibri"/>
                <a:ea typeface="DejaVu Sans"/>
              </a:rPr>
              <a:t>Клінічні</a:t>
            </a:r>
            <a:r>
              <a:rPr b="1" i="1" lang="ru-RU" sz="4000" spc="-52" strike="noStrike">
                <a:solidFill>
                  <a:srgbClr val="000000"/>
                </a:solidFill>
                <a:latin typeface="Calibri"/>
                <a:ea typeface="DejaVu Sans"/>
              </a:rPr>
              <a:t> </a:t>
            </a:r>
            <a:r>
              <a:rPr b="1" i="1" lang="ru-RU" sz="4000" spc="-7" strike="noStrike">
                <a:solidFill>
                  <a:srgbClr val="000000"/>
                </a:solidFill>
                <a:latin typeface="Calibri"/>
                <a:ea typeface="DejaVu Sans"/>
              </a:rPr>
              <a:t>прояви</a:t>
            </a:r>
            <a:r>
              <a:rPr b="1" i="1" lang="ru-RU" sz="4000" spc="-46" strike="noStrike">
                <a:solidFill>
                  <a:srgbClr val="000000"/>
                </a:solidFill>
                <a:latin typeface="Calibri"/>
                <a:ea typeface="DejaVu Sans"/>
              </a:rPr>
              <a:t> </a:t>
            </a:r>
            <a:r>
              <a:rPr b="1" i="1" lang="ru-RU" sz="4000" spc="-7" strike="noStrike">
                <a:solidFill>
                  <a:srgbClr val="000000"/>
                </a:solidFill>
                <a:latin typeface="Calibri"/>
                <a:ea typeface="DejaVu Sans"/>
              </a:rPr>
              <a:t>імунодефіциту</a:t>
            </a:r>
            <a:endParaRPr b="0" lang="ru-RU" sz="40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1" name="CustomShape 1"/>
          <p:cNvSpPr/>
          <p:nvPr/>
        </p:nvSpPr>
        <p:spPr>
          <a:xfrm>
            <a:off x="540720" y="146880"/>
            <a:ext cx="8060760" cy="1159560"/>
          </a:xfrm>
          <a:prstGeom prst="rect">
            <a:avLst/>
          </a:prstGeom>
          <a:noFill/>
          <a:ln>
            <a:noFill/>
          </a:ln>
        </p:spPr>
        <p:style>
          <a:lnRef idx="0"/>
          <a:fillRef idx="0"/>
          <a:effectRef idx="0"/>
          <a:fontRef idx="minor"/>
        </p:style>
        <p:txBody>
          <a:bodyPr lIns="0" rIns="0" tIns="185040" bIns="0">
            <a:spAutoFit/>
          </a:bodyPr>
          <a:p>
            <a:pPr marL="2841480" indent="-1951200">
              <a:lnSpc>
                <a:spcPct val="100000"/>
              </a:lnSpc>
              <a:spcBef>
                <a:spcPts val="99"/>
              </a:spcBef>
            </a:pPr>
            <a:r>
              <a:rPr b="1" lang="ru-RU" sz="3200" spc="-1" strike="noStrike">
                <a:solidFill>
                  <a:srgbClr val="000000"/>
                </a:solidFill>
                <a:latin typeface="Calibri"/>
                <a:ea typeface="DejaVu Sans"/>
              </a:rPr>
              <a:t>У</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якому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випадку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можна</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запідозрити </a:t>
            </a:r>
            <a:r>
              <a:rPr b="1" lang="ru-RU" sz="3200" spc="-710" strike="noStrike">
                <a:solidFill>
                  <a:srgbClr val="000000"/>
                </a:solidFill>
                <a:latin typeface="Calibri"/>
                <a:ea typeface="DejaVu Sans"/>
              </a:rPr>
              <a:t> </a:t>
            </a:r>
            <a:r>
              <a:rPr b="1" lang="ru-RU" sz="3200" spc="-7" strike="noStrike">
                <a:solidFill>
                  <a:srgbClr val="000000"/>
                </a:solidFill>
                <a:latin typeface="Calibri"/>
                <a:ea typeface="DejaVu Sans"/>
              </a:rPr>
              <a:t>імунодефіцит?</a:t>
            </a:r>
            <a:endParaRPr b="0" lang="ru-RU" sz="3200" spc="-1" strike="noStrike">
              <a:latin typeface="Arial"/>
            </a:endParaRPr>
          </a:p>
        </p:txBody>
      </p:sp>
      <p:sp>
        <p:nvSpPr>
          <p:cNvPr id="332" name="CustomShape 2"/>
          <p:cNvSpPr/>
          <p:nvPr/>
        </p:nvSpPr>
        <p:spPr>
          <a:xfrm>
            <a:off x="536040" y="1623240"/>
            <a:ext cx="3848400" cy="1717560"/>
          </a:xfrm>
          <a:prstGeom prst="rect">
            <a:avLst/>
          </a:prstGeom>
          <a:noFill/>
          <a:ln>
            <a:noFill/>
          </a:ln>
        </p:spPr>
        <p:style>
          <a:lnRef idx="0"/>
          <a:fillRef idx="0"/>
          <a:effectRef idx="0"/>
          <a:fontRef idx="minor"/>
        </p:style>
        <p:txBody>
          <a:bodyPr lIns="0" rIns="0" tIns="11520" bIns="0">
            <a:spAutoFit/>
          </a:bodyPr>
          <a:p>
            <a:pPr marL="354960" indent="-340920">
              <a:lnSpc>
                <a:spcPct val="100000"/>
              </a:lnSpc>
              <a:spcBef>
                <a:spcPts val="91"/>
              </a:spcBef>
              <a:buClr>
                <a:srgbClr val="000000"/>
              </a:buClr>
              <a:buSzPct val="102000"/>
              <a:buFont typeface="Microsoft Sans Serif"/>
              <a:buChar char="•"/>
            </a:pPr>
            <a:r>
              <a:rPr b="1" lang="ru-RU" sz="2800" spc="-1" strike="noStrike">
                <a:solidFill>
                  <a:srgbClr val="000000"/>
                </a:solidFill>
                <a:latin typeface="Arial"/>
                <a:ea typeface="DejaVu Sans"/>
              </a:rPr>
              <a:t>У </a:t>
            </a:r>
            <a:r>
              <a:rPr b="1" lang="ru-RU" sz="2800" spc="-7" strike="noStrike">
                <a:solidFill>
                  <a:srgbClr val="000000"/>
                </a:solidFill>
                <a:latin typeface="Arial"/>
                <a:ea typeface="DejaVu Sans"/>
              </a:rPr>
              <a:t>дитини 3-х років </a:t>
            </a:r>
            <a:r>
              <a:rPr b="1" lang="ru-RU" sz="2800" spc="-1" strike="noStrike">
                <a:solidFill>
                  <a:srgbClr val="000000"/>
                </a:solidFill>
                <a:latin typeface="Arial"/>
                <a:ea typeface="DejaVu Sans"/>
              </a:rPr>
              <a:t> </a:t>
            </a:r>
            <a:r>
              <a:rPr b="1" lang="ru-RU" sz="2800" spc="-7" strike="noStrike">
                <a:solidFill>
                  <a:srgbClr val="000000"/>
                </a:solidFill>
                <a:latin typeface="Arial"/>
                <a:ea typeface="DejaVu Sans"/>
              </a:rPr>
              <a:t>за</a:t>
            </a:r>
            <a:r>
              <a:rPr b="1" lang="ru-RU" sz="2800" spc="-35" strike="noStrike">
                <a:solidFill>
                  <a:srgbClr val="000000"/>
                </a:solidFill>
                <a:latin typeface="Arial"/>
                <a:ea typeface="DejaVu Sans"/>
              </a:rPr>
              <a:t> </a:t>
            </a:r>
            <a:r>
              <a:rPr b="1" lang="ru-RU" sz="2800" spc="-7" strike="noStrike">
                <a:solidFill>
                  <a:srgbClr val="000000"/>
                </a:solidFill>
                <a:latin typeface="Arial"/>
                <a:ea typeface="DejaVu Sans"/>
              </a:rPr>
              <a:t>останній</a:t>
            </a:r>
            <a:r>
              <a:rPr b="1" lang="ru-RU" sz="2800" spc="-41" strike="noStrike">
                <a:solidFill>
                  <a:srgbClr val="000000"/>
                </a:solidFill>
                <a:latin typeface="Arial"/>
                <a:ea typeface="DejaVu Sans"/>
              </a:rPr>
              <a:t> </a:t>
            </a:r>
            <a:r>
              <a:rPr b="1" lang="ru-RU" sz="2800" spc="-7" strike="noStrike">
                <a:solidFill>
                  <a:srgbClr val="000000"/>
                </a:solidFill>
                <a:latin typeface="Arial"/>
                <a:ea typeface="DejaVu Sans"/>
              </a:rPr>
              <a:t>рік</a:t>
            </a:r>
            <a:r>
              <a:rPr b="1" lang="ru-RU" sz="2800" spc="-35" strike="noStrike">
                <a:solidFill>
                  <a:srgbClr val="000000"/>
                </a:solidFill>
                <a:latin typeface="Arial"/>
                <a:ea typeface="DejaVu Sans"/>
              </a:rPr>
              <a:t> </a:t>
            </a:r>
            <a:r>
              <a:rPr b="1" lang="ru-RU" sz="2800" spc="-7" strike="noStrike">
                <a:solidFill>
                  <a:srgbClr val="000000"/>
                </a:solidFill>
                <a:latin typeface="Arial"/>
                <a:ea typeface="DejaVu Sans"/>
              </a:rPr>
              <a:t>8–10 </a:t>
            </a:r>
            <a:r>
              <a:rPr b="1" lang="ru-RU" sz="2800" spc="-766" strike="noStrike">
                <a:solidFill>
                  <a:srgbClr val="000000"/>
                </a:solidFill>
                <a:latin typeface="Arial"/>
                <a:ea typeface="DejaVu Sans"/>
              </a:rPr>
              <a:t> </a:t>
            </a:r>
            <a:r>
              <a:rPr b="1" lang="ru-RU" sz="2800" spc="-7" strike="noStrike">
                <a:solidFill>
                  <a:srgbClr val="000000"/>
                </a:solidFill>
                <a:latin typeface="Arial"/>
                <a:ea typeface="DejaVu Sans"/>
              </a:rPr>
              <a:t>разів були епізоди </a:t>
            </a:r>
            <a:r>
              <a:rPr b="1" lang="ru-RU" sz="2800" spc="-1" strike="noStrike">
                <a:solidFill>
                  <a:srgbClr val="000000"/>
                </a:solidFill>
                <a:latin typeface="Arial"/>
                <a:ea typeface="DejaVu Sans"/>
              </a:rPr>
              <a:t> </a:t>
            </a:r>
            <a:r>
              <a:rPr b="1" lang="ru-RU" sz="2800" spc="-7" strike="noStrike">
                <a:solidFill>
                  <a:srgbClr val="000000"/>
                </a:solidFill>
                <a:latin typeface="Arial"/>
                <a:ea typeface="DejaVu Sans"/>
              </a:rPr>
              <a:t>ГРВІ</a:t>
            </a:r>
            <a:endParaRPr b="0" lang="ru-RU" sz="2800" spc="-1" strike="noStrike">
              <a:latin typeface="Arial"/>
            </a:endParaRPr>
          </a:p>
        </p:txBody>
      </p:sp>
      <p:sp>
        <p:nvSpPr>
          <p:cNvPr id="333" name="CustomShape 3"/>
          <p:cNvSpPr/>
          <p:nvPr/>
        </p:nvSpPr>
        <p:spPr>
          <a:xfrm>
            <a:off x="4648320" y="1600200"/>
            <a:ext cx="4036320" cy="1740960"/>
          </a:xfrm>
          <a:prstGeom prst="rect">
            <a:avLst/>
          </a:prstGeom>
          <a:noFill/>
          <a:ln w="25560">
            <a:solidFill>
              <a:srgbClr val="c00000"/>
            </a:solidFill>
            <a:round/>
          </a:ln>
        </p:spPr>
        <p:style>
          <a:lnRef idx="0"/>
          <a:fillRef idx="0"/>
          <a:effectRef idx="0"/>
          <a:fontRef idx="minor"/>
        </p:style>
        <p:txBody>
          <a:bodyPr lIns="0" rIns="0" tIns="34920" bIns="0">
            <a:spAutoFit/>
          </a:bodyPr>
          <a:p>
            <a:pPr marL="434520" indent="-340920">
              <a:lnSpc>
                <a:spcPct val="100000"/>
              </a:lnSpc>
              <a:spcBef>
                <a:spcPts val="275"/>
              </a:spcBef>
              <a:buClr>
                <a:srgbClr val="000000"/>
              </a:buClr>
              <a:buSzPct val="102000"/>
              <a:buFont typeface="Microsoft Sans Serif"/>
              <a:buChar char="•"/>
            </a:pPr>
            <a:r>
              <a:rPr b="1" lang="ru-RU" sz="2800" spc="-1" strike="noStrike">
                <a:solidFill>
                  <a:srgbClr val="000000"/>
                </a:solidFill>
                <a:latin typeface="Arial"/>
                <a:ea typeface="DejaVu Sans"/>
              </a:rPr>
              <a:t>У</a:t>
            </a:r>
            <a:r>
              <a:rPr b="1" lang="ru-RU" sz="2800" spc="-35" strike="noStrike">
                <a:solidFill>
                  <a:srgbClr val="000000"/>
                </a:solidFill>
                <a:latin typeface="Arial"/>
                <a:ea typeface="DejaVu Sans"/>
              </a:rPr>
              <a:t> </a:t>
            </a:r>
            <a:r>
              <a:rPr b="1" lang="ru-RU" sz="2800" spc="-7" strike="noStrike">
                <a:solidFill>
                  <a:srgbClr val="000000"/>
                </a:solidFill>
                <a:latin typeface="Arial"/>
                <a:ea typeface="DejaVu Sans"/>
              </a:rPr>
              <a:t>дитини</a:t>
            </a:r>
            <a:r>
              <a:rPr b="1" lang="ru-RU" sz="2800" spc="-41" strike="noStrike">
                <a:solidFill>
                  <a:srgbClr val="000000"/>
                </a:solidFill>
                <a:latin typeface="Arial"/>
                <a:ea typeface="DejaVu Sans"/>
              </a:rPr>
              <a:t> </a:t>
            </a:r>
            <a:r>
              <a:rPr b="1" lang="ru-RU" sz="2800" spc="-7" strike="noStrike">
                <a:solidFill>
                  <a:srgbClr val="000000"/>
                </a:solidFill>
                <a:latin typeface="Arial"/>
                <a:ea typeface="DejaVu Sans"/>
              </a:rPr>
              <a:t>3-х</a:t>
            </a:r>
            <a:r>
              <a:rPr b="1" lang="ru-RU" sz="2800" spc="-35" strike="noStrike">
                <a:solidFill>
                  <a:srgbClr val="000000"/>
                </a:solidFill>
                <a:latin typeface="Arial"/>
                <a:ea typeface="DejaVu Sans"/>
              </a:rPr>
              <a:t> </a:t>
            </a:r>
            <a:r>
              <a:rPr b="1" lang="ru-RU" sz="2800" spc="-7" strike="noStrike">
                <a:solidFill>
                  <a:srgbClr val="000000"/>
                </a:solidFill>
                <a:latin typeface="Arial"/>
                <a:ea typeface="DejaVu Sans"/>
              </a:rPr>
              <a:t>років </a:t>
            </a:r>
            <a:r>
              <a:rPr b="1" lang="ru-RU" sz="2800" spc="-766" strike="noStrike">
                <a:solidFill>
                  <a:srgbClr val="000000"/>
                </a:solidFill>
                <a:latin typeface="Arial"/>
                <a:ea typeface="DejaVu Sans"/>
              </a:rPr>
              <a:t> </a:t>
            </a:r>
            <a:r>
              <a:rPr b="1" lang="ru-RU" sz="2800" spc="-7" strike="noStrike">
                <a:solidFill>
                  <a:srgbClr val="000000"/>
                </a:solidFill>
                <a:latin typeface="Arial"/>
                <a:ea typeface="DejaVu Sans"/>
              </a:rPr>
              <a:t>за</a:t>
            </a:r>
            <a:r>
              <a:rPr b="1" lang="ru-RU" sz="2800" spc="-52" strike="noStrike">
                <a:solidFill>
                  <a:srgbClr val="000000"/>
                </a:solidFill>
                <a:latin typeface="Arial"/>
                <a:ea typeface="DejaVu Sans"/>
              </a:rPr>
              <a:t> </a:t>
            </a:r>
            <a:r>
              <a:rPr b="1" lang="ru-RU" sz="2800" spc="-7" strike="noStrike">
                <a:solidFill>
                  <a:srgbClr val="000000"/>
                </a:solidFill>
                <a:latin typeface="Arial"/>
                <a:ea typeface="DejaVu Sans"/>
              </a:rPr>
              <a:t>останні</a:t>
            </a:r>
            <a:r>
              <a:rPr b="1" lang="ru-RU" sz="2800" spc="-55" strike="noStrike">
                <a:solidFill>
                  <a:srgbClr val="000000"/>
                </a:solidFill>
                <a:latin typeface="Arial"/>
                <a:ea typeface="DejaVu Sans"/>
              </a:rPr>
              <a:t> </a:t>
            </a:r>
            <a:r>
              <a:rPr b="1" lang="ru-RU" sz="2800" spc="-1" strike="noStrike">
                <a:solidFill>
                  <a:srgbClr val="000000"/>
                </a:solidFill>
                <a:latin typeface="Arial"/>
                <a:ea typeface="DejaVu Sans"/>
              </a:rPr>
              <a:t>півроку </a:t>
            </a:r>
            <a:r>
              <a:rPr b="1" lang="ru-RU" sz="2800" spc="-766" strike="noStrike">
                <a:solidFill>
                  <a:srgbClr val="000000"/>
                </a:solidFill>
                <a:latin typeface="Arial"/>
                <a:ea typeface="DejaVu Sans"/>
              </a:rPr>
              <a:t> </a:t>
            </a:r>
            <a:r>
              <a:rPr b="1" lang="ru-RU" sz="2800" spc="-1" strike="noStrike">
                <a:solidFill>
                  <a:srgbClr val="000000"/>
                </a:solidFill>
                <a:latin typeface="Arial"/>
                <a:ea typeface="DejaVu Sans"/>
              </a:rPr>
              <a:t>2 </a:t>
            </a:r>
            <a:r>
              <a:rPr b="1" lang="ru-RU" sz="2800" spc="-7" strike="noStrike">
                <a:solidFill>
                  <a:srgbClr val="000000"/>
                </a:solidFill>
                <a:latin typeface="Arial"/>
                <a:ea typeface="DejaVu Sans"/>
              </a:rPr>
              <a:t>рази була </a:t>
            </a:r>
            <a:r>
              <a:rPr b="1" lang="ru-RU" sz="2800" spc="-1" strike="noStrike">
                <a:solidFill>
                  <a:srgbClr val="000000"/>
                </a:solidFill>
                <a:latin typeface="Arial"/>
                <a:ea typeface="DejaVu Sans"/>
              </a:rPr>
              <a:t> пневмонія</a:t>
            </a:r>
            <a:endParaRPr b="0" lang="ru-RU" sz="2800" spc="-1" strike="noStrike">
              <a:latin typeface="Arial"/>
            </a:endParaRPr>
          </a:p>
        </p:txBody>
      </p:sp>
      <p:pic>
        <p:nvPicPr>
          <p:cNvPr id="334" name="object 5" descr=""/>
          <p:cNvPicPr/>
          <p:nvPr/>
        </p:nvPicPr>
        <p:blipFill>
          <a:blip r:embed="rId1"/>
          <a:stretch/>
        </p:blipFill>
        <p:spPr>
          <a:xfrm>
            <a:off x="457200" y="3898800"/>
            <a:ext cx="3337200" cy="2413800"/>
          </a:xfrm>
          <a:prstGeom prst="rect">
            <a:avLst/>
          </a:prstGeom>
          <a:ln>
            <a:noFill/>
          </a:ln>
        </p:spPr>
      </p:pic>
      <p:pic>
        <p:nvPicPr>
          <p:cNvPr id="335" name="object 6" descr=""/>
          <p:cNvPicPr/>
          <p:nvPr/>
        </p:nvPicPr>
        <p:blipFill>
          <a:blip r:embed="rId2"/>
          <a:stretch/>
        </p:blipFill>
        <p:spPr>
          <a:xfrm>
            <a:off x="4788000" y="3936960"/>
            <a:ext cx="3282480" cy="2448720"/>
          </a:xfrm>
          <a:prstGeom prst="rect">
            <a:avLst/>
          </a:prstGeom>
          <a:ln>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CustomShape 1"/>
          <p:cNvSpPr/>
          <p:nvPr/>
        </p:nvSpPr>
        <p:spPr>
          <a:xfrm>
            <a:off x="540720" y="146880"/>
            <a:ext cx="8060760" cy="1159560"/>
          </a:xfrm>
          <a:prstGeom prst="rect">
            <a:avLst/>
          </a:prstGeom>
          <a:noFill/>
          <a:ln>
            <a:noFill/>
          </a:ln>
        </p:spPr>
        <p:style>
          <a:lnRef idx="0"/>
          <a:fillRef idx="0"/>
          <a:effectRef idx="0"/>
          <a:fontRef idx="minor"/>
        </p:style>
        <p:txBody>
          <a:bodyPr lIns="0" rIns="0" tIns="185040" bIns="0">
            <a:spAutoFit/>
          </a:bodyPr>
          <a:p>
            <a:pPr marL="2871000" indent="-1940400">
              <a:lnSpc>
                <a:spcPct val="100000"/>
              </a:lnSpc>
              <a:spcBef>
                <a:spcPts val="99"/>
              </a:spcBef>
            </a:pPr>
            <a:r>
              <a:rPr b="1" lang="ru-RU" sz="3200" spc="-1" strike="noStrike">
                <a:solidFill>
                  <a:srgbClr val="000000"/>
                </a:solidFill>
                <a:latin typeface="Calibri"/>
                <a:ea typeface="DejaVu Sans"/>
              </a:rPr>
              <a:t>У</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якому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випадку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можна</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запідозрити </a:t>
            </a:r>
            <a:r>
              <a:rPr b="1" lang="ru-RU" sz="3200" spc="-710" strike="noStrike">
                <a:solidFill>
                  <a:srgbClr val="000000"/>
                </a:solidFill>
                <a:latin typeface="Calibri"/>
                <a:ea typeface="DejaVu Sans"/>
              </a:rPr>
              <a:t> </a:t>
            </a:r>
            <a:r>
              <a:rPr b="1" lang="ru-RU" sz="3200" spc="-7" strike="noStrike">
                <a:solidFill>
                  <a:srgbClr val="000000"/>
                </a:solidFill>
                <a:latin typeface="Calibri"/>
                <a:ea typeface="DejaVu Sans"/>
              </a:rPr>
              <a:t>імунодефіцит?</a:t>
            </a:r>
            <a:endParaRPr b="0" lang="ru-RU" sz="3200" spc="-1" strike="noStrike">
              <a:latin typeface="Arial"/>
            </a:endParaRPr>
          </a:p>
        </p:txBody>
      </p:sp>
      <p:pic>
        <p:nvPicPr>
          <p:cNvPr id="337" name="object 3" descr=""/>
          <p:cNvPicPr/>
          <p:nvPr/>
        </p:nvPicPr>
        <p:blipFill>
          <a:blip r:embed="rId1"/>
          <a:stretch/>
        </p:blipFill>
        <p:spPr>
          <a:xfrm>
            <a:off x="520560" y="1714680"/>
            <a:ext cx="3637440" cy="2473200"/>
          </a:xfrm>
          <a:prstGeom prst="rect">
            <a:avLst/>
          </a:prstGeom>
          <a:ln>
            <a:noFill/>
          </a:ln>
        </p:spPr>
      </p:pic>
      <p:pic>
        <p:nvPicPr>
          <p:cNvPr id="338" name="object 4" descr=""/>
          <p:cNvPicPr/>
          <p:nvPr/>
        </p:nvPicPr>
        <p:blipFill>
          <a:blip r:embed="rId2"/>
          <a:stretch/>
        </p:blipFill>
        <p:spPr>
          <a:xfrm>
            <a:off x="4715640" y="1851120"/>
            <a:ext cx="3496320" cy="2621520"/>
          </a:xfrm>
          <a:prstGeom prst="rect">
            <a:avLst/>
          </a:prstGeom>
          <a:ln>
            <a:noFill/>
          </a:ln>
        </p:spPr>
      </p:pic>
      <p:sp>
        <p:nvSpPr>
          <p:cNvPr id="339" name="CustomShape 2"/>
          <p:cNvSpPr/>
          <p:nvPr/>
        </p:nvSpPr>
        <p:spPr>
          <a:xfrm>
            <a:off x="726840" y="4673520"/>
            <a:ext cx="3208320" cy="839520"/>
          </a:xfrm>
          <a:prstGeom prst="rect">
            <a:avLst/>
          </a:prstGeom>
          <a:noFill/>
          <a:ln>
            <a:noFill/>
          </a:ln>
        </p:spPr>
        <p:style>
          <a:lnRef idx="0"/>
          <a:fillRef idx="0"/>
          <a:effectRef idx="0"/>
          <a:fontRef idx="minor"/>
        </p:style>
        <p:txBody>
          <a:bodyPr lIns="0" rIns="0" tIns="9360" bIns="0">
            <a:spAutoFit/>
          </a:bodyPr>
          <a:p>
            <a:pPr marL="12600" algn="ctr">
              <a:lnSpc>
                <a:spcPct val="101000"/>
              </a:lnSpc>
              <a:spcBef>
                <a:spcPts val="74"/>
              </a:spcBef>
            </a:pPr>
            <a:r>
              <a:rPr b="1" lang="ru-RU" sz="1800" spc="-7" strike="noStrike">
                <a:solidFill>
                  <a:srgbClr val="000000"/>
                </a:solidFill>
                <a:latin typeface="Calibri"/>
                <a:ea typeface="DejaVu Sans"/>
              </a:rPr>
              <a:t>Пневмонія, при якій стандартна </a:t>
            </a:r>
            <a:r>
              <a:rPr b="1" lang="ru-RU" sz="1800" spc="-401" strike="noStrike">
                <a:solidFill>
                  <a:srgbClr val="000000"/>
                </a:solidFill>
                <a:latin typeface="Calibri"/>
                <a:ea typeface="DejaVu Sans"/>
              </a:rPr>
              <a:t> </a:t>
            </a:r>
            <a:r>
              <a:rPr b="1" lang="ru-RU" sz="1800" spc="-7" strike="noStrike">
                <a:solidFill>
                  <a:srgbClr val="000000"/>
                </a:solidFill>
                <a:latin typeface="Calibri"/>
                <a:ea typeface="DejaVu Sans"/>
              </a:rPr>
              <a:t>антибактеріальна терапія </a:t>
            </a:r>
            <a:r>
              <a:rPr b="1" lang="ru-RU" sz="1800" spc="-1" strike="noStrike">
                <a:solidFill>
                  <a:srgbClr val="000000"/>
                </a:solidFill>
                <a:latin typeface="Calibri"/>
                <a:ea typeface="DejaVu Sans"/>
              </a:rPr>
              <a:t> </a:t>
            </a:r>
            <a:r>
              <a:rPr b="1" lang="ru-RU" sz="1800" spc="-7" strike="noStrike">
                <a:solidFill>
                  <a:srgbClr val="000000"/>
                </a:solidFill>
                <a:latin typeface="Calibri"/>
                <a:ea typeface="DejaVu Sans"/>
              </a:rPr>
              <a:t>ефективна</a:t>
            </a:r>
            <a:endParaRPr b="0" lang="ru-RU" sz="1800" spc="-1" strike="noStrike">
              <a:latin typeface="Arial"/>
            </a:endParaRPr>
          </a:p>
        </p:txBody>
      </p:sp>
      <p:sp>
        <p:nvSpPr>
          <p:cNvPr id="340" name="CustomShape 3"/>
          <p:cNvSpPr/>
          <p:nvPr/>
        </p:nvSpPr>
        <p:spPr>
          <a:xfrm>
            <a:off x="4514040" y="1712520"/>
            <a:ext cx="4170960" cy="3850920"/>
          </a:xfrm>
          <a:prstGeom prst="rect">
            <a:avLst/>
          </a:prstGeom>
          <a:noFill/>
          <a:ln w="25560">
            <a:solidFill>
              <a:srgbClr val="c00000"/>
            </a:solidFill>
            <a:round/>
          </a:ln>
        </p:spPr>
        <p:style>
          <a:lnRef idx="0"/>
          <a:fillRef idx="0"/>
          <a:effectRef idx="0"/>
          <a:fontRef idx="minor"/>
        </p:style>
        <p:txBody>
          <a:bodyPr lIns="0" rIns="0" tIns="0" bIns="0">
            <a:spAutoFit/>
          </a:bodyPr>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spcBef>
                <a:spcPts val="40"/>
              </a:spcBef>
            </a:pPr>
            <a:endParaRPr b="0" lang="ru-RU" sz="1800" spc="-1" strike="noStrike">
              <a:latin typeface="Arial"/>
            </a:endParaRPr>
          </a:p>
          <a:p>
            <a:pPr marL="489600" algn="ctr">
              <a:lnSpc>
                <a:spcPct val="100000"/>
              </a:lnSpc>
            </a:pPr>
            <a:r>
              <a:rPr b="1" lang="ru-RU" sz="1800" spc="-7" strike="noStrike">
                <a:solidFill>
                  <a:srgbClr val="000000"/>
                </a:solidFill>
                <a:latin typeface="Calibri"/>
                <a:ea typeface="DejaVu Sans"/>
              </a:rPr>
              <a:t>Пневмонія, при якій стандартна </a:t>
            </a:r>
            <a:r>
              <a:rPr b="1" lang="ru-RU" sz="1800" spc="-395" strike="noStrike">
                <a:solidFill>
                  <a:srgbClr val="000000"/>
                </a:solidFill>
                <a:latin typeface="Calibri"/>
                <a:ea typeface="DejaVu Sans"/>
              </a:rPr>
              <a:t> </a:t>
            </a:r>
            <a:r>
              <a:rPr b="1" lang="ru-RU" sz="1800" spc="-7" strike="noStrike">
                <a:solidFill>
                  <a:srgbClr val="000000"/>
                </a:solidFill>
                <a:latin typeface="Calibri"/>
                <a:ea typeface="DejaVu Sans"/>
              </a:rPr>
              <a:t>антибактеріальна</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терапія</a:t>
            </a:r>
            <a:endParaRPr b="0" lang="ru-RU" sz="1800" spc="-1" strike="noStrike">
              <a:latin typeface="Arial"/>
            </a:endParaRPr>
          </a:p>
          <a:p>
            <a:pPr marL="14760" algn="ctr">
              <a:lnSpc>
                <a:spcPct val="100000"/>
              </a:lnSpc>
              <a:spcBef>
                <a:spcPts val="45"/>
              </a:spcBef>
            </a:pPr>
            <a:r>
              <a:rPr b="1" lang="ru-RU" sz="1800" spc="-7" strike="noStrike">
                <a:solidFill>
                  <a:srgbClr val="000000"/>
                </a:solidFill>
                <a:latin typeface="Calibri"/>
                <a:ea typeface="DejaVu Sans"/>
              </a:rPr>
              <a:t>НЕ</a:t>
            </a:r>
            <a:r>
              <a:rPr b="1" lang="ru-RU" sz="1800" spc="-46" strike="noStrike">
                <a:solidFill>
                  <a:srgbClr val="000000"/>
                </a:solidFill>
                <a:latin typeface="Calibri"/>
                <a:ea typeface="DejaVu Sans"/>
              </a:rPr>
              <a:t> </a:t>
            </a:r>
            <a:r>
              <a:rPr b="1" lang="ru-RU" sz="1800" spc="-7" strike="noStrike">
                <a:solidFill>
                  <a:srgbClr val="000000"/>
                </a:solidFill>
                <a:latin typeface="Calibri"/>
                <a:ea typeface="DejaVu Sans"/>
              </a:rPr>
              <a:t>ефективна</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1" name="CustomShape 1"/>
          <p:cNvSpPr/>
          <p:nvPr/>
        </p:nvSpPr>
        <p:spPr>
          <a:xfrm>
            <a:off x="540720" y="146880"/>
            <a:ext cx="8060760" cy="1159560"/>
          </a:xfrm>
          <a:prstGeom prst="rect">
            <a:avLst/>
          </a:prstGeom>
          <a:noFill/>
          <a:ln>
            <a:noFill/>
          </a:ln>
        </p:spPr>
        <p:style>
          <a:lnRef idx="0"/>
          <a:fillRef idx="0"/>
          <a:effectRef idx="0"/>
          <a:fontRef idx="minor"/>
        </p:style>
        <p:txBody>
          <a:bodyPr lIns="0" rIns="0" tIns="185040" bIns="0">
            <a:spAutoFit/>
          </a:bodyPr>
          <a:p>
            <a:pPr marL="2554560" indent="-1951200">
              <a:lnSpc>
                <a:spcPct val="100000"/>
              </a:lnSpc>
              <a:spcBef>
                <a:spcPts val="99"/>
              </a:spcBef>
            </a:pPr>
            <a:r>
              <a:rPr b="1" lang="ru-RU" sz="3200" spc="-1" strike="noStrike">
                <a:solidFill>
                  <a:srgbClr val="000000"/>
                </a:solidFill>
                <a:latin typeface="Calibri"/>
                <a:ea typeface="DejaVu Sans"/>
              </a:rPr>
              <a:t>У</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якому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випадку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можна</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запідозрити </a:t>
            </a:r>
            <a:r>
              <a:rPr b="1" lang="ru-RU" sz="3200" spc="-710" strike="noStrike">
                <a:solidFill>
                  <a:srgbClr val="000000"/>
                </a:solidFill>
                <a:latin typeface="Calibri"/>
                <a:ea typeface="DejaVu Sans"/>
              </a:rPr>
              <a:t> </a:t>
            </a:r>
            <a:r>
              <a:rPr b="1" lang="ru-RU" sz="3200" spc="-7" strike="noStrike">
                <a:solidFill>
                  <a:srgbClr val="000000"/>
                </a:solidFill>
                <a:latin typeface="Calibri"/>
                <a:ea typeface="DejaVu Sans"/>
              </a:rPr>
              <a:t>імунодефіцит?</a:t>
            </a:r>
            <a:endParaRPr b="0" lang="ru-RU" sz="3200" spc="-1" strike="noStrike">
              <a:latin typeface="Arial"/>
            </a:endParaRPr>
          </a:p>
        </p:txBody>
      </p:sp>
      <p:sp>
        <p:nvSpPr>
          <p:cNvPr id="342" name="CustomShape 2"/>
          <p:cNvSpPr/>
          <p:nvPr/>
        </p:nvSpPr>
        <p:spPr>
          <a:xfrm>
            <a:off x="457200" y="1600200"/>
            <a:ext cx="3779280" cy="1130040"/>
          </a:xfrm>
          <a:prstGeom prst="rect">
            <a:avLst/>
          </a:prstGeom>
          <a:noFill/>
          <a:ln w="25560">
            <a:solidFill>
              <a:srgbClr val="c00000"/>
            </a:solidFill>
            <a:round/>
          </a:ln>
        </p:spPr>
        <p:style>
          <a:lnRef idx="0"/>
          <a:fillRef idx="0"/>
          <a:effectRef idx="0"/>
          <a:fontRef idx="minor"/>
        </p:style>
        <p:txBody>
          <a:bodyPr lIns="0" rIns="0" tIns="22320" bIns="0">
            <a:spAutoFit/>
          </a:bodyPr>
          <a:p>
            <a:pPr marL="433800" indent="-340920">
              <a:lnSpc>
                <a:spcPct val="101000"/>
              </a:lnSpc>
              <a:spcBef>
                <a:spcPts val="176"/>
              </a:spcBef>
              <a:buClr>
                <a:srgbClr val="000000"/>
              </a:buClr>
              <a:buSzPct val="102000"/>
              <a:buFont typeface="Microsoft Sans Serif"/>
              <a:buChar char="•"/>
            </a:pPr>
            <a:r>
              <a:rPr b="1" lang="ru-RU" sz="2400" spc="-1" strike="noStrike">
                <a:solidFill>
                  <a:srgbClr val="000000"/>
                </a:solidFill>
                <a:latin typeface="Calibri"/>
                <a:ea typeface="DejaVu Sans"/>
              </a:rPr>
              <a:t>У </a:t>
            </a:r>
            <a:r>
              <a:rPr b="1" lang="ru-RU" sz="2400" spc="-7" strike="noStrike">
                <a:solidFill>
                  <a:srgbClr val="000000"/>
                </a:solidFill>
                <a:latin typeface="Calibri"/>
                <a:ea typeface="DejaVu Sans"/>
              </a:rPr>
              <a:t>дитини 5-ти років за </a:t>
            </a:r>
            <a:r>
              <a:rPr b="1" lang="ru-RU" sz="2400" spc="-1" strike="noStrike">
                <a:solidFill>
                  <a:srgbClr val="000000"/>
                </a:solidFill>
                <a:latin typeface="Calibri"/>
                <a:ea typeface="DejaVu Sans"/>
              </a:rPr>
              <a:t> </a:t>
            </a:r>
            <a:r>
              <a:rPr b="1" lang="ru-RU" sz="2400" spc="-7" strike="noStrike">
                <a:solidFill>
                  <a:srgbClr val="000000"/>
                </a:solidFill>
                <a:latin typeface="Calibri"/>
                <a:ea typeface="DejaVu Sans"/>
              </a:rPr>
              <a:t>останній</a:t>
            </a:r>
            <a:r>
              <a:rPr b="1" lang="ru-RU" sz="2400" spc="-32" strike="noStrike">
                <a:solidFill>
                  <a:srgbClr val="000000"/>
                </a:solidFill>
                <a:latin typeface="Calibri"/>
                <a:ea typeface="DejaVu Sans"/>
              </a:rPr>
              <a:t> </a:t>
            </a:r>
            <a:r>
              <a:rPr b="1" lang="ru-RU" sz="2400" spc="-7" strike="noStrike">
                <a:solidFill>
                  <a:srgbClr val="000000"/>
                </a:solidFill>
                <a:latin typeface="Calibri"/>
                <a:ea typeface="DejaVu Sans"/>
              </a:rPr>
              <a:t>рік</a:t>
            </a:r>
            <a:r>
              <a:rPr b="1" lang="ru-RU" sz="2400" spc="-26" strike="noStrike">
                <a:solidFill>
                  <a:srgbClr val="000000"/>
                </a:solidFill>
                <a:latin typeface="Calibri"/>
                <a:ea typeface="DejaVu Sans"/>
              </a:rPr>
              <a:t> </a:t>
            </a:r>
            <a:r>
              <a:rPr b="1" lang="ru-RU" sz="2400" spc="-1" strike="noStrike">
                <a:solidFill>
                  <a:srgbClr val="000000"/>
                </a:solidFill>
                <a:latin typeface="Calibri"/>
                <a:ea typeface="DejaVu Sans"/>
              </a:rPr>
              <a:t>3</a:t>
            </a:r>
            <a:r>
              <a:rPr b="1" lang="ru-RU" sz="2400" spc="-26" strike="noStrike">
                <a:solidFill>
                  <a:srgbClr val="000000"/>
                </a:solidFill>
                <a:latin typeface="Calibri"/>
                <a:ea typeface="DejaVu Sans"/>
              </a:rPr>
              <a:t> </a:t>
            </a:r>
            <a:r>
              <a:rPr b="1" lang="ru-RU" sz="2400" spc="-7" strike="noStrike">
                <a:solidFill>
                  <a:srgbClr val="000000"/>
                </a:solidFill>
                <a:latin typeface="Calibri"/>
                <a:ea typeface="DejaVu Sans"/>
              </a:rPr>
              <a:t>рази</a:t>
            </a:r>
            <a:r>
              <a:rPr b="1" lang="ru-RU" sz="2400" spc="-26" strike="noStrike">
                <a:solidFill>
                  <a:srgbClr val="000000"/>
                </a:solidFill>
                <a:latin typeface="Calibri"/>
                <a:ea typeface="DejaVu Sans"/>
              </a:rPr>
              <a:t> </a:t>
            </a:r>
            <a:r>
              <a:rPr b="1" lang="ru-RU" sz="2400" spc="-7" strike="noStrike">
                <a:solidFill>
                  <a:srgbClr val="000000"/>
                </a:solidFill>
                <a:latin typeface="Calibri"/>
                <a:ea typeface="DejaVu Sans"/>
              </a:rPr>
              <a:t>був </a:t>
            </a:r>
            <a:r>
              <a:rPr b="1" lang="ru-RU" sz="2400" spc="-531" strike="noStrike">
                <a:solidFill>
                  <a:srgbClr val="000000"/>
                </a:solidFill>
                <a:latin typeface="Calibri"/>
                <a:ea typeface="DejaVu Sans"/>
              </a:rPr>
              <a:t> </a:t>
            </a:r>
            <a:r>
              <a:rPr b="1" lang="ru-RU" sz="2400" spc="-7" strike="noStrike">
                <a:solidFill>
                  <a:srgbClr val="000000"/>
                </a:solidFill>
                <a:latin typeface="Calibri"/>
                <a:ea typeface="DejaVu Sans"/>
              </a:rPr>
              <a:t>гнійний</a:t>
            </a:r>
            <a:r>
              <a:rPr b="1" lang="ru-RU" sz="2400" spc="-15" strike="noStrike">
                <a:solidFill>
                  <a:srgbClr val="000000"/>
                </a:solidFill>
                <a:latin typeface="Calibri"/>
                <a:ea typeface="DejaVu Sans"/>
              </a:rPr>
              <a:t> </a:t>
            </a:r>
            <a:r>
              <a:rPr b="1" lang="ru-RU" sz="2400" spc="-7" strike="noStrike">
                <a:solidFill>
                  <a:srgbClr val="000000"/>
                </a:solidFill>
                <a:latin typeface="Calibri"/>
                <a:ea typeface="DejaVu Sans"/>
              </a:rPr>
              <a:t>синусит</a:t>
            </a:r>
            <a:endParaRPr b="0" lang="ru-RU" sz="2400" spc="-1" strike="noStrike">
              <a:latin typeface="Arial"/>
            </a:endParaRPr>
          </a:p>
        </p:txBody>
      </p:sp>
      <p:sp>
        <p:nvSpPr>
          <p:cNvPr id="343" name="CustomShape 3"/>
          <p:cNvSpPr/>
          <p:nvPr/>
        </p:nvSpPr>
        <p:spPr>
          <a:xfrm>
            <a:off x="4648320" y="1600200"/>
            <a:ext cx="4036320" cy="1130040"/>
          </a:xfrm>
          <a:prstGeom prst="rect">
            <a:avLst/>
          </a:prstGeom>
          <a:noFill/>
          <a:ln w="28440">
            <a:solidFill>
              <a:srgbClr val="c00000"/>
            </a:solidFill>
            <a:round/>
          </a:ln>
        </p:spPr>
        <p:style>
          <a:lnRef idx="0"/>
          <a:fillRef idx="0"/>
          <a:effectRef idx="0"/>
          <a:fontRef idx="minor"/>
        </p:style>
        <p:txBody>
          <a:bodyPr lIns="0" rIns="0" tIns="22320" bIns="0">
            <a:spAutoFit/>
          </a:bodyPr>
          <a:p>
            <a:pPr marL="434520" indent="-340920">
              <a:lnSpc>
                <a:spcPct val="101000"/>
              </a:lnSpc>
              <a:spcBef>
                <a:spcPts val="176"/>
              </a:spcBef>
              <a:buClr>
                <a:srgbClr val="000000"/>
              </a:buClr>
              <a:buSzPct val="102000"/>
              <a:buFont typeface="Microsoft Sans Serif"/>
              <a:buChar char="•"/>
            </a:pPr>
            <a:r>
              <a:rPr b="1" lang="ru-RU" sz="2400" spc="-1" strike="noStrike">
                <a:solidFill>
                  <a:srgbClr val="000000"/>
                </a:solidFill>
                <a:latin typeface="Calibri"/>
                <a:ea typeface="DejaVu Sans"/>
              </a:rPr>
              <a:t>У </a:t>
            </a:r>
            <a:r>
              <a:rPr b="1" lang="ru-RU" sz="2400" spc="-7" strike="noStrike">
                <a:solidFill>
                  <a:srgbClr val="000000"/>
                </a:solidFill>
                <a:latin typeface="Calibri"/>
                <a:ea typeface="DejaVu Sans"/>
              </a:rPr>
              <a:t>дитини 5-ти років за </a:t>
            </a:r>
            <a:r>
              <a:rPr b="1" lang="ru-RU" sz="2400" spc="-1" strike="noStrike">
                <a:solidFill>
                  <a:srgbClr val="000000"/>
                </a:solidFill>
                <a:latin typeface="Calibri"/>
                <a:ea typeface="DejaVu Sans"/>
              </a:rPr>
              <a:t> </a:t>
            </a:r>
            <a:r>
              <a:rPr b="1" lang="ru-RU" sz="2400" spc="-7" strike="noStrike">
                <a:solidFill>
                  <a:srgbClr val="000000"/>
                </a:solidFill>
                <a:latin typeface="Calibri"/>
                <a:ea typeface="DejaVu Sans"/>
              </a:rPr>
              <a:t>останні</a:t>
            </a:r>
            <a:r>
              <a:rPr b="1" lang="ru-RU" sz="2400" spc="-32" strike="noStrike">
                <a:solidFill>
                  <a:srgbClr val="000000"/>
                </a:solidFill>
                <a:latin typeface="Calibri"/>
                <a:ea typeface="DejaVu Sans"/>
              </a:rPr>
              <a:t> </a:t>
            </a:r>
            <a:r>
              <a:rPr b="1" lang="ru-RU" sz="2400" spc="-7" strike="noStrike">
                <a:solidFill>
                  <a:srgbClr val="000000"/>
                </a:solidFill>
                <a:latin typeface="Calibri"/>
                <a:ea typeface="DejaVu Sans"/>
              </a:rPr>
              <a:t>півроку</a:t>
            </a:r>
            <a:r>
              <a:rPr b="1" lang="ru-RU" sz="2400" spc="-26" strike="noStrike">
                <a:solidFill>
                  <a:srgbClr val="000000"/>
                </a:solidFill>
                <a:latin typeface="Calibri"/>
                <a:ea typeface="DejaVu Sans"/>
              </a:rPr>
              <a:t> </a:t>
            </a:r>
            <a:r>
              <a:rPr b="1" lang="ru-RU" sz="2400" spc="-1" strike="noStrike">
                <a:solidFill>
                  <a:srgbClr val="000000"/>
                </a:solidFill>
                <a:latin typeface="Calibri"/>
                <a:ea typeface="DejaVu Sans"/>
              </a:rPr>
              <a:t>3</a:t>
            </a:r>
            <a:r>
              <a:rPr b="1" lang="ru-RU" sz="2400" spc="-26" strike="noStrike">
                <a:solidFill>
                  <a:srgbClr val="000000"/>
                </a:solidFill>
                <a:latin typeface="Calibri"/>
                <a:ea typeface="DejaVu Sans"/>
              </a:rPr>
              <a:t> </a:t>
            </a:r>
            <a:r>
              <a:rPr b="1" lang="ru-RU" sz="2400" spc="-7" strike="noStrike">
                <a:solidFill>
                  <a:srgbClr val="000000"/>
                </a:solidFill>
                <a:latin typeface="Calibri"/>
                <a:ea typeface="DejaVu Sans"/>
              </a:rPr>
              <a:t>рази</a:t>
            </a:r>
            <a:r>
              <a:rPr b="1" lang="ru-RU" sz="2400" spc="-26" strike="noStrike">
                <a:solidFill>
                  <a:srgbClr val="000000"/>
                </a:solidFill>
                <a:latin typeface="Calibri"/>
                <a:ea typeface="DejaVu Sans"/>
              </a:rPr>
              <a:t> </a:t>
            </a:r>
            <a:r>
              <a:rPr b="1" lang="ru-RU" sz="2400" spc="-7" strike="noStrike">
                <a:solidFill>
                  <a:srgbClr val="000000"/>
                </a:solidFill>
                <a:latin typeface="Calibri"/>
                <a:ea typeface="DejaVu Sans"/>
              </a:rPr>
              <a:t>був </a:t>
            </a:r>
            <a:r>
              <a:rPr b="1" lang="ru-RU" sz="2400" spc="-525" strike="noStrike">
                <a:solidFill>
                  <a:srgbClr val="000000"/>
                </a:solidFill>
                <a:latin typeface="Calibri"/>
                <a:ea typeface="DejaVu Sans"/>
              </a:rPr>
              <a:t> </a:t>
            </a:r>
            <a:r>
              <a:rPr b="1" lang="ru-RU" sz="2400" spc="-7" strike="noStrike">
                <a:solidFill>
                  <a:srgbClr val="000000"/>
                </a:solidFill>
                <a:latin typeface="Calibri"/>
                <a:ea typeface="DejaVu Sans"/>
              </a:rPr>
              <a:t>гнійний</a:t>
            </a:r>
            <a:r>
              <a:rPr b="1" lang="ru-RU" sz="2400" spc="-12" strike="noStrike">
                <a:solidFill>
                  <a:srgbClr val="000000"/>
                </a:solidFill>
                <a:latin typeface="Calibri"/>
                <a:ea typeface="DejaVu Sans"/>
              </a:rPr>
              <a:t> </a:t>
            </a:r>
            <a:r>
              <a:rPr b="1" lang="ru-RU" sz="2400" spc="-7" strike="noStrike">
                <a:solidFill>
                  <a:srgbClr val="000000"/>
                </a:solidFill>
                <a:latin typeface="Calibri"/>
                <a:ea typeface="DejaVu Sans"/>
              </a:rPr>
              <a:t>отит</a:t>
            </a:r>
            <a:endParaRPr b="0" lang="ru-RU" sz="2400" spc="-1" strike="noStrike">
              <a:latin typeface="Arial"/>
            </a:endParaRPr>
          </a:p>
        </p:txBody>
      </p:sp>
      <p:pic>
        <p:nvPicPr>
          <p:cNvPr id="344" name="object 5" descr=""/>
          <p:cNvPicPr/>
          <p:nvPr/>
        </p:nvPicPr>
        <p:blipFill>
          <a:blip r:embed="rId1"/>
          <a:stretch/>
        </p:blipFill>
        <p:spPr>
          <a:xfrm>
            <a:off x="952560" y="2819520"/>
            <a:ext cx="2873160" cy="2784960"/>
          </a:xfrm>
          <a:prstGeom prst="rect">
            <a:avLst/>
          </a:prstGeom>
          <a:ln>
            <a:noFill/>
          </a:ln>
        </p:spPr>
      </p:pic>
      <p:pic>
        <p:nvPicPr>
          <p:cNvPr id="345" name="object 6" descr=""/>
          <p:cNvPicPr/>
          <p:nvPr/>
        </p:nvPicPr>
        <p:blipFill>
          <a:blip r:embed="rId2"/>
          <a:stretch/>
        </p:blipFill>
        <p:spPr>
          <a:xfrm>
            <a:off x="4940280" y="2819520"/>
            <a:ext cx="3407760" cy="2784960"/>
          </a:xfrm>
          <a:prstGeom prst="rect">
            <a:avLst/>
          </a:prstGeom>
          <a:ln>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CustomShape 1"/>
          <p:cNvSpPr/>
          <p:nvPr/>
        </p:nvSpPr>
        <p:spPr>
          <a:xfrm>
            <a:off x="540720" y="146880"/>
            <a:ext cx="8060760" cy="1033560"/>
          </a:xfrm>
          <a:prstGeom prst="rect">
            <a:avLst/>
          </a:prstGeom>
          <a:noFill/>
          <a:ln>
            <a:noFill/>
          </a:ln>
        </p:spPr>
        <p:style>
          <a:lnRef idx="0"/>
          <a:fillRef idx="0"/>
          <a:effectRef idx="0"/>
          <a:fontRef idx="minor"/>
        </p:style>
        <p:txBody>
          <a:bodyPr lIns="0" rIns="0" tIns="59040" bIns="0">
            <a:spAutoFit/>
          </a:bodyPr>
          <a:p>
            <a:pPr marL="2752200" indent="-1957320">
              <a:lnSpc>
                <a:spcPct val="100000"/>
              </a:lnSpc>
              <a:spcBef>
                <a:spcPts val="99"/>
              </a:spcBef>
            </a:pPr>
            <a:r>
              <a:rPr b="1" lang="ru-RU" sz="3200" spc="-1" strike="noStrike">
                <a:solidFill>
                  <a:srgbClr val="000000"/>
                </a:solidFill>
                <a:latin typeface="Calibri"/>
                <a:ea typeface="DejaVu Sans"/>
              </a:rPr>
              <a:t>У</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якому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випадку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можна</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запідозрити </a:t>
            </a:r>
            <a:r>
              <a:rPr b="1" lang="ru-RU" sz="3200" spc="-710" strike="noStrike">
                <a:solidFill>
                  <a:srgbClr val="000000"/>
                </a:solidFill>
                <a:latin typeface="Calibri"/>
                <a:ea typeface="DejaVu Sans"/>
              </a:rPr>
              <a:t> </a:t>
            </a:r>
            <a:r>
              <a:rPr b="1" lang="ru-RU" sz="3200" spc="-7" strike="noStrike">
                <a:solidFill>
                  <a:srgbClr val="000000"/>
                </a:solidFill>
                <a:latin typeface="Calibri"/>
                <a:ea typeface="DejaVu Sans"/>
              </a:rPr>
              <a:t>імунодефіцит?</a:t>
            </a:r>
            <a:endParaRPr b="0" lang="ru-RU" sz="3200" spc="-1" strike="noStrike">
              <a:latin typeface="Arial"/>
            </a:endParaRPr>
          </a:p>
        </p:txBody>
      </p:sp>
      <p:grpSp>
        <p:nvGrpSpPr>
          <p:cNvPr id="347" name="Group 2"/>
          <p:cNvGrpSpPr/>
          <p:nvPr/>
        </p:nvGrpSpPr>
        <p:grpSpPr>
          <a:xfrm>
            <a:off x="337320" y="1403640"/>
            <a:ext cx="3762360" cy="4662000"/>
            <a:chOff x="337320" y="1403640"/>
            <a:chExt cx="3762360" cy="4662000"/>
          </a:xfrm>
        </p:grpSpPr>
        <p:pic>
          <p:nvPicPr>
            <p:cNvPr id="348" name="object 4" descr=""/>
            <p:cNvPicPr/>
            <p:nvPr/>
          </p:nvPicPr>
          <p:blipFill>
            <a:blip r:embed="rId1"/>
            <a:stretch/>
          </p:blipFill>
          <p:spPr>
            <a:xfrm>
              <a:off x="337320" y="1403640"/>
              <a:ext cx="3495960" cy="4662000"/>
            </a:xfrm>
            <a:prstGeom prst="rect">
              <a:avLst/>
            </a:prstGeom>
            <a:ln>
              <a:noFill/>
            </a:ln>
          </p:spPr>
        </p:pic>
        <p:sp>
          <p:nvSpPr>
            <p:cNvPr id="349" name="CustomShape 3"/>
            <p:cNvSpPr/>
            <p:nvPr/>
          </p:nvSpPr>
          <p:spPr>
            <a:xfrm>
              <a:off x="1364400" y="5024880"/>
              <a:ext cx="2735280" cy="921600"/>
            </a:xfrm>
            <a:custGeom>
              <a:avLst/>
              <a:gdLst/>
              <a:ahLst/>
              <a:rect l="l" t="t" r="r" b="b"/>
              <a:pathLst>
                <a:path w="2737485" h="923925">
                  <a:moveTo>
                    <a:pt x="2737146" y="923330"/>
                  </a:moveTo>
                  <a:lnTo>
                    <a:pt x="0" y="923330"/>
                  </a:lnTo>
                  <a:lnTo>
                    <a:pt x="0" y="0"/>
                  </a:lnTo>
                  <a:lnTo>
                    <a:pt x="2737146" y="0"/>
                  </a:lnTo>
                  <a:lnTo>
                    <a:pt x="2737146" y="923330"/>
                  </a:lnTo>
                  <a:close/>
                </a:path>
              </a:pathLst>
            </a:custGeom>
            <a:solidFill>
              <a:srgbClr val="ffffff"/>
            </a:solidFill>
            <a:ln>
              <a:noFill/>
            </a:ln>
          </p:spPr>
          <p:style>
            <a:lnRef idx="0"/>
            <a:fillRef idx="0"/>
            <a:effectRef idx="0"/>
            <a:fontRef idx="minor"/>
          </p:style>
        </p:sp>
      </p:grpSp>
      <p:grpSp>
        <p:nvGrpSpPr>
          <p:cNvPr id="350" name="Group 4"/>
          <p:cNvGrpSpPr/>
          <p:nvPr/>
        </p:nvGrpSpPr>
        <p:grpSpPr>
          <a:xfrm>
            <a:off x="4248360" y="1403640"/>
            <a:ext cx="3495960" cy="4662000"/>
            <a:chOff x="4248360" y="1403640"/>
            <a:chExt cx="3495960" cy="4662000"/>
          </a:xfrm>
        </p:grpSpPr>
        <p:pic>
          <p:nvPicPr>
            <p:cNvPr id="351" name="object 7" descr=""/>
            <p:cNvPicPr/>
            <p:nvPr/>
          </p:nvPicPr>
          <p:blipFill>
            <a:blip r:embed="rId2"/>
            <a:stretch/>
          </p:blipFill>
          <p:spPr>
            <a:xfrm>
              <a:off x="4248360" y="1403640"/>
              <a:ext cx="3495960" cy="4662000"/>
            </a:xfrm>
            <a:prstGeom prst="rect">
              <a:avLst/>
            </a:prstGeom>
            <a:ln>
              <a:noFill/>
            </a:ln>
          </p:spPr>
        </p:pic>
        <p:sp>
          <p:nvSpPr>
            <p:cNvPr id="352" name="CustomShape 5"/>
            <p:cNvSpPr/>
            <p:nvPr/>
          </p:nvSpPr>
          <p:spPr>
            <a:xfrm>
              <a:off x="5245200" y="5024880"/>
              <a:ext cx="2499120" cy="921600"/>
            </a:xfrm>
            <a:custGeom>
              <a:avLst/>
              <a:gdLst/>
              <a:ahLst/>
              <a:rect l="l" t="t" r="r" b="b"/>
              <a:pathLst>
                <a:path w="2501265" h="923925">
                  <a:moveTo>
                    <a:pt x="2501243" y="923330"/>
                  </a:moveTo>
                  <a:lnTo>
                    <a:pt x="0" y="923330"/>
                  </a:lnTo>
                  <a:lnTo>
                    <a:pt x="0" y="0"/>
                  </a:lnTo>
                  <a:lnTo>
                    <a:pt x="2501243" y="0"/>
                  </a:lnTo>
                  <a:lnTo>
                    <a:pt x="2501243" y="923330"/>
                  </a:lnTo>
                  <a:close/>
                </a:path>
              </a:pathLst>
            </a:custGeom>
            <a:solidFill>
              <a:srgbClr val="ffffff"/>
            </a:solidFill>
            <a:ln>
              <a:noFill/>
            </a:ln>
          </p:spPr>
          <p:style>
            <a:lnRef idx="0"/>
            <a:fillRef idx="0"/>
            <a:effectRef idx="0"/>
            <a:fontRef idx="minor"/>
          </p:style>
        </p:sp>
      </p:grpSp>
      <p:sp>
        <p:nvSpPr>
          <p:cNvPr id="353" name="CustomShape 6"/>
          <p:cNvSpPr/>
          <p:nvPr/>
        </p:nvSpPr>
        <p:spPr>
          <a:xfrm>
            <a:off x="1443240" y="5043240"/>
            <a:ext cx="2545560" cy="839520"/>
          </a:xfrm>
          <a:prstGeom prst="rect">
            <a:avLst/>
          </a:prstGeom>
          <a:noFill/>
          <a:ln>
            <a:noFill/>
          </a:ln>
        </p:spPr>
        <p:style>
          <a:lnRef idx="0"/>
          <a:fillRef idx="0"/>
          <a:effectRef idx="0"/>
          <a:fontRef idx="minor"/>
        </p:style>
        <p:txBody>
          <a:bodyPr lIns="0" rIns="0" tIns="9360" bIns="0">
            <a:spAutoFit/>
          </a:bodyPr>
          <a:p>
            <a:pPr marL="12600">
              <a:lnSpc>
                <a:spcPct val="101000"/>
              </a:lnSpc>
              <a:spcBef>
                <a:spcPts val="74"/>
              </a:spcBef>
            </a:pPr>
            <a:r>
              <a:rPr b="1" lang="ru-RU" sz="1800" spc="-7" strike="noStrike">
                <a:solidFill>
                  <a:srgbClr val="000000"/>
                </a:solidFill>
                <a:latin typeface="Calibri"/>
                <a:ea typeface="DejaVu Sans"/>
              </a:rPr>
              <a:t>Короткочасна</a:t>
            </a:r>
            <a:r>
              <a:rPr b="1" lang="ru-RU" sz="1800" spc="-52" strike="noStrike">
                <a:solidFill>
                  <a:srgbClr val="000000"/>
                </a:solidFill>
                <a:latin typeface="Calibri"/>
                <a:ea typeface="DejaVu Sans"/>
              </a:rPr>
              <a:t> </a:t>
            </a:r>
            <a:r>
              <a:rPr b="1" lang="ru-RU" sz="1800" spc="-7" strike="noStrike">
                <a:solidFill>
                  <a:srgbClr val="000000"/>
                </a:solidFill>
                <a:latin typeface="Calibri"/>
                <a:ea typeface="DejaVu Sans"/>
              </a:rPr>
              <a:t>затримка</a:t>
            </a:r>
            <a:r>
              <a:rPr b="1" lang="ru-RU" sz="1800" spc="-46" strike="noStrike">
                <a:solidFill>
                  <a:srgbClr val="000000"/>
                </a:solidFill>
                <a:latin typeface="Calibri"/>
                <a:ea typeface="DejaVu Sans"/>
              </a:rPr>
              <a:t> </a:t>
            </a:r>
            <a:r>
              <a:rPr b="1" lang="ru-RU" sz="1800" spc="-1" strike="noStrike">
                <a:solidFill>
                  <a:srgbClr val="000000"/>
                </a:solidFill>
                <a:latin typeface="Calibri"/>
                <a:ea typeface="DejaVu Sans"/>
              </a:rPr>
              <a:t>у </a:t>
            </a:r>
            <a:r>
              <a:rPr b="1" lang="ru-RU" sz="1800" spc="-395" strike="noStrike">
                <a:solidFill>
                  <a:srgbClr val="000000"/>
                </a:solidFill>
                <a:latin typeface="Calibri"/>
                <a:ea typeface="DejaVu Sans"/>
              </a:rPr>
              <a:t> </a:t>
            </a:r>
            <a:r>
              <a:rPr b="1" lang="ru-RU" sz="1800" spc="-7" strike="noStrike">
                <a:solidFill>
                  <a:srgbClr val="000000"/>
                </a:solidFill>
                <a:latin typeface="Calibri"/>
                <a:ea typeface="DejaVu Sans"/>
              </a:rPr>
              <a:t>додаванні або втрата </a:t>
            </a:r>
            <a:r>
              <a:rPr b="1" lang="ru-RU" sz="1800" spc="-1" strike="noStrike">
                <a:solidFill>
                  <a:srgbClr val="000000"/>
                </a:solidFill>
                <a:latin typeface="Calibri"/>
                <a:ea typeface="DejaVu Sans"/>
              </a:rPr>
              <a:t> </a:t>
            </a:r>
            <a:r>
              <a:rPr b="1" lang="ru-RU" sz="1800" spc="-7" strike="noStrike">
                <a:solidFill>
                  <a:srgbClr val="000000"/>
                </a:solidFill>
                <a:latin typeface="Calibri"/>
                <a:ea typeface="DejaVu Sans"/>
              </a:rPr>
              <a:t>ваги</a:t>
            </a:r>
            <a:endParaRPr b="0" lang="ru-RU" sz="1800" spc="-1" strike="noStrike">
              <a:latin typeface="Arial"/>
            </a:endParaRPr>
          </a:p>
        </p:txBody>
      </p:sp>
      <p:sp>
        <p:nvSpPr>
          <p:cNvPr id="354" name="CustomShape 7"/>
          <p:cNvSpPr/>
          <p:nvPr/>
        </p:nvSpPr>
        <p:spPr>
          <a:xfrm>
            <a:off x="4101480" y="1277280"/>
            <a:ext cx="3777840" cy="4671360"/>
          </a:xfrm>
          <a:prstGeom prst="rect">
            <a:avLst/>
          </a:prstGeom>
          <a:noFill/>
          <a:ln w="25560">
            <a:solidFill>
              <a:srgbClr val="c00000"/>
            </a:solidFill>
            <a:round/>
          </a:ln>
        </p:spPr>
        <p:style>
          <a:lnRef idx="0"/>
          <a:fillRef idx="0"/>
          <a:effectRef idx="0"/>
          <a:fontRef idx="minor"/>
        </p:style>
        <p:txBody>
          <a:bodyPr lIns="0" rIns="0" tIns="0" bIns="0">
            <a:spAutoFit/>
          </a:bodyPr>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spcBef>
                <a:spcPts val="6"/>
              </a:spcBef>
            </a:pPr>
            <a:endParaRPr b="0" lang="ru-RU" sz="1800" spc="-1" strike="noStrike">
              <a:latin typeface="Arial"/>
            </a:endParaRPr>
          </a:p>
          <a:p>
            <a:pPr marL="1234440">
              <a:lnSpc>
                <a:spcPct val="101000"/>
              </a:lnSpc>
            </a:pPr>
            <a:r>
              <a:rPr b="1" lang="ru-RU" sz="1800" spc="-7" strike="noStrike">
                <a:solidFill>
                  <a:srgbClr val="000000"/>
                </a:solidFill>
                <a:latin typeface="Calibri"/>
                <a:ea typeface="DejaVu Sans"/>
              </a:rPr>
              <a:t>Тривала</a:t>
            </a:r>
            <a:r>
              <a:rPr b="1" lang="ru-RU" sz="1800" spc="-52" strike="noStrike">
                <a:solidFill>
                  <a:srgbClr val="000000"/>
                </a:solidFill>
                <a:latin typeface="Calibri"/>
                <a:ea typeface="DejaVu Sans"/>
              </a:rPr>
              <a:t> </a:t>
            </a:r>
            <a:r>
              <a:rPr b="1" lang="ru-RU" sz="1800" spc="-1" strike="noStrike">
                <a:solidFill>
                  <a:srgbClr val="000000"/>
                </a:solidFill>
                <a:latin typeface="Calibri"/>
                <a:ea typeface="DejaVu Sans"/>
              </a:rPr>
              <a:t>і</a:t>
            </a:r>
            <a:r>
              <a:rPr b="1" lang="ru-RU" sz="1800" spc="-46" strike="noStrike">
                <a:solidFill>
                  <a:srgbClr val="000000"/>
                </a:solidFill>
                <a:latin typeface="Calibri"/>
                <a:ea typeface="DejaVu Sans"/>
              </a:rPr>
              <a:t> </a:t>
            </a:r>
            <a:r>
              <a:rPr b="1" lang="ru-RU" sz="1800" spc="-7" strike="noStrike">
                <a:solidFill>
                  <a:srgbClr val="000000"/>
                </a:solidFill>
                <a:latin typeface="Calibri"/>
                <a:ea typeface="DejaVu Sans"/>
              </a:rPr>
              <a:t>прогресуюча </a:t>
            </a:r>
            <a:r>
              <a:rPr b="1" lang="ru-RU" sz="1800" spc="-395" strike="noStrike">
                <a:solidFill>
                  <a:srgbClr val="000000"/>
                </a:solidFill>
                <a:latin typeface="Calibri"/>
                <a:ea typeface="DejaVu Sans"/>
              </a:rPr>
              <a:t> </a:t>
            </a:r>
            <a:r>
              <a:rPr b="1" lang="ru-RU" sz="1800" spc="-7" strike="noStrike">
                <a:solidFill>
                  <a:srgbClr val="000000"/>
                </a:solidFill>
                <a:latin typeface="Calibri"/>
                <a:ea typeface="DejaVu Sans"/>
              </a:rPr>
              <a:t>затримка зросту </a:t>
            </a:r>
            <a:r>
              <a:rPr b="1" lang="ru-RU" sz="1800" spc="-1" strike="noStrike">
                <a:solidFill>
                  <a:srgbClr val="000000"/>
                </a:solidFill>
                <a:latin typeface="Calibri"/>
                <a:ea typeface="DejaVu Sans"/>
              </a:rPr>
              <a:t>і  </a:t>
            </a:r>
            <a:r>
              <a:rPr b="1" lang="ru-RU" sz="1800" spc="-7" strike="noStrike">
                <a:solidFill>
                  <a:srgbClr val="000000"/>
                </a:solidFill>
                <a:latin typeface="Calibri"/>
                <a:ea typeface="DejaVu Sans"/>
              </a:rPr>
              <a:t>додавання</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ваги</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CustomShape 1"/>
          <p:cNvSpPr/>
          <p:nvPr/>
        </p:nvSpPr>
        <p:spPr>
          <a:xfrm>
            <a:off x="540720" y="146880"/>
            <a:ext cx="8060760" cy="1179000"/>
          </a:xfrm>
          <a:prstGeom prst="rect">
            <a:avLst/>
          </a:prstGeom>
          <a:noFill/>
          <a:ln>
            <a:noFill/>
          </a:ln>
        </p:spPr>
        <p:style>
          <a:lnRef idx="0"/>
          <a:fillRef idx="0"/>
          <a:effectRef idx="0"/>
          <a:fontRef idx="minor"/>
        </p:style>
        <p:txBody>
          <a:bodyPr lIns="0" rIns="0" tIns="204480" bIns="0">
            <a:spAutoFit/>
          </a:bodyPr>
          <a:p>
            <a:pPr marL="2610000" indent="-1959840">
              <a:lnSpc>
                <a:spcPct val="100000"/>
              </a:lnSpc>
              <a:spcBef>
                <a:spcPts val="99"/>
              </a:spcBef>
            </a:pPr>
            <a:r>
              <a:rPr b="1" lang="ru-RU" sz="3200" spc="-1" strike="noStrike">
                <a:solidFill>
                  <a:srgbClr val="000000"/>
                </a:solidFill>
                <a:latin typeface="Calibri"/>
                <a:ea typeface="DejaVu Sans"/>
              </a:rPr>
              <a:t>У</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якому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випадку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можна</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запідозрити </a:t>
            </a:r>
            <a:r>
              <a:rPr b="1" lang="ru-RU" sz="3200" spc="-710" strike="noStrike">
                <a:solidFill>
                  <a:srgbClr val="000000"/>
                </a:solidFill>
                <a:latin typeface="Calibri"/>
                <a:ea typeface="DejaVu Sans"/>
              </a:rPr>
              <a:t> </a:t>
            </a:r>
            <a:r>
              <a:rPr b="1" lang="ru-RU" sz="3200" spc="-7" strike="noStrike">
                <a:solidFill>
                  <a:srgbClr val="000000"/>
                </a:solidFill>
                <a:latin typeface="Calibri"/>
                <a:ea typeface="DejaVu Sans"/>
              </a:rPr>
              <a:t>імунодефіцит?</a:t>
            </a:r>
            <a:endParaRPr b="0" lang="ru-RU" sz="3200" spc="-1" strike="noStrike">
              <a:latin typeface="Arial"/>
            </a:endParaRPr>
          </a:p>
        </p:txBody>
      </p:sp>
      <p:pic>
        <p:nvPicPr>
          <p:cNvPr id="356" name="object 3" descr=""/>
          <p:cNvPicPr/>
          <p:nvPr/>
        </p:nvPicPr>
        <p:blipFill>
          <a:blip r:embed="rId1"/>
          <a:stretch/>
        </p:blipFill>
        <p:spPr>
          <a:xfrm>
            <a:off x="139680" y="1981080"/>
            <a:ext cx="3546000" cy="2653920"/>
          </a:xfrm>
          <a:prstGeom prst="rect">
            <a:avLst/>
          </a:prstGeom>
          <a:ln>
            <a:noFill/>
          </a:ln>
        </p:spPr>
      </p:pic>
      <p:pic>
        <p:nvPicPr>
          <p:cNvPr id="357" name="object 4" descr=""/>
          <p:cNvPicPr/>
          <p:nvPr/>
        </p:nvPicPr>
        <p:blipFill>
          <a:blip r:embed="rId2"/>
          <a:stretch/>
        </p:blipFill>
        <p:spPr>
          <a:xfrm>
            <a:off x="3924360" y="1981080"/>
            <a:ext cx="2124720" cy="2653920"/>
          </a:xfrm>
          <a:prstGeom prst="rect">
            <a:avLst/>
          </a:prstGeom>
          <a:ln>
            <a:noFill/>
          </a:ln>
        </p:spPr>
      </p:pic>
      <p:sp>
        <p:nvSpPr>
          <p:cNvPr id="358" name="CustomShape 2"/>
          <p:cNvSpPr/>
          <p:nvPr/>
        </p:nvSpPr>
        <p:spPr>
          <a:xfrm>
            <a:off x="244080" y="4778640"/>
            <a:ext cx="3347640" cy="743760"/>
          </a:xfrm>
          <a:prstGeom prst="rect">
            <a:avLst/>
          </a:prstGeom>
          <a:noFill/>
          <a:ln>
            <a:noFill/>
          </a:ln>
        </p:spPr>
        <p:style>
          <a:lnRef idx="0"/>
          <a:fillRef idx="0"/>
          <a:effectRef idx="0"/>
          <a:fontRef idx="minor"/>
        </p:style>
        <p:txBody>
          <a:bodyPr lIns="0" rIns="0" tIns="12600" bIns="0">
            <a:spAutoFit/>
          </a:bodyPr>
          <a:p>
            <a:pPr marL="12600" indent="97200">
              <a:lnSpc>
                <a:spcPct val="100000"/>
              </a:lnSpc>
              <a:spcBef>
                <a:spcPts val="99"/>
              </a:spcBef>
            </a:pPr>
            <a:r>
              <a:rPr b="1" lang="ru-RU" sz="2400" spc="-7" strike="noStrike">
                <a:solidFill>
                  <a:srgbClr val="002060"/>
                </a:solidFill>
                <a:latin typeface="Calibri"/>
                <a:ea typeface="DejaVu Sans"/>
              </a:rPr>
              <a:t>Після вакцинації БЦЖ </a:t>
            </a:r>
            <a:r>
              <a:rPr b="1" lang="ru-RU" sz="2400" spc="-1" strike="noStrike">
                <a:solidFill>
                  <a:srgbClr val="002060"/>
                </a:solidFill>
                <a:latin typeface="Calibri"/>
                <a:ea typeface="DejaVu Sans"/>
              </a:rPr>
              <a:t>–  </a:t>
            </a:r>
            <a:r>
              <a:rPr b="1" lang="ru-RU" sz="2400" spc="-7" strike="noStrike">
                <a:solidFill>
                  <a:srgbClr val="002060"/>
                </a:solidFill>
                <a:latin typeface="Calibri"/>
                <a:ea typeface="DejaVu Sans"/>
              </a:rPr>
              <a:t>пустула</a:t>
            </a:r>
            <a:r>
              <a:rPr b="1" lang="ru-RU" sz="2400" spc="-32" strike="noStrike">
                <a:solidFill>
                  <a:srgbClr val="002060"/>
                </a:solidFill>
                <a:latin typeface="Calibri"/>
                <a:ea typeface="DejaVu Sans"/>
              </a:rPr>
              <a:t> </a:t>
            </a:r>
            <a:r>
              <a:rPr b="1" lang="ru-RU" sz="2400" spc="-1" strike="noStrike">
                <a:solidFill>
                  <a:srgbClr val="002060"/>
                </a:solidFill>
                <a:latin typeface="Calibri"/>
                <a:ea typeface="DejaVu Sans"/>
              </a:rPr>
              <a:t>у</a:t>
            </a:r>
            <a:r>
              <a:rPr b="1" lang="ru-RU" sz="2400" spc="-26" strike="noStrike">
                <a:solidFill>
                  <a:srgbClr val="002060"/>
                </a:solidFill>
                <a:latin typeface="Calibri"/>
                <a:ea typeface="DejaVu Sans"/>
              </a:rPr>
              <a:t> </a:t>
            </a:r>
            <a:r>
              <a:rPr b="1" lang="ru-RU" sz="2400" spc="-7" strike="noStrike">
                <a:solidFill>
                  <a:srgbClr val="002060"/>
                </a:solidFill>
                <a:latin typeface="Calibri"/>
                <a:ea typeface="DejaVu Sans"/>
              </a:rPr>
              <a:t>віці</a:t>
            </a:r>
            <a:r>
              <a:rPr b="1" lang="ru-RU" sz="2400" spc="-26" strike="noStrike">
                <a:solidFill>
                  <a:srgbClr val="002060"/>
                </a:solidFill>
                <a:latin typeface="Calibri"/>
                <a:ea typeface="DejaVu Sans"/>
              </a:rPr>
              <a:t> </a:t>
            </a:r>
            <a:r>
              <a:rPr b="1" lang="ru-RU" sz="2400" spc="-7" strike="noStrike">
                <a:solidFill>
                  <a:srgbClr val="002060"/>
                </a:solidFill>
                <a:latin typeface="Calibri"/>
                <a:ea typeface="DejaVu Sans"/>
              </a:rPr>
              <a:t>3–4</a:t>
            </a:r>
            <a:r>
              <a:rPr b="1" lang="ru-RU" sz="2400" spc="-26" strike="noStrike">
                <a:solidFill>
                  <a:srgbClr val="002060"/>
                </a:solidFill>
                <a:latin typeface="Calibri"/>
                <a:ea typeface="DejaVu Sans"/>
              </a:rPr>
              <a:t> </a:t>
            </a:r>
            <a:r>
              <a:rPr b="1" lang="ru-RU" sz="2400" spc="-7" strike="noStrike">
                <a:solidFill>
                  <a:srgbClr val="002060"/>
                </a:solidFill>
                <a:latin typeface="Calibri"/>
                <a:ea typeface="DejaVu Sans"/>
              </a:rPr>
              <a:t>місяців</a:t>
            </a:r>
            <a:endParaRPr b="0" lang="ru-RU" sz="2400" spc="-1" strike="noStrike">
              <a:latin typeface="Arial"/>
            </a:endParaRPr>
          </a:p>
        </p:txBody>
      </p:sp>
      <p:sp>
        <p:nvSpPr>
          <p:cNvPr id="359" name="CustomShape 3"/>
          <p:cNvSpPr/>
          <p:nvPr/>
        </p:nvSpPr>
        <p:spPr>
          <a:xfrm>
            <a:off x="3788280" y="1712520"/>
            <a:ext cx="5179320" cy="3204360"/>
          </a:xfrm>
          <a:prstGeom prst="rect">
            <a:avLst/>
          </a:prstGeom>
          <a:noFill/>
          <a:ln w="25560">
            <a:solidFill>
              <a:srgbClr val="c00000"/>
            </a:solidFill>
            <a:round/>
          </a:ln>
        </p:spPr>
        <p:style>
          <a:lnRef idx="0"/>
          <a:fillRef idx="0"/>
          <a:effectRef idx="0"/>
          <a:fontRef idx="minor"/>
        </p:style>
        <p:txBody>
          <a:bodyPr lIns="0" rIns="0" tIns="0" bIns="0">
            <a:spAutoFit/>
          </a:bodyPr>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spcBef>
                <a:spcPts val="34"/>
              </a:spcBef>
            </a:pPr>
            <a:endParaRPr b="0" lang="ru-RU" sz="1800" spc="-1" strike="noStrike">
              <a:latin typeface="Arial"/>
            </a:endParaRPr>
          </a:p>
          <a:p>
            <a:pPr marL="584280" indent="-77040">
              <a:lnSpc>
                <a:spcPct val="100000"/>
              </a:lnSpc>
            </a:pPr>
            <a:r>
              <a:rPr b="1" lang="ru-RU" sz="2400" spc="-7" strike="noStrike">
                <a:solidFill>
                  <a:srgbClr val="002060"/>
                </a:solidFill>
                <a:latin typeface="Calibri"/>
                <a:ea typeface="DejaVu Sans"/>
              </a:rPr>
              <a:t>Після</a:t>
            </a:r>
            <a:r>
              <a:rPr b="1" lang="ru-RU" sz="2400" spc="-32" strike="noStrike">
                <a:solidFill>
                  <a:srgbClr val="002060"/>
                </a:solidFill>
                <a:latin typeface="Calibri"/>
                <a:ea typeface="DejaVu Sans"/>
              </a:rPr>
              <a:t> </a:t>
            </a:r>
            <a:r>
              <a:rPr b="1" lang="ru-RU" sz="2400" spc="-7" strike="noStrike">
                <a:solidFill>
                  <a:srgbClr val="002060"/>
                </a:solidFill>
                <a:latin typeface="Calibri"/>
                <a:ea typeface="DejaVu Sans"/>
              </a:rPr>
              <a:t>вакцинації</a:t>
            </a:r>
            <a:r>
              <a:rPr b="1" lang="ru-RU" sz="2400" spc="-26" strike="noStrike">
                <a:solidFill>
                  <a:srgbClr val="002060"/>
                </a:solidFill>
                <a:latin typeface="Calibri"/>
                <a:ea typeface="DejaVu Sans"/>
              </a:rPr>
              <a:t> </a:t>
            </a:r>
            <a:r>
              <a:rPr b="1" lang="ru-RU" sz="2400" spc="-7" strike="noStrike">
                <a:solidFill>
                  <a:srgbClr val="002060"/>
                </a:solidFill>
                <a:latin typeface="Calibri"/>
                <a:ea typeface="DejaVu Sans"/>
              </a:rPr>
              <a:t>БЦЖ</a:t>
            </a:r>
            <a:r>
              <a:rPr b="1" lang="ru-RU" sz="2400" spc="-26" strike="noStrike">
                <a:solidFill>
                  <a:srgbClr val="002060"/>
                </a:solidFill>
                <a:latin typeface="Calibri"/>
                <a:ea typeface="DejaVu Sans"/>
              </a:rPr>
              <a:t> </a:t>
            </a:r>
            <a:r>
              <a:rPr b="1" lang="ru-RU" sz="2400" spc="-1" strike="noStrike">
                <a:solidFill>
                  <a:srgbClr val="002060"/>
                </a:solidFill>
                <a:latin typeface="Calibri"/>
                <a:ea typeface="DejaVu Sans"/>
              </a:rPr>
              <a:t>–</a:t>
            </a:r>
            <a:r>
              <a:rPr b="1" lang="ru-RU" sz="2400" spc="-26" strike="noStrike">
                <a:solidFill>
                  <a:srgbClr val="002060"/>
                </a:solidFill>
                <a:latin typeface="Calibri"/>
                <a:ea typeface="DejaVu Sans"/>
              </a:rPr>
              <a:t> </a:t>
            </a:r>
            <a:r>
              <a:rPr b="1" lang="ru-RU" sz="2400" spc="-7" strike="noStrike">
                <a:solidFill>
                  <a:srgbClr val="002060"/>
                </a:solidFill>
                <a:latin typeface="Calibri"/>
                <a:ea typeface="DejaVu Sans"/>
              </a:rPr>
              <a:t>холодний </a:t>
            </a:r>
            <a:r>
              <a:rPr b="1" lang="ru-RU" sz="2400" spc="-525" strike="noStrike">
                <a:solidFill>
                  <a:srgbClr val="002060"/>
                </a:solidFill>
                <a:latin typeface="Calibri"/>
                <a:ea typeface="DejaVu Sans"/>
              </a:rPr>
              <a:t> </a:t>
            </a:r>
            <a:r>
              <a:rPr b="1" lang="ru-RU" sz="2400" spc="-7" strike="noStrike">
                <a:solidFill>
                  <a:srgbClr val="002060"/>
                </a:solidFill>
                <a:latin typeface="Calibri"/>
                <a:ea typeface="DejaVu Sans"/>
              </a:rPr>
              <a:t>абсцес</a:t>
            </a:r>
            <a:r>
              <a:rPr b="1" lang="ru-RU" sz="2400" spc="-21" strike="noStrike">
                <a:solidFill>
                  <a:srgbClr val="002060"/>
                </a:solidFill>
                <a:latin typeface="Calibri"/>
                <a:ea typeface="DejaVu Sans"/>
              </a:rPr>
              <a:t> </a:t>
            </a:r>
            <a:r>
              <a:rPr b="1" lang="ru-RU" sz="2400" spc="-7" strike="noStrike">
                <a:solidFill>
                  <a:srgbClr val="002060"/>
                </a:solidFill>
                <a:latin typeface="Calibri"/>
                <a:ea typeface="DejaVu Sans"/>
              </a:rPr>
              <a:t>та</a:t>
            </a:r>
            <a:r>
              <a:rPr b="1" lang="ru-RU" sz="2400" spc="-15" strike="noStrike">
                <a:solidFill>
                  <a:srgbClr val="002060"/>
                </a:solidFill>
                <a:latin typeface="Calibri"/>
                <a:ea typeface="DejaVu Sans"/>
              </a:rPr>
              <a:t> </a:t>
            </a:r>
            <a:r>
              <a:rPr b="1" lang="ru-RU" sz="2400" spc="-7" strike="noStrike">
                <a:solidFill>
                  <a:srgbClr val="002060"/>
                </a:solidFill>
                <a:latin typeface="Calibri"/>
                <a:ea typeface="DejaVu Sans"/>
              </a:rPr>
              <a:t>лімфаденит</a:t>
            </a:r>
            <a:r>
              <a:rPr b="1" lang="ru-RU" sz="2400" spc="-15" strike="noStrike">
                <a:solidFill>
                  <a:srgbClr val="002060"/>
                </a:solidFill>
                <a:latin typeface="Calibri"/>
                <a:ea typeface="DejaVu Sans"/>
              </a:rPr>
              <a:t> </a:t>
            </a:r>
            <a:r>
              <a:rPr b="1" lang="ru-RU" sz="2400" spc="-1" strike="noStrike">
                <a:solidFill>
                  <a:srgbClr val="002060"/>
                </a:solidFill>
                <a:latin typeface="Calibri"/>
                <a:ea typeface="DejaVu Sans"/>
              </a:rPr>
              <a:t>у</a:t>
            </a:r>
            <a:r>
              <a:rPr b="1" lang="ru-RU" sz="2400" spc="-15" strike="noStrike">
                <a:solidFill>
                  <a:srgbClr val="002060"/>
                </a:solidFill>
                <a:latin typeface="Calibri"/>
                <a:ea typeface="DejaVu Sans"/>
              </a:rPr>
              <a:t> </a:t>
            </a:r>
            <a:r>
              <a:rPr b="1" lang="ru-RU" sz="2400" spc="-7" strike="noStrike">
                <a:solidFill>
                  <a:srgbClr val="002060"/>
                </a:solidFill>
                <a:latin typeface="Calibri"/>
                <a:ea typeface="DejaVu Sans"/>
              </a:rPr>
              <a:t>віці</a:t>
            </a:r>
            <a:r>
              <a:rPr b="1" lang="ru-RU" sz="2400" spc="-15" strike="noStrike">
                <a:solidFill>
                  <a:srgbClr val="002060"/>
                </a:solidFill>
                <a:latin typeface="Calibri"/>
                <a:ea typeface="DejaVu Sans"/>
              </a:rPr>
              <a:t> </a:t>
            </a:r>
            <a:r>
              <a:rPr b="1" lang="ru-RU" sz="2400" spc="-1" strike="noStrike">
                <a:solidFill>
                  <a:srgbClr val="002060"/>
                </a:solidFill>
                <a:latin typeface="Calibri"/>
                <a:ea typeface="DejaVu Sans"/>
              </a:rPr>
              <a:t>1</a:t>
            </a:r>
            <a:r>
              <a:rPr b="1" lang="ru-RU" sz="2400" spc="-15" strike="noStrike">
                <a:solidFill>
                  <a:srgbClr val="002060"/>
                </a:solidFill>
                <a:latin typeface="Calibri"/>
                <a:ea typeface="DejaVu Sans"/>
              </a:rPr>
              <a:t> </a:t>
            </a:r>
            <a:r>
              <a:rPr b="1" lang="ru-RU" sz="2400" spc="-7" strike="noStrike">
                <a:solidFill>
                  <a:srgbClr val="002060"/>
                </a:solidFill>
                <a:latin typeface="Calibri"/>
                <a:ea typeface="DejaVu Sans"/>
              </a:rPr>
              <a:t>рік</a:t>
            </a:r>
            <a:endParaRPr b="0" lang="ru-RU" sz="2400" spc="-1" strike="noStrike">
              <a:latin typeface="Arial"/>
            </a:endParaRPr>
          </a:p>
        </p:txBody>
      </p:sp>
      <p:sp>
        <p:nvSpPr>
          <p:cNvPr id="360" name="CustomShape 4"/>
          <p:cNvSpPr/>
          <p:nvPr/>
        </p:nvSpPr>
        <p:spPr>
          <a:xfrm>
            <a:off x="5153040" y="3730680"/>
            <a:ext cx="723600" cy="723600"/>
          </a:xfrm>
          <a:custGeom>
            <a:avLst/>
            <a:gdLst/>
            <a:ahLst/>
            <a:rect l="l" t="t" r="r" b="b"/>
            <a:pathLst>
              <a:path w="725804" h="725804">
                <a:moveTo>
                  <a:pt x="0" y="362743"/>
                </a:moveTo>
                <a:lnTo>
                  <a:pt x="7143" y="289718"/>
                </a:lnTo>
                <a:lnTo>
                  <a:pt x="28575" y="221456"/>
                </a:lnTo>
                <a:lnTo>
                  <a:pt x="61912" y="160337"/>
                </a:lnTo>
                <a:lnTo>
                  <a:pt x="106362" y="106362"/>
                </a:lnTo>
                <a:lnTo>
                  <a:pt x="160337" y="61912"/>
                </a:lnTo>
                <a:lnTo>
                  <a:pt x="221456" y="28575"/>
                </a:lnTo>
                <a:lnTo>
                  <a:pt x="289718" y="7143"/>
                </a:lnTo>
                <a:lnTo>
                  <a:pt x="362743" y="0"/>
                </a:lnTo>
                <a:lnTo>
                  <a:pt x="435768" y="7143"/>
                </a:lnTo>
                <a:lnTo>
                  <a:pt x="504031" y="28575"/>
                </a:lnTo>
                <a:lnTo>
                  <a:pt x="565943" y="61912"/>
                </a:lnTo>
                <a:lnTo>
                  <a:pt x="619125" y="106362"/>
                </a:lnTo>
                <a:lnTo>
                  <a:pt x="663575" y="160337"/>
                </a:lnTo>
                <a:lnTo>
                  <a:pt x="696912" y="221456"/>
                </a:lnTo>
                <a:lnTo>
                  <a:pt x="718343" y="289718"/>
                </a:lnTo>
                <a:lnTo>
                  <a:pt x="725487" y="362743"/>
                </a:lnTo>
                <a:lnTo>
                  <a:pt x="718343" y="435768"/>
                </a:lnTo>
                <a:lnTo>
                  <a:pt x="696912" y="504031"/>
                </a:lnTo>
                <a:lnTo>
                  <a:pt x="663575" y="565943"/>
                </a:lnTo>
                <a:lnTo>
                  <a:pt x="619125" y="619125"/>
                </a:lnTo>
                <a:lnTo>
                  <a:pt x="565943" y="663575"/>
                </a:lnTo>
                <a:lnTo>
                  <a:pt x="504031" y="696912"/>
                </a:lnTo>
                <a:lnTo>
                  <a:pt x="435768" y="718343"/>
                </a:lnTo>
                <a:lnTo>
                  <a:pt x="362743" y="725487"/>
                </a:lnTo>
                <a:lnTo>
                  <a:pt x="289718" y="718343"/>
                </a:lnTo>
                <a:lnTo>
                  <a:pt x="221456" y="696912"/>
                </a:lnTo>
                <a:lnTo>
                  <a:pt x="160337" y="663575"/>
                </a:lnTo>
                <a:lnTo>
                  <a:pt x="106362" y="619125"/>
                </a:lnTo>
                <a:lnTo>
                  <a:pt x="61912" y="565943"/>
                </a:lnTo>
                <a:lnTo>
                  <a:pt x="28575" y="504031"/>
                </a:lnTo>
                <a:lnTo>
                  <a:pt x="7143" y="435768"/>
                </a:lnTo>
                <a:lnTo>
                  <a:pt x="0" y="362743"/>
                </a:lnTo>
                <a:close/>
              </a:path>
            </a:pathLst>
          </a:custGeom>
          <a:noFill/>
          <a:ln w="25560">
            <a:solidFill>
              <a:srgbClr val="c00000"/>
            </a:solidFill>
            <a:round/>
          </a:ln>
        </p:spPr>
        <p:style>
          <a:lnRef idx="0"/>
          <a:fillRef idx="0"/>
          <a:effectRef idx="0"/>
          <a:fontRef idx="minor"/>
        </p:style>
      </p:sp>
      <p:grpSp>
        <p:nvGrpSpPr>
          <p:cNvPr id="361" name="Group 5"/>
          <p:cNvGrpSpPr/>
          <p:nvPr/>
        </p:nvGrpSpPr>
        <p:grpSpPr>
          <a:xfrm>
            <a:off x="6146640" y="1981080"/>
            <a:ext cx="2995200" cy="2247480"/>
            <a:chOff x="6146640" y="1981080"/>
            <a:chExt cx="2995200" cy="2247480"/>
          </a:xfrm>
        </p:grpSpPr>
        <p:pic>
          <p:nvPicPr>
            <p:cNvPr id="362" name="object 9" descr=""/>
            <p:cNvPicPr/>
            <p:nvPr/>
          </p:nvPicPr>
          <p:blipFill>
            <a:blip r:embed="rId3"/>
            <a:stretch/>
          </p:blipFill>
          <p:spPr>
            <a:xfrm>
              <a:off x="6146640" y="1981080"/>
              <a:ext cx="2995200" cy="2247480"/>
            </a:xfrm>
            <a:prstGeom prst="rect">
              <a:avLst/>
            </a:prstGeom>
            <a:ln>
              <a:noFill/>
            </a:ln>
          </p:spPr>
        </p:pic>
        <p:sp>
          <p:nvSpPr>
            <p:cNvPr id="363" name="CustomShape 6"/>
            <p:cNvSpPr/>
            <p:nvPr/>
          </p:nvSpPr>
          <p:spPr>
            <a:xfrm>
              <a:off x="7112160" y="2395440"/>
              <a:ext cx="898200" cy="897480"/>
            </a:xfrm>
            <a:custGeom>
              <a:avLst/>
              <a:gdLst/>
              <a:ahLst/>
              <a:rect l="l" t="t" r="r" b="b"/>
              <a:pathLst>
                <a:path w="900429" h="899795">
                  <a:moveTo>
                    <a:pt x="0" y="449262"/>
                  </a:moveTo>
                  <a:lnTo>
                    <a:pt x="9525" y="358775"/>
                  </a:lnTo>
                  <a:lnTo>
                    <a:pt x="35718" y="274637"/>
                  </a:lnTo>
                  <a:lnTo>
                    <a:pt x="76993" y="197643"/>
                  </a:lnTo>
                  <a:lnTo>
                    <a:pt x="131762" y="131762"/>
                  </a:lnTo>
                  <a:lnTo>
                    <a:pt x="198437" y="76993"/>
                  </a:lnTo>
                  <a:lnTo>
                    <a:pt x="274637" y="34925"/>
                  </a:lnTo>
                  <a:lnTo>
                    <a:pt x="359568" y="8731"/>
                  </a:lnTo>
                  <a:lnTo>
                    <a:pt x="450056" y="0"/>
                  </a:lnTo>
                  <a:lnTo>
                    <a:pt x="540543" y="8731"/>
                  </a:lnTo>
                  <a:lnTo>
                    <a:pt x="625475" y="34925"/>
                  </a:lnTo>
                  <a:lnTo>
                    <a:pt x="701675" y="76993"/>
                  </a:lnTo>
                  <a:lnTo>
                    <a:pt x="768350" y="131762"/>
                  </a:lnTo>
                  <a:lnTo>
                    <a:pt x="823118" y="197643"/>
                  </a:lnTo>
                  <a:lnTo>
                    <a:pt x="864393" y="274637"/>
                  </a:lnTo>
                  <a:lnTo>
                    <a:pt x="890587" y="358775"/>
                  </a:lnTo>
                  <a:lnTo>
                    <a:pt x="900112" y="449262"/>
                  </a:lnTo>
                  <a:lnTo>
                    <a:pt x="890587" y="540543"/>
                  </a:lnTo>
                  <a:lnTo>
                    <a:pt x="864393" y="624681"/>
                  </a:lnTo>
                  <a:lnTo>
                    <a:pt x="823118" y="700881"/>
                  </a:lnTo>
                  <a:lnTo>
                    <a:pt x="768350" y="767556"/>
                  </a:lnTo>
                  <a:lnTo>
                    <a:pt x="701675" y="822325"/>
                  </a:lnTo>
                  <a:lnTo>
                    <a:pt x="625475" y="864393"/>
                  </a:lnTo>
                  <a:lnTo>
                    <a:pt x="540543" y="890587"/>
                  </a:lnTo>
                  <a:lnTo>
                    <a:pt x="450056" y="899318"/>
                  </a:lnTo>
                  <a:lnTo>
                    <a:pt x="359568" y="890587"/>
                  </a:lnTo>
                  <a:lnTo>
                    <a:pt x="274637" y="864393"/>
                  </a:lnTo>
                  <a:lnTo>
                    <a:pt x="198437" y="822325"/>
                  </a:lnTo>
                  <a:lnTo>
                    <a:pt x="131762" y="767556"/>
                  </a:lnTo>
                  <a:lnTo>
                    <a:pt x="76993" y="700881"/>
                  </a:lnTo>
                  <a:lnTo>
                    <a:pt x="35718" y="624681"/>
                  </a:lnTo>
                  <a:lnTo>
                    <a:pt x="9525" y="540543"/>
                  </a:lnTo>
                  <a:lnTo>
                    <a:pt x="0" y="449262"/>
                  </a:lnTo>
                  <a:close/>
                </a:path>
              </a:pathLst>
            </a:custGeom>
            <a:noFill/>
            <a:ln w="25560">
              <a:solidFill>
                <a:srgbClr val="c00000"/>
              </a:solidFill>
              <a:round/>
            </a:ln>
          </p:spPr>
          <p:style>
            <a:lnRef idx="0"/>
            <a:fillRef idx="0"/>
            <a:effectRef idx="0"/>
            <a:fontRef idx="minor"/>
          </p:style>
        </p:sp>
      </p:gr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CustomShape 1"/>
          <p:cNvSpPr/>
          <p:nvPr/>
        </p:nvSpPr>
        <p:spPr>
          <a:xfrm>
            <a:off x="540720" y="146880"/>
            <a:ext cx="8060760" cy="1184760"/>
          </a:xfrm>
          <a:prstGeom prst="rect">
            <a:avLst/>
          </a:prstGeom>
          <a:noFill/>
          <a:ln>
            <a:noFill/>
          </a:ln>
        </p:spPr>
        <p:style>
          <a:lnRef idx="0"/>
          <a:fillRef idx="0"/>
          <a:effectRef idx="0"/>
          <a:fontRef idx="minor"/>
        </p:style>
        <p:txBody>
          <a:bodyPr lIns="0" rIns="0" tIns="210240" bIns="0">
            <a:spAutoFit/>
          </a:bodyPr>
          <a:p>
            <a:pPr marL="2547000" indent="-1959840">
              <a:lnSpc>
                <a:spcPct val="100000"/>
              </a:lnSpc>
              <a:spcBef>
                <a:spcPts val="99"/>
              </a:spcBef>
            </a:pPr>
            <a:r>
              <a:rPr b="1" lang="ru-RU" sz="3200" spc="-1" strike="noStrike">
                <a:solidFill>
                  <a:srgbClr val="000000"/>
                </a:solidFill>
                <a:latin typeface="Calibri"/>
                <a:ea typeface="DejaVu Sans"/>
              </a:rPr>
              <a:t>У</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якому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випадку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можна</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запідозрити </a:t>
            </a:r>
            <a:r>
              <a:rPr b="1" lang="ru-RU" sz="3200" spc="-710" strike="noStrike">
                <a:solidFill>
                  <a:srgbClr val="000000"/>
                </a:solidFill>
                <a:latin typeface="Calibri"/>
                <a:ea typeface="DejaVu Sans"/>
              </a:rPr>
              <a:t> </a:t>
            </a:r>
            <a:r>
              <a:rPr b="1" lang="ru-RU" sz="3200" spc="-7" strike="noStrike">
                <a:solidFill>
                  <a:srgbClr val="000000"/>
                </a:solidFill>
                <a:latin typeface="Calibri"/>
                <a:ea typeface="DejaVu Sans"/>
              </a:rPr>
              <a:t>імунодефіцит?</a:t>
            </a:r>
            <a:endParaRPr b="0" lang="ru-RU" sz="3200" spc="-1" strike="noStrike">
              <a:latin typeface="Arial"/>
            </a:endParaRPr>
          </a:p>
        </p:txBody>
      </p:sp>
      <p:pic>
        <p:nvPicPr>
          <p:cNvPr id="365" name="object 3" descr=""/>
          <p:cNvPicPr/>
          <p:nvPr/>
        </p:nvPicPr>
        <p:blipFill>
          <a:blip r:embed="rId1"/>
          <a:stretch/>
        </p:blipFill>
        <p:spPr>
          <a:xfrm>
            <a:off x="190440" y="1930320"/>
            <a:ext cx="3598200" cy="2794320"/>
          </a:xfrm>
          <a:prstGeom prst="rect">
            <a:avLst/>
          </a:prstGeom>
          <a:ln>
            <a:noFill/>
          </a:ln>
        </p:spPr>
      </p:pic>
      <p:pic>
        <p:nvPicPr>
          <p:cNvPr id="366" name="object 4" descr=""/>
          <p:cNvPicPr/>
          <p:nvPr/>
        </p:nvPicPr>
        <p:blipFill>
          <a:blip r:embed="rId2"/>
          <a:stretch/>
        </p:blipFill>
        <p:spPr>
          <a:xfrm>
            <a:off x="4648320" y="1930320"/>
            <a:ext cx="4036320" cy="3030480"/>
          </a:xfrm>
          <a:prstGeom prst="rect">
            <a:avLst/>
          </a:prstGeom>
          <a:ln>
            <a:noFill/>
          </a:ln>
        </p:spPr>
      </p:pic>
      <p:pic>
        <p:nvPicPr>
          <p:cNvPr id="367" name="object 5" descr=""/>
          <p:cNvPicPr/>
          <p:nvPr/>
        </p:nvPicPr>
        <p:blipFill>
          <a:blip r:embed="rId3"/>
          <a:stretch/>
        </p:blipFill>
        <p:spPr>
          <a:xfrm>
            <a:off x="291960" y="4826160"/>
            <a:ext cx="2626560" cy="1731240"/>
          </a:xfrm>
          <a:prstGeom prst="rect">
            <a:avLst/>
          </a:prstGeom>
          <a:ln>
            <a:noFill/>
          </a:ln>
        </p:spPr>
      </p:pic>
      <p:sp>
        <p:nvSpPr>
          <p:cNvPr id="368" name="CustomShape 2"/>
          <p:cNvSpPr/>
          <p:nvPr/>
        </p:nvSpPr>
        <p:spPr>
          <a:xfrm>
            <a:off x="190080" y="1427040"/>
            <a:ext cx="3814200" cy="304920"/>
          </a:xfrm>
          <a:prstGeom prst="rect">
            <a:avLst/>
          </a:prstGeom>
          <a:noFill/>
          <a:ln w="25560">
            <a:solidFill>
              <a:srgbClr val="c00000"/>
            </a:solidFill>
            <a:round/>
          </a:ln>
        </p:spPr>
        <p:style>
          <a:lnRef idx="0"/>
          <a:fillRef idx="0"/>
          <a:effectRef idx="0"/>
          <a:fontRef idx="minor"/>
        </p:style>
        <p:txBody>
          <a:bodyPr lIns="0" rIns="0" tIns="30960" bIns="0">
            <a:spAutoFit/>
          </a:bodyPr>
          <a:p>
            <a:pPr marL="648360">
              <a:lnSpc>
                <a:spcPct val="100000"/>
              </a:lnSpc>
              <a:spcBef>
                <a:spcPts val="244"/>
              </a:spcBef>
            </a:pPr>
            <a:r>
              <a:rPr b="1" lang="ru-RU" sz="1800" spc="-7" strike="noStrike">
                <a:solidFill>
                  <a:srgbClr val="000000"/>
                </a:solidFill>
                <a:latin typeface="Calibri"/>
                <a:ea typeface="DejaVu Sans"/>
              </a:rPr>
              <a:t>Контагиозний</a:t>
            </a:r>
            <a:r>
              <a:rPr b="1" lang="ru-RU" sz="1800" spc="-46" strike="noStrike">
                <a:solidFill>
                  <a:srgbClr val="000000"/>
                </a:solidFill>
                <a:latin typeface="Calibri"/>
                <a:ea typeface="DejaVu Sans"/>
              </a:rPr>
              <a:t> </a:t>
            </a:r>
            <a:r>
              <a:rPr b="1" lang="ru-RU" sz="1800" spc="-7" strike="noStrike">
                <a:solidFill>
                  <a:srgbClr val="000000"/>
                </a:solidFill>
                <a:latin typeface="Calibri"/>
                <a:ea typeface="DejaVu Sans"/>
              </a:rPr>
              <a:t>молюск</a:t>
            </a:r>
            <a:endParaRPr b="0" lang="ru-RU" sz="1800" spc="-1" strike="noStrike">
              <a:latin typeface="Arial"/>
            </a:endParaRPr>
          </a:p>
        </p:txBody>
      </p:sp>
      <p:sp>
        <p:nvSpPr>
          <p:cNvPr id="369" name="CustomShape 3"/>
          <p:cNvSpPr/>
          <p:nvPr/>
        </p:nvSpPr>
        <p:spPr>
          <a:xfrm>
            <a:off x="5191560" y="1443600"/>
            <a:ext cx="2599920" cy="31716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000" spc="-7" strike="noStrike">
                <a:solidFill>
                  <a:srgbClr val="000000"/>
                </a:solidFill>
                <a:latin typeface="Calibri"/>
                <a:ea typeface="DejaVu Sans"/>
              </a:rPr>
              <a:t>Реакція</a:t>
            </a:r>
            <a:r>
              <a:rPr b="1" lang="ru-RU" sz="2000" spc="-41" strike="noStrike">
                <a:solidFill>
                  <a:srgbClr val="000000"/>
                </a:solidFill>
                <a:latin typeface="Calibri"/>
                <a:ea typeface="DejaVu Sans"/>
              </a:rPr>
              <a:t> </a:t>
            </a:r>
            <a:r>
              <a:rPr b="1" lang="ru-RU" sz="2000" spc="-7" strike="noStrike">
                <a:solidFill>
                  <a:srgbClr val="000000"/>
                </a:solidFill>
                <a:latin typeface="Calibri"/>
                <a:ea typeface="DejaVu Sans"/>
              </a:rPr>
              <a:t>на</a:t>
            </a:r>
            <a:r>
              <a:rPr b="1" lang="ru-RU" sz="2000" spc="-35" strike="noStrike">
                <a:solidFill>
                  <a:srgbClr val="000000"/>
                </a:solidFill>
                <a:latin typeface="Calibri"/>
                <a:ea typeface="DejaVu Sans"/>
              </a:rPr>
              <a:t> </a:t>
            </a:r>
            <a:r>
              <a:rPr b="1" lang="ru-RU" sz="2000" spc="-7" strike="noStrike">
                <a:solidFill>
                  <a:srgbClr val="000000"/>
                </a:solidFill>
                <a:latin typeface="Calibri"/>
                <a:ea typeface="DejaVu Sans"/>
              </a:rPr>
              <a:t>укуси</a:t>
            </a:r>
            <a:r>
              <a:rPr b="1" lang="ru-RU" sz="2000" spc="-32" strike="noStrike">
                <a:solidFill>
                  <a:srgbClr val="000000"/>
                </a:solidFill>
                <a:latin typeface="Calibri"/>
                <a:ea typeface="DejaVu Sans"/>
              </a:rPr>
              <a:t> </a:t>
            </a:r>
            <a:r>
              <a:rPr b="1" lang="ru-RU" sz="2000" spc="-7" strike="noStrike">
                <a:solidFill>
                  <a:srgbClr val="000000"/>
                </a:solidFill>
                <a:latin typeface="Calibri"/>
                <a:ea typeface="DejaVu Sans"/>
              </a:rPr>
              <a:t>комах</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0" name="" descr=""/>
          <p:cNvPicPr/>
          <p:nvPr/>
        </p:nvPicPr>
        <p:blipFill>
          <a:blip r:embed="rId1"/>
          <a:stretch/>
        </p:blipFill>
        <p:spPr>
          <a:xfrm>
            <a:off x="864000" y="1152000"/>
            <a:ext cx="7270560" cy="5366160"/>
          </a:xfrm>
          <a:prstGeom prst="rect">
            <a:avLst/>
          </a:prstGeom>
          <a:ln>
            <a:noFill/>
          </a:ln>
        </p:spPr>
      </p:pic>
      <p:sp>
        <p:nvSpPr>
          <p:cNvPr id="281" name="CustomShape 1"/>
          <p:cNvSpPr/>
          <p:nvPr/>
        </p:nvSpPr>
        <p:spPr>
          <a:xfrm>
            <a:off x="4104000" y="432000"/>
            <a:ext cx="1194120" cy="8211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400" spc="-1" strike="noStrike">
                <a:solidFill>
                  <a:srgbClr val="ff0000"/>
                </a:solidFill>
                <a:latin typeface="Arial"/>
                <a:ea typeface="DejaVu Sans"/>
              </a:rPr>
              <a:t>ВСТУП</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CustomShape 1"/>
          <p:cNvSpPr/>
          <p:nvPr/>
        </p:nvSpPr>
        <p:spPr>
          <a:xfrm>
            <a:off x="540720" y="146880"/>
            <a:ext cx="8060760" cy="1159920"/>
          </a:xfrm>
          <a:prstGeom prst="rect">
            <a:avLst/>
          </a:prstGeom>
          <a:noFill/>
          <a:ln>
            <a:noFill/>
          </a:ln>
        </p:spPr>
        <p:style>
          <a:lnRef idx="0"/>
          <a:fillRef idx="0"/>
          <a:effectRef idx="0"/>
          <a:fontRef idx="minor"/>
        </p:style>
        <p:txBody>
          <a:bodyPr lIns="0" rIns="0" tIns="185400" bIns="0">
            <a:spAutoFit/>
          </a:bodyPr>
          <a:p>
            <a:pPr marL="2718360" indent="-1951200">
              <a:lnSpc>
                <a:spcPct val="100000"/>
              </a:lnSpc>
              <a:spcBef>
                <a:spcPts val="99"/>
              </a:spcBef>
            </a:pPr>
            <a:r>
              <a:rPr b="1" lang="ru-RU" sz="3200" spc="-1" strike="noStrike">
                <a:solidFill>
                  <a:srgbClr val="000000"/>
                </a:solidFill>
                <a:latin typeface="Calibri"/>
                <a:ea typeface="DejaVu Sans"/>
              </a:rPr>
              <a:t>У</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якому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випадку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можна</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запідозрити </a:t>
            </a:r>
            <a:r>
              <a:rPr b="1" lang="ru-RU" sz="3200" spc="-710" strike="noStrike">
                <a:solidFill>
                  <a:srgbClr val="000000"/>
                </a:solidFill>
                <a:latin typeface="Calibri"/>
                <a:ea typeface="DejaVu Sans"/>
              </a:rPr>
              <a:t> </a:t>
            </a:r>
            <a:r>
              <a:rPr b="1" lang="ru-RU" sz="3200" spc="-7" strike="noStrike">
                <a:solidFill>
                  <a:srgbClr val="000000"/>
                </a:solidFill>
                <a:latin typeface="Calibri"/>
                <a:ea typeface="DejaVu Sans"/>
              </a:rPr>
              <a:t>імунодефіцит?</a:t>
            </a:r>
            <a:endParaRPr b="0" lang="ru-RU" sz="3200" spc="-1" strike="noStrike">
              <a:latin typeface="Arial"/>
            </a:endParaRPr>
          </a:p>
        </p:txBody>
      </p:sp>
      <p:grpSp>
        <p:nvGrpSpPr>
          <p:cNvPr id="371" name="Group 2"/>
          <p:cNvGrpSpPr/>
          <p:nvPr/>
        </p:nvGrpSpPr>
        <p:grpSpPr>
          <a:xfrm>
            <a:off x="270360" y="2423520"/>
            <a:ext cx="3708360" cy="3314160"/>
            <a:chOff x="270360" y="2423520"/>
            <a:chExt cx="3708360" cy="3314160"/>
          </a:xfrm>
        </p:grpSpPr>
        <p:pic>
          <p:nvPicPr>
            <p:cNvPr id="372" name="object 4" descr=""/>
            <p:cNvPicPr/>
            <p:nvPr/>
          </p:nvPicPr>
          <p:blipFill>
            <a:blip r:embed="rId1"/>
            <a:stretch/>
          </p:blipFill>
          <p:spPr>
            <a:xfrm>
              <a:off x="1523880" y="3086280"/>
              <a:ext cx="1902960" cy="1550520"/>
            </a:xfrm>
            <a:prstGeom prst="rect">
              <a:avLst/>
            </a:prstGeom>
            <a:ln>
              <a:noFill/>
            </a:ln>
          </p:spPr>
        </p:pic>
        <p:pic>
          <p:nvPicPr>
            <p:cNvPr id="373" name="object 5" descr=""/>
            <p:cNvPicPr/>
            <p:nvPr/>
          </p:nvPicPr>
          <p:blipFill>
            <a:blip r:embed="rId2"/>
            <a:stretch/>
          </p:blipFill>
          <p:spPr>
            <a:xfrm>
              <a:off x="270360" y="2423520"/>
              <a:ext cx="3708360" cy="3314160"/>
            </a:xfrm>
            <a:prstGeom prst="rect">
              <a:avLst/>
            </a:prstGeom>
            <a:ln>
              <a:noFill/>
            </a:ln>
          </p:spPr>
        </p:pic>
      </p:grpSp>
      <p:sp>
        <p:nvSpPr>
          <p:cNvPr id="374" name="CustomShape 3"/>
          <p:cNvSpPr/>
          <p:nvPr/>
        </p:nvSpPr>
        <p:spPr>
          <a:xfrm>
            <a:off x="116280" y="1496520"/>
            <a:ext cx="3974760" cy="698040"/>
          </a:xfrm>
          <a:prstGeom prst="rect">
            <a:avLst/>
          </a:prstGeom>
          <a:noFill/>
          <a:ln w="25560">
            <a:solidFill>
              <a:srgbClr val="c00000"/>
            </a:solidFill>
            <a:round/>
          </a:ln>
        </p:spPr>
        <p:style>
          <a:lnRef idx="0"/>
          <a:fillRef idx="0"/>
          <a:effectRef idx="0"/>
          <a:fontRef idx="minor"/>
        </p:style>
        <p:txBody>
          <a:bodyPr lIns="0" rIns="0" tIns="28080" bIns="0">
            <a:spAutoFit/>
          </a:bodyPr>
          <a:p>
            <a:pPr marL="1158840" indent="-483120">
              <a:lnSpc>
                <a:spcPct val="100000"/>
              </a:lnSpc>
              <a:spcBef>
                <a:spcPts val="218"/>
              </a:spcBef>
            </a:pPr>
            <a:r>
              <a:rPr b="1" lang="ru-RU" sz="2200" spc="-7" strike="noStrike">
                <a:solidFill>
                  <a:srgbClr val="000000"/>
                </a:solidFill>
                <a:latin typeface="Calibri"/>
                <a:ea typeface="DejaVu Sans"/>
              </a:rPr>
              <a:t>Рецидивуючі</a:t>
            </a:r>
            <a:r>
              <a:rPr b="1" lang="ru-RU" sz="2200" spc="-92" strike="noStrike">
                <a:solidFill>
                  <a:srgbClr val="000000"/>
                </a:solidFill>
                <a:latin typeface="Calibri"/>
                <a:ea typeface="DejaVu Sans"/>
              </a:rPr>
              <a:t> </a:t>
            </a:r>
            <a:r>
              <a:rPr b="1" lang="ru-RU" sz="2200" spc="-7" strike="noStrike">
                <a:solidFill>
                  <a:srgbClr val="000000"/>
                </a:solidFill>
                <a:latin typeface="Calibri"/>
                <a:ea typeface="DejaVu Sans"/>
              </a:rPr>
              <a:t>абсцеси </a:t>
            </a:r>
            <a:r>
              <a:rPr b="1" lang="ru-RU" sz="2200" spc="-480" strike="noStrike">
                <a:solidFill>
                  <a:srgbClr val="000000"/>
                </a:solidFill>
                <a:latin typeface="Calibri"/>
                <a:ea typeface="DejaVu Sans"/>
              </a:rPr>
              <a:t> </a:t>
            </a:r>
            <a:r>
              <a:rPr b="1" lang="ru-RU" sz="2200" spc="-7" strike="noStrike">
                <a:solidFill>
                  <a:srgbClr val="000000"/>
                </a:solidFill>
                <a:latin typeface="Calibri"/>
                <a:ea typeface="DejaVu Sans"/>
              </a:rPr>
              <a:t>м'яких</a:t>
            </a:r>
            <a:r>
              <a:rPr b="1" lang="ru-RU" sz="2200" spc="-21" strike="noStrike">
                <a:solidFill>
                  <a:srgbClr val="000000"/>
                </a:solidFill>
                <a:latin typeface="Calibri"/>
                <a:ea typeface="DejaVu Sans"/>
              </a:rPr>
              <a:t> </a:t>
            </a:r>
            <a:r>
              <a:rPr b="1" lang="ru-RU" sz="2200" spc="-7" strike="noStrike">
                <a:solidFill>
                  <a:srgbClr val="000000"/>
                </a:solidFill>
                <a:latin typeface="Calibri"/>
                <a:ea typeface="DejaVu Sans"/>
              </a:rPr>
              <a:t>тканин</a:t>
            </a:r>
            <a:endParaRPr b="0" lang="ru-RU" sz="2200" spc="-1" strike="noStrike">
              <a:latin typeface="Arial"/>
            </a:endParaRPr>
          </a:p>
        </p:txBody>
      </p:sp>
      <p:sp>
        <p:nvSpPr>
          <p:cNvPr id="375" name="CustomShape 4"/>
          <p:cNvSpPr/>
          <p:nvPr/>
        </p:nvSpPr>
        <p:spPr>
          <a:xfrm>
            <a:off x="5679000" y="1512000"/>
            <a:ext cx="1184760" cy="34740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200" spc="-7" strike="noStrike">
                <a:solidFill>
                  <a:srgbClr val="000000"/>
                </a:solidFill>
                <a:latin typeface="Calibri"/>
                <a:ea typeface="DejaVu Sans"/>
              </a:rPr>
              <a:t>Фолікуліт</a:t>
            </a:r>
            <a:endParaRPr b="0" lang="ru-RU" sz="2200" spc="-1" strike="noStrike">
              <a:latin typeface="Arial"/>
            </a:endParaRPr>
          </a:p>
        </p:txBody>
      </p:sp>
      <p:pic>
        <p:nvPicPr>
          <p:cNvPr id="376" name="object 8" descr=""/>
          <p:cNvPicPr/>
          <p:nvPr/>
        </p:nvPicPr>
        <p:blipFill>
          <a:blip r:embed="rId3"/>
          <a:stretch/>
        </p:blipFill>
        <p:spPr>
          <a:xfrm>
            <a:off x="4394160" y="2425680"/>
            <a:ext cx="4068720" cy="331416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7" name="CustomShape 1"/>
          <p:cNvSpPr/>
          <p:nvPr/>
        </p:nvSpPr>
        <p:spPr>
          <a:xfrm>
            <a:off x="540720" y="146880"/>
            <a:ext cx="8060760" cy="1159560"/>
          </a:xfrm>
          <a:prstGeom prst="rect">
            <a:avLst/>
          </a:prstGeom>
          <a:noFill/>
          <a:ln>
            <a:noFill/>
          </a:ln>
        </p:spPr>
        <p:style>
          <a:lnRef idx="0"/>
          <a:fillRef idx="0"/>
          <a:effectRef idx="0"/>
          <a:fontRef idx="minor"/>
        </p:style>
        <p:txBody>
          <a:bodyPr lIns="0" rIns="0" tIns="185040" bIns="0">
            <a:spAutoFit/>
          </a:bodyPr>
          <a:p>
            <a:pPr marL="2700000" indent="-1951200">
              <a:lnSpc>
                <a:spcPct val="100000"/>
              </a:lnSpc>
              <a:spcBef>
                <a:spcPts val="99"/>
              </a:spcBef>
            </a:pPr>
            <a:r>
              <a:rPr b="1" lang="ru-RU" sz="3200" spc="-1" strike="noStrike">
                <a:solidFill>
                  <a:srgbClr val="000000"/>
                </a:solidFill>
                <a:latin typeface="Calibri"/>
                <a:ea typeface="DejaVu Sans"/>
              </a:rPr>
              <a:t>У</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якому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випадку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можна</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запідозрити </a:t>
            </a:r>
            <a:r>
              <a:rPr b="1" lang="ru-RU" sz="3200" spc="-710" strike="noStrike">
                <a:solidFill>
                  <a:srgbClr val="000000"/>
                </a:solidFill>
                <a:latin typeface="Calibri"/>
                <a:ea typeface="DejaVu Sans"/>
              </a:rPr>
              <a:t> </a:t>
            </a:r>
            <a:r>
              <a:rPr b="1" lang="ru-RU" sz="3200" spc="-7" strike="noStrike">
                <a:solidFill>
                  <a:srgbClr val="000000"/>
                </a:solidFill>
                <a:latin typeface="Calibri"/>
                <a:ea typeface="DejaVu Sans"/>
              </a:rPr>
              <a:t>імунодефіцит?</a:t>
            </a:r>
            <a:endParaRPr b="0" lang="ru-RU" sz="3200" spc="-1" strike="noStrike">
              <a:latin typeface="Arial"/>
            </a:endParaRPr>
          </a:p>
        </p:txBody>
      </p:sp>
      <p:pic>
        <p:nvPicPr>
          <p:cNvPr id="378" name="object 3" descr=""/>
          <p:cNvPicPr/>
          <p:nvPr/>
        </p:nvPicPr>
        <p:blipFill>
          <a:blip r:embed="rId1"/>
          <a:stretch/>
        </p:blipFill>
        <p:spPr>
          <a:xfrm>
            <a:off x="177840" y="3086280"/>
            <a:ext cx="4140720" cy="2991600"/>
          </a:xfrm>
          <a:prstGeom prst="rect">
            <a:avLst/>
          </a:prstGeom>
          <a:ln>
            <a:noFill/>
          </a:ln>
        </p:spPr>
      </p:pic>
      <p:pic>
        <p:nvPicPr>
          <p:cNvPr id="379" name="object 4" descr=""/>
          <p:cNvPicPr/>
          <p:nvPr/>
        </p:nvPicPr>
        <p:blipFill>
          <a:blip r:embed="rId2"/>
          <a:stretch/>
        </p:blipFill>
        <p:spPr>
          <a:xfrm>
            <a:off x="5156280" y="3085920"/>
            <a:ext cx="3302280" cy="2820600"/>
          </a:xfrm>
          <a:prstGeom prst="rect">
            <a:avLst/>
          </a:prstGeom>
          <a:ln>
            <a:noFill/>
          </a:ln>
        </p:spPr>
      </p:pic>
      <p:sp>
        <p:nvSpPr>
          <p:cNvPr id="380" name="CustomShape 2"/>
          <p:cNvSpPr/>
          <p:nvPr/>
        </p:nvSpPr>
        <p:spPr>
          <a:xfrm>
            <a:off x="417960" y="1801440"/>
            <a:ext cx="3658680" cy="1231920"/>
          </a:xfrm>
          <a:prstGeom prst="rect">
            <a:avLst/>
          </a:prstGeom>
          <a:noFill/>
          <a:ln>
            <a:noFill/>
          </a:ln>
        </p:spPr>
        <p:style>
          <a:lnRef idx="0"/>
          <a:fillRef idx="0"/>
          <a:effectRef idx="0"/>
          <a:fontRef idx="minor"/>
        </p:style>
        <p:txBody>
          <a:bodyPr lIns="0" rIns="0" tIns="12600" bIns="0">
            <a:spAutoFit/>
          </a:bodyPr>
          <a:p>
            <a:pPr marL="336600" indent="620280">
              <a:lnSpc>
                <a:spcPct val="100000"/>
              </a:lnSpc>
              <a:spcBef>
                <a:spcPts val="99"/>
              </a:spcBef>
            </a:pPr>
            <a:r>
              <a:rPr b="1" lang="ru-RU" sz="2000" spc="-7" strike="noStrike">
                <a:solidFill>
                  <a:srgbClr val="000000"/>
                </a:solidFill>
                <a:latin typeface="Calibri"/>
                <a:ea typeface="DejaVu Sans"/>
              </a:rPr>
              <a:t>Дитині </a:t>
            </a:r>
            <a:r>
              <a:rPr b="1" lang="ru-RU" sz="2000" spc="-1" strike="noStrike">
                <a:solidFill>
                  <a:srgbClr val="000000"/>
                </a:solidFill>
                <a:latin typeface="Calibri"/>
                <a:ea typeface="DejaVu Sans"/>
              </a:rPr>
              <a:t>1 </a:t>
            </a:r>
            <a:r>
              <a:rPr b="1" lang="ru-RU" sz="2000" spc="-7" strike="noStrike">
                <a:solidFill>
                  <a:srgbClr val="000000"/>
                </a:solidFill>
                <a:latin typeface="Calibri"/>
                <a:ea typeface="DejaVu Sans"/>
              </a:rPr>
              <a:t>місяць </a:t>
            </a:r>
            <a:r>
              <a:rPr b="1" lang="ru-RU" sz="2000" spc="-1" strike="noStrike">
                <a:solidFill>
                  <a:srgbClr val="000000"/>
                </a:solidFill>
                <a:latin typeface="Calibri"/>
                <a:ea typeface="DejaVu Sans"/>
              </a:rPr>
              <a:t> </a:t>
            </a:r>
            <a:r>
              <a:rPr b="1" lang="ru-RU" sz="2000" spc="-7" strike="noStrike">
                <a:solidFill>
                  <a:srgbClr val="000000"/>
                </a:solidFill>
                <a:latin typeface="Calibri"/>
                <a:ea typeface="DejaVu Sans"/>
              </a:rPr>
              <a:t>Кандидоз</a:t>
            </a:r>
            <a:r>
              <a:rPr b="1" lang="ru-RU" sz="2000" spc="-52" strike="noStrike">
                <a:solidFill>
                  <a:srgbClr val="000000"/>
                </a:solidFill>
                <a:latin typeface="Calibri"/>
                <a:ea typeface="DejaVu Sans"/>
              </a:rPr>
              <a:t> </a:t>
            </a:r>
            <a:r>
              <a:rPr b="1" lang="ru-RU" sz="2000" spc="-7" strike="noStrike">
                <a:solidFill>
                  <a:srgbClr val="000000"/>
                </a:solidFill>
                <a:latin typeface="Calibri"/>
                <a:ea typeface="DejaVu Sans"/>
              </a:rPr>
              <a:t>порожнини</a:t>
            </a:r>
            <a:r>
              <a:rPr b="1" lang="ru-RU" sz="2000" spc="-46" strike="noStrike">
                <a:solidFill>
                  <a:srgbClr val="000000"/>
                </a:solidFill>
                <a:latin typeface="Calibri"/>
                <a:ea typeface="DejaVu Sans"/>
              </a:rPr>
              <a:t> </a:t>
            </a:r>
            <a:r>
              <a:rPr b="1" lang="ru-RU" sz="2000" spc="-7" strike="noStrike">
                <a:solidFill>
                  <a:srgbClr val="000000"/>
                </a:solidFill>
                <a:latin typeface="Calibri"/>
                <a:ea typeface="DejaVu Sans"/>
              </a:rPr>
              <a:t>рота</a:t>
            </a:r>
            <a:endParaRPr b="0" lang="ru-RU" sz="2000" spc="-1" strike="noStrike">
              <a:latin typeface="Arial"/>
            </a:endParaRPr>
          </a:p>
          <a:p>
            <a:pPr marL="12600" indent="620280">
              <a:lnSpc>
                <a:spcPct val="100000"/>
              </a:lnSpc>
            </a:pPr>
            <a:r>
              <a:rPr b="1" lang="ru-RU" sz="2000" spc="-7" strike="noStrike">
                <a:solidFill>
                  <a:srgbClr val="000000"/>
                </a:solidFill>
                <a:latin typeface="Calibri"/>
                <a:ea typeface="DejaVu Sans"/>
              </a:rPr>
              <a:t>спостерігається</a:t>
            </a:r>
            <a:r>
              <a:rPr b="1" lang="ru-RU" sz="2000" spc="-32" strike="noStrike">
                <a:solidFill>
                  <a:srgbClr val="000000"/>
                </a:solidFill>
                <a:latin typeface="Calibri"/>
                <a:ea typeface="DejaVu Sans"/>
              </a:rPr>
              <a:t> </a:t>
            </a:r>
            <a:r>
              <a:rPr b="1" lang="ru-RU" sz="2000" spc="-7" strike="noStrike">
                <a:solidFill>
                  <a:srgbClr val="000000"/>
                </a:solidFill>
                <a:latin typeface="Calibri"/>
                <a:ea typeface="DejaVu Sans"/>
              </a:rPr>
              <a:t>протягом</a:t>
            </a:r>
            <a:r>
              <a:rPr b="1" lang="ru-RU" sz="2000" spc="-32" strike="noStrike">
                <a:solidFill>
                  <a:srgbClr val="000000"/>
                </a:solidFill>
                <a:latin typeface="Calibri"/>
                <a:ea typeface="DejaVu Sans"/>
              </a:rPr>
              <a:t> </a:t>
            </a:r>
            <a:r>
              <a:rPr b="1" lang="ru-RU" sz="2000" spc="-7" strike="noStrike">
                <a:solidFill>
                  <a:srgbClr val="000000"/>
                </a:solidFill>
                <a:latin typeface="Calibri"/>
                <a:ea typeface="DejaVu Sans"/>
              </a:rPr>
              <a:t>15</a:t>
            </a:r>
            <a:r>
              <a:rPr b="1" lang="ru-RU" sz="2000" spc="-32" strike="noStrike">
                <a:solidFill>
                  <a:srgbClr val="000000"/>
                </a:solidFill>
                <a:latin typeface="Calibri"/>
                <a:ea typeface="DejaVu Sans"/>
              </a:rPr>
              <a:t> </a:t>
            </a:r>
            <a:r>
              <a:rPr b="1" lang="ru-RU" sz="2000" spc="-7" strike="noStrike">
                <a:solidFill>
                  <a:srgbClr val="000000"/>
                </a:solidFill>
                <a:latin typeface="Calibri"/>
                <a:ea typeface="DejaVu Sans"/>
              </a:rPr>
              <a:t>днів</a:t>
            </a:r>
            <a:endParaRPr b="0" lang="ru-RU" sz="2000" spc="-1" strike="noStrike">
              <a:latin typeface="Arial"/>
            </a:endParaRPr>
          </a:p>
        </p:txBody>
      </p:sp>
      <p:sp>
        <p:nvSpPr>
          <p:cNvPr id="381" name="CustomShape 3"/>
          <p:cNvSpPr/>
          <p:nvPr/>
        </p:nvSpPr>
        <p:spPr>
          <a:xfrm>
            <a:off x="5303520" y="1785960"/>
            <a:ext cx="3010320" cy="622080"/>
          </a:xfrm>
          <a:prstGeom prst="rect">
            <a:avLst/>
          </a:prstGeom>
          <a:noFill/>
          <a:ln>
            <a:noFill/>
          </a:ln>
        </p:spPr>
        <p:style>
          <a:lnRef idx="0"/>
          <a:fillRef idx="0"/>
          <a:effectRef idx="0"/>
          <a:fontRef idx="minor"/>
        </p:style>
        <p:txBody>
          <a:bodyPr lIns="0" rIns="0" tIns="12600" bIns="0">
            <a:spAutoFit/>
          </a:bodyPr>
          <a:p>
            <a:pPr marL="12600" indent="723240">
              <a:lnSpc>
                <a:spcPct val="100000"/>
              </a:lnSpc>
              <a:spcBef>
                <a:spcPts val="99"/>
              </a:spcBef>
            </a:pPr>
            <a:r>
              <a:rPr b="1" lang="ru-RU" sz="2000" spc="-7" strike="noStrike">
                <a:solidFill>
                  <a:srgbClr val="000000"/>
                </a:solidFill>
                <a:latin typeface="Calibri"/>
                <a:ea typeface="DejaVu Sans"/>
              </a:rPr>
              <a:t>Дитині </a:t>
            </a:r>
            <a:r>
              <a:rPr b="1" lang="ru-RU" sz="2000" spc="-1" strike="noStrike">
                <a:solidFill>
                  <a:srgbClr val="000000"/>
                </a:solidFill>
                <a:latin typeface="Calibri"/>
                <a:ea typeface="DejaVu Sans"/>
              </a:rPr>
              <a:t>3 </a:t>
            </a:r>
            <a:r>
              <a:rPr b="1" lang="ru-RU" sz="2000" spc="-7" strike="noStrike">
                <a:solidFill>
                  <a:srgbClr val="000000"/>
                </a:solidFill>
                <a:latin typeface="Calibri"/>
                <a:ea typeface="DejaVu Sans"/>
              </a:rPr>
              <a:t>роки </a:t>
            </a:r>
            <a:r>
              <a:rPr b="1" lang="ru-RU" sz="2000" spc="-1" strike="noStrike">
                <a:solidFill>
                  <a:srgbClr val="000000"/>
                </a:solidFill>
                <a:latin typeface="Calibri"/>
                <a:ea typeface="DejaVu Sans"/>
              </a:rPr>
              <a:t> </a:t>
            </a:r>
            <a:r>
              <a:rPr b="1" lang="ru-RU" sz="2000" spc="-7" strike="noStrike">
                <a:solidFill>
                  <a:srgbClr val="000000"/>
                </a:solidFill>
                <a:latin typeface="Calibri"/>
                <a:ea typeface="DejaVu Sans"/>
              </a:rPr>
              <a:t>Кандидоз</a:t>
            </a:r>
            <a:r>
              <a:rPr b="1" lang="ru-RU" sz="2000" spc="-52" strike="noStrike">
                <a:solidFill>
                  <a:srgbClr val="000000"/>
                </a:solidFill>
                <a:latin typeface="Calibri"/>
                <a:ea typeface="DejaVu Sans"/>
              </a:rPr>
              <a:t> </a:t>
            </a:r>
            <a:r>
              <a:rPr b="1" lang="ru-RU" sz="2000" spc="-7" strike="noStrike">
                <a:solidFill>
                  <a:srgbClr val="000000"/>
                </a:solidFill>
                <a:latin typeface="Calibri"/>
                <a:ea typeface="DejaVu Sans"/>
              </a:rPr>
              <a:t>порожнини</a:t>
            </a:r>
            <a:r>
              <a:rPr b="1" lang="ru-RU" sz="2000" spc="-46" strike="noStrike">
                <a:solidFill>
                  <a:srgbClr val="000000"/>
                </a:solidFill>
                <a:latin typeface="Calibri"/>
                <a:ea typeface="DejaVu Sans"/>
              </a:rPr>
              <a:t> </a:t>
            </a:r>
            <a:r>
              <a:rPr b="1" lang="ru-RU" sz="2000" spc="-7" strike="noStrike">
                <a:solidFill>
                  <a:srgbClr val="000000"/>
                </a:solidFill>
                <a:latin typeface="Calibri"/>
                <a:ea typeface="DejaVu Sans"/>
              </a:rPr>
              <a:t>рота</a:t>
            </a:r>
            <a:endParaRPr b="0" lang="ru-RU" sz="2000" spc="-1" strike="noStrike">
              <a:latin typeface="Arial"/>
            </a:endParaRPr>
          </a:p>
        </p:txBody>
      </p:sp>
      <p:sp>
        <p:nvSpPr>
          <p:cNvPr id="382" name="CustomShape 4"/>
          <p:cNvSpPr/>
          <p:nvPr/>
        </p:nvSpPr>
        <p:spPr>
          <a:xfrm>
            <a:off x="4590360" y="2395800"/>
            <a:ext cx="4435920" cy="31716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000" spc="-7" strike="noStrike">
                <a:solidFill>
                  <a:srgbClr val="000000"/>
                </a:solidFill>
                <a:latin typeface="Calibri"/>
                <a:ea typeface="DejaVu Sans"/>
              </a:rPr>
              <a:t>спостерігається</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протягом</a:t>
            </a:r>
            <a:r>
              <a:rPr b="1" lang="ru-RU" sz="2000" spc="-26" strike="noStrike">
                <a:solidFill>
                  <a:srgbClr val="000000"/>
                </a:solidFill>
                <a:latin typeface="Calibri"/>
                <a:ea typeface="DejaVu Sans"/>
              </a:rPr>
              <a:t> </a:t>
            </a:r>
            <a:r>
              <a:rPr b="1" lang="ru-RU" sz="2000" spc="-1" strike="noStrike">
                <a:solidFill>
                  <a:srgbClr val="000000"/>
                </a:solidFill>
                <a:latin typeface="Calibri"/>
                <a:ea typeface="DejaVu Sans"/>
              </a:rPr>
              <a:t>5</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днів,</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раніше</a:t>
            </a:r>
            <a:endParaRPr b="0" lang="ru-RU" sz="2000" spc="-1" strike="noStrike">
              <a:latin typeface="Arial"/>
            </a:endParaRPr>
          </a:p>
        </p:txBody>
      </p:sp>
      <p:sp>
        <p:nvSpPr>
          <p:cNvPr id="383" name="CustomShape 5"/>
          <p:cNvSpPr/>
          <p:nvPr/>
        </p:nvSpPr>
        <p:spPr>
          <a:xfrm>
            <a:off x="5094360" y="2700360"/>
            <a:ext cx="3452760" cy="31716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000" spc="-7" strike="noStrike">
                <a:solidFill>
                  <a:srgbClr val="000000"/>
                </a:solidFill>
                <a:latin typeface="Calibri"/>
                <a:ea typeface="DejaVu Sans"/>
              </a:rPr>
              <a:t>вже</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було</a:t>
            </a:r>
            <a:r>
              <a:rPr b="1" lang="ru-RU" sz="2000" spc="403" strike="noStrike">
                <a:solidFill>
                  <a:srgbClr val="000000"/>
                </a:solidFill>
                <a:latin typeface="Calibri"/>
                <a:ea typeface="DejaVu Sans"/>
              </a:rPr>
              <a:t> </a:t>
            </a:r>
            <a:r>
              <a:rPr b="1" lang="ru-RU" sz="2000" spc="-1" strike="noStrike">
                <a:solidFill>
                  <a:srgbClr val="000000"/>
                </a:solidFill>
                <a:latin typeface="Calibri"/>
                <a:ea typeface="DejaVu Sans"/>
              </a:rPr>
              <a:t>2</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епізоди</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кандидозу</a:t>
            </a:r>
            <a:endParaRPr b="0" lang="ru-RU" sz="2000" spc="-1" strike="noStrike">
              <a:latin typeface="Arial"/>
            </a:endParaRPr>
          </a:p>
        </p:txBody>
      </p:sp>
      <p:sp>
        <p:nvSpPr>
          <p:cNvPr id="384" name="CustomShape 6"/>
          <p:cNvSpPr/>
          <p:nvPr/>
        </p:nvSpPr>
        <p:spPr>
          <a:xfrm>
            <a:off x="4470480" y="1596600"/>
            <a:ext cx="4461120" cy="4477680"/>
          </a:xfrm>
          <a:custGeom>
            <a:avLst/>
            <a:gdLst/>
            <a:ahLst/>
            <a:rect l="l" t="t" r="r" b="b"/>
            <a:pathLst>
              <a:path w="4463415" h="4479925">
                <a:moveTo>
                  <a:pt x="0" y="0"/>
                </a:moveTo>
                <a:lnTo>
                  <a:pt x="4463287" y="0"/>
                </a:lnTo>
                <a:lnTo>
                  <a:pt x="4463287" y="4479377"/>
                </a:lnTo>
                <a:lnTo>
                  <a:pt x="0" y="4479377"/>
                </a:lnTo>
                <a:lnTo>
                  <a:pt x="0" y="0"/>
                </a:lnTo>
                <a:close/>
              </a:path>
            </a:pathLst>
          </a:custGeom>
          <a:noFill/>
          <a:ln w="25560">
            <a:solidFill>
              <a:srgbClr val="c0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CustomShape 1"/>
          <p:cNvSpPr/>
          <p:nvPr/>
        </p:nvSpPr>
        <p:spPr>
          <a:xfrm>
            <a:off x="540720" y="146880"/>
            <a:ext cx="8060760" cy="1114560"/>
          </a:xfrm>
          <a:prstGeom prst="rect">
            <a:avLst/>
          </a:prstGeom>
          <a:noFill/>
          <a:ln>
            <a:noFill/>
          </a:ln>
        </p:spPr>
        <p:style>
          <a:lnRef idx="0"/>
          <a:fillRef idx="0"/>
          <a:effectRef idx="0"/>
          <a:fontRef idx="minor"/>
        </p:style>
        <p:txBody>
          <a:bodyPr lIns="0" rIns="0" tIns="281880" bIns="0">
            <a:spAutoFit/>
          </a:bodyPr>
          <a:p>
            <a:pPr marL="2130480" indent="-1347120">
              <a:lnSpc>
                <a:spcPts val="3280"/>
              </a:lnSpc>
              <a:spcBef>
                <a:spcPts val="275"/>
              </a:spcBef>
            </a:pPr>
            <a:r>
              <a:rPr b="1" lang="ru-RU" sz="2800" spc="-7" strike="noStrike">
                <a:solidFill>
                  <a:srgbClr val="000000"/>
                </a:solidFill>
                <a:latin typeface="Calibri"/>
                <a:ea typeface="DejaVu Sans"/>
              </a:rPr>
              <a:t>Грибкова інфекція </a:t>
            </a:r>
            <a:r>
              <a:rPr b="1" lang="ru-RU" sz="2800" spc="-1" strike="noStrike">
                <a:solidFill>
                  <a:srgbClr val="000000"/>
                </a:solidFill>
                <a:latin typeface="Calibri"/>
                <a:ea typeface="DejaVu Sans"/>
              </a:rPr>
              <a:t>у </a:t>
            </a:r>
            <a:r>
              <a:rPr b="1" lang="ru-RU" sz="2800" spc="-7" strike="noStrike">
                <a:solidFill>
                  <a:srgbClr val="000000"/>
                </a:solidFill>
                <a:latin typeface="Calibri"/>
                <a:ea typeface="DejaVu Sans"/>
              </a:rPr>
              <a:t>дітей старше </a:t>
            </a:r>
            <a:r>
              <a:rPr b="1" lang="ru-RU" sz="2800" spc="-1" strike="noStrike">
                <a:solidFill>
                  <a:srgbClr val="000000"/>
                </a:solidFill>
                <a:latin typeface="Calibri"/>
                <a:ea typeface="DejaVu Sans"/>
              </a:rPr>
              <a:t>1 </a:t>
            </a:r>
            <a:r>
              <a:rPr b="1" lang="ru-RU" sz="2800" spc="-7" strike="noStrike">
                <a:solidFill>
                  <a:srgbClr val="000000"/>
                </a:solidFill>
                <a:latin typeface="Calibri"/>
                <a:ea typeface="DejaVu Sans"/>
              </a:rPr>
              <a:t>року </a:t>
            </a:r>
            <a:r>
              <a:rPr b="1" lang="ru-RU" sz="2800" spc="-1" strike="noStrike">
                <a:solidFill>
                  <a:srgbClr val="000000"/>
                </a:solidFill>
                <a:latin typeface="Calibri"/>
                <a:ea typeface="DejaVu Sans"/>
              </a:rPr>
              <a:t>– </a:t>
            </a:r>
            <a:r>
              <a:rPr b="1" lang="ru-RU" sz="2800" spc="-622" strike="noStrike">
                <a:solidFill>
                  <a:srgbClr val="000000"/>
                </a:solidFill>
                <a:latin typeface="Calibri"/>
                <a:ea typeface="DejaVu Sans"/>
              </a:rPr>
              <a:t> </a:t>
            </a:r>
            <a:r>
              <a:rPr b="1" lang="ru-RU" sz="2800" spc="-7" strike="noStrike">
                <a:solidFill>
                  <a:srgbClr val="000000"/>
                </a:solidFill>
                <a:latin typeface="Calibri"/>
                <a:ea typeface="DejaVu Sans"/>
              </a:rPr>
              <a:t>опортуністична</a:t>
            </a:r>
            <a:r>
              <a:rPr b="1" lang="ru-RU" sz="2800" spc="-15" strike="noStrike">
                <a:solidFill>
                  <a:srgbClr val="000000"/>
                </a:solidFill>
                <a:latin typeface="Calibri"/>
                <a:ea typeface="DejaVu Sans"/>
              </a:rPr>
              <a:t> </a:t>
            </a:r>
            <a:r>
              <a:rPr b="1" lang="ru-RU" sz="2800" spc="-7" strike="noStrike">
                <a:solidFill>
                  <a:srgbClr val="000000"/>
                </a:solidFill>
                <a:latin typeface="Calibri"/>
                <a:ea typeface="DejaVu Sans"/>
              </a:rPr>
              <a:t>інфекція</a:t>
            </a:r>
            <a:endParaRPr b="0" lang="ru-RU" sz="2800" spc="-1" strike="noStrike">
              <a:latin typeface="Arial"/>
            </a:endParaRPr>
          </a:p>
        </p:txBody>
      </p:sp>
      <p:pic>
        <p:nvPicPr>
          <p:cNvPr id="386" name="object 3" descr=""/>
          <p:cNvPicPr/>
          <p:nvPr/>
        </p:nvPicPr>
        <p:blipFill>
          <a:blip r:embed="rId1"/>
          <a:stretch/>
        </p:blipFill>
        <p:spPr>
          <a:xfrm>
            <a:off x="825480" y="1511280"/>
            <a:ext cx="3742200" cy="2004120"/>
          </a:xfrm>
          <a:prstGeom prst="rect">
            <a:avLst/>
          </a:prstGeom>
          <a:ln>
            <a:noFill/>
          </a:ln>
        </p:spPr>
      </p:pic>
      <p:pic>
        <p:nvPicPr>
          <p:cNvPr id="387" name="object 4" descr=""/>
          <p:cNvPicPr/>
          <p:nvPr/>
        </p:nvPicPr>
        <p:blipFill>
          <a:blip r:embed="rId2"/>
          <a:stretch/>
        </p:blipFill>
        <p:spPr>
          <a:xfrm>
            <a:off x="4813200" y="1460520"/>
            <a:ext cx="3166200" cy="2102040"/>
          </a:xfrm>
          <a:prstGeom prst="rect">
            <a:avLst/>
          </a:prstGeom>
          <a:ln>
            <a:noFill/>
          </a:ln>
        </p:spPr>
      </p:pic>
      <p:pic>
        <p:nvPicPr>
          <p:cNvPr id="388" name="object 5" descr=""/>
          <p:cNvPicPr/>
          <p:nvPr/>
        </p:nvPicPr>
        <p:blipFill>
          <a:blip r:embed="rId3"/>
          <a:stretch/>
        </p:blipFill>
        <p:spPr>
          <a:xfrm>
            <a:off x="825480" y="3683160"/>
            <a:ext cx="3382200" cy="2424960"/>
          </a:xfrm>
          <a:prstGeom prst="rect">
            <a:avLst/>
          </a:prstGeom>
          <a:ln>
            <a:noFill/>
          </a:ln>
        </p:spPr>
      </p:pic>
      <p:sp>
        <p:nvSpPr>
          <p:cNvPr id="389" name="CustomShape 2"/>
          <p:cNvSpPr/>
          <p:nvPr/>
        </p:nvSpPr>
        <p:spPr>
          <a:xfrm>
            <a:off x="5040360" y="6164280"/>
            <a:ext cx="2236320" cy="560880"/>
          </a:xfrm>
          <a:prstGeom prst="rect">
            <a:avLst/>
          </a:prstGeom>
          <a:noFill/>
          <a:ln>
            <a:noFill/>
          </a:ln>
        </p:spPr>
        <p:style>
          <a:lnRef idx="0"/>
          <a:fillRef idx="0"/>
          <a:effectRef idx="0"/>
          <a:fontRef idx="minor"/>
        </p:style>
        <p:txBody>
          <a:bodyPr lIns="0" rIns="0" tIns="12600" bIns="0">
            <a:spAutoFit/>
          </a:bodyPr>
          <a:p>
            <a:pPr marL="541800" indent="-527400">
              <a:lnSpc>
                <a:spcPct val="100000"/>
              </a:lnSpc>
              <a:spcBef>
                <a:spcPts val="99"/>
              </a:spcBef>
            </a:pPr>
            <a:r>
              <a:rPr b="1" lang="ru-RU" sz="1800" spc="-7" strike="noStrike">
                <a:solidFill>
                  <a:srgbClr val="000000"/>
                </a:solidFill>
                <a:latin typeface="Calibri"/>
                <a:ea typeface="DejaVu Sans"/>
              </a:rPr>
              <a:t>Інвазивний</a:t>
            </a:r>
            <a:r>
              <a:rPr b="1" lang="ru-RU" sz="1800" spc="-92" strike="noStrike">
                <a:solidFill>
                  <a:srgbClr val="000000"/>
                </a:solidFill>
                <a:latin typeface="Calibri"/>
                <a:ea typeface="DejaVu Sans"/>
              </a:rPr>
              <a:t> </a:t>
            </a:r>
            <a:r>
              <a:rPr b="1" lang="ru-RU" sz="1800" spc="-7" strike="noStrike">
                <a:solidFill>
                  <a:srgbClr val="000000"/>
                </a:solidFill>
                <a:latin typeface="Calibri"/>
                <a:ea typeface="DejaVu Sans"/>
              </a:rPr>
              <a:t>легеневий </a:t>
            </a:r>
            <a:r>
              <a:rPr b="1" lang="ru-RU" sz="1800" spc="-392" strike="noStrike">
                <a:solidFill>
                  <a:srgbClr val="000000"/>
                </a:solidFill>
                <a:latin typeface="Calibri"/>
                <a:ea typeface="DejaVu Sans"/>
              </a:rPr>
              <a:t> </a:t>
            </a:r>
            <a:r>
              <a:rPr b="1" lang="ru-RU" sz="1800" spc="-7" strike="noStrike">
                <a:solidFill>
                  <a:srgbClr val="000000"/>
                </a:solidFill>
                <a:latin typeface="Calibri"/>
                <a:ea typeface="DejaVu Sans"/>
              </a:rPr>
              <a:t>аспергільоз</a:t>
            </a:r>
            <a:endParaRPr b="0" lang="ru-RU" sz="1800" spc="-1" strike="noStrike">
              <a:latin typeface="Arial"/>
            </a:endParaRPr>
          </a:p>
        </p:txBody>
      </p:sp>
      <p:grpSp>
        <p:nvGrpSpPr>
          <p:cNvPr id="390" name="Group 3"/>
          <p:cNvGrpSpPr/>
          <p:nvPr/>
        </p:nvGrpSpPr>
        <p:grpSpPr>
          <a:xfrm>
            <a:off x="4597560" y="3619440"/>
            <a:ext cx="3789360" cy="2495160"/>
            <a:chOff x="4597560" y="3619440"/>
            <a:chExt cx="3789360" cy="2495160"/>
          </a:xfrm>
        </p:grpSpPr>
        <p:pic>
          <p:nvPicPr>
            <p:cNvPr id="391" name="object 8" descr=""/>
            <p:cNvPicPr/>
            <p:nvPr/>
          </p:nvPicPr>
          <p:blipFill>
            <a:blip r:embed="rId4"/>
            <a:stretch/>
          </p:blipFill>
          <p:spPr>
            <a:xfrm>
              <a:off x="4597560" y="3619440"/>
              <a:ext cx="2774880" cy="2495160"/>
            </a:xfrm>
            <a:prstGeom prst="rect">
              <a:avLst/>
            </a:prstGeom>
            <a:ln>
              <a:noFill/>
            </a:ln>
          </p:spPr>
        </p:pic>
        <p:sp>
          <p:nvSpPr>
            <p:cNvPr id="392" name="CustomShape 4"/>
            <p:cNvSpPr/>
            <p:nvPr/>
          </p:nvSpPr>
          <p:spPr>
            <a:xfrm>
              <a:off x="5611680" y="3686760"/>
              <a:ext cx="2775240" cy="241560"/>
            </a:xfrm>
            <a:custGeom>
              <a:avLst/>
              <a:gdLst/>
              <a:ahLst/>
              <a:rect l="l" t="t" r="r" b="b"/>
              <a:pathLst>
                <a:path w="2777490" h="243839">
                  <a:moveTo>
                    <a:pt x="2776910" y="243230"/>
                  </a:moveTo>
                  <a:lnTo>
                    <a:pt x="0" y="243230"/>
                  </a:lnTo>
                  <a:lnTo>
                    <a:pt x="0" y="0"/>
                  </a:lnTo>
                  <a:lnTo>
                    <a:pt x="2776910" y="0"/>
                  </a:lnTo>
                  <a:lnTo>
                    <a:pt x="2776910" y="243230"/>
                  </a:lnTo>
                  <a:close/>
                </a:path>
              </a:pathLst>
            </a:custGeom>
            <a:solidFill>
              <a:srgbClr val="ffffff"/>
            </a:solidFill>
            <a:ln>
              <a:noFill/>
            </a:ln>
          </p:spPr>
          <p:style>
            <a:lnRef idx="0"/>
            <a:fillRef idx="0"/>
            <a:effectRef idx="0"/>
            <a:fontRef idx="minor"/>
          </p:style>
        </p:sp>
      </p:gr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3" name="CustomShape 1"/>
          <p:cNvSpPr/>
          <p:nvPr/>
        </p:nvSpPr>
        <p:spPr>
          <a:xfrm>
            <a:off x="540720" y="146880"/>
            <a:ext cx="8060760" cy="1159920"/>
          </a:xfrm>
          <a:prstGeom prst="rect">
            <a:avLst/>
          </a:prstGeom>
          <a:noFill/>
          <a:ln>
            <a:noFill/>
          </a:ln>
        </p:spPr>
        <p:style>
          <a:lnRef idx="0"/>
          <a:fillRef idx="0"/>
          <a:effectRef idx="0"/>
          <a:fontRef idx="minor"/>
        </p:style>
        <p:txBody>
          <a:bodyPr lIns="0" rIns="0" tIns="185400" bIns="0">
            <a:spAutoFit/>
          </a:bodyPr>
          <a:p>
            <a:pPr marL="2234520" indent="-1591560">
              <a:lnSpc>
                <a:spcPct val="100000"/>
              </a:lnSpc>
              <a:spcBef>
                <a:spcPts val="99"/>
              </a:spcBef>
            </a:pPr>
            <a:r>
              <a:rPr b="1" lang="ru-RU" sz="3200" spc="-7" strike="noStrike">
                <a:solidFill>
                  <a:srgbClr val="000000"/>
                </a:solidFill>
                <a:latin typeface="Calibri"/>
                <a:ea typeface="DejaVu Sans"/>
              </a:rPr>
              <a:t>Інші</a:t>
            </a:r>
            <a:r>
              <a:rPr b="1" lang="ru-RU" sz="3200" spc="-21" strike="noStrike">
                <a:solidFill>
                  <a:srgbClr val="000000"/>
                </a:solidFill>
                <a:latin typeface="Calibri"/>
                <a:ea typeface="DejaVu Sans"/>
              </a:rPr>
              <a:t> </a:t>
            </a:r>
            <a:r>
              <a:rPr b="1" lang="ru-RU" sz="3200" spc="-7" strike="noStrike">
                <a:solidFill>
                  <a:srgbClr val="000000"/>
                </a:solidFill>
                <a:latin typeface="Calibri"/>
                <a:ea typeface="DejaVu Sans"/>
              </a:rPr>
              <a:t>ознаки</a:t>
            </a:r>
            <a:r>
              <a:rPr b="1" lang="ru-RU" sz="3200" spc="-21" strike="noStrike">
                <a:solidFill>
                  <a:srgbClr val="000000"/>
                </a:solidFill>
                <a:latin typeface="Calibri"/>
                <a:ea typeface="DejaVu Sans"/>
              </a:rPr>
              <a:t> </a:t>
            </a:r>
            <a:r>
              <a:rPr b="1" lang="ru-RU" sz="3200" spc="-7" strike="noStrike">
                <a:solidFill>
                  <a:srgbClr val="000000"/>
                </a:solidFill>
                <a:latin typeface="Calibri"/>
                <a:ea typeface="DejaVu Sans"/>
              </a:rPr>
              <a:t>імунодефіциту</a:t>
            </a:r>
            <a:r>
              <a:rPr b="1" lang="ru-RU" sz="3200" spc="-21" strike="noStrike">
                <a:solidFill>
                  <a:srgbClr val="000000"/>
                </a:solidFill>
                <a:latin typeface="Calibri"/>
                <a:ea typeface="DejaVu Sans"/>
              </a:rPr>
              <a:t> </a:t>
            </a:r>
            <a:r>
              <a:rPr b="1" lang="ru-RU" sz="3200" spc="-7" strike="noStrike">
                <a:solidFill>
                  <a:srgbClr val="000000"/>
                </a:solidFill>
                <a:latin typeface="Calibri"/>
                <a:ea typeface="DejaVu Sans"/>
              </a:rPr>
              <a:t>на</a:t>
            </a:r>
            <a:r>
              <a:rPr b="1" lang="ru-RU" sz="3200" spc="-21" strike="noStrike">
                <a:solidFill>
                  <a:srgbClr val="000000"/>
                </a:solidFill>
                <a:latin typeface="Calibri"/>
                <a:ea typeface="DejaVu Sans"/>
              </a:rPr>
              <a:t> </a:t>
            </a:r>
            <a:r>
              <a:rPr b="1" lang="ru-RU" sz="3200" spc="-7" strike="noStrike">
                <a:solidFill>
                  <a:srgbClr val="000000"/>
                </a:solidFill>
                <a:latin typeface="Calibri"/>
                <a:ea typeface="DejaVu Sans"/>
              </a:rPr>
              <a:t>шкірі</a:t>
            </a:r>
            <a:r>
              <a:rPr b="1" lang="ru-RU" sz="3200" spc="-21" strike="noStrike">
                <a:solidFill>
                  <a:srgbClr val="000000"/>
                </a:solidFill>
                <a:latin typeface="Calibri"/>
                <a:ea typeface="DejaVu Sans"/>
              </a:rPr>
              <a:t> </a:t>
            </a:r>
            <a:r>
              <a:rPr b="1" lang="ru-RU" sz="3200" spc="-7" strike="noStrike">
                <a:solidFill>
                  <a:srgbClr val="000000"/>
                </a:solidFill>
                <a:latin typeface="Calibri"/>
                <a:ea typeface="DejaVu Sans"/>
              </a:rPr>
              <a:t>та </a:t>
            </a:r>
            <a:r>
              <a:rPr b="1" lang="ru-RU" sz="3200" spc="-710" strike="noStrike">
                <a:solidFill>
                  <a:srgbClr val="000000"/>
                </a:solidFill>
                <a:latin typeface="Calibri"/>
                <a:ea typeface="DejaVu Sans"/>
              </a:rPr>
              <a:t> </a:t>
            </a:r>
            <a:r>
              <a:rPr b="1" lang="ru-RU" sz="3200" spc="-7" strike="noStrike">
                <a:solidFill>
                  <a:srgbClr val="000000"/>
                </a:solidFill>
                <a:latin typeface="Calibri"/>
                <a:ea typeface="DejaVu Sans"/>
              </a:rPr>
              <a:t>слизових</a:t>
            </a:r>
            <a:r>
              <a:rPr b="1" lang="ru-RU" sz="3200" spc="-15" strike="noStrike">
                <a:solidFill>
                  <a:srgbClr val="000000"/>
                </a:solidFill>
                <a:latin typeface="Calibri"/>
                <a:ea typeface="DejaVu Sans"/>
              </a:rPr>
              <a:t> </a:t>
            </a:r>
            <a:r>
              <a:rPr b="1" lang="ru-RU" sz="3200" spc="-7" strike="noStrike">
                <a:solidFill>
                  <a:srgbClr val="000000"/>
                </a:solidFill>
                <a:latin typeface="Calibri"/>
                <a:ea typeface="DejaVu Sans"/>
              </a:rPr>
              <a:t>оболонках</a:t>
            </a:r>
            <a:endParaRPr b="0" lang="ru-RU" sz="3200" spc="-1" strike="noStrike">
              <a:latin typeface="Arial"/>
            </a:endParaRPr>
          </a:p>
        </p:txBody>
      </p:sp>
      <p:grpSp>
        <p:nvGrpSpPr>
          <p:cNvPr id="394" name="Group 2"/>
          <p:cNvGrpSpPr/>
          <p:nvPr/>
        </p:nvGrpSpPr>
        <p:grpSpPr>
          <a:xfrm>
            <a:off x="3390840" y="3797280"/>
            <a:ext cx="2333880" cy="2418120"/>
            <a:chOff x="3390840" y="3797280"/>
            <a:chExt cx="2333880" cy="2418120"/>
          </a:xfrm>
        </p:grpSpPr>
        <p:pic>
          <p:nvPicPr>
            <p:cNvPr id="395" name="object 4" descr=""/>
            <p:cNvPicPr/>
            <p:nvPr/>
          </p:nvPicPr>
          <p:blipFill>
            <a:blip r:embed="rId1"/>
            <a:stretch/>
          </p:blipFill>
          <p:spPr>
            <a:xfrm>
              <a:off x="3390840" y="3797280"/>
              <a:ext cx="2285280" cy="2412360"/>
            </a:xfrm>
            <a:prstGeom prst="rect">
              <a:avLst/>
            </a:prstGeom>
            <a:ln>
              <a:noFill/>
            </a:ln>
          </p:spPr>
        </p:pic>
        <p:sp>
          <p:nvSpPr>
            <p:cNvPr id="396" name="CustomShape 3"/>
            <p:cNvSpPr/>
            <p:nvPr/>
          </p:nvSpPr>
          <p:spPr>
            <a:xfrm>
              <a:off x="5123520" y="3802680"/>
              <a:ext cx="601200" cy="2412720"/>
            </a:xfrm>
            <a:custGeom>
              <a:avLst/>
              <a:gdLst/>
              <a:ahLst/>
              <a:rect l="l" t="t" r="r" b="b"/>
              <a:pathLst>
                <a:path w="603250" h="2414904">
                  <a:moveTo>
                    <a:pt x="602831" y="2414385"/>
                  </a:moveTo>
                  <a:lnTo>
                    <a:pt x="0" y="2414385"/>
                  </a:lnTo>
                  <a:lnTo>
                    <a:pt x="0" y="0"/>
                  </a:lnTo>
                  <a:lnTo>
                    <a:pt x="602831" y="0"/>
                  </a:lnTo>
                  <a:lnTo>
                    <a:pt x="602831" y="2414385"/>
                  </a:lnTo>
                  <a:close/>
                </a:path>
              </a:pathLst>
            </a:custGeom>
            <a:solidFill>
              <a:srgbClr val="ffffff"/>
            </a:solidFill>
            <a:ln>
              <a:noFill/>
            </a:ln>
          </p:spPr>
          <p:style>
            <a:lnRef idx="0"/>
            <a:fillRef idx="0"/>
            <a:effectRef idx="0"/>
            <a:fontRef idx="minor"/>
          </p:style>
        </p:sp>
      </p:grpSp>
      <p:pic>
        <p:nvPicPr>
          <p:cNvPr id="397" name="object 6" descr=""/>
          <p:cNvPicPr/>
          <p:nvPr/>
        </p:nvPicPr>
        <p:blipFill>
          <a:blip r:embed="rId2"/>
          <a:stretch/>
        </p:blipFill>
        <p:spPr>
          <a:xfrm>
            <a:off x="203040" y="3797280"/>
            <a:ext cx="2971440" cy="2102760"/>
          </a:xfrm>
          <a:prstGeom prst="rect">
            <a:avLst/>
          </a:prstGeom>
          <a:ln>
            <a:noFill/>
          </a:ln>
        </p:spPr>
      </p:pic>
      <p:sp>
        <p:nvSpPr>
          <p:cNvPr id="398" name="CustomShape 4"/>
          <p:cNvSpPr/>
          <p:nvPr/>
        </p:nvSpPr>
        <p:spPr>
          <a:xfrm>
            <a:off x="5847840" y="4038120"/>
            <a:ext cx="2298600" cy="37800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400" spc="-7" strike="noStrike">
                <a:solidFill>
                  <a:srgbClr val="000000"/>
                </a:solidFill>
                <a:latin typeface="Calibri"/>
                <a:ea typeface="DejaVu Sans"/>
              </a:rPr>
              <a:t>Саркома</a:t>
            </a:r>
            <a:r>
              <a:rPr b="1" lang="ru-RU" sz="2400" spc="-80" strike="noStrike">
                <a:solidFill>
                  <a:srgbClr val="000000"/>
                </a:solidFill>
                <a:latin typeface="Calibri"/>
                <a:ea typeface="DejaVu Sans"/>
              </a:rPr>
              <a:t> </a:t>
            </a:r>
            <a:r>
              <a:rPr b="1" lang="ru-RU" sz="2400" spc="-7" strike="noStrike">
                <a:solidFill>
                  <a:srgbClr val="000000"/>
                </a:solidFill>
                <a:latin typeface="Calibri"/>
                <a:ea typeface="DejaVu Sans"/>
              </a:rPr>
              <a:t>Капоши</a:t>
            </a:r>
            <a:endParaRPr b="0" lang="ru-RU" sz="2400" spc="-1" strike="noStrike">
              <a:latin typeface="Arial"/>
            </a:endParaRPr>
          </a:p>
        </p:txBody>
      </p:sp>
      <p:sp>
        <p:nvSpPr>
          <p:cNvPr id="399" name="CustomShape 5"/>
          <p:cNvSpPr/>
          <p:nvPr/>
        </p:nvSpPr>
        <p:spPr>
          <a:xfrm>
            <a:off x="5692680" y="1655640"/>
            <a:ext cx="3175920" cy="743760"/>
          </a:xfrm>
          <a:prstGeom prst="rect">
            <a:avLst/>
          </a:prstGeom>
          <a:noFill/>
          <a:ln>
            <a:noFill/>
          </a:ln>
        </p:spPr>
        <p:style>
          <a:lnRef idx="0"/>
          <a:fillRef idx="0"/>
          <a:effectRef idx="0"/>
          <a:fontRef idx="minor"/>
        </p:style>
        <p:txBody>
          <a:bodyPr lIns="0" rIns="0" tIns="12600" bIns="0">
            <a:spAutoFit/>
          </a:bodyPr>
          <a:p>
            <a:pPr marL="12600" indent="271080">
              <a:lnSpc>
                <a:spcPct val="100000"/>
              </a:lnSpc>
              <a:spcBef>
                <a:spcPts val="99"/>
              </a:spcBef>
            </a:pPr>
            <a:r>
              <a:rPr b="1" lang="ru-RU" sz="2400" spc="-7" strike="noStrike">
                <a:solidFill>
                  <a:srgbClr val="000000"/>
                </a:solidFill>
                <a:latin typeface="Calibri"/>
                <a:ea typeface="DejaVu Sans"/>
              </a:rPr>
              <a:t>Важка персистуюча </a:t>
            </a:r>
            <a:r>
              <a:rPr b="1" lang="ru-RU" sz="2400" spc="-1" strike="noStrike">
                <a:solidFill>
                  <a:srgbClr val="000000"/>
                </a:solidFill>
                <a:latin typeface="Calibri"/>
                <a:ea typeface="DejaVu Sans"/>
              </a:rPr>
              <a:t> </a:t>
            </a:r>
            <a:r>
              <a:rPr b="1" lang="ru-RU" sz="2400" spc="-7" strike="noStrike">
                <a:solidFill>
                  <a:srgbClr val="000000"/>
                </a:solidFill>
                <a:latin typeface="Calibri"/>
                <a:ea typeface="DejaVu Sans"/>
              </a:rPr>
              <a:t>герпес-вірусна</a:t>
            </a:r>
            <a:r>
              <a:rPr b="1" lang="ru-RU" sz="2400" spc="-92" strike="noStrike">
                <a:solidFill>
                  <a:srgbClr val="000000"/>
                </a:solidFill>
                <a:latin typeface="Calibri"/>
                <a:ea typeface="DejaVu Sans"/>
              </a:rPr>
              <a:t> </a:t>
            </a:r>
            <a:r>
              <a:rPr b="1" lang="ru-RU" sz="2400" spc="-7" strike="noStrike">
                <a:solidFill>
                  <a:srgbClr val="000000"/>
                </a:solidFill>
                <a:latin typeface="Calibri"/>
                <a:ea typeface="DejaVu Sans"/>
              </a:rPr>
              <a:t>інфекція</a:t>
            </a:r>
            <a:endParaRPr b="0" lang="ru-RU" sz="2400" spc="-1" strike="noStrike">
              <a:latin typeface="Arial"/>
            </a:endParaRPr>
          </a:p>
        </p:txBody>
      </p:sp>
      <p:pic>
        <p:nvPicPr>
          <p:cNvPr id="400" name="object 9" descr=""/>
          <p:cNvPicPr/>
          <p:nvPr/>
        </p:nvPicPr>
        <p:blipFill>
          <a:blip r:embed="rId3"/>
          <a:stretch/>
        </p:blipFill>
        <p:spPr>
          <a:xfrm>
            <a:off x="165240" y="1422360"/>
            <a:ext cx="1902960" cy="1978920"/>
          </a:xfrm>
          <a:prstGeom prst="rect">
            <a:avLst/>
          </a:prstGeom>
          <a:ln>
            <a:noFill/>
          </a:ln>
        </p:spPr>
      </p:pic>
      <p:pic>
        <p:nvPicPr>
          <p:cNvPr id="401" name="object 10" descr=""/>
          <p:cNvPicPr/>
          <p:nvPr/>
        </p:nvPicPr>
        <p:blipFill>
          <a:blip r:embed="rId4"/>
          <a:stretch/>
        </p:blipFill>
        <p:spPr>
          <a:xfrm>
            <a:off x="2286000" y="1447920"/>
            <a:ext cx="3132360" cy="2135160"/>
          </a:xfrm>
          <a:prstGeom prst="rect">
            <a:avLst/>
          </a:prstGeom>
          <a:ln>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2" name="CustomShape 1"/>
          <p:cNvSpPr/>
          <p:nvPr/>
        </p:nvSpPr>
        <p:spPr>
          <a:xfrm>
            <a:off x="540720" y="146880"/>
            <a:ext cx="8060760" cy="1159560"/>
          </a:xfrm>
          <a:prstGeom prst="rect">
            <a:avLst/>
          </a:prstGeom>
          <a:noFill/>
          <a:ln>
            <a:noFill/>
          </a:ln>
        </p:spPr>
        <p:style>
          <a:lnRef idx="0"/>
          <a:fillRef idx="0"/>
          <a:effectRef idx="0"/>
          <a:fontRef idx="minor"/>
        </p:style>
        <p:txBody>
          <a:bodyPr lIns="0" rIns="0" tIns="185040" bIns="0">
            <a:spAutoFit/>
          </a:bodyPr>
          <a:p>
            <a:pPr marL="2874600" indent="-1951200">
              <a:lnSpc>
                <a:spcPct val="100000"/>
              </a:lnSpc>
              <a:spcBef>
                <a:spcPts val="99"/>
              </a:spcBef>
            </a:pPr>
            <a:r>
              <a:rPr b="1" lang="ru-RU" sz="3200" spc="-1" strike="noStrike">
                <a:solidFill>
                  <a:srgbClr val="000000"/>
                </a:solidFill>
                <a:latin typeface="Calibri"/>
                <a:ea typeface="DejaVu Sans"/>
              </a:rPr>
              <a:t>У</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якому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випадку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можна</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запідозрити </a:t>
            </a:r>
            <a:r>
              <a:rPr b="1" lang="ru-RU" sz="3200" spc="-710" strike="noStrike">
                <a:solidFill>
                  <a:srgbClr val="000000"/>
                </a:solidFill>
                <a:latin typeface="Calibri"/>
                <a:ea typeface="DejaVu Sans"/>
              </a:rPr>
              <a:t> </a:t>
            </a:r>
            <a:r>
              <a:rPr b="1" lang="ru-RU" sz="3200" spc="-7" strike="noStrike">
                <a:solidFill>
                  <a:srgbClr val="000000"/>
                </a:solidFill>
                <a:latin typeface="Calibri"/>
                <a:ea typeface="DejaVu Sans"/>
              </a:rPr>
              <a:t>імунодефіцит?</a:t>
            </a:r>
            <a:endParaRPr b="0" lang="ru-RU" sz="3200" spc="-1" strike="noStrike">
              <a:latin typeface="Arial"/>
            </a:endParaRPr>
          </a:p>
        </p:txBody>
      </p:sp>
      <p:pic>
        <p:nvPicPr>
          <p:cNvPr id="403" name="object 3" descr=""/>
          <p:cNvPicPr/>
          <p:nvPr/>
        </p:nvPicPr>
        <p:blipFill>
          <a:blip r:embed="rId1"/>
          <a:stretch/>
        </p:blipFill>
        <p:spPr>
          <a:xfrm>
            <a:off x="304920" y="2755800"/>
            <a:ext cx="2634120" cy="2886120"/>
          </a:xfrm>
          <a:prstGeom prst="rect">
            <a:avLst/>
          </a:prstGeom>
          <a:ln>
            <a:noFill/>
          </a:ln>
        </p:spPr>
      </p:pic>
      <p:grpSp>
        <p:nvGrpSpPr>
          <p:cNvPr id="404" name="Group 2"/>
          <p:cNvGrpSpPr/>
          <p:nvPr/>
        </p:nvGrpSpPr>
        <p:grpSpPr>
          <a:xfrm>
            <a:off x="5207040" y="2832120"/>
            <a:ext cx="3269160" cy="2724480"/>
            <a:chOff x="5207040" y="2832120"/>
            <a:chExt cx="3269160" cy="2724480"/>
          </a:xfrm>
        </p:grpSpPr>
        <p:pic>
          <p:nvPicPr>
            <p:cNvPr id="405" name="object 5" descr=""/>
            <p:cNvPicPr/>
            <p:nvPr/>
          </p:nvPicPr>
          <p:blipFill>
            <a:blip r:embed="rId2"/>
            <a:stretch/>
          </p:blipFill>
          <p:spPr>
            <a:xfrm>
              <a:off x="5207040" y="2832120"/>
              <a:ext cx="2684520" cy="2684520"/>
            </a:xfrm>
            <a:prstGeom prst="rect">
              <a:avLst/>
            </a:prstGeom>
            <a:ln>
              <a:noFill/>
            </a:ln>
          </p:spPr>
        </p:pic>
        <p:sp>
          <p:nvSpPr>
            <p:cNvPr id="406" name="CustomShape 3"/>
            <p:cNvSpPr/>
            <p:nvPr/>
          </p:nvSpPr>
          <p:spPr>
            <a:xfrm>
              <a:off x="5210640" y="5355720"/>
              <a:ext cx="3265560" cy="200880"/>
            </a:xfrm>
            <a:custGeom>
              <a:avLst/>
              <a:gdLst/>
              <a:ahLst/>
              <a:rect l="l" t="t" r="r" b="b"/>
              <a:pathLst>
                <a:path w="3267709" h="203200">
                  <a:moveTo>
                    <a:pt x="3267419" y="203200"/>
                  </a:moveTo>
                  <a:lnTo>
                    <a:pt x="0" y="203200"/>
                  </a:lnTo>
                  <a:lnTo>
                    <a:pt x="0" y="0"/>
                  </a:lnTo>
                  <a:lnTo>
                    <a:pt x="3267419" y="0"/>
                  </a:lnTo>
                  <a:lnTo>
                    <a:pt x="3267419" y="203200"/>
                  </a:lnTo>
                  <a:close/>
                </a:path>
              </a:pathLst>
            </a:custGeom>
            <a:solidFill>
              <a:srgbClr val="ffffff"/>
            </a:solidFill>
            <a:ln>
              <a:noFill/>
            </a:ln>
          </p:spPr>
          <p:style>
            <a:lnRef idx="0"/>
            <a:fillRef idx="0"/>
            <a:effectRef idx="0"/>
            <a:fontRef idx="minor"/>
          </p:style>
        </p:sp>
      </p:grpSp>
      <p:sp>
        <p:nvSpPr>
          <p:cNvPr id="407" name="CustomShape 4"/>
          <p:cNvSpPr/>
          <p:nvPr/>
        </p:nvSpPr>
        <p:spPr>
          <a:xfrm>
            <a:off x="5289480" y="1450440"/>
            <a:ext cx="3335400" cy="123192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000" spc="-1" strike="noStrike">
                <a:solidFill>
                  <a:srgbClr val="000000"/>
                </a:solidFill>
                <a:latin typeface="Calibri"/>
                <a:ea typeface="DejaVu Sans"/>
              </a:rPr>
              <a:t>У </a:t>
            </a:r>
            <a:r>
              <a:rPr b="1" lang="ru-RU" sz="2000" spc="-7" strike="noStrike">
                <a:solidFill>
                  <a:srgbClr val="000000"/>
                </a:solidFill>
                <a:latin typeface="Calibri"/>
                <a:ea typeface="DejaVu Sans"/>
              </a:rPr>
              <a:t>дитини 2,5 років протягом </a:t>
            </a:r>
            <a:r>
              <a:rPr b="1" lang="ru-RU" sz="2000" spc="-1" strike="noStrike">
                <a:solidFill>
                  <a:srgbClr val="000000"/>
                </a:solidFill>
                <a:latin typeface="Calibri"/>
                <a:ea typeface="DejaVu Sans"/>
              </a:rPr>
              <a:t>2 </a:t>
            </a:r>
            <a:r>
              <a:rPr b="1" lang="ru-RU" sz="2000" spc="-446" strike="noStrike">
                <a:solidFill>
                  <a:srgbClr val="000000"/>
                </a:solidFill>
                <a:latin typeface="Calibri"/>
                <a:ea typeface="DejaVu Sans"/>
              </a:rPr>
              <a:t> </a:t>
            </a:r>
            <a:r>
              <a:rPr b="1" lang="ru-RU" sz="2000" spc="-7" strike="noStrike">
                <a:solidFill>
                  <a:srgbClr val="000000"/>
                </a:solidFill>
                <a:latin typeface="Calibri"/>
                <a:ea typeface="DejaVu Sans"/>
              </a:rPr>
              <a:t>днів гарячка та збільшена </a:t>
            </a:r>
            <a:r>
              <a:rPr b="1" lang="ru-RU" sz="2000" spc="-1" strike="noStrike">
                <a:solidFill>
                  <a:srgbClr val="000000"/>
                </a:solidFill>
                <a:latin typeface="Calibri"/>
                <a:ea typeface="DejaVu Sans"/>
              </a:rPr>
              <a:t> </a:t>
            </a:r>
            <a:r>
              <a:rPr b="1" lang="ru-RU" sz="2000" spc="-7" strike="noStrike">
                <a:solidFill>
                  <a:srgbClr val="000000"/>
                </a:solidFill>
                <a:latin typeface="Calibri"/>
                <a:ea typeface="DejaVu Sans"/>
              </a:rPr>
              <a:t>привушна слинна залоза </a:t>
            </a:r>
            <a:r>
              <a:rPr b="1" lang="ru-RU" sz="2000" spc="-1" strike="noStrike">
                <a:solidFill>
                  <a:srgbClr val="000000"/>
                </a:solidFill>
                <a:latin typeface="Calibri"/>
                <a:ea typeface="DejaVu Sans"/>
              </a:rPr>
              <a:t> </a:t>
            </a:r>
            <a:r>
              <a:rPr b="1" lang="ru-RU" sz="2000" spc="-7" strike="noStrike">
                <a:solidFill>
                  <a:srgbClr val="000000"/>
                </a:solidFill>
                <a:latin typeface="Calibri"/>
                <a:ea typeface="DejaVu Sans"/>
              </a:rPr>
              <a:t>ліворуч</a:t>
            </a:r>
            <a:endParaRPr b="0" lang="ru-RU" sz="2000" spc="-1" strike="noStrike">
              <a:latin typeface="Arial"/>
            </a:endParaRPr>
          </a:p>
        </p:txBody>
      </p:sp>
      <p:sp>
        <p:nvSpPr>
          <p:cNvPr id="408" name="CustomShape 5"/>
          <p:cNvSpPr/>
          <p:nvPr/>
        </p:nvSpPr>
        <p:spPr>
          <a:xfrm>
            <a:off x="383400" y="1474200"/>
            <a:ext cx="3440160" cy="123192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000" spc="-1" strike="noStrike">
                <a:solidFill>
                  <a:srgbClr val="000000"/>
                </a:solidFill>
                <a:latin typeface="Calibri"/>
                <a:ea typeface="DejaVu Sans"/>
              </a:rPr>
              <a:t>У </a:t>
            </a:r>
            <a:r>
              <a:rPr b="1" lang="ru-RU" sz="2000" spc="-7" strike="noStrike">
                <a:solidFill>
                  <a:srgbClr val="000000"/>
                </a:solidFill>
                <a:latin typeface="Calibri"/>
                <a:ea typeface="DejaVu Sans"/>
              </a:rPr>
              <a:t>дитини </a:t>
            </a:r>
            <a:r>
              <a:rPr b="1" lang="ru-RU" sz="2000" spc="-1" strike="noStrike">
                <a:solidFill>
                  <a:srgbClr val="000000"/>
                </a:solidFill>
                <a:latin typeface="Calibri"/>
                <a:ea typeface="DejaVu Sans"/>
              </a:rPr>
              <a:t>3 </a:t>
            </a:r>
            <a:r>
              <a:rPr b="1" lang="ru-RU" sz="2000" spc="-7" strike="noStrike">
                <a:solidFill>
                  <a:srgbClr val="000000"/>
                </a:solidFill>
                <a:latin typeface="Calibri"/>
                <a:ea typeface="DejaVu Sans"/>
              </a:rPr>
              <a:t>років нормальна </a:t>
            </a:r>
            <a:r>
              <a:rPr b="1" lang="ru-RU" sz="2000" spc="-1" strike="noStrike">
                <a:solidFill>
                  <a:srgbClr val="000000"/>
                </a:solidFill>
                <a:latin typeface="Calibri"/>
                <a:ea typeface="DejaVu Sans"/>
              </a:rPr>
              <a:t> </a:t>
            </a:r>
            <a:r>
              <a:rPr b="1" lang="ru-RU" sz="2000" spc="-7" strike="noStrike">
                <a:solidFill>
                  <a:srgbClr val="000000"/>
                </a:solidFill>
                <a:latin typeface="Calibri"/>
                <a:ea typeface="DejaVu Sans"/>
              </a:rPr>
              <a:t>температура тіла, привушні </a:t>
            </a:r>
            <a:r>
              <a:rPr b="1" lang="ru-RU" sz="2000" spc="-1" strike="noStrike">
                <a:solidFill>
                  <a:srgbClr val="000000"/>
                </a:solidFill>
                <a:latin typeface="Calibri"/>
                <a:ea typeface="DejaVu Sans"/>
              </a:rPr>
              <a:t> </a:t>
            </a:r>
            <a:r>
              <a:rPr b="1" lang="ru-RU" sz="2000" spc="-7" strike="noStrike">
                <a:solidFill>
                  <a:srgbClr val="000000"/>
                </a:solidFill>
                <a:latin typeface="Calibri"/>
                <a:ea typeface="DejaVu Sans"/>
              </a:rPr>
              <a:t>слинні</a:t>
            </a:r>
            <a:r>
              <a:rPr b="1" lang="ru-RU" sz="2000" spc="-32" strike="noStrike">
                <a:solidFill>
                  <a:srgbClr val="000000"/>
                </a:solidFill>
                <a:latin typeface="Calibri"/>
                <a:ea typeface="DejaVu Sans"/>
              </a:rPr>
              <a:t> </a:t>
            </a:r>
            <a:r>
              <a:rPr b="1" lang="ru-RU" sz="2000" spc="-7" strike="noStrike">
                <a:solidFill>
                  <a:srgbClr val="000000"/>
                </a:solidFill>
                <a:latin typeface="Calibri"/>
                <a:ea typeface="DejaVu Sans"/>
              </a:rPr>
              <a:t>залози</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збільшені</a:t>
            </a:r>
            <a:r>
              <a:rPr b="1" lang="ru-RU" sz="2000" spc="-26" strike="noStrike">
                <a:solidFill>
                  <a:srgbClr val="000000"/>
                </a:solidFill>
                <a:latin typeface="Calibri"/>
                <a:ea typeface="DejaVu Sans"/>
              </a:rPr>
              <a:t> </a:t>
            </a:r>
            <a:r>
              <a:rPr b="1" lang="ru-RU" sz="2000" spc="-1" strike="noStrike">
                <a:solidFill>
                  <a:srgbClr val="000000"/>
                </a:solidFill>
                <a:latin typeface="Calibri"/>
                <a:ea typeface="DejaVu Sans"/>
              </a:rPr>
              <a:t>з</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обох </a:t>
            </a:r>
            <a:r>
              <a:rPr b="1" lang="ru-RU" sz="2000" spc="-435" strike="noStrike">
                <a:solidFill>
                  <a:srgbClr val="000000"/>
                </a:solidFill>
                <a:latin typeface="Calibri"/>
                <a:ea typeface="DejaVu Sans"/>
              </a:rPr>
              <a:t> </a:t>
            </a:r>
            <a:r>
              <a:rPr b="1" lang="ru-RU" sz="2000" spc="-7" strike="noStrike">
                <a:solidFill>
                  <a:srgbClr val="000000"/>
                </a:solidFill>
                <a:latin typeface="Calibri"/>
                <a:ea typeface="DejaVu Sans"/>
              </a:rPr>
              <a:t>боків</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кілько</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тижнів</a:t>
            </a:r>
            <a:endParaRPr b="0" lang="ru-RU" sz="2000" spc="-1" strike="noStrike">
              <a:latin typeface="Arial"/>
            </a:endParaRPr>
          </a:p>
        </p:txBody>
      </p:sp>
      <p:grpSp>
        <p:nvGrpSpPr>
          <p:cNvPr id="409" name="Group 6"/>
          <p:cNvGrpSpPr/>
          <p:nvPr/>
        </p:nvGrpSpPr>
        <p:grpSpPr>
          <a:xfrm>
            <a:off x="174240" y="1417320"/>
            <a:ext cx="4628880" cy="4937040"/>
            <a:chOff x="174240" y="1417320"/>
            <a:chExt cx="4628880" cy="4937040"/>
          </a:xfrm>
        </p:grpSpPr>
        <p:sp>
          <p:nvSpPr>
            <p:cNvPr id="410" name="CustomShape 7"/>
            <p:cNvSpPr/>
            <p:nvPr/>
          </p:nvSpPr>
          <p:spPr>
            <a:xfrm>
              <a:off x="174240" y="1417320"/>
              <a:ext cx="4454280" cy="4937040"/>
            </a:xfrm>
            <a:custGeom>
              <a:avLst/>
              <a:gdLst/>
              <a:ahLst/>
              <a:rect l="l" t="t" r="r" b="b"/>
              <a:pathLst>
                <a:path w="4456430" h="4939030">
                  <a:moveTo>
                    <a:pt x="0" y="0"/>
                  </a:moveTo>
                  <a:lnTo>
                    <a:pt x="4455885" y="0"/>
                  </a:lnTo>
                  <a:lnTo>
                    <a:pt x="4455885" y="4939030"/>
                  </a:lnTo>
                  <a:lnTo>
                    <a:pt x="0" y="4939030"/>
                  </a:lnTo>
                  <a:lnTo>
                    <a:pt x="0" y="0"/>
                  </a:lnTo>
                  <a:close/>
                </a:path>
              </a:pathLst>
            </a:custGeom>
            <a:noFill/>
            <a:ln w="25560">
              <a:solidFill>
                <a:srgbClr val="c00000"/>
              </a:solidFill>
              <a:round/>
            </a:ln>
          </p:spPr>
          <p:style>
            <a:lnRef idx="0"/>
            <a:fillRef idx="0"/>
            <a:effectRef idx="0"/>
            <a:fontRef idx="minor"/>
          </p:style>
        </p:sp>
        <p:pic>
          <p:nvPicPr>
            <p:cNvPr id="411" name="object 11" descr=""/>
            <p:cNvPicPr/>
            <p:nvPr/>
          </p:nvPicPr>
          <p:blipFill>
            <a:blip r:embed="rId3"/>
            <a:stretch/>
          </p:blipFill>
          <p:spPr>
            <a:xfrm>
              <a:off x="3035160" y="2781360"/>
              <a:ext cx="1599840" cy="1113120"/>
            </a:xfrm>
            <a:prstGeom prst="rect">
              <a:avLst/>
            </a:prstGeom>
            <a:ln>
              <a:noFill/>
            </a:ln>
          </p:spPr>
        </p:pic>
        <p:pic>
          <p:nvPicPr>
            <p:cNvPr id="412" name="object 12" descr=""/>
            <p:cNvPicPr/>
            <p:nvPr/>
          </p:nvPicPr>
          <p:blipFill>
            <a:blip r:embed="rId4"/>
            <a:stretch/>
          </p:blipFill>
          <p:spPr>
            <a:xfrm>
              <a:off x="2984400" y="4292640"/>
              <a:ext cx="1818720" cy="1198080"/>
            </a:xfrm>
            <a:prstGeom prst="rect">
              <a:avLst/>
            </a:prstGeom>
            <a:ln>
              <a:noFill/>
            </a:ln>
          </p:spPr>
        </p:pic>
        <p:sp>
          <p:nvSpPr>
            <p:cNvPr id="413" name="CustomShape 8"/>
            <p:cNvSpPr/>
            <p:nvPr/>
          </p:nvSpPr>
          <p:spPr>
            <a:xfrm>
              <a:off x="1625760" y="3886920"/>
              <a:ext cx="556560" cy="410040"/>
            </a:xfrm>
            <a:custGeom>
              <a:avLst/>
              <a:gdLst/>
              <a:ahLst/>
              <a:rect l="l" t="t" r="r" b="b"/>
              <a:pathLst>
                <a:path w="558800" h="412114">
                  <a:moveTo>
                    <a:pt x="0" y="206375"/>
                  </a:moveTo>
                  <a:lnTo>
                    <a:pt x="5556" y="164306"/>
                  </a:lnTo>
                  <a:lnTo>
                    <a:pt x="22225" y="126206"/>
                  </a:lnTo>
                  <a:lnTo>
                    <a:pt x="47625" y="90487"/>
                  </a:lnTo>
                  <a:lnTo>
                    <a:pt x="81756" y="60325"/>
                  </a:lnTo>
                  <a:lnTo>
                    <a:pt x="123031" y="34925"/>
                  </a:lnTo>
                  <a:lnTo>
                    <a:pt x="170656" y="15875"/>
                  </a:lnTo>
                  <a:lnTo>
                    <a:pt x="223043" y="3968"/>
                  </a:lnTo>
                  <a:lnTo>
                    <a:pt x="279400" y="0"/>
                  </a:lnTo>
                  <a:lnTo>
                    <a:pt x="335756" y="3968"/>
                  </a:lnTo>
                  <a:lnTo>
                    <a:pt x="388143" y="15875"/>
                  </a:lnTo>
                  <a:lnTo>
                    <a:pt x="435768" y="34925"/>
                  </a:lnTo>
                  <a:lnTo>
                    <a:pt x="477043" y="60325"/>
                  </a:lnTo>
                  <a:lnTo>
                    <a:pt x="511175" y="90487"/>
                  </a:lnTo>
                  <a:lnTo>
                    <a:pt x="536575" y="126206"/>
                  </a:lnTo>
                  <a:lnTo>
                    <a:pt x="553243" y="164306"/>
                  </a:lnTo>
                  <a:lnTo>
                    <a:pt x="558800" y="206375"/>
                  </a:lnTo>
                  <a:lnTo>
                    <a:pt x="553243" y="247650"/>
                  </a:lnTo>
                  <a:lnTo>
                    <a:pt x="536575" y="286543"/>
                  </a:lnTo>
                  <a:lnTo>
                    <a:pt x="511175" y="321468"/>
                  </a:lnTo>
                  <a:lnTo>
                    <a:pt x="477043" y="351631"/>
                  </a:lnTo>
                  <a:lnTo>
                    <a:pt x="435768" y="377031"/>
                  </a:lnTo>
                  <a:lnTo>
                    <a:pt x="388143" y="396081"/>
                  </a:lnTo>
                  <a:lnTo>
                    <a:pt x="335756" y="407987"/>
                  </a:lnTo>
                  <a:lnTo>
                    <a:pt x="279400" y="411956"/>
                  </a:lnTo>
                  <a:lnTo>
                    <a:pt x="223043" y="407987"/>
                  </a:lnTo>
                  <a:lnTo>
                    <a:pt x="170656" y="396081"/>
                  </a:lnTo>
                  <a:lnTo>
                    <a:pt x="123031" y="377031"/>
                  </a:lnTo>
                  <a:lnTo>
                    <a:pt x="81756" y="351631"/>
                  </a:lnTo>
                  <a:lnTo>
                    <a:pt x="47625" y="321468"/>
                  </a:lnTo>
                  <a:lnTo>
                    <a:pt x="22225" y="286543"/>
                  </a:lnTo>
                  <a:lnTo>
                    <a:pt x="5556" y="247650"/>
                  </a:lnTo>
                  <a:lnTo>
                    <a:pt x="0" y="206375"/>
                  </a:lnTo>
                  <a:close/>
                </a:path>
              </a:pathLst>
            </a:custGeom>
            <a:noFill/>
            <a:ln w="25560">
              <a:solidFill>
                <a:srgbClr val="c00000"/>
              </a:solidFill>
              <a:round/>
            </a:ln>
          </p:spPr>
          <p:style>
            <a:lnRef idx="0"/>
            <a:fillRef idx="0"/>
            <a:effectRef idx="0"/>
            <a:fontRef idx="minor"/>
          </p:style>
        </p:sp>
        <p:sp>
          <p:nvSpPr>
            <p:cNvPr id="414" name="CustomShape 9"/>
            <p:cNvSpPr/>
            <p:nvPr/>
          </p:nvSpPr>
          <p:spPr>
            <a:xfrm>
              <a:off x="2184480" y="4092840"/>
              <a:ext cx="1238760" cy="611280"/>
            </a:xfrm>
            <a:custGeom>
              <a:avLst/>
              <a:gdLst/>
              <a:ahLst/>
              <a:rect l="l" t="t" r="r" b="b"/>
              <a:pathLst>
                <a:path w="1240789" h="613410">
                  <a:moveTo>
                    <a:pt x="0" y="0"/>
                  </a:moveTo>
                  <a:lnTo>
                    <a:pt x="1240324" y="612942"/>
                  </a:lnTo>
                </a:path>
              </a:pathLst>
            </a:custGeom>
            <a:noFill/>
            <a:ln w="9360">
              <a:solidFill>
                <a:srgbClr val="c00000"/>
              </a:solidFill>
              <a:round/>
            </a:ln>
          </p:spPr>
          <p:style>
            <a:lnRef idx="0"/>
            <a:fillRef idx="0"/>
            <a:effectRef idx="0"/>
            <a:fontRef idx="minor"/>
          </p:style>
        </p:sp>
        <p:sp>
          <p:nvSpPr>
            <p:cNvPr id="415" name="CustomShape 10"/>
            <p:cNvSpPr/>
            <p:nvPr/>
          </p:nvSpPr>
          <p:spPr>
            <a:xfrm>
              <a:off x="3329280" y="4632120"/>
              <a:ext cx="86040" cy="87480"/>
            </a:xfrm>
            <a:custGeom>
              <a:avLst/>
              <a:gdLst/>
              <a:ahLst/>
              <a:rect l="l" t="t" r="r" b="b"/>
              <a:pathLst>
                <a:path w="88264" h="89535">
                  <a:moveTo>
                    <a:pt x="0" y="89195"/>
                  </a:moveTo>
                  <a:lnTo>
                    <a:pt x="88020" y="73727"/>
                  </a:lnTo>
                  <a:lnTo>
                    <a:pt x="39579" y="0"/>
                  </a:lnTo>
                </a:path>
              </a:pathLst>
            </a:custGeom>
            <a:noFill/>
            <a:ln w="9360">
              <a:solidFill>
                <a:srgbClr val="c00000"/>
              </a:solidFill>
              <a:round/>
            </a:ln>
          </p:spPr>
          <p:style>
            <a:lnRef idx="0"/>
            <a:fillRef idx="0"/>
            <a:effectRef idx="0"/>
            <a:fontRef idx="minor"/>
          </p:style>
        </p:sp>
      </p:grpSp>
      <p:sp>
        <p:nvSpPr>
          <p:cNvPr id="416" name="CustomShape 11"/>
          <p:cNvSpPr/>
          <p:nvPr/>
        </p:nvSpPr>
        <p:spPr>
          <a:xfrm>
            <a:off x="1776600" y="5867640"/>
            <a:ext cx="1392480" cy="28656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1800" spc="-7" strike="noStrike">
                <a:solidFill>
                  <a:srgbClr val="000000"/>
                </a:solidFill>
                <a:latin typeface="Calibri"/>
                <a:ea typeface="DejaVu Sans"/>
              </a:rPr>
              <a:t>ВІЛ-інфекція?</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7" name="CustomShape 1"/>
          <p:cNvSpPr/>
          <p:nvPr/>
        </p:nvSpPr>
        <p:spPr>
          <a:xfrm>
            <a:off x="540720" y="146880"/>
            <a:ext cx="8060760" cy="987120"/>
          </a:xfrm>
          <a:prstGeom prst="rect">
            <a:avLst/>
          </a:prstGeom>
          <a:noFill/>
          <a:ln>
            <a:noFill/>
          </a:ln>
        </p:spPr>
        <p:style>
          <a:lnRef idx="0"/>
          <a:fillRef idx="0"/>
          <a:effectRef idx="0"/>
          <a:fontRef idx="minor"/>
        </p:style>
        <p:txBody>
          <a:bodyPr lIns="0" rIns="0" tIns="12600" bIns="0">
            <a:spAutoFit/>
          </a:bodyPr>
          <a:p>
            <a:pPr marL="2759760" indent="-1951200">
              <a:lnSpc>
                <a:spcPct val="100000"/>
              </a:lnSpc>
              <a:spcBef>
                <a:spcPts val="99"/>
              </a:spcBef>
            </a:pPr>
            <a:r>
              <a:rPr b="1" lang="ru-RU" sz="3200" spc="-1" strike="noStrike">
                <a:solidFill>
                  <a:srgbClr val="000000"/>
                </a:solidFill>
                <a:latin typeface="Calibri"/>
                <a:ea typeface="DejaVu Sans"/>
              </a:rPr>
              <a:t>У</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якому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випадку</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можна</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запідозрити </a:t>
            </a:r>
            <a:r>
              <a:rPr b="1" lang="ru-RU" sz="3200" spc="-710" strike="noStrike">
                <a:solidFill>
                  <a:srgbClr val="000000"/>
                </a:solidFill>
                <a:latin typeface="Calibri"/>
                <a:ea typeface="DejaVu Sans"/>
              </a:rPr>
              <a:t> </a:t>
            </a:r>
            <a:r>
              <a:rPr b="1" lang="ru-RU" sz="3200" spc="-7" strike="noStrike">
                <a:solidFill>
                  <a:srgbClr val="000000"/>
                </a:solidFill>
                <a:latin typeface="Calibri"/>
                <a:ea typeface="DejaVu Sans"/>
              </a:rPr>
              <a:t>імунодефіцит?</a:t>
            </a:r>
            <a:endParaRPr b="0" lang="ru-RU" sz="3200" spc="-1" strike="noStrike">
              <a:latin typeface="Arial"/>
            </a:endParaRPr>
          </a:p>
        </p:txBody>
      </p:sp>
      <p:grpSp>
        <p:nvGrpSpPr>
          <p:cNvPr id="418" name="Group 2"/>
          <p:cNvGrpSpPr/>
          <p:nvPr/>
        </p:nvGrpSpPr>
        <p:grpSpPr>
          <a:xfrm>
            <a:off x="1161720" y="1719360"/>
            <a:ext cx="2308680" cy="2982240"/>
            <a:chOff x="1161720" y="1719360"/>
            <a:chExt cx="2308680" cy="2982240"/>
          </a:xfrm>
        </p:grpSpPr>
        <p:pic>
          <p:nvPicPr>
            <p:cNvPr id="419" name="object 4" descr=""/>
            <p:cNvPicPr/>
            <p:nvPr/>
          </p:nvPicPr>
          <p:blipFill>
            <a:blip r:embed="rId1"/>
            <a:stretch/>
          </p:blipFill>
          <p:spPr>
            <a:xfrm>
              <a:off x="1161720" y="1719360"/>
              <a:ext cx="2308680" cy="2982240"/>
            </a:xfrm>
            <a:prstGeom prst="rect">
              <a:avLst/>
            </a:prstGeom>
            <a:ln>
              <a:noFill/>
            </a:ln>
          </p:spPr>
        </p:pic>
        <p:sp>
          <p:nvSpPr>
            <p:cNvPr id="420" name="CustomShape 3"/>
            <p:cNvSpPr/>
            <p:nvPr/>
          </p:nvSpPr>
          <p:spPr>
            <a:xfrm>
              <a:off x="1161720" y="1719360"/>
              <a:ext cx="2308680" cy="2982240"/>
            </a:xfrm>
            <a:custGeom>
              <a:avLst/>
              <a:gdLst/>
              <a:ahLst/>
              <a:rect l="l" t="t" r="r" b="b"/>
              <a:pathLst>
                <a:path w="2310765" h="2984500">
                  <a:moveTo>
                    <a:pt x="0" y="0"/>
                  </a:moveTo>
                  <a:lnTo>
                    <a:pt x="2310751" y="0"/>
                  </a:lnTo>
                  <a:lnTo>
                    <a:pt x="2310751" y="2984453"/>
                  </a:lnTo>
                  <a:lnTo>
                    <a:pt x="0" y="2984453"/>
                  </a:lnTo>
                  <a:lnTo>
                    <a:pt x="0" y="0"/>
                  </a:lnTo>
                  <a:close/>
                </a:path>
              </a:pathLst>
            </a:custGeom>
            <a:noFill/>
            <a:ln w="38160">
              <a:solidFill>
                <a:srgbClr val="000000"/>
              </a:solidFill>
              <a:round/>
            </a:ln>
          </p:spPr>
          <p:style>
            <a:lnRef idx="0"/>
            <a:fillRef idx="0"/>
            <a:effectRef idx="0"/>
            <a:fontRef idx="minor"/>
          </p:style>
        </p:sp>
      </p:grpSp>
      <p:pic>
        <p:nvPicPr>
          <p:cNvPr id="421" name="object 6" descr=""/>
          <p:cNvPicPr/>
          <p:nvPr/>
        </p:nvPicPr>
        <p:blipFill>
          <a:blip r:embed="rId2"/>
          <a:stretch/>
        </p:blipFill>
        <p:spPr>
          <a:xfrm>
            <a:off x="5638680" y="1371600"/>
            <a:ext cx="2336760" cy="3328200"/>
          </a:xfrm>
          <a:prstGeom prst="rect">
            <a:avLst/>
          </a:prstGeom>
          <a:ln>
            <a:noFill/>
          </a:ln>
        </p:spPr>
      </p:pic>
      <p:sp>
        <p:nvSpPr>
          <p:cNvPr id="422" name="CustomShape 4"/>
          <p:cNvSpPr/>
          <p:nvPr/>
        </p:nvSpPr>
        <p:spPr>
          <a:xfrm>
            <a:off x="1307520" y="4889520"/>
            <a:ext cx="2427480" cy="850320"/>
          </a:xfrm>
          <a:prstGeom prst="rect">
            <a:avLst/>
          </a:prstGeom>
          <a:noFill/>
          <a:ln>
            <a:noFill/>
          </a:ln>
        </p:spPr>
        <p:style>
          <a:lnRef idx="0"/>
          <a:fillRef idx="0"/>
          <a:effectRef idx="0"/>
          <a:fontRef idx="minor"/>
        </p:style>
        <p:txBody>
          <a:bodyPr lIns="0" rIns="0" tIns="12600" bIns="0">
            <a:spAutoFit/>
          </a:bodyPr>
          <a:p>
            <a:pPr marL="550440">
              <a:lnSpc>
                <a:spcPct val="100000"/>
              </a:lnSpc>
              <a:spcBef>
                <a:spcPts val="99"/>
              </a:spcBef>
            </a:pPr>
            <a:r>
              <a:rPr b="1" lang="ru-RU" sz="1800" spc="-7" strike="noStrike">
                <a:solidFill>
                  <a:srgbClr val="000000"/>
                </a:solidFill>
                <a:latin typeface="Calibri"/>
                <a:ea typeface="DejaVu Sans"/>
              </a:rPr>
              <a:t>ВІЛ-інфекція,</a:t>
            </a:r>
            <a:endParaRPr b="0" lang="ru-RU" sz="1800" spc="-1" strike="noStrike">
              <a:latin typeface="Arial"/>
            </a:endParaRPr>
          </a:p>
          <a:p>
            <a:pPr marL="12600" indent="345600">
              <a:lnSpc>
                <a:spcPts val="2200"/>
              </a:lnSpc>
              <a:spcBef>
                <a:spcPts val="40"/>
              </a:spcBef>
            </a:pPr>
            <a:r>
              <a:rPr b="1" lang="ru-RU" sz="1800" spc="-7" strike="noStrike">
                <a:solidFill>
                  <a:srgbClr val="000000"/>
                </a:solidFill>
                <a:latin typeface="Calibri"/>
                <a:ea typeface="DejaVu Sans"/>
              </a:rPr>
              <a:t>ІІ клінічна стадія: </a:t>
            </a:r>
            <a:r>
              <a:rPr b="1" lang="ru-RU" sz="1800" spc="-1" strike="noStrike">
                <a:solidFill>
                  <a:srgbClr val="000000"/>
                </a:solidFill>
                <a:latin typeface="Calibri"/>
                <a:ea typeface="DejaVu Sans"/>
              </a:rPr>
              <a:t> </a:t>
            </a:r>
            <a:r>
              <a:rPr b="1" lang="ru-RU" sz="1800" spc="-7" strike="noStrike">
                <a:solidFill>
                  <a:srgbClr val="000000"/>
                </a:solidFill>
                <a:latin typeface="Calibri"/>
                <a:ea typeface="DejaVu Sans"/>
              </a:rPr>
              <a:t>гепато-</a:t>
            </a:r>
            <a:r>
              <a:rPr b="1" lang="ru-RU" sz="1800" spc="-52" strike="noStrike">
                <a:solidFill>
                  <a:srgbClr val="000000"/>
                </a:solidFill>
                <a:latin typeface="Calibri"/>
                <a:ea typeface="DejaVu Sans"/>
              </a:rPr>
              <a:t> </a:t>
            </a:r>
            <a:r>
              <a:rPr b="1" lang="ru-RU" sz="1800" spc="-1" strike="noStrike">
                <a:solidFill>
                  <a:srgbClr val="000000"/>
                </a:solidFill>
                <a:latin typeface="Calibri"/>
                <a:ea typeface="DejaVu Sans"/>
              </a:rPr>
              <a:t>и</a:t>
            </a:r>
            <a:r>
              <a:rPr b="1" lang="ru-RU" sz="1800" spc="-46" strike="noStrike">
                <a:solidFill>
                  <a:srgbClr val="000000"/>
                </a:solidFill>
                <a:latin typeface="Calibri"/>
                <a:ea typeface="DejaVu Sans"/>
              </a:rPr>
              <a:t> </a:t>
            </a:r>
            <a:r>
              <a:rPr b="1" lang="ru-RU" sz="1800" spc="-7" strike="noStrike">
                <a:solidFill>
                  <a:srgbClr val="000000"/>
                </a:solidFill>
                <a:latin typeface="Calibri"/>
                <a:ea typeface="DejaVu Sans"/>
              </a:rPr>
              <a:t>спленомегалія</a:t>
            </a:r>
            <a:endParaRPr b="0" lang="ru-RU" sz="1800" spc="-1" strike="noStrike">
              <a:latin typeface="Arial"/>
            </a:endParaRPr>
          </a:p>
        </p:txBody>
      </p:sp>
      <p:sp>
        <p:nvSpPr>
          <p:cNvPr id="423" name="CustomShape 5"/>
          <p:cNvSpPr/>
          <p:nvPr/>
        </p:nvSpPr>
        <p:spPr>
          <a:xfrm>
            <a:off x="5456880" y="4889520"/>
            <a:ext cx="2563920" cy="1114560"/>
          </a:xfrm>
          <a:prstGeom prst="rect">
            <a:avLst/>
          </a:prstGeom>
          <a:noFill/>
          <a:ln>
            <a:noFill/>
          </a:ln>
        </p:spPr>
        <p:style>
          <a:lnRef idx="0"/>
          <a:fillRef idx="0"/>
          <a:effectRef idx="0"/>
          <a:fontRef idx="minor"/>
        </p:style>
        <p:txBody>
          <a:bodyPr lIns="0" rIns="0" tIns="12600" bIns="0">
            <a:spAutoFit/>
          </a:bodyPr>
          <a:p>
            <a:pPr marL="391320" indent="230040">
              <a:lnSpc>
                <a:spcPct val="100000"/>
              </a:lnSpc>
              <a:spcBef>
                <a:spcPts val="99"/>
              </a:spcBef>
            </a:pPr>
            <a:r>
              <a:rPr b="1" lang="ru-RU" sz="1800" spc="-7" strike="noStrike">
                <a:solidFill>
                  <a:srgbClr val="000000"/>
                </a:solidFill>
                <a:latin typeface="Calibri"/>
                <a:ea typeface="DejaVu Sans"/>
              </a:rPr>
              <a:t>ВІЛ-інфекція, </a:t>
            </a:r>
            <a:r>
              <a:rPr b="1" lang="ru-RU" sz="1800" spc="-1" strike="noStrike">
                <a:solidFill>
                  <a:srgbClr val="000000"/>
                </a:solidFill>
                <a:latin typeface="Calibri"/>
                <a:ea typeface="DejaVu Sans"/>
              </a:rPr>
              <a:t> </a:t>
            </a:r>
            <a:r>
              <a:rPr b="1" lang="ru-RU" sz="1800" spc="-7" strike="noStrike">
                <a:solidFill>
                  <a:srgbClr val="000000"/>
                </a:solidFill>
                <a:latin typeface="Calibri"/>
                <a:ea typeface="DejaVu Sans"/>
              </a:rPr>
              <a:t>ІV</a:t>
            </a:r>
            <a:r>
              <a:rPr b="1" lang="ru-RU" sz="1800" spc="-46" strike="noStrike">
                <a:solidFill>
                  <a:srgbClr val="000000"/>
                </a:solidFill>
                <a:latin typeface="Calibri"/>
                <a:ea typeface="DejaVu Sans"/>
              </a:rPr>
              <a:t> </a:t>
            </a:r>
            <a:r>
              <a:rPr b="1" lang="ru-RU" sz="1800" spc="-7" strike="noStrike">
                <a:solidFill>
                  <a:srgbClr val="000000"/>
                </a:solidFill>
                <a:latin typeface="Calibri"/>
                <a:ea typeface="DejaVu Sans"/>
              </a:rPr>
              <a:t>клінічна</a:t>
            </a:r>
            <a:r>
              <a:rPr b="1" lang="ru-RU" sz="1800" spc="-26" strike="noStrike">
                <a:solidFill>
                  <a:srgbClr val="000000"/>
                </a:solidFill>
                <a:latin typeface="Calibri"/>
                <a:ea typeface="DejaVu Sans"/>
              </a:rPr>
              <a:t> </a:t>
            </a:r>
            <a:r>
              <a:rPr b="1" lang="ru-RU" sz="1800" spc="-7" strike="noStrike">
                <a:solidFill>
                  <a:srgbClr val="000000"/>
                </a:solidFill>
                <a:latin typeface="Calibri"/>
                <a:ea typeface="DejaVu Sans"/>
              </a:rPr>
              <a:t>стадія:</a:t>
            </a:r>
            <a:endParaRPr b="0" lang="ru-RU" sz="1800" spc="-1" strike="noStrike">
              <a:latin typeface="Arial"/>
            </a:endParaRPr>
          </a:p>
          <a:p>
            <a:pPr marL="12600" indent="230040" algn="ctr">
              <a:lnSpc>
                <a:spcPct val="100000"/>
              </a:lnSpc>
              <a:spcBef>
                <a:spcPts val="40"/>
              </a:spcBef>
            </a:pPr>
            <a:r>
              <a:rPr b="1" lang="ru-RU" sz="1800" spc="-15" strike="noStrike">
                <a:solidFill>
                  <a:srgbClr val="000000"/>
                </a:solidFill>
                <a:latin typeface="Calibri"/>
                <a:ea typeface="DejaVu Sans"/>
              </a:rPr>
              <a:t>неходжкінськая</a:t>
            </a:r>
            <a:r>
              <a:rPr b="1" lang="ru-RU" sz="1800" spc="-41" strike="noStrike">
                <a:solidFill>
                  <a:srgbClr val="000000"/>
                </a:solidFill>
                <a:latin typeface="Calibri"/>
                <a:ea typeface="DejaVu Sans"/>
              </a:rPr>
              <a:t> </a:t>
            </a:r>
            <a:r>
              <a:rPr b="1" lang="ru-RU" sz="1800" spc="-7" strike="noStrike">
                <a:solidFill>
                  <a:srgbClr val="000000"/>
                </a:solidFill>
                <a:latin typeface="Calibri"/>
                <a:ea typeface="DejaVu Sans"/>
              </a:rPr>
              <a:t>лімфома</a:t>
            </a:r>
            <a:endParaRPr b="0" lang="ru-RU" sz="1800" spc="-1" strike="noStrike">
              <a:latin typeface="Arial"/>
            </a:endParaRPr>
          </a:p>
        </p:txBody>
      </p:sp>
      <p:sp>
        <p:nvSpPr>
          <p:cNvPr id="424" name="CustomShape 6"/>
          <p:cNvSpPr/>
          <p:nvPr/>
        </p:nvSpPr>
        <p:spPr>
          <a:xfrm>
            <a:off x="650160" y="1254960"/>
            <a:ext cx="3722040" cy="4906440"/>
          </a:xfrm>
          <a:custGeom>
            <a:avLst/>
            <a:gdLst/>
            <a:ahLst/>
            <a:rect l="l" t="t" r="r" b="b"/>
            <a:pathLst>
              <a:path w="3724275" h="4908550">
                <a:moveTo>
                  <a:pt x="0" y="619918"/>
                </a:moveTo>
                <a:lnTo>
                  <a:pt x="3175" y="556418"/>
                </a:lnTo>
                <a:lnTo>
                  <a:pt x="12700" y="495300"/>
                </a:lnTo>
                <a:lnTo>
                  <a:pt x="27781" y="435768"/>
                </a:lnTo>
                <a:lnTo>
                  <a:pt x="48418" y="378618"/>
                </a:lnTo>
                <a:lnTo>
                  <a:pt x="74612" y="324643"/>
                </a:lnTo>
                <a:lnTo>
                  <a:pt x="106362" y="273050"/>
                </a:lnTo>
                <a:lnTo>
                  <a:pt x="181768" y="181768"/>
                </a:lnTo>
                <a:lnTo>
                  <a:pt x="273843" y="105568"/>
                </a:lnTo>
                <a:lnTo>
                  <a:pt x="324643" y="74612"/>
                </a:lnTo>
                <a:lnTo>
                  <a:pt x="379412" y="48418"/>
                </a:lnTo>
                <a:lnTo>
                  <a:pt x="435768" y="27781"/>
                </a:lnTo>
                <a:lnTo>
                  <a:pt x="495300" y="12700"/>
                </a:lnTo>
                <a:lnTo>
                  <a:pt x="557212" y="3175"/>
                </a:lnTo>
                <a:lnTo>
                  <a:pt x="620712" y="0"/>
                </a:lnTo>
                <a:lnTo>
                  <a:pt x="3103562" y="0"/>
                </a:lnTo>
                <a:lnTo>
                  <a:pt x="3167062" y="3175"/>
                </a:lnTo>
                <a:lnTo>
                  <a:pt x="3228975" y="12700"/>
                </a:lnTo>
                <a:lnTo>
                  <a:pt x="3288506" y="27781"/>
                </a:lnTo>
                <a:lnTo>
                  <a:pt x="3344862" y="48418"/>
                </a:lnTo>
                <a:lnTo>
                  <a:pt x="3399631" y="74612"/>
                </a:lnTo>
                <a:lnTo>
                  <a:pt x="3450431" y="105568"/>
                </a:lnTo>
                <a:lnTo>
                  <a:pt x="3542506" y="181768"/>
                </a:lnTo>
                <a:lnTo>
                  <a:pt x="3617912" y="273050"/>
                </a:lnTo>
                <a:lnTo>
                  <a:pt x="3649662" y="324643"/>
                </a:lnTo>
                <a:lnTo>
                  <a:pt x="3675856" y="378618"/>
                </a:lnTo>
                <a:lnTo>
                  <a:pt x="3696493" y="435768"/>
                </a:lnTo>
                <a:lnTo>
                  <a:pt x="3711575" y="495300"/>
                </a:lnTo>
                <a:lnTo>
                  <a:pt x="3721100" y="556418"/>
                </a:lnTo>
                <a:lnTo>
                  <a:pt x="3724275" y="619918"/>
                </a:lnTo>
                <a:lnTo>
                  <a:pt x="3724275" y="4288631"/>
                </a:lnTo>
                <a:lnTo>
                  <a:pt x="3721100" y="4352131"/>
                </a:lnTo>
                <a:lnTo>
                  <a:pt x="3711575" y="4413250"/>
                </a:lnTo>
                <a:lnTo>
                  <a:pt x="3696493" y="4472781"/>
                </a:lnTo>
                <a:lnTo>
                  <a:pt x="3675856" y="4529931"/>
                </a:lnTo>
                <a:lnTo>
                  <a:pt x="3649662" y="4583906"/>
                </a:lnTo>
                <a:lnTo>
                  <a:pt x="3617912" y="4635500"/>
                </a:lnTo>
                <a:lnTo>
                  <a:pt x="3542506" y="4726781"/>
                </a:lnTo>
                <a:lnTo>
                  <a:pt x="3450431" y="4802981"/>
                </a:lnTo>
                <a:lnTo>
                  <a:pt x="3399631" y="4833937"/>
                </a:lnTo>
                <a:lnTo>
                  <a:pt x="3344862" y="4860131"/>
                </a:lnTo>
                <a:lnTo>
                  <a:pt x="3288506" y="4880768"/>
                </a:lnTo>
                <a:lnTo>
                  <a:pt x="3228975" y="4895850"/>
                </a:lnTo>
                <a:lnTo>
                  <a:pt x="3167062" y="4905375"/>
                </a:lnTo>
                <a:lnTo>
                  <a:pt x="3103562" y="4908550"/>
                </a:lnTo>
                <a:lnTo>
                  <a:pt x="620712" y="4908550"/>
                </a:lnTo>
                <a:lnTo>
                  <a:pt x="557212" y="4905375"/>
                </a:lnTo>
                <a:lnTo>
                  <a:pt x="495300" y="4895850"/>
                </a:lnTo>
                <a:lnTo>
                  <a:pt x="435768" y="4880768"/>
                </a:lnTo>
                <a:lnTo>
                  <a:pt x="379412" y="4860131"/>
                </a:lnTo>
                <a:lnTo>
                  <a:pt x="324643" y="4833937"/>
                </a:lnTo>
                <a:lnTo>
                  <a:pt x="273843" y="4802981"/>
                </a:lnTo>
                <a:lnTo>
                  <a:pt x="181768" y="4726781"/>
                </a:lnTo>
                <a:lnTo>
                  <a:pt x="106362" y="4635500"/>
                </a:lnTo>
                <a:lnTo>
                  <a:pt x="74612" y="4583906"/>
                </a:lnTo>
                <a:lnTo>
                  <a:pt x="48418" y="4529931"/>
                </a:lnTo>
                <a:lnTo>
                  <a:pt x="27781" y="4472781"/>
                </a:lnTo>
                <a:lnTo>
                  <a:pt x="12700" y="4413250"/>
                </a:lnTo>
                <a:lnTo>
                  <a:pt x="3175" y="4352131"/>
                </a:lnTo>
                <a:lnTo>
                  <a:pt x="0" y="4288631"/>
                </a:lnTo>
                <a:lnTo>
                  <a:pt x="0" y="619918"/>
                </a:lnTo>
                <a:close/>
              </a:path>
            </a:pathLst>
          </a:custGeom>
          <a:noFill/>
          <a:ln w="38160">
            <a:solidFill>
              <a:srgbClr val="c00000"/>
            </a:solidFill>
            <a:round/>
          </a:ln>
        </p:spPr>
        <p:style>
          <a:lnRef idx="0"/>
          <a:fillRef idx="0"/>
          <a:effectRef idx="0"/>
          <a:fontRef idx="minor"/>
        </p:style>
      </p:sp>
      <p:sp>
        <p:nvSpPr>
          <p:cNvPr id="425" name="CustomShape 7"/>
          <p:cNvSpPr/>
          <p:nvPr/>
        </p:nvSpPr>
        <p:spPr>
          <a:xfrm>
            <a:off x="4874400" y="1197000"/>
            <a:ext cx="3526560" cy="4964760"/>
          </a:xfrm>
          <a:custGeom>
            <a:avLst/>
            <a:gdLst/>
            <a:ahLst/>
            <a:rect l="l" t="t" r="r" b="b"/>
            <a:pathLst>
              <a:path w="3528695" h="4966970">
                <a:moveTo>
                  <a:pt x="0" y="588168"/>
                </a:moveTo>
                <a:lnTo>
                  <a:pt x="3175" y="527843"/>
                </a:lnTo>
                <a:lnTo>
                  <a:pt x="11906" y="469900"/>
                </a:lnTo>
                <a:lnTo>
                  <a:pt x="26193" y="413543"/>
                </a:lnTo>
                <a:lnTo>
                  <a:pt x="46037" y="359568"/>
                </a:lnTo>
                <a:lnTo>
                  <a:pt x="70643" y="307975"/>
                </a:lnTo>
                <a:lnTo>
                  <a:pt x="100012" y="259556"/>
                </a:lnTo>
                <a:lnTo>
                  <a:pt x="172243" y="172243"/>
                </a:lnTo>
                <a:lnTo>
                  <a:pt x="258762" y="100806"/>
                </a:lnTo>
                <a:lnTo>
                  <a:pt x="307181" y="70643"/>
                </a:lnTo>
                <a:lnTo>
                  <a:pt x="358775" y="46037"/>
                </a:lnTo>
                <a:lnTo>
                  <a:pt x="412750" y="26193"/>
                </a:lnTo>
                <a:lnTo>
                  <a:pt x="469106" y="11906"/>
                </a:lnTo>
                <a:lnTo>
                  <a:pt x="527843" y="3175"/>
                </a:lnTo>
                <a:lnTo>
                  <a:pt x="588168" y="0"/>
                </a:lnTo>
                <a:lnTo>
                  <a:pt x="2940050" y="0"/>
                </a:lnTo>
                <a:lnTo>
                  <a:pt x="3000375" y="3175"/>
                </a:lnTo>
                <a:lnTo>
                  <a:pt x="3058318" y="11906"/>
                </a:lnTo>
                <a:lnTo>
                  <a:pt x="3114675" y="26193"/>
                </a:lnTo>
                <a:lnTo>
                  <a:pt x="3168650" y="46037"/>
                </a:lnTo>
                <a:lnTo>
                  <a:pt x="3220243" y="70643"/>
                </a:lnTo>
                <a:lnTo>
                  <a:pt x="3268662" y="100806"/>
                </a:lnTo>
                <a:lnTo>
                  <a:pt x="3355975" y="172243"/>
                </a:lnTo>
                <a:lnTo>
                  <a:pt x="3427412" y="259556"/>
                </a:lnTo>
                <a:lnTo>
                  <a:pt x="3457575" y="307975"/>
                </a:lnTo>
                <a:lnTo>
                  <a:pt x="3482181" y="359568"/>
                </a:lnTo>
                <a:lnTo>
                  <a:pt x="3502025" y="413543"/>
                </a:lnTo>
                <a:lnTo>
                  <a:pt x="3516312" y="469900"/>
                </a:lnTo>
                <a:lnTo>
                  <a:pt x="3525043" y="527843"/>
                </a:lnTo>
                <a:lnTo>
                  <a:pt x="3528218" y="588168"/>
                </a:lnTo>
                <a:lnTo>
                  <a:pt x="3528218" y="4379118"/>
                </a:lnTo>
                <a:lnTo>
                  <a:pt x="3525043" y="4439443"/>
                </a:lnTo>
                <a:lnTo>
                  <a:pt x="3516312" y="4497387"/>
                </a:lnTo>
                <a:lnTo>
                  <a:pt x="3502025" y="4553743"/>
                </a:lnTo>
                <a:lnTo>
                  <a:pt x="3482181" y="4607718"/>
                </a:lnTo>
                <a:lnTo>
                  <a:pt x="3457575" y="4659312"/>
                </a:lnTo>
                <a:lnTo>
                  <a:pt x="3427412" y="4707731"/>
                </a:lnTo>
                <a:lnTo>
                  <a:pt x="3355975" y="4794250"/>
                </a:lnTo>
                <a:lnTo>
                  <a:pt x="3268662" y="4866481"/>
                </a:lnTo>
                <a:lnTo>
                  <a:pt x="3220243" y="4895850"/>
                </a:lnTo>
                <a:lnTo>
                  <a:pt x="3168650" y="4920456"/>
                </a:lnTo>
                <a:lnTo>
                  <a:pt x="3114675" y="4940300"/>
                </a:lnTo>
                <a:lnTo>
                  <a:pt x="3058318" y="4954587"/>
                </a:lnTo>
                <a:lnTo>
                  <a:pt x="3000375" y="4963318"/>
                </a:lnTo>
                <a:lnTo>
                  <a:pt x="2940050" y="4966493"/>
                </a:lnTo>
                <a:lnTo>
                  <a:pt x="588168" y="4966493"/>
                </a:lnTo>
                <a:lnTo>
                  <a:pt x="527843" y="4963318"/>
                </a:lnTo>
                <a:lnTo>
                  <a:pt x="469106" y="4954587"/>
                </a:lnTo>
                <a:lnTo>
                  <a:pt x="412750" y="4940300"/>
                </a:lnTo>
                <a:lnTo>
                  <a:pt x="358775" y="4920456"/>
                </a:lnTo>
                <a:lnTo>
                  <a:pt x="307181" y="4895850"/>
                </a:lnTo>
                <a:lnTo>
                  <a:pt x="258762" y="4866481"/>
                </a:lnTo>
                <a:lnTo>
                  <a:pt x="172243" y="4794250"/>
                </a:lnTo>
                <a:lnTo>
                  <a:pt x="100012" y="4707731"/>
                </a:lnTo>
                <a:lnTo>
                  <a:pt x="70643" y="4659312"/>
                </a:lnTo>
                <a:lnTo>
                  <a:pt x="46037" y="4607718"/>
                </a:lnTo>
                <a:lnTo>
                  <a:pt x="26193" y="4553743"/>
                </a:lnTo>
                <a:lnTo>
                  <a:pt x="11906" y="4497387"/>
                </a:lnTo>
                <a:lnTo>
                  <a:pt x="3175" y="4439443"/>
                </a:lnTo>
                <a:lnTo>
                  <a:pt x="0" y="4379118"/>
                </a:lnTo>
                <a:lnTo>
                  <a:pt x="0" y="588168"/>
                </a:lnTo>
                <a:close/>
              </a:path>
            </a:pathLst>
          </a:custGeom>
          <a:noFill/>
          <a:ln w="38160">
            <a:solidFill>
              <a:srgbClr val="c0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 name="CustomShape 1"/>
          <p:cNvSpPr/>
          <p:nvPr/>
        </p:nvSpPr>
        <p:spPr>
          <a:xfrm>
            <a:off x="1151280" y="311040"/>
            <a:ext cx="6714720" cy="49968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3200" spc="-7" strike="noStrike">
                <a:solidFill>
                  <a:srgbClr val="000000"/>
                </a:solidFill>
                <a:latin typeface="Calibri"/>
                <a:ea typeface="DejaVu Sans"/>
              </a:rPr>
              <a:t>Якщо</a:t>
            </a:r>
            <a:r>
              <a:rPr b="1" lang="ru-RU" sz="3200" spc="-52" strike="noStrike">
                <a:solidFill>
                  <a:srgbClr val="000000"/>
                </a:solidFill>
                <a:latin typeface="Calibri"/>
                <a:ea typeface="DejaVu Sans"/>
              </a:rPr>
              <a:t> </a:t>
            </a:r>
            <a:r>
              <a:rPr b="1" lang="ru-RU" sz="3200" spc="-7" strike="noStrike">
                <a:solidFill>
                  <a:srgbClr val="000000"/>
                </a:solidFill>
                <a:latin typeface="Calibri"/>
                <a:ea typeface="DejaVu Sans"/>
              </a:rPr>
              <a:t>виявлені</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ознаки</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імунодефіциту</a:t>
            </a:r>
            <a:endParaRPr b="0" lang="ru-RU" sz="3200" spc="-1" strike="noStrike">
              <a:latin typeface="Arial"/>
            </a:endParaRPr>
          </a:p>
        </p:txBody>
      </p:sp>
      <p:sp>
        <p:nvSpPr>
          <p:cNvPr id="427" name="CustomShape 2"/>
          <p:cNvSpPr/>
          <p:nvPr/>
        </p:nvSpPr>
        <p:spPr>
          <a:xfrm>
            <a:off x="269280" y="918360"/>
            <a:ext cx="8434440" cy="4963680"/>
          </a:xfrm>
          <a:prstGeom prst="rect">
            <a:avLst/>
          </a:prstGeom>
          <a:noFill/>
          <a:ln>
            <a:noFill/>
          </a:ln>
        </p:spPr>
        <p:style>
          <a:lnRef idx="0"/>
          <a:fillRef idx="0"/>
          <a:effectRef idx="0"/>
          <a:fontRef idx="minor"/>
        </p:style>
        <p:txBody>
          <a:bodyPr lIns="0" rIns="0" tIns="12600" bIns="0">
            <a:spAutoFit/>
          </a:bodyPr>
          <a:p>
            <a:pPr marL="360000" indent="-345960">
              <a:lnSpc>
                <a:spcPts val="2134"/>
              </a:lnSpc>
              <a:spcBef>
                <a:spcPts val="99"/>
              </a:spcBef>
              <a:buClr>
                <a:srgbClr val="000000"/>
              </a:buClr>
              <a:buSzPct val="103000"/>
              <a:buFont typeface="Microsoft Sans Serif"/>
              <a:buChar char="•"/>
            </a:pPr>
            <a:r>
              <a:rPr b="1" lang="ru-RU" sz="1800" spc="-7" strike="noStrike">
                <a:solidFill>
                  <a:srgbClr val="000000"/>
                </a:solidFill>
                <a:latin typeface="Calibri"/>
                <a:ea typeface="DejaVu Sans"/>
              </a:rPr>
              <a:t>Якщо</a:t>
            </a:r>
            <a:r>
              <a:rPr b="1" lang="ru-RU" sz="1800" spc="-12" strike="noStrike">
                <a:solidFill>
                  <a:srgbClr val="000000"/>
                </a:solidFill>
                <a:latin typeface="Calibri"/>
                <a:ea typeface="DejaVu Sans"/>
              </a:rPr>
              <a:t> </a:t>
            </a:r>
            <a:r>
              <a:rPr b="1" lang="ru-RU" sz="1800" spc="-1" strike="noStrike">
                <a:solidFill>
                  <a:srgbClr val="000000"/>
                </a:solidFill>
                <a:latin typeface="Calibri"/>
                <a:ea typeface="DejaVu Sans"/>
              </a:rPr>
              <a:t>у</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дитини</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перших</a:t>
            </a:r>
            <a:r>
              <a:rPr b="1" lang="ru-RU" sz="1800" spc="-12" strike="noStrike">
                <a:solidFill>
                  <a:srgbClr val="000000"/>
                </a:solidFill>
                <a:latin typeface="Calibri"/>
                <a:ea typeface="DejaVu Sans"/>
              </a:rPr>
              <a:t> </a:t>
            </a:r>
            <a:r>
              <a:rPr b="1" lang="ru-RU" sz="1800" spc="-1" strike="noStrike">
                <a:solidFill>
                  <a:srgbClr val="000000"/>
                </a:solidFill>
                <a:latin typeface="Calibri"/>
                <a:ea typeface="DejaVu Sans"/>
              </a:rPr>
              <a:t>5</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років</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життя</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спостерігається</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один</a:t>
            </a:r>
            <a:r>
              <a:rPr b="1" lang="ru-RU" sz="1800" spc="-12" strike="noStrike">
                <a:solidFill>
                  <a:srgbClr val="000000"/>
                </a:solidFill>
                <a:latin typeface="Calibri"/>
                <a:ea typeface="DejaVu Sans"/>
              </a:rPr>
              <a:t> </a:t>
            </a:r>
            <a:r>
              <a:rPr b="1" lang="ru-RU" sz="1800" spc="-1" strike="noStrike">
                <a:solidFill>
                  <a:srgbClr val="000000"/>
                </a:solidFill>
                <a:latin typeface="Calibri"/>
                <a:ea typeface="DejaVu Sans"/>
              </a:rPr>
              <a:t>з</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наступних</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станів:</a:t>
            </a:r>
            <a:endParaRPr b="0" lang="ru-RU" sz="1800" spc="-1" strike="noStrike">
              <a:latin typeface="Arial"/>
            </a:endParaRPr>
          </a:p>
          <a:p>
            <a:pPr marL="360000" indent="-345960">
              <a:lnSpc>
                <a:spcPts val="2186"/>
              </a:lnSpc>
              <a:buClr>
                <a:srgbClr val="000000"/>
              </a:buClr>
              <a:buSzPct val="103000"/>
              <a:buFont typeface="Calibri"/>
              <a:buChar char="-"/>
            </a:pPr>
            <a:r>
              <a:rPr b="1" lang="ru-RU" sz="1800" spc="-7" strike="noStrike">
                <a:solidFill>
                  <a:srgbClr val="000000"/>
                </a:solidFill>
                <a:latin typeface="Calibri"/>
                <a:ea typeface="DejaVu Sans"/>
              </a:rPr>
              <a:t>повторні</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епізоди</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пневмонії</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протягом</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останніх</a:t>
            </a:r>
            <a:r>
              <a:rPr b="1" lang="ru-RU" sz="1800" spc="-15" strike="noStrike">
                <a:solidFill>
                  <a:srgbClr val="000000"/>
                </a:solidFill>
                <a:latin typeface="Calibri"/>
                <a:ea typeface="DejaVu Sans"/>
              </a:rPr>
              <a:t> </a:t>
            </a:r>
            <a:r>
              <a:rPr b="1" lang="ru-RU" sz="1800" spc="-1" strike="noStrike">
                <a:solidFill>
                  <a:srgbClr val="000000"/>
                </a:solidFill>
                <a:latin typeface="Calibri"/>
                <a:ea typeface="DejaVu Sans"/>
              </a:rPr>
              <a:t>6</a:t>
            </a:r>
            <a:r>
              <a:rPr b="1" lang="ru-RU" sz="1800" spc="-21" strike="noStrike">
                <a:solidFill>
                  <a:srgbClr val="000000"/>
                </a:solidFill>
                <a:latin typeface="Calibri"/>
                <a:ea typeface="DejaVu Sans"/>
              </a:rPr>
              <a:t> </a:t>
            </a:r>
            <a:r>
              <a:rPr b="1" lang="ru-RU" sz="1800" spc="-7" strike="noStrike">
                <a:solidFill>
                  <a:srgbClr val="000000"/>
                </a:solidFill>
                <a:latin typeface="Calibri"/>
                <a:ea typeface="DejaVu Sans"/>
              </a:rPr>
              <a:t>місяців</a:t>
            </a:r>
            <a:endParaRPr b="0" lang="ru-RU" sz="1800" spc="-1" strike="noStrike">
              <a:latin typeface="Arial"/>
            </a:endParaRPr>
          </a:p>
          <a:p>
            <a:pPr marL="360000" indent="-345960">
              <a:lnSpc>
                <a:spcPts val="2160"/>
              </a:lnSpc>
              <a:buClr>
                <a:srgbClr val="000000"/>
              </a:buClr>
              <a:buSzPct val="103000"/>
              <a:buFont typeface="Calibri"/>
              <a:buChar char="-"/>
            </a:pPr>
            <a:r>
              <a:rPr b="1" lang="ru-RU" sz="1800" spc="-7" strike="noStrike">
                <a:solidFill>
                  <a:srgbClr val="000000"/>
                </a:solidFill>
                <a:latin typeface="Calibri"/>
                <a:ea typeface="DejaVu Sans"/>
              </a:rPr>
              <a:t>затяжна</a:t>
            </a:r>
            <a:r>
              <a:rPr b="1" lang="ru-RU" sz="1800" spc="-46" strike="noStrike">
                <a:solidFill>
                  <a:srgbClr val="000000"/>
                </a:solidFill>
                <a:latin typeface="Calibri"/>
                <a:ea typeface="DejaVu Sans"/>
              </a:rPr>
              <a:t> </a:t>
            </a:r>
            <a:r>
              <a:rPr b="1" lang="ru-RU" sz="1800" spc="-7" strike="noStrike">
                <a:solidFill>
                  <a:srgbClr val="000000"/>
                </a:solidFill>
                <a:latin typeface="Calibri"/>
                <a:ea typeface="DejaVu Sans"/>
              </a:rPr>
              <a:t>діарея</a:t>
            </a:r>
            <a:endParaRPr b="0" lang="ru-RU" sz="1800" spc="-1" strike="noStrike">
              <a:latin typeface="Arial"/>
            </a:endParaRPr>
          </a:p>
          <a:p>
            <a:pPr marL="360000" indent="-345960">
              <a:lnSpc>
                <a:spcPts val="2140"/>
              </a:lnSpc>
              <a:buClr>
                <a:srgbClr val="000000"/>
              </a:buClr>
              <a:buSzPct val="103000"/>
              <a:buFont typeface="Calibri"/>
              <a:buChar char="-"/>
            </a:pPr>
            <a:r>
              <a:rPr b="1" lang="ru-RU" sz="1800" spc="-7" strike="noStrike">
                <a:solidFill>
                  <a:srgbClr val="000000"/>
                </a:solidFill>
                <a:latin typeface="Calibri"/>
                <a:ea typeface="DejaVu Sans"/>
              </a:rPr>
              <a:t>повторні</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епізоди</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отиту</a:t>
            </a:r>
            <a:r>
              <a:rPr b="1" lang="ru-RU" sz="1800" spc="-15" strike="noStrike">
                <a:solidFill>
                  <a:srgbClr val="000000"/>
                </a:solidFill>
                <a:latin typeface="Calibri"/>
                <a:ea typeface="DejaVu Sans"/>
              </a:rPr>
              <a:t> </a:t>
            </a:r>
            <a:r>
              <a:rPr b="1" lang="ru-RU" sz="1800" spc="-1" strike="noStrike">
                <a:solidFill>
                  <a:srgbClr val="000000"/>
                </a:solidFill>
                <a:latin typeface="Calibri"/>
                <a:ea typeface="DejaVu Sans"/>
              </a:rPr>
              <a:t>/</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хронічний</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гнійний</a:t>
            </a:r>
            <a:r>
              <a:rPr b="1" lang="ru-RU" sz="1800" spc="-21" strike="noStrike">
                <a:solidFill>
                  <a:srgbClr val="000000"/>
                </a:solidFill>
                <a:latin typeface="Calibri"/>
                <a:ea typeface="DejaVu Sans"/>
              </a:rPr>
              <a:t> </a:t>
            </a:r>
            <a:r>
              <a:rPr b="1" lang="ru-RU" sz="1800" spc="-7" strike="noStrike">
                <a:solidFill>
                  <a:srgbClr val="000000"/>
                </a:solidFill>
                <a:latin typeface="Calibri"/>
                <a:ea typeface="DejaVu Sans"/>
              </a:rPr>
              <a:t>отит</a:t>
            </a:r>
            <a:endParaRPr b="0" lang="ru-RU" sz="1800" spc="-1" strike="noStrike">
              <a:latin typeface="Arial"/>
            </a:endParaRPr>
          </a:p>
          <a:p>
            <a:pPr marL="360000" indent="-345960">
              <a:lnSpc>
                <a:spcPts val="2160"/>
              </a:lnSpc>
              <a:buClr>
                <a:srgbClr val="000000"/>
              </a:buClr>
              <a:buSzPct val="103000"/>
              <a:buFont typeface="Calibri"/>
              <a:buChar char="-"/>
            </a:pPr>
            <a:r>
              <a:rPr b="1" lang="ru-RU" sz="1800" spc="-7" strike="noStrike">
                <a:solidFill>
                  <a:srgbClr val="000000"/>
                </a:solidFill>
                <a:latin typeface="Calibri"/>
                <a:ea typeface="DejaVu Sans"/>
              </a:rPr>
              <a:t>тяжке</a:t>
            </a:r>
            <a:r>
              <a:rPr b="1" lang="ru-RU" sz="1800" spc="-26" strike="noStrike">
                <a:solidFill>
                  <a:srgbClr val="000000"/>
                </a:solidFill>
                <a:latin typeface="Calibri"/>
                <a:ea typeface="DejaVu Sans"/>
              </a:rPr>
              <a:t> </a:t>
            </a:r>
            <a:r>
              <a:rPr b="1" lang="ru-RU" sz="1800" spc="-7" strike="noStrike">
                <a:solidFill>
                  <a:srgbClr val="000000"/>
                </a:solidFill>
                <a:latin typeface="Calibri"/>
                <a:ea typeface="DejaVu Sans"/>
              </a:rPr>
              <a:t>порушення</a:t>
            </a:r>
            <a:r>
              <a:rPr b="1" lang="ru-RU" sz="1800" spc="-26" strike="noStrike">
                <a:solidFill>
                  <a:srgbClr val="000000"/>
                </a:solidFill>
                <a:latin typeface="Calibri"/>
                <a:ea typeface="DejaVu Sans"/>
              </a:rPr>
              <a:t> </a:t>
            </a:r>
            <a:r>
              <a:rPr b="1" lang="ru-RU" sz="1800" spc="-7" strike="noStrike">
                <a:solidFill>
                  <a:srgbClr val="000000"/>
                </a:solidFill>
                <a:latin typeface="Calibri"/>
                <a:ea typeface="DejaVu Sans"/>
              </a:rPr>
              <a:t>харчування</a:t>
            </a:r>
            <a:r>
              <a:rPr b="1" lang="ru-RU" sz="1800" spc="-26" strike="noStrike">
                <a:solidFill>
                  <a:srgbClr val="000000"/>
                </a:solidFill>
                <a:latin typeface="Calibri"/>
                <a:ea typeface="DejaVu Sans"/>
              </a:rPr>
              <a:t> </a:t>
            </a:r>
            <a:r>
              <a:rPr b="1" lang="ru-RU" sz="1800" spc="-7" strike="noStrike">
                <a:solidFill>
                  <a:srgbClr val="000000"/>
                </a:solidFill>
                <a:latin typeface="Calibri"/>
                <a:ea typeface="DejaVu Sans"/>
              </a:rPr>
              <a:t>(виснаження)</a:t>
            </a:r>
            <a:endParaRPr b="0" lang="ru-RU" sz="1800" spc="-1" strike="noStrike">
              <a:latin typeface="Arial"/>
            </a:endParaRPr>
          </a:p>
          <a:p>
            <a:pPr marL="360000" indent="-345960">
              <a:lnSpc>
                <a:spcPts val="2160"/>
              </a:lnSpc>
              <a:buClr>
                <a:srgbClr val="000000"/>
              </a:buClr>
              <a:buSzPct val="103000"/>
              <a:buFont typeface="Calibri"/>
              <a:buChar char="-"/>
            </a:pPr>
            <a:r>
              <a:rPr b="1" lang="ru-RU" sz="1800" spc="-7" strike="noStrike">
                <a:solidFill>
                  <a:srgbClr val="000000"/>
                </a:solidFill>
                <a:latin typeface="Calibri"/>
                <a:ea typeface="DejaVu Sans"/>
              </a:rPr>
              <a:t>рецидивуючий</a:t>
            </a:r>
            <a:r>
              <a:rPr b="1" lang="ru-RU" sz="1800" spc="-26" strike="noStrike">
                <a:solidFill>
                  <a:srgbClr val="000000"/>
                </a:solidFill>
                <a:latin typeface="Calibri"/>
                <a:ea typeface="DejaVu Sans"/>
              </a:rPr>
              <a:t> </a:t>
            </a:r>
            <a:r>
              <a:rPr b="1" lang="ru-RU" sz="1800" spc="-7" strike="noStrike">
                <a:solidFill>
                  <a:srgbClr val="000000"/>
                </a:solidFill>
                <a:latin typeface="Calibri"/>
                <a:ea typeface="DejaVu Sans"/>
              </a:rPr>
              <a:t>кандидоз</a:t>
            </a:r>
            <a:r>
              <a:rPr b="1" lang="ru-RU" sz="1800" spc="-26" strike="noStrike">
                <a:solidFill>
                  <a:srgbClr val="000000"/>
                </a:solidFill>
                <a:latin typeface="Calibri"/>
                <a:ea typeface="DejaVu Sans"/>
              </a:rPr>
              <a:t> </a:t>
            </a:r>
            <a:r>
              <a:rPr b="1" lang="ru-RU" sz="1800" spc="-7" strike="noStrike">
                <a:solidFill>
                  <a:srgbClr val="000000"/>
                </a:solidFill>
                <a:latin typeface="Calibri"/>
                <a:ea typeface="DejaVu Sans"/>
              </a:rPr>
              <a:t>порожнини</a:t>
            </a:r>
            <a:r>
              <a:rPr b="1" lang="ru-RU" sz="1800" spc="-26" strike="noStrike">
                <a:solidFill>
                  <a:srgbClr val="000000"/>
                </a:solidFill>
                <a:latin typeface="Calibri"/>
                <a:ea typeface="DejaVu Sans"/>
              </a:rPr>
              <a:t> </a:t>
            </a:r>
            <a:r>
              <a:rPr b="1" lang="ru-RU" sz="1800" spc="-7" strike="noStrike">
                <a:solidFill>
                  <a:srgbClr val="000000"/>
                </a:solidFill>
                <a:latin typeface="Calibri"/>
                <a:ea typeface="DejaVu Sans"/>
              </a:rPr>
              <a:t>рота</a:t>
            </a:r>
            <a:endParaRPr b="0" lang="ru-RU" sz="1800" spc="-1" strike="noStrike">
              <a:latin typeface="Arial"/>
            </a:endParaRPr>
          </a:p>
          <a:p>
            <a:pPr marL="360000" indent="-345960">
              <a:lnSpc>
                <a:spcPts val="2180"/>
              </a:lnSpc>
              <a:buClr>
                <a:srgbClr val="000000"/>
              </a:buClr>
              <a:buSzPct val="103000"/>
              <a:buFont typeface="Calibri"/>
              <a:buChar char="-"/>
            </a:pPr>
            <a:r>
              <a:rPr b="1" lang="ru-RU" sz="1800" spc="-7" strike="noStrike">
                <a:solidFill>
                  <a:srgbClr val="000000"/>
                </a:solidFill>
                <a:latin typeface="Calibri"/>
                <a:ea typeface="DejaVu Sans"/>
              </a:rPr>
              <a:t>хронічне</a:t>
            </a:r>
            <a:r>
              <a:rPr b="1" lang="ru-RU" sz="1800" spc="-21" strike="noStrike">
                <a:solidFill>
                  <a:srgbClr val="000000"/>
                </a:solidFill>
                <a:latin typeface="Calibri"/>
                <a:ea typeface="DejaVu Sans"/>
              </a:rPr>
              <a:t> </a:t>
            </a:r>
            <a:r>
              <a:rPr b="1" lang="ru-RU" sz="1800" spc="-7" strike="noStrike">
                <a:solidFill>
                  <a:srgbClr val="000000"/>
                </a:solidFill>
                <a:latin typeface="Calibri"/>
                <a:ea typeface="DejaVu Sans"/>
              </a:rPr>
              <a:t>збільшення</a:t>
            </a:r>
            <a:r>
              <a:rPr b="1" lang="ru-RU" sz="1800" spc="-21" strike="noStrike">
                <a:solidFill>
                  <a:srgbClr val="000000"/>
                </a:solidFill>
                <a:latin typeface="Calibri"/>
                <a:ea typeface="DejaVu Sans"/>
              </a:rPr>
              <a:t> </a:t>
            </a:r>
            <a:r>
              <a:rPr b="1" lang="ru-RU" sz="1800" spc="-7" strike="noStrike">
                <a:solidFill>
                  <a:srgbClr val="000000"/>
                </a:solidFill>
                <a:latin typeface="Calibri"/>
                <a:ea typeface="DejaVu Sans"/>
              </a:rPr>
              <a:t>привушних</a:t>
            </a:r>
            <a:r>
              <a:rPr b="1" lang="ru-RU" sz="1800" spc="-21" strike="noStrike">
                <a:solidFill>
                  <a:srgbClr val="000000"/>
                </a:solidFill>
                <a:latin typeface="Calibri"/>
                <a:ea typeface="DejaVu Sans"/>
              </a:rPr>
              <a:t> </a:t>
            </a:r>
            <a:r>
              <a:rPr b="1" lang="ru-RU" sz="1800" spc="-7" strike="noStrike">
                <a:solidFill>
                  <a:srgbClr val="000000"/>
                </a:solidFill>
                <a:latin typeface="Calibri"/>
                <a:ea typeface="DejaVu Sans"/>
              </a:rPr>
              <a:t>слинних</a:t>
            </a:r>
            <a:r>
              <a:rPr b="1" lang="ru-RU" sz="1800" spc="-21" strike="noStrike">
                <a:solidFill>
                  <a:srgbClr val="000000"/>
                </a:solidFill>
                <a:latin typeface="Calibri"/>
                <a:ea typeface="DejaVu Sans"/>
              </a:rPr>
              <a:t> </a:t>
            </a:r>
            <a:r>
              <a:rPr b="1" lang="ru-RU" sz="1800" spc="-7" strike="noStrike">
                <a:solidFill>
                  <a:srgbClr val="000000"/>
                </a:solidFill>
                <a:latin typeface="Calibri"/>
                <a:ea typeface="DejaVu Sans"/>
              </a:rPr>
              <a:t>залоз</a:t>
            </a:r>
            <a:endParaRPr b="0" lang="ru-RU" sz="1800" spc="-1" strike="noStrike">
              <a:latin typeface="Arial"/>
            </a:endParaRPr>
          </a:p>
          <a:p>
            <a:pPr marL="12600" indent="-345960">
              <a:lnSpc>
                <a:spcPts val="2120"/>
              </a:lnSpc>
              <a:spcBef>
                <a:spcPts val="145"/>
              </a:spcBef>
              <a:buClr>
                <a:srgbClr val="000000"/>
              </a:buClr>
              <a:buSzPct val="103000"/>
              <a:buFont typeface="Calibri"/>
              <a:buChar char="-"/>
            </a:pPr>
            <a:r>
              <a:rPr b="1" lang="ru-RU" sz="1800" spc="-7" strike="noStrike">
                <a:solidFill>
                  <a:srgbClr val="000000"/>
                </a:solidFill>
                <a:latin typeface="Calibri"/>
                <a:ea typeface="DejaVu Sans"/>
              </a:rPr>
              <a:t>генералізоване збільшення лімфатичних вузлів </a:t>
            </a:r>
            <a:r>
              <a:rPr b="1" lang="ru-RU" sz="1800" spc="-395" strike="noStrike">
                <a:solidFill>
                  <a:srgbClr val="000000"/>
                </a:solidFill>
                <a:latin typeface="Calibri"/>
                <a:ea typeface="DejaVu Sans"/>
              </a:rPr>
              <a:t> </a:t>
            </a:r>
            <a:r>
              <a:rPr b="1" lang="ru-RU" sz="1800" spc="-7" strike="noStrike">
                <a:solidFill>
                  <a:srgbClr val="000000"/>
                </a:solidFill>
                <a:latin typeface="Calibri"/>
                <a:ea typeface="DejaVu Sans"/>
              </a:rPr>
              <a:t>НЕОБХІДНО:</a:t>
            </a:r>
            <a:endParaRPr b="0" lang="ru-RU" sz="1800" spc="-1" strike="noStrike">
              <a:latin typeface="Arial"/>
            </a:endParaRPr>
          </a:p>
          <a:p>
            <a:pPr marL="12600">
              <a:lnSpc>
                <a:spcPts val="2100"/>
              </a:lnSpc>
            </a:pPr>
            <a:r>
              <a:rPr b="1" lang="ru-RU" sz="1850" spc="-7" strike="noStrike">
                <a:solidFill>
                  <a:srgbClr val="000000"/>
                </a:solidFill>
                <a:latin typeface="Calibri"/>
                <a:ea typeface="DejaVu Sans"/>
              </a:rPr>
              <a:t>1.</a:t>
            </a:r>
            <a:r>
              <a:rPr b="1" lang="ru-RU" sz="1850" spc="-7" strike="noStrike">
                <a:solidFill>
                  <a:srgbClr val="000000"/>
                </a:solidFill>
                <a:latin typeface="Calibri"/>
                <a:ea typeface="DejaVu Sans"/>
              </a:rPr>
              <a:t>	</a:t>
            </a:r>
            <a:r>
              <a:rPr b="1" lang="ru-RU" sz="1800" spc="-7" strike="noStrike">
                <a:solidFill>
                  <a:srgbClr val="000000"/>
                </a:solidFill>
                <a:latin typeface="Calibri"/>
                <a:ea typeface="DejaVu Sans"/>
              </a:rPr>
              <a:t>Виключити</a:t>
            </a:r>
            <a:r>
              <a:rPr b="1" lang="ru-RU" sz="1800" spc="-46" strike="noStrike">
                <a:solidFill>
                  <a:srgbClr val="000000"/>
                </a:solidFill>
                <a:latin typeface="Calibri"/>
                <a:ea typeface="DejaVu Sans"/>
              </a:rPr>
              <a:t> </a:t>
            </a:r>
            <a:r>
              <a:rPr b="1" lang="ru-RU" sz="1800" spc="-7" strike="noStrike">
                <a:solidFill>
                  <a:srgbClr val="000000"/>
                </a:solidFill>
                <a:latin typeface="Calibri"/>
                <a:ea typeface="DejaVu Sans"/>
              </a:rPr>
              <a:t>ВІЛ-інфекцію</a:t>
            </a:r>
            <a:endParaRPr b="0" lang="ru-RU" sz="1800" spc="-1" strike="noStrike">
              <a:latin typeface="Arial"/>
            </a:endParaRPr>
          </a:p>
          <a:p>
            <a:pPr marL="360000" indent="-345960">
              <a:lnSpc>
                <a:spcPts val="2160"/>
              </a:lnSpc>
              <a:spcBef>
                <a:spcPts val="65"/>
              </a:spcBef>
              <a:buClr>
                <a:srgbClr val="000000"/>
              </a:buClr>
              <a:buSzPct val="103000"/>
              <a:buFont typeface="Microsoft Sans Serif"/>
              <a:buChar char="•"/>
            </a:pPr>
            <a:r>
              <a:rPr b="1" i="1" lang="ru-RU" sz="1800" spc="-7" strike="noStrike">
                <a:solidFill>
                  <a:srgbClr val="000000"/>
                </a:solidFill>
                <a:latin typeface="Calibri"/>
                <a:ea typeface="DejaVu Sans"/>
              </a:rPr>
              <a:t>ЗАПИТАЙТЕ</a:t>
            </a:r>
            <a:r>
              <a:rPr b="1" i="1" lang="ru-RU" sz="1800" spc="-1" strike="noStrike">
                <a:solidFill>
                  <a:srgbClr val="000000"/>
                </a:solidFill>
                <a:latin typeface="Calibri"/>
                <a:ea typeface="DejaVu Sans"/>
              </a:rPr>
              <a:t>:</a:t>
            </a:r>
            <a:r>
              <a:rPr b="1" i="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Ч</a:t>
            </a:r>
            <a:r>
              <a:rPr b="1" lang="ru-RU" sz="1800" spc="-1" strike="noStrike">
                <a:solidFill>
                  <a:srgbClr val="000000"/>
                </a:solidFill>
                <a:latin typeface="Calibri"/>
                <a:ea typeface="DejaVu Sans"/>
              </a:rPr>
              <a:t>и</a:t>
            </a:r>
            <a:r>
              <a:rPr b="1" lang="ru-RU" sz="1800" spc="-7" strike="noStrike">
                <a:solidFill>
                  <a:srgbClr val="000000"/>
                </a:solidFill>
                <a:latin typeface="Calibri"/>
                <a:ea typeface="DejaVu Sans"/>
              </a:rPr>
              <a:t> бу</a:t>
            </a:r>
            <a:r>
              <a:rPr b="1" lang="ru-RU" sz="1800" spc="-1" strike="noStrike">
                <a:solidFill>
                  <a:srgbClr val="000000"/>
                </a:solidFill>
                <a:latin typeface="Calibri"/>
                <a:ea typeface="DejaVu Sans"/>
              </a:rPr>
              <a:t>в</a:t>
            </a:r>
            <a:r>
              <a:rPr b="1" lang="ru-RU" sz="1800" spc="-7" strike="noStrike">
                <a:solidFill>
                  <a:srgbClr val="000000"/>
                </a:solidFill>
                <a:latin typeface="Calibri"/>
                <a:ea typeface="DejaVu Sans"/>
              </a:rPr>
              <a:t> зроблени</a:t>
            </a:r>
            <a:r>
              <a:rPr b="1" lang="ru-RU" sz="1800" spc="-1" strike="noStrike">
                <a:solidFill>
                  <a:srgbClr val="000000"/>
                </a:solidFill>
                <a:latin typeface="Calibri"/>
                <a:ea typeface="DejaVu Sans"/>
              </a:rPr>
              <a:t>й</a:t>
            </a:r>
            <a:r>
              <a:rPr b="1" lang="ru-RU" sz="1800" spc="-7" strike="noStrike">
                <a:solidFill>
                  <a:srgbClr val="000000"/>
                </a:solidFill>
                <a:latin typeface="Calibri"/>
                <a:ea typeface="DejaVu Sans"/>
              </a:rPr>
              <a:t> матер</a:t>
            </a:r>
            <a:r>
              <a:rPr b="1" lang="ru-RU" sz="1800" spc="-1" strike="noStrike">
                <a:solidFill>
                  <a:srgbClr val="000000"/>
                </a:solidFill>
                <a:latin typeface="Calibri"/>
                <a:ea typeface="DejaVu Sans"/>
              </a:rPr>
              <a:t>і</a:t>
            </a:r>
            <a:r>
              <a:rPr b="1" lang="ru-RU" sz="1800" spc="-7" strike="noStrike">
                <a:solidFill>
                  <a:srgbClr val="000000"/>
                </a:solidFill>
                <a:latin typeface="Calibri"/>
                <a:ea typeface="DejaVu Sans"/>
              </a:rPr>
              <a:t> аб</a:t>
            </a:r>
            <a:r>
              <a:rPr b="1" lang="ru-RU" sz="1800" spc="-1" strike="noStrike">
                <a:solidFill>
                  <a:srgbClr val="000000"/>
                </a:solidFill>
                <a:latin typeface="Calibri"/>
                <a:ea typeface="DejaVu Sans"/>
              </a:rPr>
              <a:t>о</a:t>
            </a:r>
            <a:r>
              <a:rPr b="1" lang="ru-RU" sz="1800" spc="-7" strike="noStrike">
                <a:solidFill>
                  <a:srgbClr val="000000"/>
                </a:solidFill>
                <a:latin typeface="Calibri"/>
                <a:ea typeface="DejaVu Sans"/>
              </a:rPr>
              <a:t> дитин</a:t>
            </a:r>
            <a:r>
              <a:rPr b="1" lang="ru-RU" sz="1800" spc="-1" strike="noStrike">
                <a:solidFill>
                  <a:srgbClr val="000000"/>
                </a:solidFill>
                <a:latin typeface="Calibri"/>
                <a:ea typeface="DejaVu Sans"/>
              </a:rPr>
              <a:t>і</a:t>
            </a:r>
            <a:r>
              <a:rPr b="1" lang="ru-RU" sz="1800" spc="-7" strike="noStrike">
                <a:solidFill>
                  <a:srgbClr val="000000"/>
                </a:solidFill>
                <a:latin typeface="Calibri"/>
                <a:ea typeface="DejaVu Sans"/>
              </a:rPr>
              <a:t> аналі</a:t>
            </a:r>
            <a:r>
              <a:rPr b="1" lang="ru-RU" sz="1800" spc="-1" strike="noStrike">
                <a:solidFill>
                  <a:srgbClr val="000000"/>
                </a:solidFill>
                <a:latin typeface="Calibri"/>
                <a:ea typeface="DejaVu Sans"/>
              </a:rPr>
              <a:t>з</a:t>
            </a:r>
            <a:r>
              <a:rPr b="1" lang="ru-RU" sz="1800" spc="-7" strike="noStrike">
                <a:solidFill>
                  <a:srgbClr val="000000"/>
                </a:solidFill>
                <a:latin typeface="Calibri"/>
                <a:ea typeface="DejaVu Sans"/>
              </a:rPr>
              <a:t> н</a:t>
            </a:r>
            <a:r>
              <a:rPr b="1" lang="ru-RU" sz="1800" spc="-1" strike="noStrike">
                <a:solidFill>
                  <a:srgbClr val="000000"/>
                </a:solidFill>
                <a:latin typeface="Calibri"/>
                <a:ea typeface="DejaVu Sans"/>
              </a:rPr>
              <a:t>а</a:t>
            </a:r>
            <a:r>
              <a:rPr b="1" lang="ru-RU" sz="1800" spc="-7" strike="noStrike">
                <a:solidFill>
                  <a:srgbClr val="000000"/>
                </a:solidFill>
                <a:latin typeface="Calibri"/>
                <a:ea typeface="DejaVu Sans"/>
              </a:rPr>
              <a:t> ВІЛ-інфекцію</a:t>
            </a:r>
            <a:r>
              <a:rPr b="1" lang="ru-RU" sz="1800" spc="-1" strike="noStrike">
                <a:solidFill>
                  <a:srgbClr val="000000"/>
                </a:solidFill>
                <a:latin typeface="Calibri"/>
                <a:ea typeface="DejaVu Sans"/>
              </a:rPr>
              <a:t>? </a:t>
            </a:r>
            <a:r>
              <a:rPr b="1" lang="ru-RU" sz="1800" spc="-7" strike="noStrike">
                <a:solidFill>
                  <a:srgbClr val="000000"/>
                </a:solidFill>
                <a:latin typeface="Calibri"/>
                <a:ea typeface="DejaVu Sans"/>
              </a:rPr>
              <a:t>Які  результати</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тестування?</a:t>
            </a:r>
            <a:endParaRPr b="0" lang="ru-RU" sz="1800" spc="-1" strike="noStrike">
              <a:latin typeface="Arial"/>
            </a:endParaRPr>
          </a:p>
          <a:p>
            <a:pPr marL="360000" indent="-345960">
              <a:lnSpc>
                <a:spcPts val="2120"/>
              </a:lnSpc>
              <a:spcBef>
                <a:spcPts val="74"/>
              </a:spcBef>
              <a:buClr>
                <a:srgbClr val="000000"/>
              </a:buClr>
              <a:buSzPct val="103000"/>
              <a:buFont typeface="Microsoft Sans Serif"/>
              <a:buChar char="•"/>
            </a:pPr>
            <a:r>
              <a:rPr b="0" lang="ru-RU" sz="1800" spc="-7" strike="noStrike">
                <a:solidFill>
                  <a:srgbClr val="000000"/>
                </a:solidFill>
                <a:latin typeface="Calibri"/>
                <a:ea typeface="DejaVu Sans"/>
              </a:rPr>
              <a:t>Якщо тестування не проводилося </a:t>
            </a:r>
            <a:r>
              <a:rPr b="0" lang="ru-RU" sz="1800" spc="-1" strike="noStrike">
                <a:solidFill>
                  <a:srgbClr val="000000"/>
                </a:solidFill>
                <a:latin typeface="Calibri"/>
                <a:ea typeface="DejaVu Sans"/>
              </a:rPr>
              <a:t>або </a:t>
            </a:r>
            <a:r>
              <a:rPr b="0" lang="ru-RU" sz="1800" spc="-7" strike="noStrike">
                <a:solidFill>
                  <a:srgbClr val="000000"/>
                </a:solidFill>
                <a:latin typeface="Calibri"/>
                <a:ea typeface="DejaVu Sans"/>
              </a:rPr>
              <a:t>проводилося, </a:t>
            </a:r>
            <a:r>
              <a:rPr b="0" lang="ru-RU" sz="1800" spc="-1" strike="noStrike">
                <a:solidFill>
                  <a:srgbClr val="000000"/>
                </a:solidFill>
                <a:latin typeface="Calibri"/>
                <a:ea typeface="DejaVu Sans"/>
              </a:rPr>
              <a:t>але </a:t>
            </a:r>
            <a:r>
              <a:rPr b="0" lang="ru-RU" sz="1800" spc="-7" strike="noStrike">
                <a:solidFill>
                  <a:srgbClr val="000000"/>
                </a:solidFill>
                <a:latin typeface="Calibri"/>
                <a:ea typeface="DejaVu Sans"/>
              </a:rPr>
              <a:t>результати невідомі, </a:t>
            </a:r>
            <a:r>
              <a:rPr b="0" lang="ru-RU" sz="1800" spc="-395" strike="noStrike">
                <a:solidFill>
                  <a:srgbClr val="000000"/>
                </a:solidFill>
                <a:latin typeface="Calibri"/>
                <a:ea typeface="DejaVu Sans"/>
              </a:rPr>
              <a:t> </a:t>
            </a:r>
            <a:r>
              <a:rPr b="0" lang="ru-RU" sz="1800" spc="-7" strike="noStrike">
                <a:solidFill>
                  <a:srgbClr val="000000"/>
                </a:solidFill>
                <a:latin typeface="Calibri"/>
                <a:ea typeface="DejaVu Sans"/>
              </a:rPr>
              <a:t>запропонуйте</a:t>
            </a:r>
            <a:r>
              <a:rPr b="0" lang="ru-RU" sz="1800" spc="-12" strike="noStrike">
                <a:solidFill>
                  <a:srgbClr val="000000"/>
                </a:solidFill>
                <a:latin typeface="Calibri"/>
                <a:ea typeface="DejaVu Sans"/>
              </a:rPr>
              <a:t> </a:t>
            </a:r>
            <a:r>
              <a:rPr b="0" lang="ru-RU" sz="1800" spc="-7" strike="noStrike">
                <a:solidFill>
                  <a:srgbClr val="000000"/>
                </a:solidFill>
                <a:latin typeface="Calibri"/>
                <a:ea typeface="DejaVu Sans"/>
              </a:rPr>
              <a:t>тестування на ВІЛ методом</a:t>
            </a:r>
            <a:r>
              <a:rPr b="0" lang="ru-RU" sz="1800" spc="-12" strike="noStrike">
                <a:solidFill>
                  <a:srgbClr val="000000"/>
                </a:solidFill>
                <a:latin typeface="Calibri"/>
                <a:ea typeface="DejaVu Sans"/>
              </a:rPr>
              <a:t> </a:t>
            </a:r>
            <a:r>
              <a:rPr b="0" lang="ru-RU" sz="1800" spc="-7" strike="noStrike">
                <a:solidFill>
                  <a:srgbClr val="000000"/>
                </a:solidFill>
                <a:latin typeface="Calibri"/>
                <a:ea typeface="DejaVu Sans"/>
              </a:rPr>
              <a:t>ІФА:</a:t>
            </a:r>
            <a:endParaRPr b="0" lang="ru-RU" sz="1800" spc="-1" strike="noStrike">
              <a:latin typeface="Arial"/>
            </a:endParaRPr>
          </a:p>
          <a:p>
            <a:pPr marL="360000" indent="-345960">
              <a:lnSpc>
                <a:spcPts val="2095"/>
              </a:lnSpc>
              <a:buClr>
                <a:srgbClr val="000000"/>
              </a:buClr>
              <a:buSzPct val="103000"/>
              <a:buFont typeface="Wingdings" charset="2"/>
              <a:buChar char=""/>
            </a:pPr>
            <a:r>
              <a:rPr b="0" lang="ru-RU" sz="1800" spc="-7" strike="noStrike">
                <a:solidFill>
                  <a:srgbClr val="000000"/>
                </a:solidFill>
                <a:latin typeface="Calibri"/>
                <a:ea typeface="DejaVu Sans"/>
              </a:rPr>
              <a:t>дитині,</a:t>
            </a:r>
            <a:r>
              <a:rPr b="0" lang="ru-RU" sz="1800" spc="-21" strike="noStrike">
                <a:solidFill>
                  <a:srgbClr val="000000"/>
                </a:solidFill>
                <a:latin typeface="Calibri"/>
                <a:ea typeface="DejaVu Sans"/>
              </a:rPr>
              <a:t> </a:t>
            </a:r>
            <a:r>
              <a:rPr b="0" lang="ru-RU" sz="1800" spc="-7" strike="noStrike">
                <a:solidFill>
                  <a:srgbClr val="000000"/>
                </a:solidFill>
                <a:latin typeface="Calibri"/>
                <a:ea typeface="DejaVu Sans"/>
              </a:rPr>
              <a:t>якщо</a:t>
            </a:r>
            <a:r>
              <a:rPr b="0" lang="ru-RU" sz="1800" spc="-15" strike="noStrike">
                <a:solidFill>
                  <a:srgbClr val="000000"/>
                </a:solidFill>
                <a:latin typeface="Calibri"/>
                <a:ea typeface="DejaVu Sans"/>
              </a:rPr>
              <a:t> </a:t>
            </a:r>
            <a:r>
              <a:rPr b="0" lang="ru-RU" sz="1800" spc="-1" strike="noStrike">
                <a:solidFill>
                  <a:srgbClr val="000000"/>
                </a:solidFill>
                <a:latin typeface="Calibri"/>
                <a:ea typeface="DejaVu Sans"/>
              </a:rPr>
              <a:t>вона</a:t>
            </a:r>
            <a:r>
              <a:rPr b="0" lang="ru-RU" sz="1800" spc="-21" strike="noStrike">
                <a:solidFill>
                  <a:srgbClr val="000000"/>
                </a:solidFill>
                <a:latin typeface="Calibri"/>
                <a:ea typeface="DejaVu Sans"/>
              </a:rPr>
              <a:t> </a:t>
            </a:r>
            <a:r>
              <a:rPr b="0" lang="ru-RU" sz="1800" spc="-7" strike="noStrike">
                <a:solidFill>
                  <a:srgbClr val="000000"/>
                </a:solidFill>
                <a:latin typeface="Calibri"/>
                <a:ea typeface="DejaVu Sans"/>
              </a:rPr>
              <a:t>старше</a:t>
            </a:r>
            <a:r>
              <a:rPr b="0" lang="ru-RU" sz="1800" spc="-15" strike="noStrike">
                <a:solidFill>
                  <a:srgbClr val="000000"/>
                </a:solidFill>
                <a:latin typeface="Calibri"/>
                <a:ea typeface="DejaVu Sans"/>
              </a:rPr>
              <a:t> </a:t>
            </a:r>
            <a:r>
              <a:rPr b="0" lang="ru-RU" sz="1800" spc="-7" strike="noStrike">
                <a:solidFill>
                  <a:srgbClr val="000000"/>
                </a:solidFill>
                <a:latin typeface="Calibri"/>
                <a:ea typeface="DejaVu Sans"/>
              </a:rPr>
              <a:t>18</a:t>
            </a:r>
            <a:r>
              <a:rPr b="0" lang="ru-RU" sz="1800" spc="-21" strike="noStrike">
                <a:solidFill>
                  <a:srgbClr val="000000"/>
                </a:solidFill>
                <a:latin typeface="Calibri"/>
                <a:ea typeface="DejaVu Sans"/>
              </a:rPr>
              <a:t> </a:t>
            </a:r>
            <a:r>
              <a:rPr b="0" lang="ru-RU" sz="1800" spc="-7" strike="noStrike">
                <a:solidFill>
                  <a:srgbClr val="000000"/>
                </a:solidFill>
                <a:latin typeface="Calibri"/>
                <a:ea typeface="DejaVu Sans"/>
              </a:rPr>
              <a:t>місяців</a:t>
            </a:r>
            <a:endParaRPr b="0" lang="ru-RU" sz="1800" spc="-1" strike="noStrike">
              <a:latin typeface="Arial"/>
            </a:endParaRPr>
          </a:p>
          <a:p>
            <a:pPr marL="360000" indent="-345960">
              <a:lnSpc>
                <a:spcPts val="2134"/>
              </a:lnSpc>
              <a:buClr>
                <a:srgbClr val="000000"/>
              </a:buClr>
              <a:buSzPct val="103000"/>
              <a:buFont typeface="Wingdings" charset="2"/>
              <a:buChar char=""/>
            </a:pPr>
            <a:r>
              <a:rPr b="0" lang="ru-RU" sz="1800" spc="-7" strike="noStrike">
                <a:solidFill>
                  <a:srgbClr val="000000"/>
                </a:solidFill>
                <a:latin typeface="Calibri"/>
                <a:ea typeface="DejaVu Sans"/>
              </a:rPr>
              <a:t>матері</a:t>
            </a:r>
            <a:r>
              <a:rPr b="0" lang="ru-RU" sz="1800" spc="-15" strike="noStrike">
                <a:solidFill>
                  <a:srgbClr val="000000"/>
                </a:solidFill>
                <a:latin typeface="Calibri"/>
                <a:ea typeface="DejaVu Sans"/>
              </a:rPr>
              <a:t> </a:t>
            </a:r>
            <a:r>
              <a:rPr b="0" lang="ru-RU" sz="1800" spc="-7" strike="noStrike">
                <a:solidFill>
                  <a:srgbClr val="000000"/>
                </a:solidFill>
                <a:latin typeface="Calibri"/>
                <a:ea typeface="DejaVu Sans"/>
              </a:rPr>
              <a:t>та</a:t>
            </a:r>
            <a:r>
              <a:rPr b="0" lang="ru-RU" sz="1800" spc="-12" strike="noStrike">
                <a:solidFill>
                  <a:srgbClr val="000000"/>
                </a:solidFill>
                <a:latin typeface="Calibri"/>
                <a:ea typeface="DejaVu Sans"/>
              </a:rPr>
              <a:t> </a:t>
            </a:r>
            <a:r>
              <a:rPr b="0" lang="ru-RU" sz="1800" spc="-7" strike="noStrike">
                <a:solidFill>
                  <a:srgbClr val="000000"/>
                </a:solidFill>
                <a:latin typeface="Calibri"/>
                <a:ea typeface="DejaVu Sans"/>
              </a:rPr>
              <a:t>дитині,</a:t>
            </a:r>
            <a:r>
              <a:rPr b="0" lang="ru-RU" sz="1800" spc="-12" strike="noStrike">
                <a:solidFill>
                  <a:srgbClr val="000000"/>
                </a:solidFill>
                <a:latin typeface="Calibri"/>
                <a:ea typeface="DejaVu Sans"/>
              </a:rPr>
              <a:t> </a:t>
            </a:r>
            <a:r>
              <a:rPr b="0" lang="ru-RU" sz="1800" spc="-7" strike="noStrike">
                <a:solidFill>
                  <a:srgbClr val="000000"/>
                </a:solidFill>
                <a:latin typeface="Calibri"/>
                <a:ea typeface="DejaVu Sans"/>
              </a:rPr>
              <a:t>якщо</a:t>
            </a:r>
            <a:r>
              <a:rPr b="0" lang="ru-RU" sz="1800" spc="-15" strike="noStrike">
                <a:solidFill>
                  <a:srgbClr val="000000"/>
                </a:solidFill>
                <a:latin typeface="Calibri"/>
                <a:ea typeface="DejaVu Sans"/>
              </a:rPr>
              <a:t> </a:t>
            </a:r>
            <a:r>
              <a:rPr b="0" lang="ru-RU" sz="1800" spc="-1" strike="noStrike">
                <a:solidFill>
                  <a:srgbClr val="000000"/>
                </a:solidFill>
                <a:latin typeface="Calibri"/>
                <a:ea typeface="DejaVu Sans"/>
              </a:rPr>
              <a:t>вона</a:t>
            </a:r>
            <a:r>
              <a:rPr b="0" lang="ru-RU" sz="1800" spc="-12" strike="noStrike">
                <a:solidFill>
                  <a:srgbClr val="000000"/>
                </a:solidFill>
                <a:latin typeface="Calibri"/>
                <a:ea typeface="DejaVu Sans"/>
              </a:rPr>
              <a:t> </a:t>
            </a:r>
            <a:r>
              <a:rPr b="0" lang="ru-RU" sz="1800" spc="-1" strike="noStrike">
                <a:solidFill>
                  <a:srgbClr val="000000"/>
                </a:solidFill>
                <a:latin typeface="Calibri"/>
                <a:ea typeface="DejaVu Sans"/>
              </a:rPr>
              <a:t>у</a:t>
            </a:r>
            <a:r>
              <a:rPr b="0" lang="ru-RU" sz="1800" spc="-12" strike="noStrike">
                <a:solidFill>
                  <a:srgbClr val="000000"/>
                </a:solidFill>
                <a:latin typeface="Calibri"/>
                <a:ea typeface="DejaVu Sans"/>
              </a:rPr>
              <a:t> </a:t>
            </a:r>
            <a:r>
              <a:rPr b="0" lang="ru-RU" sz="1800" spc="-1" strike="noStrike">
                <a:solidFill>
                  <a:srgbClr val="000000"/>
                </a:solidFill>
                <a:latin typeface="Calibri"/>
                <a:ea typeface="DejaVu Sans"/>
              </a:rPr>
              <a:t>віці</a:t>
            </a:r>
            <a:r>
              <a:rPr b="0" lang="ru-RU" sz="1800" spc="-15" strike="noStrike">
                <a:solidFill>
                  <a:srgbClr val="000000"/>
                </a:solidFill>
                <a:latin typeface="Calibri"/>
                <a:ea typeface="DejaVu Sans"/>
              </a:rPr>
              <a:t> </a:t>
            </a:r>
            <a:r>
              <a:rPr b="0" lang="ru-RU" sz="1800" spc="-7" strike="noStrike">
                <a:solidFill>
                  <a:srgbClr val="000000"/>
                </a:solidFill>
                <a:latin typeface="Calibri"/>
                <a:ea typeface="DejaVu Sans"/>
              </a:rPr>
              <a:t>до</a:t>
            </a:r>
            <a:r>
              <a:rPr b="0" lang="ru-RU" sz="1800" spc="-12" strike="noStrike">
                <a:solidFill>
                  <a:srgbClr val="000000"/>
                </a:solidFill>
                <a:latin typeface="Calibri"/>
                <a:ea typeface="DejaVu Sans"/>
              </a:rPr>
              <a:t> </a:t>
            </a:r>
            <a:r>
              <a:rPr b="0" lang="ru-RU" sz="1800" spc="-7" strike="noStrike">
                <a:solidFill>
                  <a:srgbClr val="000000"/>
                </a:solidFill>
                <a:latin typeface="Calibri"/>
                <a:ea typeface="DejaVu Sans"/>
              </a:rPr>
              <a:t>18</a:t>
            </a:r>
            <a:r>
              <a:rPr b="0" lang="ru-RU" sz="1800" spc="-12" strike="noStrike">
                <a:solidFill>
                  <a:srgbClr val="000000"/>
                </a:solidFill>
                <a:latin typeface="Calibri"/>
                <a:ea typeface="DejaVu Sans"/>
              </a:rPr>
              <a:t> </a:t>
            </a:r>
            <a:r>
              <a:rPr b="0" lang="ru-RU" sz="1800" spc="-7" strike="noStrike">
                <a:solidFill>
                  <a:srgbClr val="000000"/>
                </a:solidFill>
                <a:latin typeface="Calibri"/>
                <a:ea typeface="DejaVu Sans"/>
              </a:rPr>
              <a:t>місяців</a:t>
            </a:r>
            <a:endParaRPr b="0" lang="ru-RU" sz="1800" spc="-1" strike="noStrike">
              <a:latin typeface="Arial"/>
            </a:endParaRPr>
          </a:p>
          <a:p>
            <a:pPr marL="355680" indent="-340920">
              <a:lnSpc>
                <a:spcPts val="2194"/>
              </a:lnSpc>
              <a:buClr>
                <a:srgbClr val="000000"/>
              </a:buClr>
              <a:buSzPct val="103000"/>
              <a:buFont typeface="Wingdings" charset="2"/>
              <a:buAutoNum type="arabicPeriod" startAt="2"/>
            </a:pPr>
            <a:r>
              <a:rPr b="1" lang="ru-RU" sz="1800" spc="-7" strike="noStrike">
                <a:solidFill>
                  <a:srgbClr val="000000"/>
                </a:solidFill>
                <a:latin typeface="Calibri"/>
                <a:ea typeface="DejaVu Sans"/>
              </a:rPr>
              <a:t>Виключити</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інші</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причини</a:t>
            </a:r>
            <a:r>
              <a:rPr b="1" lang="ru-RU" sz="1800" spc="364" strike="noStrike">
                <a:solidFill>
                  <a:srgbClr val="000000"/>
                </a:solidFill>
                <a:latin typeface="Calibri"/>
                <a:ea typeface="DejaVu Sans"/>
              </a:rPr>
              <a:t> </a:t>
            </a:r>
            <a:r>
              <a:rPr b="1" lang="ru-RU" sz="1800" spc="-7" strike="noStrike">
                <a:solidFill>
                  <a:srgbClr val="000000"/>
                </a:solidFill>
                <a:latin typeface="Calibri"/>
                <a:ea typeface="DejaVu Sans"/>
              </a:rPr>
              <a:t>вторинного</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(набутого)</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імунодефіциту</a:t>
            </a:r>
            <a:endParaRPr b="0" lang="ru-RU" sz="1800" spc="-1" strike="noStrike">
              <a:latin typeface="Arial"/>
            </a:endParaRPr>
          </a:p>
          <a:p>
            <a:pPr marL="302760" indent="-288720">
              <a:lnSpc>
                <a:spcPts val="2120"/>
              </a:lnSpc>
              <a:spcBef>
                <a:spcPts val="139"/>
              </a:spcBef>
              <a:buClr>
                <a:srgbClr val="000000"/>
              </a:buClr>
              <a:buFont typeface="Calibri"/>
              <a:buAutoNum type="arabicPeriod" startAt="2"/>
            </a:pPr>
            <a:r>
              <a:rPr b="0" lang="ru-RU" sz="1800" spc="-1" strike="noStrike">
                <a:solidFill>
                  <a:srgbClr val="000000"/>
                </a:solidFill>
                <a:latin typeface="Calibri"/>
                <a:ea typeface="DejaVu Sans"/>
              </a:rPr>
              <a:t>	</a:t>
            </a:r>
            <a:r>
              <a:rPr b="1" lang="ru-RU" sz="1800" spc="-7" strike="noStrike">
                <a:solidFill>
                  <a:srgbClr val="000000"/>
                </a:solidFill>
                <a:latin typeface="Calibri"/>
                <a:ea typeface="DejaVu Sans"/>
              </a:rPr>
              <a:t>Оцінити загальний аналіз крові </a:t>
            </a:r>
            <a:r>
              <a:rPr b="0" lang="ru-RU" sz="1800" spc="-7" strike="noStrike">
                <a:solidFill>
                  <a:srgbClr val="000000"/>
                </a:solidFill>
                <a:latin typeface="Calibri"/>
                <a:ea typeface="DejaVu Sans"/>
              </a:rPr>
              <a:t>(Лейкопенія? Абсолютна нейтропенія? Абсолютна </a:t>
            </a:r>
            <a:r>
              <a:rPr b="0" lang="ru-RU" sz="1800" spc="-395" strike="noStrike">
                <a:solidFill>
                  <a:srgbClr val="000000"/>
                </a:solidFill>
                <a:latin typeface="Calibri"/>
                <a:ea typeface="DejaVu Sans"/>
              </a:rPr>
              <a:t> </a:t>
            </a:r>
            <a:r>
              <a:rPr b="0" lang="ru-RU" sz="1800" spc="-7" strike="noStrike">
                <a:solidFill>
                  <a:srgbClr val="000000"/>
                </a:solidFill>
                <a:latin typeface="Calibri"/>
                <a:ea typeface="DejaVu Sans"/>
              </a:rPr>
              <a:t>лімфопенія?)</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CustomShape 1"/>
          <p:cNvSpPr/>
          <p:nvPr/>
        </p:nvSpPr>
        <p:spPr>
          <a:xfrm>
            <a:off x="540720" y="146880"/>
            <a:ext cx="8060760" cy="1037160"/>
          </a:xfrm>
          <a:prstGeom prst="rect">
            <a:avLst/>
          </a:prstGeom>
          <a:noFill/>
          <a:ln>
            <a:noFill/>
          </a:ln>
        </p:spPr>
        <p:style>
          <a:lnRef idx="0"/>
          <a:fillRef idx="0"/>
          <a:effectRef idx="0"/>
          <a:fontRef idx="minor"/>
        </p:style>
        <p:txBody>
          <a:bodyPr lIns="0" rIns="0" tIns="184320" bIns="0">
            <a:spAutoFit/>
          </a:bodyPr>
          <a:p>
            <a:pPr marL="2977560" indent="-2485800">
              <a:lnSpc>
                <a:spcPct val="100000"/>
              </a:lnSpc>
              <a:spcBef>
                <a:spcPts val="99"/>
              </a:spcBef>
            </a:pPr>
            <a:r>
              <a:rPr b="1" lang="ru-RU" sz="2800" spc="-7" strike="noStrike">
                <a:solidFill>
                  <a:srgbClr val="000000"/>
                </a:solidFill>
                <a:latin typeface="Calibri"/>
                <a:ea typeface="DejaVu Sans"/>
              </a:rPr>
              <a:t>Етапи обстеження для діагностики первинного </a:t>
            </a:r>
            <a:r>
              <a:rPr b="1" lang="ru-RU" sz="2800" spc="-622" strike="noStrike">
                <a:solidFill>
                  <a:srgbClr val="000000"/>
                </a:solidFill>
                <a:latin typeface="Calibri"/>
                <a:ea typeface="DejaVu Sans"/>
              </a:rPr>
              <a:t> </a:t>
            </a:r>
            <a:r>
              <a:rPr b="1" lang="ru-RU" sz="2800" spc="-7" strike="noStrike">
                <a:solidFill>
                  <a:srgbClr val="000000"/>
                </a:solidFill>
                <a:latin typeface="Calibri"/>
                <a:ea typeface="DejaVu Sans"/>
              </a:rPr>
              <a:t>імунодефіциту</a:t>
            </a:r>
            <a:endParaRPr b="0" lang="ru-RU" sz="2800" spc="-1" strike="noStrike">
              <a:latin typeface="Arial"/>
            </a:endParaRPr>
          </a:p>
        </p:txBody>
      </p:sp>
      <p:grpSp>
        <p:nvGrpSpPr>
          <p:cNvPr id="429" name="Group 2"/>
          <p:cNvGrpSpPr/>
          <p:nvPr/>
        </p:nvGrpSpPr>
        <p:grpSpPr>
          <a:xfrm>
            <a:off x="695520" y="1434960"/>
            <a:ext cx="5077080" cy="5196240"/>
            <a:chOff x="695520" y="1434960"/>
            <a:chExt cx="5077080" cy="5196240"/>
          </a:xfrm>
        </p:grpSpPr>
        <p:pic>
          <p:nvPicPr>
            <p:cNvPr id="430" name="object 4" descr=""/>
            <p:cNvPicPr/>
            <p:nvPr/>
          </p:nvPicPr>
          <p:blipFill>
            <a:blip r:embed="rId1"/>
            <a:stretch/>
          </p:blipFill>
          <p:spPr>
            <a:xfrm>
              <a:off x="695520" y="1434960"/>
              <a:ext cx="4277160" cy="5159520"/>
            </a:xfrm>
            <a:prstGeom prst="rect">
              <a:avLst/>
            </a:prstGeom>
            <a:ln>
              <a:noFill/>
            </a:ln>
          </p:spPr>
        </p:pic>
        <p:sp>
          <p:nvSpPr>
            <p:cNvPr id="431" name="CustomShape 3"/>
            <p:cNvSpPr/>
            <p:nvPr/>
          </p:nvSpPr>
          <p:spPr>
            <a:xfrm>
              <a:off x="4902840" y="1521000"/>
              <a:ext cx="718560" cy="2302200"/>
            </a:xfrm>
            <a:custGeom>
              <a:avLst/>
              <a:gdLst/>
              <a:ahLst/>
              <a:rect l="l" t="t" r="r" b="b"/>
              <a:pathLst>
                <a:path w="720725" h="2304415">
                  <a:moveTo>
                    <a:pt x="0" y="0"/>
                  </a:moveTo>
                  <a:lnTo>
                    <a:pt x="73025" y="1587"/>
                  </a:lnTo>
                  <a:lnTo>
                    <a:pt x="140493" y="4762"/>
                  </a:lnTo>
                  <a:lnTo>
                    <a:pt x="201612" y="10318"/>
                  </a:lnTo>
                  <a:lnTo>
                    <a:pt x="254793" y="17462"/>
                  </a:lnTo>
                  <a:lnTo>
                    <a:pt x="299243" y="26193"/>
                  </a:lnTo>
                  <a:lnTo>
                    <a:pt x="353218" y="47625"/>
                  </a:lnTo>
                  <a:lnTo>
                    <a:pt x="360362" y="59531"/>
                  </a:lnTo>
                  <a:lnTo>
                    <a:pt x="360362" y="1092200"/>
                  </a:lnTo>
                  <a:lnTo>
                    <a:pt x="367506" y="1104106"/>
                  </a:lnTo>
                  <a:lnTo>
                    <a:pt x="388937" y="1115218"/>
                  </a:lnTo>
                  <a:lnTo>
                    <a:pt x="465931" y="1134268"/>
                  </a:lnTo>
                  <a:lnTo>
                    <a:pt x="519112" y="1141412"/>
                  </a:lnTo>
                  <a:lnTo>
                    <a:pt x="580231" y="1146968"/>
                  </a:lnTo>
                  <a:lnTo>
                    <a:pt x="647700" y="1150143"/>
                  </a:lnTo>
                  <a:lnTo>
                    <a:pt x="720725" y="1151731"/>
                  </a:lnTo>
                  <a:lnTo>
                    <a:pt x="647700" y="1153318"/>
                  </a:lnTo>
                  <a:lnTo>
                    <a:pt x="580231" y="1156493"/>
                  </a:lnTo>
                  <a:lnTo>
                    <a:pt x="519112" y="1162050"/>
                  </a:lnTo>
                  <a:lnTo>
                    <a:pt x="465931" y="1169193"/>
                  </a:lnTo>
                  <a:lnTo>
                    <a:pt x="421481" y="1177925"/>
                  </a:lnTo>
                  <a:lnTo>
                    <a:pt x="367506" y="1200150"/>
                  </a:lnTo>
                  <a:lnTo>
                    <a:pt x="360362" y="1212056"/>
                  </a:lnTo>
                  <a:lnTo>
                    <a:pt x="360362" y="2243931"/>
                  </a:lnTo>
                  <a:lnTo>
                    <a:pt x="299243" y="2278062"/>
                  </a:lnTo>
                  <a:lnTo>
                    <a:pt x="254793" y="2286793"/>
                  </a:lnTo>
                  <a:lnTo>
                    <a:pt x="201612" y="2293937"/>
                  </a:lnTo>
                  <a:lnTo>
                    <a:pt x="140493" y="2299493"/>
                  </a:lnTo>
                  <a:lnTo>
                    <a:pt x="73025" y="2302668"/>
                  </a:lnTo>
                  <a:lnTo>
                    <a:pt x="0" y="2304256"/>
                  </a:lnTo>
                </a:path>
              </a:pathLst>
            </a:custGeom>
            <a:noFill/>
            <a:ln w="28440">
              <a:solidFill>
                <a:srgbClr val="002060"/>
              </a:solidFill>
              <a:round/>
            </a:ln>
          </p:spPr>
          <p:style>
            <a:lnRef idx="0"/>
            <a:fillRef idx="0"/>
            <a:effectRef idx="0"/>
            <a:fontRef idx="minor"/>
          </p:style>
        </p:sp>
        <p:sp>
          <p:nvSpPr>
            <p:cNvPr id="432" name="CustomShape 4"/>
            <p:cNvSpPr/>
            <p:nvPr/>
          </p:nvSpPr>
          <p:spPr>
            <a:xfrm>
              <a:off x="4910040" y="3896640"/>
              <a:ext cx="862560" cy="2734560"/>
            </a:xfrm>
            <a:custGeom>
              <a:avLst/>
              <a:gdLst/>
              <a:ahLst/>
              <a:rect l="l" t="t" r="r" b="b"/>
              <a:pathLst>
                <a:path w="864870" h="2736850">
                  <a:moveTo>
                    <a:pt x="0" y="0"/>
                  </a:moveTo>
                  <a:lnTo>
                    <a:pt x="87312" y="1587"/>
                  </a:lnTo>
                  <a:lnTo>
                    <a:pt x="168275" y="5556"/>
                  </a:lnTo>
                  <a:lnTo>
                    <a:pt x="241300" y="12700"/>
                  </a:lnTo>
                  <a:lnTo>
                    <a:pt x="305593" y="21431"/>
                  </a:lnTo>
                  <a:lnTo>
                    <a:pt x="357981" y="31750"/>
                  </a:lnTo>
                  <a:lnTo>
                    <a:pt x="397668" y="44450"/>
                  </a:lnTo>
                  <a:lnTo>
                    <a:pt x="431800" y="72231"/>
                  </a:lnTo>
                  <a:lnTo>
                    <a:pt x="431800" y="1296193"/>
                  </a:lnTo>
                  <a:lnTo>
                    <a:pt x="440531" y="1310481"/>
                  </a:lnTo>
                  <a:lnTo>
                    <a:pt x="465931" y="1323975"/>
                  </a:lnTo>
                  <a:lnTo>
                    <a:pt x="505618" y="1336675"/>
                  </a:lnTo>
                  <a:lnTo>
                    <a:pt x="558800" y="1346993"/>
                  </a:lnTo>
                  <a:lnTo>
                    <a:pt x="622300" y="1355725"/>
                  </a:lnTo>
                  <a:lnTo>
                    <a:pt x="696118" y="1362868"/>
                  </a:lnTo>
                  <a:lnTo>
                    <a:pt x="777081" y="1366837"/>
                  </a:lnTo>
                  <a:lnTo>
                    <a:pt x="864393" y="1368425"/>
                  </a:lnTo>
                  <a:lnTo>
                    <a:pt x="777081" y="1370012"/>
                  </a:lnTo>
                  <a:lnTo>
                    <a:pt x="696118" y="1373981"/>
                  </a:lnTo>
                  <a:lnTo>
                    <a:pt x="622300" y="1381125"/>
                  </a:lnTo>
                  <a:lnTo>
                    <a:pt x="558800" y="1389856"/>
                  </a:lnTo>
                  <a:lnTo>
                    <a:pt x="505618" y="1400175"/>
                  </a:lnTo>
                  <a:lnTo>
                    <a:pt x="465931" y="1412875"/>
                  </a:lnTo>
                  <a:lnTo>
                    <a:pt x="431800" y="1440656"/>
                  </a:lnTo>
                  <a:lnTo>
                    <a:pt x="431800" y="2664618"/>
                  </a:lnTo>
                  <a:lnTo>
                    <a:pt x="397668" y="2692400"/>
                  </a:lnTo>
                  <a:lnTo>
                    <a:pt x="357981" y="2705100"/>
                  </a:lnTo>
                  <a:lnTo>
                    <a:pt x="305593" y="2715418"/>
                  </a:lnTo>
                  <a:lnTo>
                    <a:pt x="241300" y="2724150"/>
                  </a:lnTo>
                  <a:lnTo>
                    <a:pt x="168275" y="2731293"/>
                  </a:lnTo>
                  <a:lnTo>
                    <a:pt x="87312" y="2735262"/>
                  </a:lnTo>
                  <a:lnTo>
                    <a:pt x="0" y="2736850"/>
                  </a:lnTo>
                </a:path>
              </a:pathLst>
            </a:custGeom>
            <a:noFill/>
            <a:ln w="38160">
              <a:solidFill>
                <a:srgbClr val="c00000"/>
              </a:solidFill>
              <a:round/>
            </a:ln>
          </p:spPr>
          <p:style>
            <a:lnRef idx="0"/>
            <a:fillRef idx="0"/>
            <a:effectRef idx="0"/>
            <a:fontRef idx="minor"/>
          </p:style>
        </p:sp>
      </p:grpSp>
      <p:sp>
        <p:nvSpPr>
          <p:cNvPr id="433" name="CustomShape 5"/>
          <p:cNvSpPr/>
          <p:nvPr/>
        </p:nvSpPr>
        <p:spPr>
          <a:xfrm>
            <a:off x="5795280" y="1575360"/>
            <a:ext cx="2478960" cy="195156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400" spc="-7" strike="noStrike">
                <a:solidFill>
                  <a:srgbClr val="000000"/>
                </a:solidFill>
                <a:latin typeface="Arial"/>
                <a:ea typeface="DejaVu Sans"/>
              </a:rPr>
              <a:t>Хто</a:t>
            </a:r>
            <a:r>
              <a:rPr b="1" lang="ru-RU" sz="2400" spc="-97" strike="noStrike">
                <a:solidFill>
                  <a:srgbClr val="000000"/>
                </a:solidFill>
                <a:latin typeface="Arial"/>
                <a:ea typeface="DejaVu Sans"/>
              </a:rPr>
              <a:t> </a:t>
            </a:r>
            <a:r>
              <a:rPr b="1" lang="ru-RU" sz="2400" spc="-1" strike="noStrike">
                <a:solidFill>
                  <a:srgbClr val="000000"/>
                </a:solidFill>
                <a:latin typeface="Arial"/>
                <a:ea typeface="DejaVu Sans"/>
              </a:rPr>
              <a:t>проводить?</a:t>
            </a:r>
            <a:endParaRPr b="0" lang="ru-RU" sz="2400" spc="-1" strike="noStrike">
              <a:latin typeface="Arial"/>
            </a:endParaRPr>
          </a:p>
          <a:p>
            <a:pPr marL="164520">
              <a:lnSpc>
                <a:spcPct val="100000"/>
              </a:lnSpc>
              <a:spcBef>
                <a:spcPts val="1590"/>
              </a:spcBef>
            </a:pPr>
            <a:r>
              <a:rPr b="1" lang="ru-RU" sz="1800" spc="-7" strike="noStrike">
                <a:solidFill>
                  <a:srgbClr val="000000"/>
                </a:solidFill>
                <a:latin typeface="Calibri"/>
                <a:ea typeface="DejaVu Sans"/>
              </a:rPr>
              <a:t>Сімейний лікар, </a:t>
            </a:r>
            <a:r>
              <a:rPr b="1" lang="ru-RU" sz="1800" spc="-1" strike="noStrike">
                <a:solidFill>
                  <a:srgbClr val="000000"/>
                </a:solidFill>
                <a:latin typeface="Calibri"/>
                <a:ea typeface="DejaVu Sans"/>
              </a:rPr>
              <a:t> </a:t>
            </a:r>
            <a:r>
              <a:rPr b="1" lang="ru-RU" sz="1800" spc="-7" strike="noStrike">
                <a:solidFill>
                  <a:srgbClr val="000000"/>
                </a:solidFill>
                <a:latin typeface="Calibri"/>
                <a:ea typeface="DejaVu Sans"/>
              </a:rPr>
              <a:t>педіатр, </a:t>
            </a:r>
            <a:r>
              <a:rPr b="1" lang="ru-RU" sz="1800" spc="-1" strike="noStrike">
                <a:solidFill>
                  <a:srgbClr val="000000"/>
                </a:solidFill>
                <a:latin typeface="Calibri"/>
                <a:ea typeface="DejaVu Sans"/>
              </a:rPr>
              <a:t> </a:t>
            </a:r>
            <a:r>
              <a:rPr b="1" lang="ru-RU" sz="1800" spc="-7" strike="noStrike">
                <a:solidFill>
                  <a:srgbClr val="000000"/>
                </a:solidFill>
                <a:latin typeface="Calibri"/>
                <a:ea typeface="DejaVu Sans"/>
              </a:rPr>
              <a:t>дитячий хірург, </a:t>
            </a:r>
            <a:r>
              <a:rPr b="1" lang="ru-RU" sz="1800" spc="-1" strike="noStrike">
                <a:solidFill>
                  <a:srgbClr val="000000"/>
                </a:solidFill>
                <a:latin typeface="Calibri"/>
                <a:ea typeface="DejaVu Sans"/>
              </a:rPr>
              <a:t> </a:t>
            </a:r>
            <a:r>
              <a:rPr b="1" lang="ru-RU" sz="1800" spc="-7" strike="noStrike">
                <a:solidFill>
                  <a:srgbClr val="000000"/>
                </a:solidFill>
                <a:latin typeface="Calibri"/>
                <a:ea typeface="DejaVu Sans"/>
              </a:rPr>
              <a:t>гематолог, ЛОР, </a:t>
            </a:r>
            <a:r>
              <a:rPr b="1" lang="ru-RU" sz="1800" spc="-1" strike="noStrike">
                <a:solidFill>
                  <a:srgbClr val="000000"/>
                </a:solidFill>
                <a:latin typeface="Calibri"/>
                <a:ea typeface="DejaVu Sans"/>
              </a:rPr>
              <a:t> </a:t>
            </a:r>
            <a:r>
              <a:rPr b="1" lang="ru-RU" sz="1800" spc="-7" strike="noStrike">
                <a:solidFill>
                  <a:srgbClr val="000000"/>
                </a:solidFill>
                <a:latin typeface="Calibri"/>
                <a:ea typeface="DejaVu Sans"/>
              </a:rPr>
              <a:t>дерматолог, </a:t>
            </a:r>
            <a:r>
              <a:rPr b="1" lang="ru-RU" sz="1800" spc="-1" strike="noStrike">
                <a:solidFill>
                  <a:srgbClr val="000000"/>
                </a:solidFill>
                <a:latin typeface="Calibri"/>
                <a:ea typeface="DejaVu Sans"/>
              </a:rPr>
              <a:t> </a:t>
            </a:r>
            <a:r>
              <a:rPr b="1" lang="ru-RU" sz="1800" spc="-7" strike="noStrike">
                <a:solidFill>
                  <a:srgbClr val="000000"/>
                </a:solidFill>
                <a:latin typeface="Calibri"/>
                <a:ea typeface="DejaVu Sans"/>
              </a:rPr>
              <a:t>стоматолог</a:t>
            </a:r>
            <a:r>
              <a:rPr b="1" lang="ru-RU" sz="1800" spc="-52" strike="noStrike">
                <a:solidFill>
                  <a:srgbClr val="000000"/>
                </a:solidFill>
                <a:latin typeface="Calibri"/>
                <a:ea typeface="DejaVu Sans"/>
              </a:rPr>
              <a:t> </a:t>
            </a:r>
            <a:r>
              <a:rPr b="1" lang="ru-RU" sz="1800" spc="-7" strike="noStrike">
                <a:solidFill>
                  <a:srgbClr val="000000"/>
                </a:solidFill>
                <a:latin typeface="Calibri"/>
                <a:ea typeface="DejaVu Sans"/>
              </a:rPr>
              <a:t>та</a:t>
            </a:r>
            <a:r>
              <a:rPr b="1" lang="ru-RU" sz="1800" spc="-46" strike="noStrike">
                <a:solidFill>
                  <a:srgbClr val="000000"/>
                </a:solidFill>
                <a:latin typeface="Calibri"/>
                <a:ea typeface="DejaVu Sans"/>
              </a:rPr>
              <a:t> </a:t>
            </a:r>
            <a:r>
              <a:rPr b="1" lang="ru-RU" sz="1800" spc="-7" strike="noStrike">
                <a:solidFill>
                  <a:srgbClr val="000000"/>
                </a:solidFill>
                <a:latin typeface="Calibri"/>
                <a:ea typeface="DejaVu Sans"/>
              </a:rPr>
              <a:t>ін.</a:t>
            </a:r>
            <a:endParaRPr b="0" lang="ru-RU" sz="1800" spc="-1" strike="noStrike">
              <a:latin typeface="Arial"/>
            </a:endParaRPr>
          </a:p>
        </p:txBody>
      </p:sp>
      <p:sp>
        <p:nvSpPr>
          <p:cNvPr id="434" name="CustomShape 6"/>
          <p:cNvSpPr/>
          <p:nvPr/>
        </p:nvSpPr>
        <p:spPr>
          <a:xfrm>
            <a:off x="6165360" y="4915080"/>
            <a:ext cx="921600" cy="56088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1800" spc="-7" strike="noStrike">
                <a:solidFill>
                  <a:srgbClr val="000000"/>
                </a:solidFill>
                <a:latin typeface="Calibri"/>
                <a:ea typeface="DejaVu Sans"/>
              </a:rPr>
              <a:t>Дитячий </a:t>
            </a:r>
            <a:r>
              <a:rPr b="1" lang="ru-RU" sz="1800" spc="-395" strike="noStrike">
                <a:solidFill>
                  <a:srgbClr val="000000"/>
                </a:solidFill>
                <a:latin typeface="Calibri"/>
                <a:ea typeface="DejaVu Sans"/>
              </a:rPr>
              <a:t> </a:t>
            </a:r>
            <a:r>
              <a:rPr b="1" lang="ru-RU" sz="1800" spc="-7" strike="noStrike">
                <a:solidFill>
                  <a:srgbClr val="000000"/>
                </a:solidFill>
                <a:latin typeface="Calibri"/>
                <a:ea typeface="DejaVu Sans"/>
              </a:rPr>
              <a:t>імунолог</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CustomShape 1"/>
          <p:cNvSpPr/>
          <p:nvPr/>
        </p:nvSpPr>
        <p:spPr>
          <a:xfrm>
            <a:off x="432360" y="1968840"/>
            <a:ext cx="8062200" cy="2100600"/>
          </a:xfrm>
          <a:prstGeom prst="rect">
            <a:avLst/>
          </a:prstGeom>
          <a:noFill/>
          <a:ln>
            <a:noFill/>
          </a:ln>
        </p:spPr>
        <p:style>
          <a:lnRef idx="0"/>
          <a:fillRef idx="0"/>
          <a:effectRef idx="0"/>
          <a:fontRef idx="minor"/>
        </p:style>
        <p:txBody>
          <a:bodyPr lIns="90000" rIns="90000" tIns="45000" bIns="45000">
            <a:spAutoFit/>
          </a:bodyPr>
          <a:p>
            <a:pPr marL="216000" indent="-214200" algn="just">
              <a:lnSpc>
                <a:spcPct val="100000"/>
              </a:lnSpc>
              <a:buClr>
                <a:srgbClr val="000000"/>
              </a:buClr>
              <a:buFont typeface="Wingdings" charset="2"/>
              <a:buChar char=""/>
            </a:pPr>
            <a:r>
              <a:rPr b="1" lang="ru-RU" sz="2200" spc="-1" strike="noStrike">
                <a:solidFill>
                  <a:srgbClr val="ff0000"/>
                </a:solidFill>
                <a:latin typeface="Times New Roman"/>
                <a:ea typeface="Times New Roman"/>
              </a:rPr>
              <a:t>1. Первинні імунодефіцити: визначення понять, поширеність, класифікація. Комбіновані імунодефіцити. Первинні дефіцити антитілоутворення. Інші визначені імунодефіцити. Дефект імунної регуляції. Дефекти фагоцитозу. Дефекти вродженого імунітету. Аутозапальні захворювання. Дефекти системи комплементу. </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CustomShape 1"/>
          <p:cNvSpPr/>
          <p:nvPr/>
        </p:nvSpPr>
        <p:spPr>
          <a:xfrm>
            <a:off x="603360" y="253080"/>
            <a:ext cx="8112600" cy="1289520"/>
          </a:xfrm>
          <a:prstGeom prst="rect">
            <a:avLst/>
          </a:prstGeom>
          <a:noFill/>
          <a:ln>
            <a:noFill/>
          </a:ln>
        </p:spPr>
        <p:style>
          <a:lnRef idx="0"/>
          <a:fillRef idx="0"/>
          <a:effectRef idx="0"/>
          <a:fontRef idx="minor"/>
        </p:style>
        <p:txBody>
          <a:bodyPr lIns="0" rIns="0" tIns="10080" bIns="0">
            <a:spAutoFit/>
          </a:bodyPr>
          <a:p>
            <a:pPr marL="12600">
              <a:lnSpc>
                <a:spcPct val="100000"/>
              </a:lnSpc>
              <a:spcBef>
                <a:spcPts val="79"/>
              </a:spcBef>
            </a:pPr>
            <a:r>
              <a:rPr b="1" lang="ru-RU" sz="2800" spc="-7" strike="noStrike">
                <a:solidFill>
                  <a:srgbClr val="000000"/>
                </a:solidFill>
                <a:latin typeface="Calibri"/>
                <a:ea typeface="DejaVu Sans"/>
              </a:rPr>
              <a:t>Первинний імунодефіцит </a:t>
            </a:r>
            <a:r>
              <a:rPr b="1" lang="ru-RU" sz="2800" spc="-1" strike="noStrike">
                <a:solidFill>
                  <a:srgbClr val="000000"/>
                </a:solidFill>
                <a:latin typeface="Calibri"/>
                <a:ea typeface="DejaVu Sans"/>
              </a:rPr>
              <a:t>– </a:t>
            </a:r>
            <a:r>
              <a:rPr b="0" lang="ru-RU" sz="2800" spc="-7" strike="noStrike">
                <a:solidFill>
                  <a:srgbClr val="000000"/>
                </a:solidFill>
                <a:latin typeface="Calibri"/>
                <a:ea typeface="DejaVu Sans"/>
              </a:rPr>
              <a:t>спадкові (генетично </a:t>
            </a:r>
            <a:r>
              <a:rPr b="0" lang="ru-RU" sz="2800" spc="-1" strike="noStrike">
                <a:solidFill>
                  <a:srgbClr val="000000"/>
                </a:solidFill>
                <a:latin typeface="Calibri"/>
                <a:ea typeface="DejaVu Sans"/>
              </a:rPr>
              <a:t> </a:t>
            </a:r>
            <a:r>
              <a:rPr b="0" lang="ru-RU" sz="2800" spc="-7" strike="noStrike">
                <a:solidFill>
                  <a:srgbClr val="000000"/>
                </a:solidFill>
                <a:latin typeface="Calibri"/>
                <a:ea typeface="DejaVu Sans"/>
              </a:rPr>
              <a:t>детерміновані)</a:t>
            </a:r>
            <a:r>
              <a:rPr b="0" lang="ru-RU" sz="2800" spc="-32" strike="noStrike">
                <a:solidFill>
                  <a:srgbClr val="000000"/>
                </a:solidFill>
                <a:latin typeface="Calibri"/>
                <a:ea typeface="DejaVu Sans"/>
              </a:rPr>
              <a:t> </a:t>
            </a:r>
            <a:r>
              <a:rPr b="0" lang="ru-RU" sz="2800" spc="-1" strike="noStrike">
                <a:solidFill>
                  <a:srgbClr val="000000"/>
                </a:solidFill>
                <a:latin typeface="Calibri"/>
                <a:ea typeface="DejaVu Sans"/>
              </a:rPr>
              <a:t>або</a:t>
            </a:r>
            <a:r>
              <a:rPr b="0" lang="ru-RU" sz="2800" spc="-26" strike="noStrike">
                <a:solidFill>
                  <a:srgbClr val="000000"/>
                </a:solidFill>
                <a:latin typeface="Calibri"/>
                <a:ea typeface="DejaVu Sans"/>
              </a:rPr>
              <a:t> </a:t>
            </a:r>
            <a:r>
              <a:rPr b="0" lang="ru-RU" sz="2800" spc="-7" strike="noStrike">
                <a:solidFill>
                  <a:srgbClr val="000000"/>
                </a:solidFill>
                <a:latin typeface="Calibri"/>
                <a:ea typeface="DejaVu Sans"/>
              </a:rPr>
              <a:t>придбані</a:t>
            </a:r>
            <a:r>
              <a:rPr b="0" lang="ru-RU" sz="2800" spc="-26" strike="noStrike">
                <a:solidFill>
                  <a:srgbClr val="000000"/>
                </a:solidFill>
                <a:latin typeface="Calibri"/>
                <a:ea typeface="DejaVu Sans"/>
              </a:rPr>
              <a:t> </a:t>
            </a:r>
            <a:r>
              <a:rPr b="0" lang="ru-RU" sz="2800" spc="-1" strike="noStrike">
                <a:solidFill>
                  <a:srgbClr val="000000"/>
                </a:solidFill>
                <a:latin typeface="Calibri"/>
                <a:ea typeface="DejaVu Sans"/>
              </a:rPr>
              <a:t>у</a:t>
            </a:r>
            <a:r>
              <a:rPr b="0" lang="ru-RU" sz="2800" spc="-32" strike="noStrike">
                <a:solidFill>
                  <a:srgbClr val="000000"/>
                </a:solidFill>
                <a:latin typeface="Calibri"/>
                <a:ea typeface="DejaVu Sans"/>
              </a:rPr>
              <a:t> </a:t>
            </a:r>
            <a:r>
              <a:rPr b="0" lang="ru-RU" sz="2800" spc="-1" strike="noStrike">
                <a:solidFill>
                  <a:srgbClr val="000000"/>
                </a:solidFill>
                <a:latin typeface="Calibri"/>
                <a:ea typeface="DejaVu Sans"/>
              </a:rPr>
              <a:t>внутрішньоутробному </a:t>
            </a:r>
            <a:r>
              <a:rPr b="0" lang="ru-RU" sz="2800" spc="-7" strike="noStrike">
                <a:solidFill>
                  <a:srgbClr val="000000"/>
                </a:solidFill>
                <a:latin typeface="Calibri"/>
                <a:ea typeface="DejaVu Sans"/>
              </a:rPr>
              <a:t>періоді</a:t>
            </a:r>
            <a:r>
              <a:rPr b="0" lang="ru-RU" sz="2800" spc="-12" strike="noStrike">
                <a:solidFill>
                  <a:srgbClr val="000000"/>
                </a:solidFill>
                <a:latin typeface="Calibri"/>
                <a:ea typeface="DejaVu Sans"/>
              </a:rPr>
              <a:t> </a:t>
            </a:r>
            <a:r>
              <a:rPr b="0" lang="ru-RU" sz="2800" spc="-7" strike="noStrike">
                <a:solidFill>
                  <a:srgbClr val="000000"/>
                </a:solidFill>
                <a:latin typeface="Calibri"/>
                <a:ea typeface="DejaVu Sans"/>
              </a:rPr>
              <a:t>дефекти імунної</a:t>
            </a:r>
            <a:r>
              <a:rPr b="0" lang="ru-RU" sz="2800" spc="-12" strike="noStrike">
                <a:solidFill>
                  <a:srgbClr val="000000"/>
                </a:solidFill>
                <a:latin typeface="Calibri"/>
                <a:ea typeface="DejaVu Sans"/>
              </a:rPr>
              <a:t> </a:t>
            </a:r>
            <a:r>
              <a:rPr b="0" lang="ru-RU" sz="2800" spc="-7" strike="noStrike">
                <a:solidFill>
                  <a:srgbClr val="000000"/>
                </a:solidFill>
                <a:latin typeface="Calibri"/>
                <a:ea typeface="DejaVu Sans"/>
              </a:rPr>
              <a:t>системи</a:t>
            </a:r>
            <a:endParaRPr b="0" lang="ru-RU" sz="2800" spc="-1" strike="noStrike">
              <a:latin typeface="Arial"/>
            </a:endParaRPr>
          </a:p>
        </p:txBody>
      </p:sp>
      <p:grpSp>
        <p:nvGrpSpPr>
          <p:cNvPr id="437" name="Group 2"/>
          <p:cNvGrpSpPr/>
          <p:nvPr/>
        </p:nvGrpSpPr>
        <p:grpSpPr>
          <a:xfrm>
            <a:off x="1141200" y="1765440"/>
            <a:ext cx="6705720" cy="4762080"/>
            <a:chOff x="1141200" y="1765440"/>
            <a:chExt cx="6705720" cy="4762080"/>
          </a:xfrm>
        </p:grpSpPr>
        <p:pic>
          <p:nvPicPr>
            <p:cNvPr id="438" name="object 4" descr=""/>
            <p:cNvPicPr/>
            <p:nvPr/>
          </p:nvPicPr>
          <p:blipFill>
            <a:blip r:embed="rId1"/>
            <a:stretch/>
          </p:blipFill>
          <p:spPr>
            <a:xfrm>
              <a:off x="1141200" y="1765440"/>
              <a:ext cx="6701040" cy="4762080"/>
            </a:xfrm>
            <a:prstGeom prst="rect">
              <a:avLst/>
            </a:prstGeom>
            <a:ln>
              <a:noFill/>
            </a:ln>
          </p:spPr>
        </p:pic>
        <p:sp>
          <p:nvSpPr>
            <p:cNvPr id="439" name="CustomShape 3"/>
            <p:cNvSpPr/>
            <p:nvPr/>
          </p:nvSpPr>
          <p:spPr>
            <a:xfrm>
              <a:off x="6092640" y="5926680"/>
              <a:ext cx="1754280" cy="559080"/>
            </a:xfrm>
            <a:custGeom>
              <a:avLst/>
              <a:gdLst/>
              <a:ahLst/>
              <a:rect l="l" t="t" r="r" b="b"/>
              <a:pathLst>
                <a:path w="1756409" h="561339">
                  <a:moveTo>
                    <a:pt x="1756227" y="561067"/>
                  </a:moveTo>
                  <a:lnTo>
                    <a:pt x="0" y="561067"/>
                  </a:lnTo>
                  <a:lnTo>
                    <a:pt x="0" y="0"/>
                  </a:lnTo>
                  <a:lnTo>
                    <a:pt x="1756227" y="0"/>
                  </a:lnTo>
                  <a:lnTo>
                    <a:pt x="1756227" y="561067"/>
                  </a:lnTo>
                  <a:close/>
                </a:path>
              </a:pathLst>
            </a:custGeom>
            <a:solidFill>
              <a:srgbClr val="d7e4bd"/>
            </a:solidFill>
            <a:ln>
              <a:noFill/>
            </a:ln>
          </p:spPr>
          <p:style>
            <a:lnRef idx="0"/>
            <a:fillRef idx="0"/>
            <a:effectRef idx="0"/>
            <a:fontRef idx="minor"/>
          </p:style>
        </p:sp>
      </p:gr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CustomShape 1"/>
          <p:cNvSpPr/>
          <p:nvPr/>
        </p:nvSpPr>
        <p:spPr>
          <a:xfrm>
            <a:off x="2001240" y="529920"/>
            <a:ext cx="5136840" cy="56088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3600" spc="-7" strike="noStrike">
                <a:solidFill>
                  <a:srgbClr val="000000"/>
                </a:solidFill>
                <a:latin typeface="Calibri"/>
                <a:ea typeface="DejaVu Sans"/>
              </a:rPr>
              <a:t>Варіанти</a:t>
            </a:r>
            <a:r>
              <a:rPr b="1" lang="ru-RU" sz="3600" spc="-52" strike="noStrike">
                <a:solidFill>
                  <a:srgbClr val="000000"/>
                </a:solidFill>
                <a:latin typeface="Calibri"/>
                <a:ea typeface="DejaVu Sans"/>
              </a:rPr>
              <a:t> </a:t>
            </a:r>
            <a:r>
              <a:rPr b="1" lang="ru-RU" sz="3600" spc="-7" strike="noStrike">
                <a:solidFill>
                  <a:srgbClr val="000000"/>
                </a:solidFill>
                <a:latin typeface="Calibri"/>
                <a:ea typeface="DejaVu Sans"/>
              </a:rPr>
              <a:t>імунних</a:t>
            </a:r>
            <a:r>
              <a:rPr b="1" lang="ru-RU" sz="3600" spc="-46" strike="noStrike">
                <a:solidFill>
                  <a:srgbClr val="000000"/>
                </a:solidFill>
                <a:latin typeface="Calibri"/>
                <a:ea typeface="DejaVu Sans"/>
              </a:rPr>
              <a:t> </a:t>
            </a:r>
            <a:r>
              <a:rPr b="1" lang="ru-RU" sz="3600" spc="-7" strike="noStrike">
                <a:solidFill>
                  <a:srgbClr val="000000"/>
                </a:solidFill>
                <a:latin typeface="Calibri"/>
                <a:ea typeface="DejaVu Sans"/>
              </a:rPr>
              <a:t>реакцій</a:t>
            </a:r>
            <a:endParaRPr b="0" lang="ru-RU" sz="3600" spc="-1" strike="noStrike">
              <a:latin typeface="Arial"/>
            </a:endParaRPr>
          </a:p>
        </p:txBody>
      </p:sp>
      <p:grpSp>
        <p:nvGrpSpPr>
          <p:cNvPr id="283" name="Group 2"/>
          <p:cNvGrpSpPr/>
          <p:nvPr/>
        </p:nvGrpSpPr>
        <p:grpSpPr>
          <a:xfrm>
            <a:off x="202320" y="1600200"/>
            <a:ext cx="8819640" cy="4524120"/>
            <a:chOff x="202320" y="1600200"/>
            <a:chExt cx="8819640" cy="4524120"/>
          </a:xfrm>
        </p:grpSpPr>
        <p:sp>
          <p:nvSpPr>
            <p:cNvPr id="284" name="CustomShape 3"/>
            <p:cNvSpPr/>
            <p:nvPr/>
          </p:nvSpPr>
          <p:spPr>
            <a:xfrm>
              <a:off x="202320" y="1600200"/>
              <a:ext cx="2261160" cy="4524120"/>
            </a:xfrm>
            <a:custGeom>
              <a:avLst/>
              <a:gdLst/>
              <a:ahLst/>
              <a:rect l="l" t="t" r="r" b="b"/>
              <a:pathLst>
                <a:path w="2263140" h="4526280">
                  <a:moveTo>
                    <a:pt x="2262982" y="4525962"/>
                  </a:moveTo>
                  <a:lnTo>
                    <a:pt x="2214410" y="4525451"/>
                  </a:lnTo>
                  <a:lnTo>
                    <a:pt x="2166087" y="4523925"/>
                  </a:lnTo>
                  <a:lnTo>
                    <a:pt x="2118024" y="4521394"/>
                  </a:lnTo>
                  <a:lnTo>
                    <a:pt x="2070232" y="4517869"/>
                  </a:lnTo>
                  <a:lnTo>
                    <a:pt x="2022719" y="4513359"/>
                  </a:lnTo>
                  <a:lnTo>
                    <a:pt x="1975497" y="4507874"/>
                  </a:lnTo>
                  <a:lnTo>
                    <a:pt x="1928576" y="4501426"/>
                  </a:lnTo>
                  <a:lnTo>
                    <a:pt x="1881965" y="4494024"/>
                  </a:lnTo>
                  <a:lnTo>
                    <a:pt x="1835676" y="4485678"/>
                  </a:lnTo>
                  <a:lnTo>
                    <a:pt x="1789718" y="4476398"/>
                  </a:lnTo>
                  <a:lnTo>
                    <a:pt x="1744102" y="4466196"/>
                  </a:lnTo>
                  <a:lnTo>
                    <a:pt x="1698837" y="4455080"/>
                  </a:lnTo>
                  <a:lnTo>
                    <a:pt x="1653934" y="4443061"/>
                  </a:lnTo>
                  <a:lnTo>
                    <a:pt x="1609404" y="4430150"/>
                  </a:lnTo>
                  <a:lnTo>
                    <a:pt x="1565255" y="4416357"/>
                  </a:lnTo>
                  <a:lnTo>
                    <a:pt x="1521500" y="4401691"/>
                  </a:lnTo>
                  <a:lnTo>
                    <a:pt x="1478147" y="4386163"/>
                  </a:lnTo>
                  <a:lnTo>
                    <a:pt x="1435207" y="4369783"/>
                  </a:lnTo>
                  <a:lnTo>
                    <a:pt x="1392690" y="4352562"/>
                  </a:lnTo>
                  <a:lnTo>
                    <a:pt x="1350606" y="4334509"/>
                  </a:lnTo>
                  <a:lnTo>
                    <a:pt x="1308967" y="4315636"/>
                  </a:lnTo>
                  <a:lnTo>
                    <a:pt x="1267781" y="4295951"/>
                  </a:lnTo>
                  <a:lnTo>
                    <a:pt x="1227058" y="4275465"/>
                  </a:lnTo>
                  <a:lnTo>
                    <a:pt x="1186811" y="4254189"/>
                  </a:lnTo>
                  <a:lnTo>
                    <a:pt x="1147047" y="4232132"/>
                  </a:lnTo>
                  <a:lnTo>
                    <a:pt x="1107778" y="4209306"/>
                  </a:lnTo>
                  <a:lnTo>
                    <a:pt x="1069014" y="4185719"/>
                  </a:lnTo>
                  <a:lnTo>
                    <a:pt x="1030765" y="4161383"/>
                  </a:lnTo>
                  <a:lnTo>
                    <a:pt x="993041" y="4136307"/>
                  </a:lnTo>
                  <a:lnTo>
                    <a:pt x="955853" y="4110501"/>
                  </a:lnTo>
                  <a:lnTo>
                    <a:pt x="919210" y="4083977"/>
                  </a:lnTo>
                  <a:lnTo>
                    <a:pt x="883124" y="4056744"/>
                  </a:lnTo>
                  <a:lnTo>
                    <a:pt x="847603" y="4028812"/>
                  </a:lnTo>
                  <a:lnTo>
                    <a:pt x="812658" y="4000191"/>
                  </a:lnTo>
                  <a:lnTo>
                    <a:pt x="778300" y="3970892"/>
                  </a:lnTo>
                  <a:lnTo>
                    <a:pt x="744539" y="3940925"/>
                  </a:lnTo>
                  <a:lnTo>
                    <a:pt x="711384" y="3910300"/>
                  </a:lnTo>
                  <a:lnTo>
                    <a:pt x="678847" y="3879027"/>
                  </a:lnTo>
                  <a:lnTo>
                    <a:pt x="646937" y="3847117"/>
                  </a:lnTo>
                  <a:lnTo>
                    <a:pt x="615664" y="3814580"/>
                  </a:lnTo>
                  <a:lnTo>
                    <a:pt x="585039" y="3781425"/>
                  </a:lnTo>
                  <a:lnTo>
                    <a:pt x="555072" y="3747664"/>
                  </a:lnTo>
                  <a:lnTo>
                    <a:pt x="525773" y="3713306"/>
                  </a:lnTo>
                  <a:lnTo>
                    <a:pt x="497152" y="3678361"/>
                  </a:lnTo>
                  <a:lnTo>
                    <a:pt x="469220" y="3642841"/>
                  </a:lnTo>
                  <a:lnTo>
                    <a:pt x="441987" y="3606754"/>
                  </a:lnTo>
                  <a:lnTo>
                    <a:pt x="415462" y="3570111"/>
                  </a:lnTo>
                  <a:lnTo>
                    <a:pt x="389657" y="3532923"/>
                  </a:lnTo>
                  <a:lnTo>
                    <a:pt x="364581" y="3495199"/>
                  </a:lnTo>
                  <a:lnTo>
                    <a:pt x="340244" y="3456950"/>
                  </a:lnTo>
                  <a:lnTo>
                    <a:pt x="316658" y="3418186"/>
                  </a:lnTo>
                  <a:lnTo>
                    <a:pt x="293831" y="3378917"/>
                  </a:lnTo>
                  <a:lnTo>
                    <a:pt x="271774" y="3339154"/>
                  </a:lnTo>
                  <a:lnTo>
                    <a:pt x="250498" y="3298906"/>
                  </a:lnTo>
                  <a:lnTo>
                    <a:pt x="230012" y="3258184"/>
                  </a:lnTo>
                  <a:lnTo>
                    <a:pt x="210327" y="3216998"/>
                  </a:lnTo>
                  <a:lnTo>
                    <a:pt x="191454" y="3175358"/>
                  </a:lnTo>
                  <a:lnTo>
                    <a:pt x="173401" y="3133275"/>
                  </a:lnTo>
                  <a:lnTo>
                    <a:pt x="156180" y="3090758"/>
                  </a:lnTo>
                  <a:lnTo>
                    <a:pt x="139800" y="3047818"/>
                  </a:lnTo>
                  <a:lnTo>
                    <a:pt x="124272" y="3004465"/>
                  </a:lnTo>
                  <a:lnTo>
                    <a:pt x="109606" y="2960710"/>
                  </a:lnTo>
                  <a:lnTo>
                    <a:pt x="95812" y="2916561"/>
                  </a:lnTo>
                  <a:lnTo>
                    <a:pt x="82901" y="2872031"/>
                  </a:lnTo>
                  <a:lnTo>
                    <a:pt x="70883" y="2827128"/>
                  </a:lnTo>
                  <a:lnTo>
                    <a:pt x="59767" y="2781863"/>
                  </a:lnTo>
                  <a:lnTo>
                    <a:pt x="49564" y="2736247"/>
                  </a:lnTo>
                  <a:lnTo>
                    <a:pt x="40285" y="2690289"/>
                  </a:lnTo>
                  <a:lnTo>
                    <a:pt x="31939" y="2644000"/>
                  </a:lnTo>
                  <a:lnTo>
                    <a:pt x="24536" y="2597389"/>
                  </a:lnTo>
                  <a:lnTo>
                    <a:pt x="18088" y="2550468"/>
                  </a:lnTo>
                  <a:lnTo>
                    <a:pt x="12603" y="2503246"/>
                  </a:lnTo>
                  <a:lnTo>
                    <a:pt x="8093" y="2455734"/>
                  </a:lnTo>
                  <a:lnTo>
                    <a:pt x="4568" y="2407941"/>
                  </a:lnTo>
                  <a:lnTo>
                    <a:pt x="2037" y="2359878"/>
                  </a:lnTo>
                  <a:lnTo>
                    <a:pt x="510" y="2311555"/>
                  </a:lnTo>
                  <a:lnTo>
                    <a:pt x="0" y="2262983"/>
                  </a:lnTo>
                  <a:lnTo>
                    <a:pt x="510" y="2214410"/>
                  </a:lnTo>
                  <a:lnTo>
                    <a:pt x="2036" y="2166087"/>
                  </a:lnTo>
                  <a:lnTo>
                    <a:pt x="4567" y="2118025"/>
                  </a:lnTo>
                  <a:lnTo>
                    <a:pt x="8093" y="2070232"/>
                  </a:lnTo>
                  <a:lnTo>
                    <a:pt x="12603" y="2022719"/>
                  </a:lnTo>
                  <a:lnTo>
                    <a:pt x="18087" y="1975497"/>
                  </a:lnTo>
                  <a:lnTo>
                    <a:pt x="24536" y="1928576"/>
                  </a:lnTo>
                  <a:lnTo>
                    <a:pt x="31938" y="1881966"/>
                  </a:lnTo>
                  <a:lnTo>
                    <a:pt x="40284" y="1835676"/>
                  </a:lnTo>
                  <a:lnTo>
                    <a:pt x="49563" y="1789718"/>
                  </a:lnTo>
                  <a:lnTo>
                    <a:pt x="59766" y="1744102"/>
                  </a:lnTo>
                  <a:lnTo>
                    <a:pt x="70882" y="1698837"/>
                  </a:lnTo>
                  <a:lnTo>
                    <a:pt x="82900" y="1653934"/>
                  </a:lnTo>
                  <a:lnTo>
                    <a:pt x="95811" y="1609404"/>
                  </a:lnTo>
                  <a:lnTo>
                    <a:pt x="109605" y="1565256"/>
                  </a:lnTo>
                  <a:lnTo>
                    <a:pt x="124271" y="1521500"/>
                  </a:lnTo>
                  <a:lnTo>
                    <a:pt x="139799" y="1478147"/>
                  </a:lnTo>
                  <a:lnTo>
                    <a:pt x="156178" y="1435207"/>
                  </a:lnTo>
                  <a:lnTo>
                    <a:pt x="173399" y="1392690"/>
                  </a:lnTo>
                  <a:lnTo>
                    <a:pt x="191452" y="1350607"/>
                  </a:lnTo>
                  <a:lnTo>
                    <a:pt x="210326" y="1308967"/>
                  </a:lnTo>
                  <a:lnTo>
                    <a:pt x="230011" y="1267781"/>
                  </a:lnTo>
                  <a:lnTo>
                    <a:pt x="250496" y="1227059"/>
                  </a:lnTo>
                  <a:lnTo>
                    <a:pt x="271772" y="1186811"/>
                  </a:lnTo>
                  <a:lnTo>
                    <a:pt x="293829" y="1147047"/>
                  </a:lnTo>
                  <a:lnTo>
                    <a:pt x="316656" y="1107779"/>
                  </a:lnTo>
                  <a:lnTo>
                    <a:pt x="340242" y="1069015"/>
                  </a:lnTo>
                  <a:lnTo>
                    <a:pt x="364579" y="1030766"/>
                  </a:lnTo>
                  <a:lnTo>
                    <a:pt x="389655" y="993042"/>
                  </a:lnTo>
                  <a:lnTo>
                    <a:pt x="415460" y="955853"/>
                  </a:lnTo>
                  <a:lnTo>
                    <a:pt x="441984" y="919211"/>
                  </a:lnTo>
                  <a:lnTo>
                    <a:pt x="469218" y="883124"/>
                  </a:lnTo>
                  <a:lnTo>
                    <a:pt x="497150" y="847603"/>
                  </a:lnTo>
                  <a:lnTo>
                    <a:pt x="525770" y="812659"/>
                  </a:lnTo>
                  <a:lnTo>
                    <a:pt x="555069" y="778300"/>
                  </a:lnTo>
                  <a:lnTo>
                    <a:pt x="585036" y="744539"/>
                  </a:lnTo>
                  <a:lnTo>
                    <a:pt x="615661" y="711385"/>
                  </a:lnTo>
                  <a:lnTo>
                    <a:pt x="646934" y="678847"/>
                  </a:lnTo>
                  <a:lnTo>
                    <a:pt x="678844" y="646937"/>
                  </a:lnTo>
                  <a:lnTo>
                    <a:pt x="711381" y="615664"/>
                  </a:lnTo>
                  <a:lnTo>
                    <a:pt x="744536" y="585039"/>
                  </a:lnTo>
                  <a:lnTo>
                    <a:pt x="778297" y="555072"/>
                  </a:lnTo>
                  <a:lnTo>
                    <a:pt x="812655" y="525773"/>
                  </a:lnTo>
                  <a:lnTo>
                    <a:pt x="847600" y="497152"/>
                  </a:lnTo>
                  <a:lnTo>
                    <a:pt x="883120" y="469220"/>
                  </a:lnTo>
                  <a:lnTo>
                    <a:pt x="919207" y="441987"/>
                  </a:lnTo>
                  <a:lnTo>
                    <a:pt x="955850" y="415462"/>
                  </a:lnTo>
                  <a:lnTo>
                    <a:pt x="993038" y="389657"/>
                  </a:lnTo>
                  <a:lnTo>
                    <a:pt x="1030762" y="364581"/>
                  </a:lnTo>
                  <a:lnTo>
                    <a:pt x="1069011" y="340245"/>
                  </a:lnTo>
                  <a:lnTo>
                    <a:pt x="1107775" y="316658"/>
                  </a:lnTo>
                  <a:lnTo>
                    <a:pt x="1147044" y="293831"/>
                  </a:lnTo>
                  <a:lnTo>
                    <a:pt x="1186807" y="271774"/>
                  </a:lnTo>
                  <a:lnTo>
                    <a:pt x="1227055" y="250498"/>
                  </a:lnTo>
                  <a:lnTo>
                    <a:pt x="1267777" y="230013"/>
                  </a:lnTo>
                  <a:lnTo>
                    <a:pt x="1308963" y="210328"/>
                  </a:lnTo>
                  <a:lnTo>
                    <a:pt x="1350603" y="191454"/>
                  </a:lnTo>
                  <a:lnTo>
                    <a:pt x="1392686" y="173401"/>
                  </a:lnTo>
                  <a:lnTo>
                    <a:pt x="1435203" y="156180"/>
                  </a:lnTo>
                  <a:lnTo>
                    <a:pt x="1478143" y="139800"/>
                  </a:lnTo>
                  <a:lnTo>
                    <a:pt x="1521496" y="124272"/>
                  </a:lnTo>
                  <a:lnTo>
                    <a:pt x="1565251" y="109606"/>
                  </a:lnTo>
                  <a:lnTo>
                    <a:pt x="1609400" y="95813"/>
                  </a:lnTo>
                  <a:lnTo>
                    <a:pt x="1653930" y="82901"/>
                  </a:lnTo>
                  <a:lnTo>
                    <a:pt x="1698833" y="70883"/>
                  </a:lnTo>
                  <a:lnTo>
                    <a:pt x="1744098" y="59767"/>
                  </a:lnTo>
                  <a:lnTo>
                    <a:pt x="1789714" y="49564"/>
                  </a:lnTo>
                  <a:lnTo>
                    <a:pt x="1835672" y="40285"/>
                  </a:lnTo>
                  <a:lnTo>
                    <a:pt x="1881961" y="31939"/>
                  </a:lnTo>
                  <a:lnTo>
                    <a:pt x="1928572" y="24536"/>
                  </a:lnTo>
                  <a:lnTo>
                    <a:pt x="1975493" y="18088"/>
                  </a:lnTo>
                  <a:lnTo>
                    <a:pt x="2022715" y="12603"/>
                  </a:lnTo>
                  <a:lnTo>
                    <a:pt x="2070227" y="8093"/>
                  </a:lnTo>
                  <a:lnTo>
                    <a:pt x="2118020" y="4568"/>
                  </a:lnTo>
                  <a:lnTo>
                    <a:pt x="2166083" y="2037"/>
                  </a:lnTo>
                  <a:lnTo>
                    <a:pt x="2214406" y="511"/>
                  </a:lnTo>
                  <a:lnTo>
                    <a:pt x="2262978" y="0"/>
                  </a:lnTo>
                  <a:lnTo>
                    <a:pt x="2262982" y="4525962"/>
                  </a:lnTo>
                  <a:close/>
                </a:path>
              </a:pathLst>
            </a:custGeom>
            <a:solidFill>
              <a:srgbClr val="4f81bd"/>
            </a:solidFill>
            <a:ln>
              <a:noFill/>
            </a:ln>
          </p:spPr>
          <p:style>
            <a:lnRef idx="0"/>
            <a:fillRef idx="0"/>
            <a:effectRef idx="0"/>
            <a:fontRef idx="minor"/>
          </p:style>
        </p:sp>
        <p:sp>
          <p:nvSpPr>
            <p:cNvPr id="285" name="CustomShape 4"/>
            <p:cNvSpPr/>
            <p:nvPr/>
          </p:nvSpPr>
          <p:spPr>
            <a:xfrm>
              <a:off x="2465280" y="1600200"/>
              <a:ext cx="6556680" cy="4524120"/>
            </a:xfrm>
            <a:custGeom>
              <a:avLst/>
              <a:gdLst/>
              <a:ahLst/>
              <a:rect l="l" t="t" r="r" b="b"/>
              <a:pathLst>
                <a:path w="6558915" h="4526280">
                  <a:moveTo>
                    <a:pt x="6558737" y="4299674"/>
                  </a:moveTo>
                  <a:lnTo>
                    <a:pt x="0" y="4299674"/>
                  </a:lnTo>
                  <a:lnTo>
                    <a:pt x="0" y="4525975"/>
                  </a:lnTo>
                  <a:lnTo>
                    <a:pt x="6558737" y="4525975"/>
                  </a:lnTo>
                  <a:lnTo>
                    <a:pt x="6558737" y="4299674"/>
                  </a:lnTo>
                  <a:close/>
                  <a:moveTo>
                    <a:pt x="6558737" y="0"/>
                  </a:moveTo>
                  <a:lnTo>
                    <a:pt x="0" y="0"/>
                  </a:lnTo>
                  <a:lnTo>
                    <a:pt x="0" y="1357782"/>
                  </a:lnTo>
                  <a:lnTo>
                    <a:pt x="6558737" y="1357782"/>
                  </a:lnTo>
                  <a:lnTo>
                    <a:pt x="6558737" y="0"/>
                  </a:lnTo>
                  <a:close/>
                </a:path>
              </a:pathLst>
            </a:custGeom>
            <a:solidFill>
              <a:srgbClr val="558ed5">
                <a:alpha val="91000"/>
              </a:srgbClr>
            </a:solidFill>
            <a:ln>
              <a:noFill/>
            </a:ln>
          </p:spPr>
          <p:style>
            <a:lnRef idx="0"/>
            <a:fillRef idx="0"/>
            <a:effectRef idx="0"/>
            <a:fontRef idx="minor"/>
          </p:style>
        </p:sp>
        <p:sp>
          <p:nvSpPr>
            <p:cNvPr id="286" name="CustomShape 5"/>
            <p:cNvSpPr/>
            <p:nvPr/>
          </p:nvSpPr>
          <p:spPr>
            <a:xfrm>
              <a:off x="2465280" y="1600200"/>
              <a:ext cx="6556680" cy="4524120"/>
            </a:xfrm>
            <a:custGeom>
              <a:avLst/>
              <a:gdLst/>
              <a:ahLst/>
              <a:rect l="l" t="t" r="r" b="b"/>
              <a:pathLst>
                <a:path w="6558915" h="4526280">
                  <a:moveTo>
                    <a:pt x="0" y="0"/>
                  </a:moveTo>
                  <a:lnTo>
                    <a:pt x="6558729" y="0"/>
                  </a:lnTo>
                  <a:lnTo>
                    <a:pt x="6558729" y="4525963"/>
                  </a:lnTo>
                  <a:lnTo>
                    <a:pt x="0" y="4525963"/>
                  </a:lnTo>
                  <a:lnTo>
                    <a:pt x="0" y="0"/>
                  </a:lnTo>
                  <a:close/>
                </a:path>
              </a:pathLst>
            </a:custGeom>
            <a:noFill/>
            <a:ln w="25560">
              <a:solidFill>
                <a:srgbClr val="4f81bd"/>
              </a:solidFill>
              <a:round/>
            </a:ln>
          </p:spPr>
          <p:style>
            <a:lnRef idx="0"/>
            <a:fillRef idx="0"/>
            <a:effectRef idx="0"/>
            <a:fontRef idx="minor"/>
          </p:style>
        </p:sp>
        <p:sp>
          <p:nvSpPr>
            <p:cNvPr id="287" name="CustomShape 6"/>
            <p:cNvSpPr/>
            <p:nvPr/>
          </p:nvSpPr>
          <p:spPr>
            <a:xfrm>
              <a:off x="994320" y="2958120"/>
              <a:ext cx="1469160" cy="2939760"/>
            </a:xfrm>
            <a:custGeom>
              <a:avLst/>
              <a:gdLst/>
              <a:ahLst/>
              <a:rect l="l" t="t" r="r" b="b"/>
              <a:pathLst>
                <a:path w="1471295" h="2941954">
                  <a:moveTo>
                    <a:pt x="1470946" y="2941891"/>
                  </a:moveTo>
                  <a:lnTo>
                    <a:pt x="1422392" y="2941105"/>
                  </a:lnTo>
                  <a:lnTo>
                    <a:pt x="1374231" y="2938762"/>
                  </a:lnTo>
                  <a:lnTo>
                    <a:pt x="1326488" y="2934888"/>
                  </a:lnTo>
                  <a:lnTo>
                    <a:pt x="1279187" y="2929505"/>
                  </a:lnTo>
                  <a:lnTo>
                    <a:pt x="1232351" y="2922639"/>
                  </a:lnTo>
                  <a:lnTo>
                    <a:pt x="1186006" y="2914314"/>
                  </a:lnTo>
                  <a:lnTo>
                    <a:pt x="1140176" y="2904553"/>
                  </a:lnTo>
                  <a:lnTo>
                    <a:pt x="1094884" y="2893381"/>
                  </a:lnTo>
                  <a:lnTo>
                    <a:pt x="1050155" y="2880823"/>
                  </a:lnTo>
                  <a:lnTo>
                    <a:pt x="1006014" y="2866902"/>
                  </a:lnTo>
                  <a:lnTo>
                    <a:pt x="962484" y="2851642"/>
                  </a:lnTo>
                  <a:lnTo>
                    <a:pt x="919589" y="2835069"/>
                  </a:lnTo>
                  <a:lnTo>
                    <a:pt x="877355" y="2817206"/>
                  </a:lnTo>
                  <a:lnTo>
                    <a:pt x="835804" y="2798077"/>
                  </a:lnTo>
                  <a:lnTo>
                    <a:pt x="794962" y="2777707"/>
                  </a:lnTo>
                  <a:lnTo>
                    <a:pt x="754852" y="2756120"/>
                  </a:lnTo>
                  <a:lnTo>
                    <a:pt x="715500" y="2733340"/>
                  </a:lnTo>
                  <a:lnTo>
                    <a:pt x="676928" y="2709391"/>
                  </a:lnTo>
                  <a:lnTo>
                    <a:pt x="639162" y="2684298"/>
                  </a:lnTo>
                  <a:lnTo>
                    <a:pt x="602225" y="2658084"/>
                  </a:lnTo>
                  <a:lnTo>
                    <a:pt x="566141" y="2630775"/>
                  </a:lnTo>
                  <a:lnTo>
                    <a:pt x="530936" y="2602394"/>
                  </a:lnTo>
                  <a:lnTo>
                    <a:pt x="496633" y="2572965"/>
                  </a:lnTo>
                  <a:lnTo>
                    <a:pt x="463256" y="2542513"/>
                  </a:lnTo>
                  <a:lnTo>
                    <a:pt x="430830" y="2511062"/>
                  </a:lnTo>
                  <a:lnTo>
                    <a:pt x="399379" y="2478636"/>
                  </a:lnTo>
                  <a:lnTo>
                    <a:pt x="368927" y="2445259"/>
                  </a:lnTo>
                  <a:lnTo>
                    <a:pt x="339498" y="2410956"/>
                  </a:lnTo>
                  <a:lnTo>
                    <a:pt x="311117" y="2375751"/>
                  </a:lnTo>
                  <a:lnTo>
                    <a:pt x="283807" y="2339668"/>
                  </a:lnTo>
                  <a:lnTo>
                    <a:pt x="257594" y="2302731"/>
                  </a:lnTo>
                  <a:lnTo>
                    <a:pt x="232501" y="2264964"/>
                  </a:lnTo>
                  <a:lnTo>
                    <a:pt x="208552" y="2226393"/>
                  </a:lnTo>
                  <a:lnTo>
                    <a:pt x="185772" y="2187040"/>
                  </a:lnTo>
                  <a:lnTo>
                    <a:pt x="164184" y="2146930"/>
                  </a:lnTo>
                  <a:lnTo>
                    <a:pt x="143814" y="2106088"/>
                  </a:lnTo>
                  <a:lnTo>
                    <a:pt x="124685" y="2064538"/>
                  </a:lnTo>
                  <a:lnTo>
                    <a:pt x="106822" y="2022303"/>
                  </a:lnTo>
                  <a:lnTo>
                    <a:pt x="90249" y="1979409"/>
                  </a:lnTo>
                  <a:lnTo>
                    <a:pt x="74990" y="1935879"/>
                  </a:lnTo>
                  <a:lnTo>
                    <a:pt x="61069" y="1891737"/>
                  </a:lnTo>
                  <a:lnTo>
                    <a:pt x="48510" y="1847009"/>
                  </a:lnTo>
                  <a:lnTo>
                    <a:pt x="37338" y="1801717"/>
                  </a:lnTo>
                  <a:lnTo>
                    <a:pt x="27578" y="1755886"/>
                  </a:lnTo>
                  <a:lnTo>
                    <a:pt x="19252" y="1709541"/>
                  </a:lnTo>
                  <a:lnTo>
                    <a:pt x="12386" y="1662706"/>
                  </a:lnTo>
                  <a:lnTo>
                    <a:pt x="7003" y="1615405"/>
                  </a:lnTo>
                  <a:lnTo>
                    <a:pt x="3128" y="1567661"/>
                  </a:lnTo>
                  <a:lnTo>
                    <a:pt x="786" y="1519501"/>
                  </a:lnTo>
                  <a:lnTo>
                    <a:pt x="0" y="1470946"/>
                  </a:lnTo>
                  <a:lnTo>
                    <a:pt x="786" y="1422392"/>
                  </a:lnTo>
                  <a:lnTo>
                    <a:pt x="3128" y="1374231"/>
                  </a:lnTo>
                  <a:lnTo>
                    <a:pt x="7003" y="1326488"/>
                  </a:lnTo>
                  <a:lnTo>
                    <a:pt x="12385" y="1279187"/>
                  </a:lnTo>
                  <a:lnTo>
                    <a:pt x="19251" y="1232351"/>
                  </a:lnTo>
                  <a:lnTo>
                    <a:pt x="27577" y="1186006"/>
                  </a:lnTo>
                  <a:lnTo>
                    <a:pt x="37338" y="1140176"/>
                  </a:lnTo>
                  <a:lnTo>
                    <a:pt x="48509" y="1094884"/>
                  </a:lnTo>
                  <a:lnTo>
                    <a:pt x="61068" y="1050155"/>
                  </a:lnTo>
                  <a:lnTo>
                    <a:pt x="74989" y="1006014"/>
                  </a:lnTo>
                  <a:lnTo>
                    <a:pt x="90248" y="962484"/>
                  </a:lnTo>
                  <a:lnTo>
                    <a:pt x="106821" y="919589"/>
                  </a:lnTo>
                  <a:lnTo>
                    <a:pt x="124684" y="877355"/>
                  </a:lnTo>
                  <a:lnTo>
                    <a:pt x="143813" y="835804"/>
                  </a:lnTo>
                  <a:lnTo>
                    <a:pt x="164183" y="794962"/>
                  </a:lnTo>
                  <a:lnTo>
                    <a:pt x="185770" y="754853"/>
                  </a:lnTo>
                  <a:lnTo>
                    <a:pt x="208550" y="715500"/>
                  </a:lnTo>
                  <a:lnTo>
                    <a:pt x="232499" y="676928"/>
                  </a:lnTo>
                  <a:lnTo>
                    <a:pt x="257592" y="639162"/>
                  </a:lnTo>
                  <a:lnTo>
                    <a:pt x="283806" y="602225"/>
                  </a:lnTo>
                  <a:lnTo>
                    <a:pt x="311115" y="566142"/>
                  </a:lnTo>
                  <a:lnTo>
                    <a:pt x="339496" y="530936"/>
                  </a:lnTo>
                  <a:lnTo>
                    <a:pt x="368925" y="496633"/>
                  </a:lnTo>
                  <a:lnTo>
                    <a:pt x="399377" y="463257"/>
                  </a:lnTo>
                  <a:lnTo>
                    <a:pt x="430828" y="430831"/>
                  </a:lnTo>
                  <a:lnTo>
                    <a:pt x="463254" y="399379"/>
                  </a:lnTo>
                  <a:lnTo>
                    <a:pt x="496631" y="368927"/>
                  </a:lnTo>
                  <a:lnTo>
                    <a:pt x="530934" y="339498"/>
                  </a:lnTo>
                  <a:lnTo>
                    <a:pt x="566139" y="311117"/>
                  </a:lnTo>
                  <a:lnTo>
                    <a:pt x="602223" y="283808"/>
                  </a:lnTo>
                  <a:lnTo>
                    <a:pt x="639159" y="257594"/>
                  </a:lnTo>
                  <a:lnTo>
                    <a:pt x="676926" y="232501"/>
                  </a:lnTo>
                  <a:lnTo>
                    <a:pt x="715497" y="208552"/>
                  </a:lnTo>
                  <a:lnTo>
                    <a:pt x="754850" y="185772"/>
                  </a:lnTo>
                  <a:lnTo>
                    <a:pt x="794960" y="164185"/>
                  </a:lnTo>
                  <a:lnTo>
                    <a:pt x="835802" y="143814"/>
                  </a:lnTo>
                  <a:lnTo>
                    <a:pt x="877352" y="124686"/>
                  </a:lnTo>
                  <a:lnTo>
                    <a:pt x="919587" y="106822"/>
                  </a:lnTo>
                  <a:lnTo>
                    <a:pt x="962481" y="90249"/>
                  </a:lnTo>
                  <a:lnTo>
                    <a:pt x="1006011" y="74990"/>
                  </a:lnTo>
                  <a:lnTo>
                    <a:pt x="1050153" y="61069"/>
                  </a:lnTo>
                  <a:lnTo>
                    <a:pt x="1094881" y="48510"/>
                  </a:lnTo>
                  <a:lnTo>
                    <a:pt x="1140173" y="37338"/>
                  </a:lnTo>
                  <a:lnTo>
                    <a:pt x="1186004" y="27578"/>
                  </a:lnTo>
                  <a:lnTo>
                    <a:pt x="1232349" y="19252"/>
                  </a:lnTo>
                  <a:lnTo>
                    <a:pt x="1279184" y="12386"/>
                  </a:lnTo>
                  <a:lnTo>
                    <a:pt x="1326485" y="7003"/>
                  </a:lnTo>
                  <a:lnTo>
                    <a:pt x="1374228" y="3128"/>
                  </a:lnTo>
                  <a:lnTo>
                    <a:pt x="1422389" y="786"/>
                  </a:lnTo>
                  <a:lnTo>
                    <a:pt x="1470944" y="0"/>
                  </a:lnTo>
                  <a:lnTo>
                    <a:pt x="1470946" y="2941891"/>
                  </a:lnTo>
                  <a:close/>
                </a:path>
              </a:pathLst>
            </a:custGeom>
            <a:solidFill>
              <a:srgbClr val="8eb4e3"/>
            </a:solidFill>
            <a:ln>
              <a:noFill/>
            </a:ln>
          </p:spPr>
          <p:style>
            <a:lnRef idx="0"/>
            <a:fillRef idx="0"/>
            <a:effectRef idx="0"/>
            <a:fontRef idx="minor"/>
          </p:style>
        </p:sp>
        <p:sp>
          <p:nvSpPr>
            <p:cNvPr id="288" name="CustomShape 7"/>
            <p:cNvSpPr/>
            <p:nvPr/>
          </p:nvSpPr>
          <p:spPr>
            <a:xfrm>
              <a:off x="994680" y="2958480"/>
              <a:ext cx="1469160" cy="2939760"/>
            </a:xfrm>
            <a:custGeom>
              <a:avLst/>
              <a:gdLst/>
              <a:ahLst/>
              <a:rect l="l" t="t" r="r" b="b"/>
              <a:pathLst>
                <a:path w="1471295" h="2941954">
                  <a:moveTo>
                    <a:pt x="1470818" y="2941637"/>
                  </a:moveTo>
                  <a:lnTo>
                    <a:pt x="1320800" y="2933700"/>
                  </a:lnTo>
                  <a:lnTo>
                    <a:pt x="1174750" y="2911475"/>
                  </a:lnTo>
                  <a:lnTo>
                    <a:pt x="1033462" y="2875756"/>
                  </a:lnTo>
                  <a:lnTo>
                    <a:pt x="898525" y="2825750"/>
                  </a:lnTo>
                  <a:lnTo>
                    <a:pt x="769937" y="2763837"/>
                  </a:lnTo>
                  <a:lnTo>
                    <a:pt x="648493" y="2690812"/>
                  </a:lnTo>
                  <a:lnTo>
                    <a:pt x="534987" y="2605881"/>
                  </a:lnTo>
                  <a:lnTo>
                    <a:pt x="431006" y="2510631"/>
                  </a:lnTo>
                  <a:lnTo>
                    <a:pt x="335756" y="2406650"/>
                  </a:lnTo>
                  <a:lnTo>
                    <a:pt x="251618" y="2293143"/>
                  </a:lnTo>
                  <a:lnTo>
                    <a:pt x="177800" y="2172493"/>
                  </a:lnTo>
                  <a:lnTo>
                    <a:pt x="115887" y="2043906"/>
                  </a:lnTo>
                  <a:lnTo>
                    <a:pt x="65881" y="1908175"/>
                  </a:lnTo>
                  <a:lnTo>
                    <a:pt x="30162" y="1767681"/>
                  </a:lnTo>
                  <a:lnTo>
                    <a:pt x="7937" y="1621631"/>
                  </a:lnTo>
                  <a:lnTo>
                    <a:pt x="0" y="1470818"/>
                  </a:lnTo>
                  <a:lnTo>
                    <a:pt x="7937" y="1320800"/>
                  </a:lnTo>
                  <a:lnTo>
                    <a:pt x="30162" y="1174750"/>
                  </a:lnTo>
                  <a:lnTo>
                    <a:pt x="65881" y="1033462"/>
                  </a:lnTo>
                  <a:lnTo>
                    <a:pt x="115887" y="898525"/>
                  </a:lnTo>
                  <a:lnTo>
                    <a:pt x="177800" y="769937"/>
                  </a:lnTo>
                  <a:lnTo>
                    <a:pt x="251618" y="648493"/>
                  </a:lnTo>
                  <a:lnTo>
                    <a:pt x="335756" y="534987"/>
                  </a:lnTo>
                  <a:lnTo>
                    <a:pt x="431006" y="431006"/>
                  </a:lnTo>
                  <a:lnTo>
                    <a:pt x="534987" y="335756"/>
                  </a:lnTo>
                  <a:lnTo>
                    <a:pt x="648493" y="251618"/>
                  </a:lnTo>
                  <a:lnTo>
                    <a:pt x="769937" y="177800"/>
                  </a:lnTo>
                  <a:lnTo>
                    <a:pt x="898525" y="115887"/>
                  </a:lnTo>
                  <a:lnTo>
                    <a:pt x="1033462" y="65881"/>
                  </a:lnTo>
                  <a:lnTo>
                    <a:pt x="1174750" y="30162"/>
                  </a:lnTo>
                  <a:lnTo>
                    <a:pt x="1320800" y="7937"/>
                  </a:lnTo>
                  <a:lnTo>
                    <a:pt x="1470818" y="0"/>
                  </a:lnTo>
                  <a:lnTo>
                    <a:pt x="1470818" y="1470818"/>
                  </a:lnTo>
                  <a:lnTo>
                    <a:pt x="1470818" y="2941637"/>
                  </a:lnTo>
                  <a:close/>
                </a:path>
              </a:pathLst>
            </a:custGeom>
            <a:noFill/>
            <a:ln w="25560">
              <a:solidFill>
                <a:srgbClr val="ffffff"/>
              </a:solidFill>
              <a:round/>
            </a:ln>
          </p:spPr>
          <p:style>
            <a:lnRef idx="0"/>
            <a:fillRef idx="0"/>
            <a:effectRef idx="0"/>
            <a:fontRef idx="minor"/>
          </p:style>
        </p:sp>
        <p:sp>
          <p:nvSpPr>
            <p:cNvPr id="289" name="CustomShape 8"/>
            <p:cNvSpPr/>
            <p:nvPr/>
          </p:nvSpPr>
          <p:spPr>
            <a:xfrm>
              <a:off x="2465280" y="2958120"/>
              <a:ext cx="6556680" cy="2939760"/>
            </a:xfrm>
            <a:custGeom>
              <a:avLst/>
              <a:gdLst/>
              <a:ahLst/>
              <a:rect l="l" t="t" r="r" b="b"/>
              <a:pathLst>
                <a:path w="6558915" h="2941954">
                  <a:moveTo>
                    <a:pt x="6558737" y="2715590"/>
                  </a:moveTo>
                  <a:lnTo>
                    <a:pt x="0" y="2715590"/>
                  </a:lnTo>
                  <a:lnTo>
                    <a:pt x="0" y="2941891"/>
                  </a:lnTo>
                  <a:lnTo>
                    <a:pt x="6558737" y="2941891"/>
                  </a:lnTo>
                  <a:lnTo>
                    <a:pt x="6558737" y="2715590"/>
                  </a:lnTo>
                  <a:close/>
                  <a:moveTo>
                    <a:pt x="6558737" y="0"/>
                  </a:moveTo>
                  <a:lnTo>
                    <a:pt x="0" y="0"/>
                  </a:lnTo>
                  <a:lnTo>
                    <a:pt x="0" y="1357820"/>
                  </a:lnTo>
                  <a:lnTo>
                    <a:pt x="6558737" y="1357820"/>
                  </a:lnTo>
                  <a:lnTo>
                    <a:pt x="6558737" y="0"/>
                  </a:lnTo>
                  <a:close/>
                </a:path>
              </a:pathLst>
            </a:custGeom>
            <a:solidFill>
              <a:srgbClr val="b9cde5">
                <a:alpha val="91000"/>
              </a:srgbClr>
            </a:solidFill>
            <a:ln>
              <a:noFill/>
            </a:ln>
          </p:spPr>
          <p:style>
            <a:lnRef idx="0"/>
            <a:fillRef idx="0"/>
            <a:effectRef idx="0"/>
            <a:fontRef idx="minor"/>
          </p:style>
        </p:sp>
        <p:sp>
          <p:nvSpPr>
            <p:cNvPr id="290" name="CustomShape 9"/>
            <p:cNvSpPr/>
            <p:nvPr/>
          </p:nvSpPr>
          <p:spPr>
            <a:xfrm>
              <a:off x="2465280" y="2958120"/>
              <a:ext cx="6556680" cy="2939760"/>
            </a:xfrm>
            <a:custGeom>
              <a:avLst/>
              <a:gdLst/>
              <a:ahLst/>
              <a:rect l="l" t="t" r="r" b="b"/>
              <a:pathLst>
                <a:path w="6558915" h="2941954">
                  <a:moveTo>
                    <a:pt x="0" y="0"/>
                  </a:moveTo>
                  <a:lnTo>
                    <a:pt x="6558729" y="0"/>
                  </a:lnTo>
                  <a:lnTo>
                    <a:pt x="6558729" y="2941891"/>
                  </a:lnTo>
                  <a:lnTo>
                    <a:pt x="0" y="2941891"/>
                  </a:lnTo>
                  <a:lnTo>
                    <a:pt x="0" y="0"/>
                  </a:lnTo>
                  <a:close/>
                </a:path>
              </a:pathLst>
            </a:custGeom>
            <a:noFill/>
            <a:ln w="25560">
              <a:solidFill>
                <a:srgbClr val="4f81bd"/>
              </a:solidFill>
              <a:round/>
            </a:ln>
          </p:spPr>
          <p:style>
            <a:lnRef idx="0"/>
            <a:fillRef idx="0"/>
            <a:effectRef idx="0"/>
            <a:fontRef idx="minor"/>
          </p:style>
        </p:sp>
        <p:sp>
          <p:nvSpPr>
            <p:cNvPr id="291" name="CustomShape 10"/>
            <p:cNvSpPr/>
            <p:nvPr/>
          </p:nvSpPr>
          <p:spPr>
            <a:xfrm>
              <a:off x="1786320" y="4315680"/>
              <a:ext cx="677160" cy="1356120"/>
            </a:xfrm>
            <a:custGeom>
              <a:avLst/>
              <a:gdLst/>
              <a:ahLst/>
              <a:rect l="l" t="t" r="r" b="b"/>
              <a:pathLst>
                <a:path w="679450" h="1358264">
                  <a:moveTo>
                    <a:pt x="678887" y="1357773"/>
                  </a:moveTo>
                  <a:lnTo>
                    <a:pt x="630403" y="1356068"/>
                  </a:lnTo>
                  <a:lnTo>
                    <a:pt x="582840" y="1351031"/>
                  </a:lnTo>
                  <a:lnTo>
                    <a:pt x="536312" y="1342776"/>
                  </a:lnTo>
                  <a:lnTo>
                    <a:pt x="490933" y="1331419"/>
                  </a:lnTo>
                  <a:lnTo>
                    <a:pt x="446819" y="1317073"/>
                  </a:lnTo>
                  <a:lnTo>
                    <a:pt x="404085" y="1299855"/>
                  </a:lnTo>
                  <a:lnTo>
                    <a:pt x="362846" y="1279878"/>
                  </a:lnTo>
                  <a:lnTo>
                    <a:pt x="323215" y="1257258"/>
                  </a:lnTo>
                  <a:lnTo>
                    <a:pt x="285309" y="1232110"/>
                  </a:lnTo>
                  <a:lnTo>
                    <a:pt x="249242" y="1204548"/>
                  </a:lnTo>
                  <a:lnTo>
                    <a:pt x="215129" y="1174688"/>
                  </a:lnTo>
                  <a:lnTo>
                    <a:pt x="183085" y="1142644"/>
                  </a:lnTo>
                  <a:lnTo>
                    <a:pt x="153224" y="1108531"/>
                  </a:lnTo>
                  <a:lnTo>
                    <a:pt x="125663" y="1072464"/>
                  </a:lnTo>
                  <a:lnTo>
                    <a:pt x="100514" y="1034558"/>
                  </a:lnTo>
                  <a:lnTo>
                    <a:pt x="77894" y="994927"/>
                  </a:lnTo>
                  <a:lnTo>
                    <a:pt x="57918" y="953688"/>
                  </a:lnTo>
                  <a:lnTo>
                    <a:pt x="40699" y="910954"/>
                  </a:lnTo>
                  <a:lnTo>
                    <a:pt x="26354" y="866840"/>
                  </a:lnTo>
                  <a:lnTo>
                    <a:pt x="14996" y="821461"/>
                  </a:lnTo>
                  <a:lnTo>
                    <a:pt x="6741" y="774933"/>
                  </a:lnTo>
                  <a:lnTo>
                    <a:pt x="1704" y="727370"/>
                  </a:lnTo>
                  <a:lnTo>
                    <a:pt x="0" y="678887"/>
                  </a:lnTo>
                  <a:lnTo>
                    <a:pt x="1704" y="630403"/>
                  </a:lnTo>
                  <a:lnTo>
                    <a:pt x="6741" y="582840"/>
                  </a:lnTo>
                  <a:lnTo>
                    <a:pt x="14996" y="536312"/>
                  </a:lnTo>
                  <a:lnTo>
                    <a:pt x="26353" y="490933"/>
                  </a:lnTo>
                  <a:lnTo>
                    <a:pt x="40699" y="446820"/>
                  </a:lnTo>
                  <a:lnTo>
                    <a:pt x="57917" y="404085"/>
                  </a:lnTo>
                  <a:lnTo>
                    <a:pt x="77894" y="362846"/>
                  </a:lnTo>
                  <a:lnTo>
                    <a:pt x="100514" y="323215"/>
                  </a:lnTo>
                  <a:lnTo>
                    <a:pt x="125662" y="285309"/>
                  </a:lnTo>
                  <a:lnTo>
                    <a:pt x="153224" y="249242"/>
                  </a:lnTo>
                  <a:lnTo>
                    <a:pt x="183084" y="215129"/>
                  </a:lnTo>
                  <a:lnTo>
                    <a:pt x="215128" y="183085"/>
                  </a:lnTo>
                  <a:lnTo>
                    <a:pt x="249241" y="153224"/>
                  </a:lnTo>
                  <a:lnTo>
                    <a:pt x="285308" y="125663"/>
                  </a:lnTo>
                  <a:lnTo>
                    <a:pt x="323214" y="100514"/>
                  </a:lnTo>
                  <a:lnTo>
                    <a:pt x="362844" y="77894"/>
                  </a:lnTo>
                  <a:lnTo>
                    <a:pt x="404084" y="57918"/>
                  </a:lnTo>
                  <a:lnTo>
                    <a:pt x="446818" y="40699"/>
                  </a:lnTo>
                  <a:lnTo>
                    <a:pt x="490932" y="26354"/>
                  </a:lnTo>
                  <a:lnTo>
                    <a:pt x="536310" y="14996"/>
                  </a:lnTo>
                  <a:lnTo>
                    <a:pt x="582839" y="6741"/>
                  </a:lnTo>
                  <a:lnTo>
                    <a:pt x="630402" y="1704"/>
                  </a:lnTo>
                  <a:lnTo>
                    <a:pt x="678885" y="0"/>
                  </a:lnTo>
                  <a:lnTo>
                    <a:pt x="678887" y="1357773"/>
                  </a:lnTo>
                  <a:close/>
                </a:path>
              </a:pathLst>
            </a:custGeom>
            <a:solidFill>
              <a:srgbClr val="c6d9f1"/>
            </a:solidFill>
            <a:ln>
              <a:noFill/>
            </a:ln>
          </p:spPr>
          <p:style>
            <a:lnRef idx="0"/>
            <a:fillRef idx="0"/>
            <a:effectRef idx="0"/>
            <a:fontRef idx="minor"/>
          </p:style>
        </p:sp>
        <p:sp>
          <p:nvSpPr>
            <p:cNvPr id="292" name="CustomShape 11"/>
            <p:cNvSpPr/>
            <p:nvPr/>
          </p:nvSpPr>
          <p:spPr>
            <a:xfrm>
              <a:off x="1786680" y="4316400"/>
              <a:ext cx="676800" cy="1355400"/>
            </a:xfrm>
            <a:custGeom>
              <a:avLst/>
              <a:gdLst/>
              <a:ahLst/>
              <a:rect l="l" t="t" r="r" b="b"/>
              <a:pathLst>
                <a:path w="678814" h="1357629">
                  <a:moveTo>
                    <a:pt x="678656" y="1357312"/>
                  </a:moveTo>
                  <a:lnTo>
                    <a:pt x="609600" y="1354137"/>
                  </a:lnTo>
                  <a:lnTo>
                    <a:pt x="542131" y="1343818"/>
                  </a:lnTo>
                  <a:lnTo>
                    <a:pt x="477043" y="1327150"/>
                  </a:lnTo>
                  <a:lnTo>
                    <a:pt x="414337" y="1304131"/>
                  </a:lnTo>
                  <a:lnTo>
                    <a:pt x="355600" y="1275556"/>
                  </a:lnTo>
                  <a:lnTo>
                    <a:pt x="299243" y="1241425"/>
                  </a:lnTo>
                  <a:lnTo>
                    <a:pt x="246856" y="1202531"/>
                  </a:lnTo>
                  <a:lnTo>
                    <a:pt x="198437" y="1158081"/>
                  </a:lnTo>
                  <a:lnTo>
                    <a:pt x="154781" y="1110456"/>
                  </a:lnTo>
                  <a:lnTo>
                    <a:pt x="115887" y="1058068"/>
                  </a:lnTo>
                  <a:lnTo>
                    <a:pt x="81756" y="1001712"/>
                  </a:lnTo>
                  <a:lnTo>
                    <a:pt x="53181" y="942975"/>
                  </a:lnTo>
                  <a:lnTo>
                    <a:pt x="30162" y="880268"/>
                  </a:lnTo>
                  <a:lnTo>
                    <a:pt x="13493" y="815181"/>
                  </a:lnTo>
                  <a:lnTo>
                    <a:pt x="3175" y="747712"/>
                  </a:lnTo>
                  <a:lnTo>
                    <a:pt x="0" y="678656"/>
                  </a:lnTo>
                  <a:lnTo>
                    <a:pt x="3175" y="609600"/>
                  </a:lnTo>
                  <a:lnTo>
                    <a:pt x="13493" y="542131"/>
                  </a:lnTo>
                  <a:lnTo>
                    <a:pt x="30162" y="477043"/>
                  </a:lnTo>
                  <a:lnTo>
                    <a:pt x="53181" y="414337"/>
                  </a:lnTo>
                  <a:lnTo>
                    <a:pt x="81756" y="355600"/>
                  </a:lnTo>
                  <a:lnTo>
                    <a:pt x="115887" y="299243"/>
                  </a:lnTo>
                  <a:lnTo>
                    <a:pt x="154781" y="246856"/>
                  </a:lnTo>
                  <a:lnTo>
                    <a:pt x="198437" y="198437"/>
                  </a:lnTo>
                  <a:lnTo>
                    <a:pt x="246856" y="154781"/>
                  </a:lnTo>
                  <a:lnTo>
                    <a:pt x="299243" y="115887"/>
                  </a:lnTo>
                  <a:lnTo>
                    <a:pt x="355600" y="81756"/>
                  </a:lnTo>
                  <a:lnTo>
                    <a:pt x="414337" y="53181"/>
                  </a:lnTo>
                  <a:lnTo>
                    <a:pt x="477043" y="30162"/>
                  </a:lnTo>
                  <a:lnTo>
                    <a:pt x="542131" y="13493"/>
                  </a:lnTo>
                  <a:lnTo>
                    <a:pt x="609600" y="3175"/>
                  </a:lnTo>
                  <a:lnTo>
                    <a:pt x="678656" y="0"/>
                  </a:lnTo>
                  <a:lnTo>
                    <a:pt x="678656" y="678656"/>
                  </a:lnTo>
                  <a:lnTo>
                    <a:pt x="678656" y="1357312"/>
                  </a:lnTo>
                  <a:close/>
                </a:path>
              </a:pathLst>
            </a:custGeom>
            <a:noFill/>
            <a:ln w="25560">
              <a:solidFill>
                <a:srgbClr val="ffffff"/>
              </a:solidFill>
              <a:round/>
            </a:ln>
          </p:spPr>
          <p:style>
            <a:lnRef idx="0"/>
            <a:fillRef idx="0"/>
            <a:effectRef idx="0"/>
            <a:fontRef idx="minor"/>
          </p:style>
        </p:sp>
        <p:sp>
          <p:nvSpPr>
            <p:cNvPr id="293" name="CustomShape 12"/>
            <p:cNvSpPr/>
            <p:nvPr/>
          </p:nvSpPr>
          <p:spPr>
            <a:xfrm>
              <a:off x="2465280" y="4315680"/>
              <a:ext cx="6556680" cy="1356120"/>
            </a:xfrm>
            <a:custGeom>
              <a:avLst/>
              <a:gdLst/>
              <a:ahLst/>
              <a:rect l="l" t="t" r="r" b="b"/>
              <a:pathLst>
                <a:path w="6558915" h="1358264">
                  <a:moveTo>
                    <a:pt x="6558729" y="1357772"/>
                  </a:moveTo>
                  <a:lnTo>
                    <a:pt x="0" y="1357772"/>
                  </a:lnTo>
                  <a:lnTo>
                    <a:pt x="0" y="0"/>
                  </a:lnTo>
                  <a:lnTo>
                    <a:pt x="6558729" y="0"/>
                  </a:lnTo>
                  <a:lnTo>
                    <a:pt x="6558729" y="1357772"/>
                  </a:lnTo>
                  <a:close/>
                </a:path>
              </a:pathLst>
            </a:custGeom>
            <a:solidFill>
              <a:srgbClr val="dce6f2">
                <a:alpha val="91000"/>
              </a:srgbClr>
            </a:solidFill>
            <a:ln>
              <a:noFill/>
            </a:ln>
          </p:spPr>
          <p:style>
            <a:lnRef idx="0"/>
            <a:fillRef idx="0"/>
            <a:effectRef idx="0"/>
            <a:fontRef idx="minor"/>
          </p:style>
        </p:sp>
        <p:sp>
          <p:nvSpPr>
            <p:cNvPr id="294" name="CustomShape 13"/>
            <p:cNvSpPr/>
            <p:nvPr/>
          </p:nvSpPr>
          <p:spPr>
            <a:xfrm>
              <a:off x="2465280" y="4315680"/>
              <a:ext cx="6556680" cy="1356120"/>
            </a:xfrm>
            <a:custGeom>
              <a:avLst/>
              <a:gdLst/>
              <a:ahLst/>
              <a:rect l="l" t="t" r="r" b="b"/>
              <a:pathLst>
                <a:path w="6558915" h="1358264">
                  <a:moveTo>
                    <a:pt x="0" y="0"/>
                  </a:moveTo>
                  <a:lnTo>
                    <a:pt x="6558729" y="0"/>
                  </a:lnTo>
                  <a:lnTo>
                    <a:pt x="6558729" y="1357772"/>
                  </a:lnTo>
                  <a:lnTo>
                    <a:pt x="0" y="1357772"/>
                  </a:lnTo>
                  <a:lnTo>
                    <a:pt x="0" y="0"/>
                  </a:lnTo>
                  <a:close/>
                </a:path>
              </a:pathLst>
            </a:custGeom>
            <a:noFill/>
            <a:ln w="25560">
              <a:solidFill>
                <a:srgbClr val="4f81bd"/>
              </a:solidFill>
              <a:round/>
            </a:ln>
          </p:spPr>
          <p:style>
            <a:lnRef idx="0"/>
            <a:fillRef idx="0"/>
            <a:effectRef idx="0"/>
            <a:fontRef idx="minor"/>
          </p:style>
        </p:sp>
      </p:grpSp>
      <p:sp>
        <p:nvSpPr>
          <p:cNvPr id="295" name="CustomShape 14"/>
          <p:cNvSpPr/>
          <p:nvPr/>
        </p:nvSpPr>
        <p:spPr>
          <a:xfrm>
            <a:off x="3103920" y="2018160"/>
            <a:ext cx="2001960" cy="43884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800" spc="-7" strike="noStrike">
                <a:solidFill>
                  <a:srgbClr val="000000"/>
                </a:solidFill>
                <a:latin typeface="Calibri"/>
                <a:ea typeface="DejaVu Sans"/>
              </a:rPr>
              <a:t>Надлишкова</a:t>
            </a:r>
            <a:endParaRPr b="0" lang="ru-RU" sz="2800" spc="-1" strike="noStrike">
              <a:latin typeface="Arial"/>
            </a:endParaRPr>
          </a:p>
        </p:txBody>
      </p:sp>
      <p:sp>
        <p:nvSpPr>
          <p:cNvPr id="296" name="CustomShape 15"/>
          <p:cNvSpPr/>
          <p:nvPr/>
        </p:nvSpPr>
        <p:spPr>
          <a:xfrm>
            <a:off x="5986080" y="1625040"/>
            <a:ext cx="2738520" cy="1259280"/>
          </a:xfrm>
          <a:prstGeom prst="rect">
            <a:avLst/>
          </a:prstGeom>
          <a:noFill/>
          <a:ln>
            <a:noFill/>
          </a:ln>
        </p:spPr>
        <p:style>
          <a:lnRef idx="0"/>
          <a:fillRef idx="0"/>
          <a:effectRef idx="0"/>
          <a:fontRef idx="minor"/>
        </p:style>
        <p:txBody>
          <a:bodyPr lIns="0" rIns="0" tIns="12600" bIns="0">
            <a:spAutoFit/>
          </a:bodyPr>
          <a:p>
            <a:pPr marL="296640" indent="-282240">
              <a:lnSpc>
                <a:spcPct val="100000"/>
              </a:lnSpc>
              <a:spcBef>
                <a:spcPts val="99"/>
              </a:spcBef>
              <a:buClr>
                <a:srgbClr val="000000"/>
              </a:buClr>
              <a:buSzPct val="102000"/>
              <a:buFont typeface="Calibri"/>
              <a:buChar char="•"/>
            </a:pPr>
            <a:r>
              <a:rPr b="1" lang="ru-RU" sz="2800" spc="-12" strike="noStrike">
                <a:solidFill>
                  <a:srgbClr val="000000"/>
                </a:solidFill>
                <a:latin typeface="Calibri"/>
                <a:ea typeface="DejaVu Sans"/>
              </a:rPr>
              <a:t>Автоімунна  </a:t>
            </a:r>
            <a:r>
              <a:rPr b="1" lang="ru-RU" sz="2800" spc="-7" strike="noStrike">
                <a:solidFill>
                  <a:srgbClr val="000000"/>
                </a:solidFill>
                <a:latin typeface="Calibri"/>
                <a:ea typeface="DejaVu Sans"/>
              </a:rPr>
              <a:t>патологія</a:t>
            </a:r>
            <a:endParaRPr b="0" lang="ru-RU" sz="2800" spc="-1" strike="noStrike">
              <a:latin typeface="Arial"/>
            </a:endParaRPr>
          </a:p>
          <a:p>
            <a:pPr marL="298440" indent="-283680">
              <a:lnSpc>
                <a:spcPts val="3101"/>
              </a:lnSpc>
              <a:buClr>
                <a:srgbClr val="000000"/>
              </a:buClr>
              <a:buSzPct val="102000"/>
              <a:buFont typeface="Calibri"/>
              <a:buChar char="•"/>
            </a:pPr>
            <a:r>
              <a:rPr b="1" lang="ru-RU" sz="2800" spc="-12" strike="noStrike">
                <a:solidFill>
                  <a:srgbClr val="000000"/>
                </a:solidFill>
                <a:latin typeface="Calibri"/>
                <a:ea typeface="DejaVu Sans"/>
              </a:rPr>
              <a:t>Алергія</a:t>
            </a:r>
            <a:r>
              <a:rPr b="1" lang="ru-RU" sz="2800" spc="-52" strike="noStrike">
                <a:solidFill>
                  <a:srgbClr val="000000"/>
                </a:solidFill>
                <a:latin typeface="Calibri"/>
                <a:ea typeface="DejaVu Sans"/>
              </a:rPr>
              <a:t> </a:t>
            </a:r>
            <a:r>
              <a:rPr b="1" lang="ru-RU" sz="2800" spc="-1" strike="noStrike">
                <a:solidFill>
                  <a:srgbClr val="000000"/>
                </a:solidFill>
                <a:latin typeface="Calibri"/>
                <a:ea typeface="DejaVu Sans"/>
              </a:rPr>
              <a:t>/</a:t>
            </a:r>
            <a:r>
              <a:rPr b="1" lang="ru-RU" sz="2800" spc="-52" strike="noStrike">
                <a:solidFill>
                  <a:srgbClr val="000000"/>
                </a:solidFill>
                <a:latin typeface="Calibri"/>
                <a:ea typeface="DejaVu Sans"/>
              </a:rPr>
              <a:t> </a:t>
            </a:r>
            <a:r>
              <a:rPr b="1" lang="ru-RU" sz="2800" spc="-7" strike="noStrike">
                <a:solidFill>
                  <a:srgbClr val="000000"/>
                </a:solidFill>
                <a:latin typeface="Calibri"/>
                <a:ea typeface="DejaVu Sans"/>
              </a:rPr>
              <a:t>атопія</a:t>
            </a:r>
            <a:endParaRPr b="0" lang="ru-RU" sz="2800" spc="-1" strike="noStrike">
              <a:latin typeface="Arial"/>
            </a:endParaRPr>
          </a:p>
        </p:txBody>
      </p:sp>
      <p:sp>
        <p:nvSpPr>
          <p:cNvPr id="297" name="CustomShape 16"/>
          <p:cNvSpPr/>
          <p:nvPr/>
        </p:nvSpPr>
        <p:spPr>
          <a:xfrm>
            <a:off x="3275280" y="3376080"/>
            <a:ext cx="1657080" cy="43884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800" spc="-7" strike="noStrike">
                <a:solidFill>
                  <a:srgbClr val="000000"/>
                </a:solidFill>
                <a:latin typeface="Calibri"/>
                <a:ea typeface="DejaVu Sans"/>
              </a:rPr>
              <a:t>Адекватна</a:t>
            </a:r>
            <a:endParaRPr b="0" lang="ru-RU" sz="2800" spc="-1" strike="noStrike">
              <a:latin typeface="Arial"/>
            </a:endParaRPr>
          </a:p>
        </p:txBody>
      </p:sp>
      <p:sp>
        <p:nvSpPr>
          <p:cNvPr id="298" name="CustomShape 17"/>
          <p:cNvSpPr/>
          <p:nvPr/>
        </p:nvSpPr>
        <p:spPr>
          <a:xfrm>
            <a:off x="5986080" y="3184200"/>
            <a:ext cx="2014560" cy="834480"/>
          </a:xfrm>
          <a:prstGeom prst="rect">
            <a:avLst/>
          </a:prstGeom>
          <a:noFill/>
          <a:ln>
            <a:noFill/>
          </a:ln>
        </p:spPr>
        <p:style>
          <a:lnRef idx="0"/>
          <a:fillRef idx="0"/>
          <a:effectRef idx="0"/>
          <a:fontRef idx="minor"/>
        </p:style>
        <p:txBody>
          <a:bodyPr lIns="0" rIns="0" tIns="57240" bIns="0">
            <a:spAutoFit/>
          </a:bodyPr>
          <a:p>
            <a:pPr marL="241200" indent="-226440">
              <a:lnSpc>
                <a:spcPts val="3061"/>
              </a:lnSpc>
              <a:spcBef>
                <a:spcPts val="451"/>
              </a:spcBef>
              <a:buClr>
                <a:srgbClr val="000000"/>
              </a:buClr>
              <a:buSzPct val="102000"/>
              <a:buFont typeface="Calibri"/>
              <a:buChar char="•"/>
            </a:pPr>
            <a:r>
              <a:rPr b="1" lang="ru-RU" sz="2800" spc="-7" strike="noStrike">
                <a:solidFill>
                  <a:srgbClr val="000000"/>
                </a:solidFill>
                <a:latin typeface="Calibri"/>
                <a:ea typeface="DejaVu Sans"/>
              </a:rPr>
              <a:t>Нормальна  відповідь</a:t>
            </a:r>
            <a:endParaRPr b="0" lang="ru-RU" sz="2800" spc="-1" strike="noStrike">
              <a:latin typeface="Arial"/>
            </a:endParaRPr>
          </a:p>
        </p:txBody>
      </p:sp>
      <p:sp>
        <p:nvSpPr>
          <p:cNvPr id="299" name="CustomShape 18"/>
          <p:cNvSpPr/>
          <p:nvPr/>
        </p:nvSpPr>
        <p:spPr>
          <a:xfrm>
            <a:off x="3433680" y="4745880"/>
            <a:ext cx="1342800" cy="43884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800" spc="-7" strike="noStrike">
                <a:solidFill>
                  <a:srgbClr val="000000"/>
                </a:solidFill>
                <a:latin typeface="Calibri"/>
                <a:ea typeface="DejaVu Sans"/>
              </a:rPr>
              <a:t>Відсутня</a:t>
            </a:r>
            <a:endParaRPr b="0" lang="ru-RU" sz="2800" spc="-1" strike="noStrike">
              <a:latin typeface="Arial"/>
            </a:endParaRPr>
          </a:p>
        </p:txBody>
      </p:sp>
      <p:sp>
        <p:nvSpPr>
          <p:cNvPr id="300" name="CustomShape 19"/>
          <p:cNvSpPr/>
          <p:nvPr/>
        </p:nvSpPr>
        <p:spPr>
          <a:xfrm>
            <a:off x="5986080" y="4317840"/>
            <a:ext cx="2458440" cy="1270440"/>
          </a:xfrm>
          <a:prstGeom prst="rect">
            <a:avLst/>
          </a:prstGeom>
          <a:noFill/>
          <a:ln>
            <a:noFill/>
          </a:ln>
        </p:spPr>
        <p:style>
          <a:lnRef idx="0"/>
          <a:fillRef idx="0"/>
          <a:effectRef idx="0"/>
          <a:fontRef idx="minor"/>
        </p:style>
        <p:txBody>
          <a:bodyPr lIns="0" rIns="0" tIns="61560" bIns="0">
            <a:spAutoFit/>
          </a:bodyPr>
          <a:p>
            <a:pPr marL="298440" indent="-283680">
              <a:lnSpc>
                <a:spcPts val="3019"/>
              </a:lnSpc>
              <a:spcBef>
                <a:spcPts val="485"/>
              </a:spcBef>
              <a:buClr>
                <a:srgbClr val="000000"/>
              </a:buClr>
              <a:buSzPct val="102000"/>
              <a:buFont typeface="Calibri"/>
              <a:buChar char="•"/>
            </a:pPr>
            <a:r>
              <a:rPr b="1" lang="ru-RU" sz="2800" spc="-7" strike="noStrike">
                <a:solidFill>
                  <a:srgbClr val="000000"/>
                </a:solidFill>
                <a:latin typeface="Calibri"/>
                <a:ea typeface="DejaVu Sans"/>
              </a:rPr>
              <a:t>Імунологічна </a:t>
            </a:r>
            <a:r>
              <a:rPr b="1" lang="ru-RU" sz="2800" spc="-1" strike="noStrike">
                <a:solidFill>
                  <a:srgbClr val="000000"/>
                </a:solidFill>
                <a:latin typeface="Calibri"/>
                <a:ea typeface="DejaVu Sans"/>
              </a:rPr>
              <a:t> </a:t>
            </a:r>
            <a:r>
              <a:rPr b="1" lang="ru-RU" sz="2800" spc="-7" strike="noStrike">
                <a:solidFill>
                  <a:srgbClr val="000000"/>
                </a:solidFill>
                <a:latin typeface="Calibri"/>
                <a:ea typeface="DejaVu Sans"/>
              </a:rPr>
              <a:t>толерантність</a:t>
            </a:r>
            <a:endParaRPr b="0" lang="ru-RU" sz="2800" spc="-1" strike="noStrike">
              <a:latin typeface="Arial"/>
            </a:endParaRPr>
          </a:p>
          <a:p>
            <a:pPr marL="298440" indent="-283680">
              <a:lnSpc>
                <a:spcPct val="100000"/>
              </a:lnSpc>
              <a:spcBef>
                <a:spcPts val="125"/>
              </a:spcBef>
              <a:buClr>
                <a:srgbClr val="c00000"/>
              </a:buClr>
              <a:buSzPct val="102000"/>
              <a:buFont typeface="Calibri"/>
              <a:buChar char="•"/>
            </a:pPr>
            <a:r>
              <a:rPr b="1" lang="ru-RU" sz="2800" spc="-7" strike="noStrike">
                <a:solidFill>
                  <a:srgbClr val="c00000"/>
                </a:solidFill>
                <a:latin typeface="Calibri"/>
                <a:ea typeface="DejaVu Sans"/>
              </a:rPr>
              <a:t>Імунодефіцит</a:t>
            </a:r>
            <a:endParaRPr b="0" lang="ru-RU" sz="2800" spc="-1" strike="noStrike">
              <a:latin typeface="Arial"/>
            </a:endParaRPr>
          </a:p>
        </p:txBody>
      </p:sp>
      <p:grpSp>
        <p:nvGrpSpPr>
          <p:cNvPr id="301" name="Group 20"/>
          <p:cNvGrpSpPr/>
          <p:nvPr/>
        </p:nvGrpSpPr>
        <p:grpSpPr>
          <a:xfrm>
            <a:off x="5427360" y="1836360"/>
            <a:ext cx="283680" cy="3678120"/>
            <a:chOff x="5427360" y="1836360"/>
            <a:chExt cx="283680" cy="3678120"/>
          </a:xfrm>
        </p:grpSpPr>
        <p:sp>
          <p:nvSpPr>
            <p:cNvPr id="302" name="CustomShape 21"/>
            <p:cNvSpPr/>
            <p:nvPr/>
          </p:nvSpPr>
          <p:spPr>
            <a:xfrm>
              <a:off x="5427360" y="1836360"/>
              <a:ext cx="283680" cy="1384200"/>
            </a:xfrm>
            <a:custGeom>
              <a:avLst/>
              <a:gdLst/>
              <a:ahLst/>
              <a:rect l="l" t="t" r="r" b="b"/>
              <a:pathLst>
                <a:path w="285750" h="1386205">
                  <a:moveTo>
                    <a:pt x="214171" y="1385873"/>
                  </a:moveTo>
                  <a:lnTo>
                    <a:pt x="71390" y="1385873"/>
                  </a:lnTo>
                  <a:lnTo>
                    <a:pt x="71390" y="142781"/>
                  </a:lnTo>
                  <a:lnTo>
                    <a:pt x="0" y="142781"/>
                  </a:lnTo>
                  <a:lnTo>
                    <a:pt x="142780" y="0"/>
                  </a:lnTo>
                  <a:lnTo>
                    <a:pt x="285562" y="142781"/>
                  </a:lnTo>
                  <a:lnTo>
                    <a:pt x="214171" y="142781"/>
                  </a:lnTo>
                  <a:lnTo>
                    <a:pt x="214171" y="1385873"/>
                  </a:lnTo>
                  <a:close/>
                </a:path>
              </a:pathLst>
            </a:custGeom>
            <a:solidFill>
              <a:srgbClr val="4f81bd"/>
            </a:solidFill>
            <a:ln>
              <a:noFill/>
            </a:ln>
          </p:spPr>
          <p:style>
            <a:lnRef idx="0"/>
            <a:fillRef idx="0"/>
            <a:effectRef idx="0"/>
            <a:fontRef idx="minor"/>
          </p:style>
        </p:sp>
        <p:sp>
          <p:nvSpPr>
            <p:cNvPr id="303" name="CustomShape 22"/>
            <p:cNvSpPr/>
            <p:nvPr/>
          </p:nvSpPr>
          <p:spPr>
            <a:xfrm>
              <a:off x="5427360" y="1836360"/>
              <a:ext cx="283680" cy="1384200"/>
            </a:xfrm>
            <a:custGeom>
              <a:avLst/>
              <a:gdLst/>
              <a:ahLst/>
              <a:rect l="l" t="t" r="r" b="b"/>
              <a:pathLst>
                <a:path w="285750" h="1386205">
                  <a:moveTo>
                    <a:pt x="0" y="142781"/>
                  </a:moveTo>
                  <a:lnTo>
                    <a:pt x="142780" y="0"/>
                  </a:lnTo>
                  <a:lnTo>
                    <a:pt x="285562" y="142781"/>
                  </a:lnTo>
                  <a:lnTo>
                    <a:pt x="214171" y="142781"/>
                  </a:lnTo>
                  <a:lnTo>
                    <a:pt x="214171" y="1385873"/>
                  </a:lnTo>
                  <a:lnTo>
                    <a:pt x="71390" y="1385873"/>
                  </a:lnTo>
                  <a:lnTo>
                    <a:pt x="71390" y="142781"/>
                  </a:lnTo>
                  <a:lnTo>
                    <a:pt x="0" y="142781"/>
                  </a:lnTo>
                  <a:close/>
                </a:path>
              </a:pathLst>
            </a:custGeom>
            <a:noFill/>
            <a:ln w="25560">
              <a:solidFill>
                <a:srgbClr val="385d8a"/>
              </a:solidFill>
              <a:round/>
            </a:ln>
          </p:spPr>
          <p:style>
            <a:lnRef idx="0"/>
            <a:fillRef idx="0"/>
            <a:effectRef idx="0"/>
            <a:fontRef idx="minor"/>
          </p:style>
        </p:sp>
        <p:sp>
          <p:nvSpPr>
            <p:cNvPr id="304" name="CustomShape 23"/>
            <p:cNvSpPr/>
            <p:nvPr/>
          </p:nvSpPr>
          <p:spPr>
            <a:xfrm>
              <a:off x="5427360" y="4020480"/>
              <a:ext cx="283680" cy="1494000"/>
            </a:xfrm>
            <a:custGeom>
              <a:avLst/>
              <a:gdLst/>
              <a:ahLst/>
              <a:rect l="l" t="t" r="r" b="b"/>
              <a:pathLst>
                <a:path w="285750" h="1496060">
                  <a:moveTo>
                    <a:pt x="142781" y="1495923"/>
                  </a:moveTo>
                  <a:lnTo>
                    <a:pt x="0" y="1353142"/>
                  </a:lnTo>
                  <a:lnTo>
                    <a:pt x="71390" y="1353142"/>
                  </a:lnTo>
                  <a:lnTo>
                    <a:pt x="71390" y="0"/>
                  </a:lnTo>
                  <a:lnTo>
                    <a:pt x="214171" y="0"/>
                  </a:lnTo>
                  <a:lnTo>
                    <a:pt x="214171" y="1353142"/>
                  </a:lnTo>
                  <a:lnTo>
                    <a:pt x="285562" y="1353142"/>
                  </a:lnTo>
                  <a:lnTo>
                    <a:pt x="142781" y="1495923"/>
                  </a:lnTo>
                  <a:close/>
                </a:path>
              </a:pathLst>
            </a:custGeom>
            <a:solidFill>
              <a:srgbClr val="4f81bd"/>
            </a:solidFill>
            <a:ln>
              <a:noFill/>
            </a:ln>
          </p:spPr>
          <p:style>
            <a:lnRef idx="0"/>
            <a:fillRef idx="0"/>
            <a:effectRef idx="0"/>
            <a:fontRef idx="minor"/>
          </p:style>
        </p:sp>
        <p:sp>
          <p:nvSpPr>
            <p:cNvPr id="305" name="CustomShape 24"/>
            <p:cNvSpPr/>
            <p:nvPr/>
          </p:nvSpPr>
          <p:spPr>
            <a:xfrm>
              <a:off x="5427360" y="4020480"/>
              <a:ext cx="283680" cy="1494000"/>
            </a:xfrm>
            <a:custGeom>
              <a:avLst/>
              <a:gdLst/>
              <a:ahLst/>
              <a:rect l="l" t="t" r="r" b="b"/>
              <a:pathLst>
                <a:path w="285750" h="1496060">
                  <a:moveTo>
                    <a:pt x="0" y="1353142"/>
                  </a:moveTo>
                  <a:lnTo>
                    <a:pt x="71390" y="1353142"/>
                  </a:lnTo>
                  <a:lnTo>
                    <a:pt x="71390" y="0"/>
                  </a:lnTo>
                  <a:lnTo>
                    <a:pt x="214171" y="0"/>
                  </a:lnTo>
                  <a:lnTo>
                    <a:pt x="214171" y="1353142"/>
                  </a:lnTo>
                  <a:lnTo>
                    <a:pt x="285562" y="1353142"/>
                  </a:lnTo>
                  <a:lnTo>
                    <a:pt x="142781" y="1495923"/>
                  </a:lnTo>
                  <a:lnTo>
                    <a:pt x="0" y="1353142"/>
                  </a:lnTo>
                  <a:close/>
                </a:path>
              </a:pathLst>
            </a:custGeom>
            <a:noFill/>
            <a:ln w="25560">
              <a:solidFill>
                <a:srgbClr val="385d8a"/>
              </a:solidFill>
              <a:round/>
            </a:ln>
          </p:spPr>
          <p:style>
            <a:lnRef idx="0"/>
            <a:fillRef idx="0"/>
            <a:effectRef idx="0"/>
            <a:fontRef idx="minor"/>
          </p:style>
        </p:sp>
      </p:gr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0" name="object 2" descr=""/>
          <p:cNvPicPr/>
          <p:nvPr/>
        </p:nvPicPr>
        <p:blipFill>
          <a:blip r:embed="rId1"/>
          <a:stretch/>
        </p:blipFill>
        <p:spPr>
          <a:xfrm>
            <a:off x="317520" y="0"/>
            <a:ext cx="8566920" cy="6794640"/>
          </a:xfrm>
          <a:prstGeom prst="rect">
            <a:avLst/>
          </a:prstGeom>
          <a:ln>
            <a:noFill/>
          </a:ln>
        </p:spPr>
      </p:pic>
      <p:sp>
        <p:nvSpPr>
          <p:cNvPr id="441" name="CustomShape 1"/>
          <p:cNvSpPr/>
          <p:nvPr/>
        </p:nvSpPr>
        <p:spPr>
          <a:xfrm>
            <a:off x="3224160" y="6333480"/>
            <a:ext cx="2723400" cy="386280"/>
          </a:xfrm>
          <a:prstGeom prst="rect">
            <a:avLst/>
          </a:prstGeom>
          <a:noFill/>
          <a:ln>
            <a:noFill/>
          </a:ln>
        </p:spPr>
        <p:style>
          <a:lnRef idx="0"/>
          <a:fillRef idx="0"/>
          <a:effectRef idx="0"/>
          <a:fontRef idx="minor"/>
        </p:style>
        <p:txBody>
          <a:bodyPr lIns="0" rIns="0" tIns="12600" bIns="0">
            <a:spAutoFit/>
          </a:bodyPr>
          <a:p>
            <a:pPr algn="ctr">
              <a:lnSpc>
                <a:spcPct val="100000"/>
              </a:lnSpc>
              <a:spcBef>
                <a:spcPts val="99"/>
              </a:spcBef>
            </a:pPr>
            <a:r>
              <a:rPr b="0" lang="ru-RU" sz="1200" spc="-7" strike="noStrike">
                <a:solidFill>
                  <a:srgbClr val="898989"/>
                </a:solidFill>
                <a:latin typeface="Calibri"/>
                <a:ea typeface="DejaVu Sans"/>
              </a:rPr>
              <a:t>ОНМедУ,</a:t>
            </a:r>
            <a:r>
              <a:rPr b="0" lang="ru-RU" sz="1200" spc="-26" strike="noStrike">
                <a:solidFill>
                  <a:srgbClr val="898989"/>
                </a:solidFill>
                <a:latin typeface="Calibri"/>
                <a:ea typeface="DejaVu Sans"/>
              </a:rPr>
              <a:t> </a:t>
            </a:r>
            <a:r>
              <a:rPr b="0" lang="ru-RU" sz="1200" spc="-7" strike="noStrike">
                <a:solidFill>
                  <a:srgbClr val="898989"/>
                </a:solidFill>
                <a:latin typeface="Calibri"/>
                <a:ea typeface="DejaVu Sans"/>
              </a:rPr>
              <a:t>кафдра</a:t>
            </a:r>
            <a:r>
              <a:rPr b="0" lang="ru-RU" sz="1200" spc="-26" strike="noStrike">
                <a:solidFill>
                  <a:srgbClr val="898989"/>
                </a:solidFill>
                <a:latin typeface="Calibri"/>
                <a:ea typeface="DejaVu Sans"/>
              </a:rPr>
              <a:t> </a:t>
            </a:r>
            <a:r>
              <a:rPr b="0" lang="ru-RU" sz="1200" spc="-7" strike="noStrike">
                <a:solidFill>
                  <a:srgbClr val="898989"/>
                </a:solidFill>
                <a:latin typeface="Calibri"/>
                <a:ea typeface="DejaVu Sans"/>
              </a:rPr>
              <a:t>пропедевтики</a:t>
            </a:r>
            <a:r>
              <a:rPr b="0" lang="ru-RU" sz="1200" spc="-26" strike="noStrike">
                <a:solidFill>
                  <a:srgbClr val="898989"/>
                </a:solidFill>
                <a:latin typeface="Calibri"/>
                <a:ea typeface="DejaVu Sans"/>
              </a:rPr>
              <a:t> </a:t>
            </a:r>
            <a:r>
              <a:rPr b="0" lang="ru-RU" sz="1200" spc="-7" strike="noStrike">
                <a:solidFill>
                  <a:srgbClr val="898989"/>
                </a:solidFill>
                <a:latin typeface="Calibri"/>
                <a:ea typeface="DejaVu Sans"/>
              </a:rPr>
              <a:t>педіатрії.</a:t>
            </a:r>
            <a:endParaRPr b="0" lang="ru-RU" sz="1200" spc="-1" strike="noStrike">
              <a:latin typeface="Arial"/>
            </a:endParaRPr>
          </a:p>
          <a:p>
            <a:pPr algn="ctr">
              <a:lnSpc>
                <a:spcPct val="100000"/>
              </a:lnSpc>
              <a:spcBef>
                <a:spcPts val="71"/>
              </a:spcBef>
            </a:pPr>
            <a:r>
              <a:rPr b="0" lang="ru-RU" sz="1200" spc="-7" strike="noStrike">
                <a:solidFill>
                  <a:srgbClr val="898989"/>
                </a:solidFill>
                <a:latin typeface="Calibri"/>
                <a:ea typeface="DejaVu Sans"/>
              </a:rPr>
              <a:t>Лекція</a:t>
            </a:r>
            <a:r>
              <a:rPr b="0" lang="ru-RU" sz="1200" spc="-46" strike="noStrike">
                <a:solidFill>
                  <a:srgbClr val="898989"/>
                </a:solidFill>
                <a:latin typeface="Calibri"/>
                <a:ea typeface="DejaVu Sans"/>
              </a:rPr>
              <a:t> </a:t>
            </a:r>
            <a:r>
              <a:rPr b="0" lang="ru-RU" sz="1200" spc="-7" strike="noStrike">
                <a:solidFill>
                  <a:srgbClr val="898989"/>
                </a:solidFill>
                <a:latin typeface="Calibri"/>
                <a:ea typeface="DejaVu Sans"/>
              </a:rPr>
              <a:t>14</a:t>
            </a:r>
            <a:endParaRPr b="0" lang="ru-RU" sz="1200" spc="-1" strike="noStrike">
              <a:latin typeface="Arial"/>
            </a:endParaRPr>
          </a:p>
        </p:txBody>
      </p:sp>
      <p:sp>
        <p:nvSpPr>
          <p:cNvPr id="442" name="CustomShape 2"/>
          <p:cNvSpPr/>
          <p:nvPr/>
        </p:nvSpPr>
        <p:spPr>
          <a:xfrm>
            <a:off x="8427240" y="6424920"/>
            <a:ext cx="177480" cy="19476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0" lang="ru-RU" sz="1200" spc="-7" strike="noStrike">
                <a:solidFill>
                  <a:srgbClr val="898989"/>
                </a:solidFill>
                <a:latin typeface="Calibri"/>
                <a:ea typeface="DejaVu Sans"/>
              </a:rPr>
              <a:t>66</a:t>
            </a:r>
            <a:endParaRPr b="0" lang="ru-RU" sz="12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CustomShape 1"/>
          <p:cNvSpPr/>
          <p:nvPr/>
        </p:nvSpPr>
        <p:spPr>
          <a:xfrm>
            <a:off x="2102760" y="234000"/>
            <a:ext cx="5378040" cy="865440"/>
          </a:xfrm>
          <a:prstGeom prst="rect">
            <a:avLst/>
          </a:prstGeom>
          <a:noFill/>
          <a:ln>
            <a:noFill/>
          </a:ln>
        </p:spPr>
        <p:style>
          <a:lnRef idx="0"/>
          <a:fillRef idx="0"/>
          <a:effectRef idx="0"/>
          <a:fontRef idx="minor"/>
        </p:style>
        <p:txBody>
          <a:bodyPr lIns="0" rIns="0" tIns="12600" bIns="0">
            <a:spAutoFit/>
          </a:bodyPr>
          <a:p>
            <a:pPr marL="12600" indent="943560">
              <a:lnSpc>
                <a:spcPct val="100000"/>
              </a:lnSpc>
              <a:spcBef>
                <a:spcPts val="99"/>
              </a:spcBef>
            </a:pPr>
            <a:r>
              <a:rPr b="1" lang="ru-RU" sz="2800" spc="-7" strike="noStrike">
                <a:solidFill>
                  <a:srgbClr val="000000"/>
                </a:solidFill>
                <a:latin typeface="Calibri"/>
                <a:ea typeface="DejaVu Sans"/>
              </a:rPr>
              <a:t>Насторожуючі ознаки </a:t>
            </a:r>
            <a:r>
              <a:rPr b="1" lang="ru-RU" sz="2800" spc="-1" strike="noStrike">
                <a:solidFill>
                  <a:srgbClr val="000000"/>
                </a:solidFill>
                <a:latin typeface="Calibri"/>
                <a:ea typeface="DejaVu Sans"/>
              </a:rPr>
              <a:t> </a:t>
            </a:r>
            <a:r>
              <a:rPr b="1" lang="ru-RU" sz="2800" spc="-7" strike="noStrike">
                <a:solidFill>
                  <a:srgbClr val="000000"/>
                </a:solidFill>
                <a:latin typeface="Calibri"/>
                <a:ea typeface="DejaVu Sans"/>
              </a:rPr>
              <a:t>первинного</a:t>
            </a:r>
            <a:r>
              <a:rPr b="1" lang="ru-RU" sz="2800" spc="-35" strike="noStrike">
                <a:solidFill>
                  <a:srgbClr val="000000"/>
                </a:solidFill>
                <a:latin typeface="Calibri"/>
                <a:ea typeface="DejaVu Sans"/>
              </a:rPr>
              <a:t> </a:t>
            </a:r>
            <a:r>
              <a:rPr b="1" lang="ru-RU" sz="2800" spc="-7" strike="noStrike">
                <a:solidFill>
                  <a:srgbClr val="000000"/>
                </a:solidFill>
                <a:latin typeface="Calibri"/>
                <a:ea typeface="DejaVu Sans"/>
              </a:rPr>
              <a:t>імунодефіциту</a:t>
            </a:r>
            <a:r>
              <a:rPr b="1" lang="ru-RU" sz="2800" spc="-35" strike="noStrike">
                <a:solidFill>
                  <a:srgbClr val="000000"/>
                </a:solidFill>
                <a:latin typeface="Calibri"/>
                <a:ea typeface="DejaVu Sans"/>
              </a:rPr>
              <a:t> </a:t>
            </a:r>
            <a:r>
              <a:rPr b="1" lang="ru-RU" sz="2800" spc="-1" strike="noStrike">
                <a:solidFill>
                  <a:srgbClr val="000000"/>
                </a:solidFill>
                <a:latin typeface="Calibri"/>
                <a:ea typeface="DejaVu Sans"/>
              </a:rPr>
              <a:t>у</a:t>
            </a:r>
            <a:r>
              <a:rPr b="1" lang="ru-RU" sz="2800" spc="-35" strike="noStrike">
                <a:solidFill>
                  <a:srgbClr val="000000"/>
                </a:solidFill>
                <a:latin typeface="Calibri"/>
                <a:ea typeface="DejaVu Sans"/>
              </a:rPr>
              <a:t> </a:t>
            </a:r>
            <a:r>
              <a:rPr b="1" lang="ru-RU" sz="2800" spc="-7" strike="noStrike">
                <a:solidFill>
                  <a:srgbClr val="000000"/>
                </a:solidFill>
                <a:latin typeface="Calibri"/>
                <a:ea typeface="DejaVu Sans"/>
              </a:rPr>
              <a:t>дітей</a:t>
            </a:r>
            <a:endParaRPr b="0" lang="ru-RU" sz="2800" spc="-1" strike="noStrike">
              <a:latin typeface="Arial"/>
            </a:endParaRPr>
          </a:p>
        </p:txBody>
      </p:sp>
      <p:sp>
        <p:nvSpPr>
          <p:cNvPr id="444" name="CustomShape 2"/>
          <p:cNvSpPr/>
          <p:nvPr/>
        </p:nvSpPr>
        <p:spPr>
          <a:xfrm>
            <a:off x="325440" y="1136160"/>
            <a:ext cx="8600040" cy="5235480"/>
          </a:xfrm>
          <a:prstGeom prst="rect">
            <a:avLst/>
          </a:prstGeom>
          <a:noFill/>
          <a:ln>
            <a:noFill/>
          </a:ln>
        </p:spPr>
        <p:style>
          <a:lnRef idx="0"/>
          <a:fillRef idx="0"/>
          <a:effectRef idx="0"/>
          <a:fontRef idx="minor"/>
        </p:style>
        <p:txBody>
          <a:bodyPr lIns="0" rIns="0" tIns="6480" bIns="0">
            <a:spAutoFit/>
          </a:bodyPr>
          <a:p>
            <a:pPr>
              <a:lnSpc>
                <a:spcPct val="100000"/>
              </a:lnSpc>
              <a:spcBef>
                <a:spcPts val="51"/>
              </a:spcBef>
            </a:pPr>
            <a:endParaRPr b="0" lang="ru-RU" sz="1800" spc="-1" strike="noStrike">
              <a:latin typeface="Arial"/>
            </a:endParaRPr>
          </a:p>
          <a:p>
            <a:pPr marL="302760" indent="-288720">
              <a:lnSpc>
                <a:spcPct val="100000"/>
              </a:lnSpc>
              <a:spcBef>
                <a:spcPts val="371"/>
              </a:spcBef>
              <a:buClr>
                <a:srgbClr val="000000"/>
              </a:buClr>
              <a:buSzPct val="103000"/>
              <a:buFont typeface="StarSymbol"/>
              <a:buAutoNum type="arabicPeriod"/>
            </a:pPr>
            <a:r>
              <a:rPr b="1" lang="ru-RU" sz="1800" spc="-7" strike="noStrike">
                <a:solidFill>
                  <a:srgbClr val="000000"/>
                </a:solidFill>
                <a:latin typeface="Calibri"/>
                <a:ea typeface="DejaVu Sans"/>
              </a:rPr>
              <a:t>Ускладнений</a:t>
            </a:r>
            <a:r>
              <a:rPr b="1" lang="ru-RU" sz="1800" spc="-1" strike="noStrike">
                <a:solidFill>
                  <a:srgbClr val="000000"/>
                </a:solidFill>
                <a:latin typeface="Calibri"/>
                <a:ea typeface="DejaVu Sans"/>
              </a:rPr>
              <a:t> </a:t>
            </a:r>
            <a:r>
              <a:rPr b="1" lang="ru-RU" sz="1800" spc="-7" strike="noStrike">
                <a:solidFill>
                  <a:srgbClr val="000000"/>
                </a:solidFill>
                <a:latin typeface="Calibri"/>
                <a:ea typeface="DejaVu Sans"/>
              </a:rPr>
              <a:t>спадковий анамнез, смерть інших членів сім'ї від важких інфекцій </a:t>
            </a:r>
            <a:r>
              <a:rPr b="1" lang="ru-RU" sz="1800" spc="-1" strike="noStrike">
                <a:solidFill>
                  <a:srgbClr val="000000"/>
                </a:solidFill>
                <a:latin typeface="Calibri"/>
                <a:ea typeface="DejaVu Sans"/>
              </a:rPr>
              <a:t>в </a:t>
            </a:r>
            <a:r>
              <a:rPr b="1" lang="ru-RU" sz="1800" spc="-395" strike="noStrike">
                <a:solidFill>
                  <a:srgbClr val="000000"/>
                </a:solidFill>
                <a:latin typeface="Calibri"/>
                <a:ea typeface="DejaVu Sans"/>
              </a:rPr>
              <a:t> </a:t>
            </a:r>
            <a:r>
              <a:rPr b="1" lang="ru-RU" sz="1800" spc="-7" strike="noStrike">
                <a:solidFill>
                  <a:srgbClr val="000000"/>
                </a:solidFill>
                <a:latin typeface="Calibri"/>
                <a:ea typeface="DejaVu Sans"/>
              </a:rPr>
              <a:t>ранньому</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віці</a:t>
            </a:r>
            <a:endParaRPr b="0" lang="ru-RU" sz="1800" spc="-1" strike="noStrike">
              <a:latin typeface="Arial"/>
            </a:endParaRPr>
          </a:p>
          <a:p>
            <a:pPr marL="302760" indent="-288720">
              <a:lnSpc>
                <a:spcPct val="100000"/>
              </a:lnSpc>
              <a:spcBef>
                <a:spcPts val="371"/>
              </a:spcBef>
              <a:buClr>
                <a:srgbClr val="000000"/>
              </a:buClr>
              <a:buSzPct val="103000"/>
              <a:buFont typeface="StarSymbol"/>
              <a:buAutoNum type="arabicPeriod"/>
            </a:pPr>
            <a:r>
              <a:rPr b="1" lang="ru-RU" sz="1800" spc="-1" strike="noStrike">
                <a:solidFill>
                  <a:srgbClr val="000000"/>
                </a:solidFill>
                <a:latin typeface="Calibri"/>
                <a:ea typeface="DejaVu Sans"/>
              </a:rPr>
              <a:t>8</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або</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більше</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гнійних</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отитів</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протягом</a:t>
            </a:r>
            <a:r>
              <a:rPr b="1" lang="ru-RU" sz="1800" spc="-21" strike="noStrike">
                <a:solidFill>
                  <a:srgbClr val="000000"/>
                </a:solidFill>
                <a:latin typeface="Calibri"/>
                <a:ea typeface="DejaVu Sans"/>
              </a:rPr>
              <a:t> </a:t>
            </a:r>
            <a:r>
              <a:rPr b="1" lang="ru-RU" sz="1800" spc="-7" strike="noStrike">
                <a:solidFill>
                  <a:srgbClr val="000000"/>
                </a:solidFill>
                <a:latin typeface="Calibri"/>
                <a:ea typeface="DejaVu Sans"/>
              </a:rPr>
              <a:t>року</a:t>
            </a:r>
            <a:endParaRPr b="0" lang="ru-RU" sz="1800" spc="-1" strike="noStrike">
              <a:latin typeface="Arial"/>
            </a:endParaRPr>
          </a:p>
          <a:p>
            <a:pPr marL="302760" indent="-288720">
              <a:lnSpc>
                <a:spcPct val="100000"/>
              </a:lnSpc>
              <a:spcBef>
                <a:spcPts val="371"/>
              </a:spcBef>
              <a:buClr>
                <a:srgbClr val="000000"/>
              </a:buClr>
              <a:buSzPct val="103000"/>
              <a:buFont typeface="StarSymbol"/>
              <a:buAutoNum type="arabicPeriod"/>
            </a:pPr>
            <a:r>
              <a:rPr b="1" lang="ru-RU" sz="1800" spc="-1" strike="noStrike">
                <a:solidFill>
                  <a:srgbClr val="000000"/>
                </a:solidFill>
                <a:latin typeface="Calibri"/>
                <a:ea typeface="DejaVu Sans"/>
              </a:rPr>
              <a:t>2</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або</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більше</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важких</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синуситів</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протягом</a:t>
            </a:r>
            <a:r>
              <a:rPr b="1" lang="ru-RU" sz="1800" spc="-21" strike="noStrike">
                <a:solidFill>
                  <a:srgbClr val="000000"/>
                </a:solidFill>
                <a:latin typeface="Calibri"/>
                <a:ea typeface="DejaVu Sans"/>
              </a:rPr>
              <a:t> </a:t>
            </a:r>
            <a:r>
              <a:rPr b="1" lang="ru-RU" sz="1800" spc="-7" strike="noStrike">
                <a:solidFill>
                  <a:srgbClr val="000000"/>
                </a:solidFill>
                <a:latin typeface="Calibri"/>
                <a:ea typeface="DejaVu Sans"/>
              </a:rPr>
              <a:t>року</a:t>
            </a:r>
            <a:endParaRPr b="0" lang="ru-RU" sz="1800" spc="-1" strike="noStrike">
              <a:latin typeface="Arial"/>
            </a:endParaRPr>
          </a:p>
          <a:p>
            <a:pPr marL="302760" indent="-288720">
              <a:lnSpc>
                <a:spcPct val="100000"/>
              </a:lnSpc>
              <a:spcBef>
                <a:spcPts val="371"/>
              </a:spcBef>
              <a:buClr>
                <a:srgbClr val="000000"/>
              </a:buClr>
              <a:buSzPct val="103000"/>
              <a:buFont typeface="StarSymbol"/>
              <a:buAutoNum type="arabicPeriod"/>
            </a:pPr>
            <a:r>
              <a:rPr b="1" lang="ru-RU" sz="1800" spc="-1" strike="noStrike">
                <a:solidFill>
                  <a:srgbClr val="000000"/>
                </a:solidFill>
                <a:latin typeface="Calibri"/>
                <a:ea typeface="DejaVu Sans"/>
              </a:rPr>
              <a:t>2</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або</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більше</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епізодов</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пневмонії</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протягом</a:t>
            </a:r>
            <a:r>
              <a:rPr b="1" lang="ru-RU" sz="1800" spc="-21" strike="noStrike">
                <a:solidFill>
                  <a:srgbClr val="000000"/>
                </a:solidFill>
                <a:latin typeface="Calibri"/>
                <a:ea typeface="DejaVu Sans"/>
              </a:rPr>
              <a:t> </a:t>
            </a:r>
            <a:r>
              <a:rPr b="1" lang="ru-RU" sz="1800" spc="-7" strike="noStrike">
                <a:solidFill>
                  <a:srgbClr val="000000"/>
                </a:solidFill>
                <a:latin typeface="Calibri"/>
                <a:ea typeface="DejaVu Sans"/>
              </a:rPr>
              <a:t>року</a:t>
            </a:r>
            <a:endParaRPr b="0" lang="ru-RU" sz="1800" spc="-1" strike="noStrike">
              <a:latin typeface="Arial"/>
            </a:endParaRPr>
          </a:p>
          <a:p>
            <a:pPr marL="302760" indent="-288720">
              <a:lnSpc>
                <a:spcPct val="100000"/>
              </a:lnSpc>
              <a:spcBef>
                <a:spcPts val="371"/>
              </a:spcBef>
              <a:buClr>
                <a:srgbClr val="000000"/>
              </a:buClr>
              <a:buSzPct val="103000"/>
              <a:buFont typeface="StarSymbol"/>
              <a:buAutoNum type="arabicPeriod"/>
            </a:pPr>
            <a:r>
              <a:rPr b="1" lang="ru-RU" sz="1800" spc="-7" strike="noStrike">
                <a:solidFill>
                  <a:srgbClr val="000000"/>
                </a:solidFill>
                <a:latin typeface="Calibri"/>
                <a:ea typeface="DejaVu Sans"/>
              </a:rPr>
              <a:t>Антибактеріальна</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терапія,</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що</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проводиться</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більш</a:t>
            </a:r>
            <a:r>
              <a:rPr b="1" lang="ru-RU" sz="1800" spc="-12" strike="noStrike">
                <a:solidFill>
                  <a:srgbClr val="000000"/>
                </a:solidFill>
                <a:latin typeface="Calibri"/>
                <a:ea typeface="DejaVu Sans"/>
              </a:rPr>
              <a:t> </a:t>
            </a:r>
            <a:r>
              <a:rPr b="1" lang="ru-RU" sz="1800" spc="-1" strike="noStrike">
                <a:solidFill>
                  <a:srgbClr val="000000"/>
                </a:solidFill>
                <a:latin typeface="Calibri"/>
                <a:ea typeface="DejaVu Sans"/>
              </a:rPr>
              <a:t>2</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місяців,</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без</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ефекту</a:t>
            </a:r>
            <a:endParaRPr b="0" lang="ru-RU" sz="1800" spc="-1" strike="noStrike">
              <a:latin typeface="Arial"/>
            </a:endParaRPr>
          </a:p>
          <a:p>
            <a:pPr marL="302760" indent="-288720">
              <a:lnSpc>
                <a:spcPct val="100000"/>
              </a:lnSpc>
              <a:spcBef>
                <a:spcPts val="371"/>
              </a:spcBef>
              <a:buClr>
                <a:srgbClr val="000000"/>
              </a:buClr>
              <a:buSzPct val="103000"/>
              <a:buFont typeface="StarSymbol"/>
              <a:buAutoNum type="arabicPeriod"/>
            </a:pPr>
            <a:r>
              <a:rPr b="1" lang="ru-RU" sz="1800" spc="-7" strike="noStrike">
                <a:solidFill>
                  <a:srgbClr val="000000"/>
                </a:solidFill>
                <a:latin typeface="Calibri"/>
                <a:ea typeface="DejaVu Sans"/>
              </a:rPr>
              <a:t>Ускладнення</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вакцинації</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ослабленими</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живими</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вакцинами</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(БЦЖ,</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поліомієліт,</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КПК)</a:t>
            </a:r>
            <a:endParaRPr b="0" lang="ru-RU" sz="1800" spc="-1" strike="noStrike">
              <a:latin typeface="Arial"/>
            </a:endParaRPr>
          </a:p>
          <a:p>
            <a:pPr>
              <a:lnSpc>
                <a:spcPct val="100000"/>
              </a:lnSpc>
              <a:spcBef>
                <a:spcPts val="371"/>
              </a:spcBef>
            </a:pPr>
            <a:r>
              <a:rPr b="1" lang="ru-RU" sz="1800" spc="-7" strike="noStrike">
                <a:solidFill>
                  <a:srgbClr val="000000"/>
                </a:solidFill>
                <a:latin typeface="Calibri"/>
                <a:ea typeface="DejaVu Sans"/>
              </a:rPr>
              <a:t>Синдром</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мальабсорбції</a:t>
            </a:r>
            <a:r>
              <a:rPr b="1" lang="ru-RU" sz="1800" spc="-12" strike="noStrike">
                <a:solidFill>
                  <a:srgbClr val="000000"/>
                </a:solidFill>
                <a:latin typeface="Calibri"/>
                <a:ea typeface="DejaVu Sans"/>
              </a:rPr>
              <a:t> (синдром порушеного кишкового всмоктування) </a:t>
            </a:r>
            <a:r>
              <a:rPr b="1" lang="ru-RU" sz="1800" spc="-1" strike="noStrike">
                <a:solidFill>
                  <a:srgbClr val="000000"/>
                </a:solidFill>
                <a:latin typeface="Calibri"/>
                <a:ea typeface="DejaVu Sans"/>
              </a:rPr>
              <a:t>в</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грудному</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віці</a:t>
            </a:r>
            <a:r>
              <a:rPr b="1" lang="ru-RU" sz="1800" spc="369" strike="noStrike">
                <a:solidFill>
                  <a:srgbClr val="000000"/>
                </a:solidFill>
                <a:latin typeface="Calibri"/>
                <a:ea typeface="DejaVu Sans"/>
              </a:rPr>
              <a:t> </a:t>
            </a:r>
            <a:r>
              <a:rPr b="1" lang="ru-RU" sz="1800" spc="-7" strike="noStrike">
                <a:solidFill>
                  <a:srgbClr val="000000"/>
                </a:solidFill>
                <a:latin typeface="Calibri"/>
                <a:ea typeface="DejaVu Sans"/>
              </a:rPr>
              <a:t>або</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хронічна</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діарея</a:t>
            </a:r>
            <a:endParaRPr b="0" lang="ru-RU" sz="1800" spc="-1" strike="noStrike">
              <a:latin typeface="Arial"/>
            </a:endParaRPr>
          </a:p>
          <a:p>
            <a:pPr marL="302760" indent="-288720">
              <a:lnSpc>
                <a:spcPct val="100000"/>
              </a:lnSpc>
              <a:spcBef>
                <a:spcPts val="371"/>
              </a:spcBef>
              <a:buClr>
                <a:srgbClr val="000000"/>
              </a:buClr>
              <a:buSzPct val="103000"/>
              <a:buFont typeface="StarSymbol"/>
              <a:buAutoNum type="arabicPeriod"/>
            </a:pPr>
            <a:r>
              <a:rPr b="1" lang="ru-RU" sz="1800" spc="-7" strike="noStrike">
                <a:solidFill>
                  <a:srgbClr val="000000"/>
                </a:solidFill>
                <a:latin typeface="Calibri"/>
                <a:ea typeface="DejaVu Sans"/>
              </a:rPr>
              <a:t>Рецидивуючі</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глибокі</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абсцеси</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шкіри</a:t>
            </a:r>
            <a:r>
              <a:rPr b="1" lang="ru-RU" sz="1800" spc="-15" strike="noStrike">
                <a:solidFill>
                  <a:srgbClr val="000000"/>
                </a:solidFill>
                <a:latin typeface="Calibri"/>
                <a:ea typeface="DejaVu Sans"/>
              </a:rPr>
              <a:t> </a:t>
            </a:r>
            <a:r>
              <a:rPr b="1" lang="ru-RU" sz="1800" spc="-1" strike="noStrike">
                <a:solidFill>
                  <a:srgbClr val="000000"/>
                </a:solidFill>
                <a:latin typeface="Calibri"/>
                <a:ea typeface="DejaVu Sans"/>
              </a:rPr>
              <a:t>і</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м'яких</a:t>
            </a:r>
            <a:r>
              <a:rPr b="1" lang="ru-RU" sz="1800" spc="-21" strike="noStrike">
                <a:solidFill>
                  <a:srgbClr val="000000"/>
                </a:solidFill>
                <a:latin typeface="Calibri"/>
                <a:ea typeface="DejaVu Sans"/>
              </a:rPr>
              <a:t> </a:t>
            </a:r>
            <a:r>
              <a:rPr b="1" lang="ru-RU" sz="1800" spc="-7" strike="noStrike">
                <a:solidFill>
                  <a:srgbClr val="000000"/>
                </a:solidFill>
                <a:latin typeface="Calibri"/>
                <a:ea typeface="DejaVu Sans"/>
              </a:rPr>
              <a:t>тканин</a:t>
            </a:r>
            <a:endParaRPr b="0" lang="ru-RU" sz="1800" spc="-1" strike="noStrike">
              <a:latin typeface="Arial"/>
            </a:endParaRPr>
          </a:p>
          <a:p>
            <a:pPr marL="302760" indent="-288720">
              <a:lnSpc>
                <a:spcPct val="100000"/>
              </a:lnSpc>
              <a:spcBef>
                <a:spcPts val="371"/>
              </a:spcBef>
              <a:buClr>
                <a:srgbClr val="000000"/>
              </a:buClr>
              <a:buSzPct val="103000"/>
              <a:buFont typeface="StarSymbol"/>
              <a:buAutoNum type="arabicPeriod"/>
            </a:pPr>
            <a:r>
              <a:rPr b="1" lang="ru-RU" sz="1800" spc="-1" strike="noStrike">
                <a:solidFill>
                  <a:srgbClr val="000000"/>
                </a:solidFill>
                <a:latin typeface="Calibri"/>
                <a:ea typeface="DejaVu Sans"/>
              </a:rPr>
              <a:t>2</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або</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більше</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генералізовані</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інфекції</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(менінгіт,</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остеомієліт,</a:t>
            </a:r>
            <a:r>
              <a:rPr b="1" lang="ru-RU" sz="1800" spc="-15" strike="noStrike">
                <a:solidFill>
                  <a:srgbClr val="000000"/>
                </a:solidFill>
                <a:latin typeface="Calibri"/>
                <a:ea typeface="DejaVu Sans"/>
              </a:rPr>
              <a:t> </a:t>
            </a:r>
            <a:r>
              <a:rPr b="1" lang="ru-RU" sz="1800" spc="-7" strike="noStrike">
                <a:solidFill>
                  <a:srgbClr val="000000"/>
                </a:solidFill>
                <a:latin typeface="Calibri"/>
                <a:ea typeface="DejaVu Sans"/>
              </a:rPr>
              <a:t>сепсис)</a:t>
            </a:r>
            <a:endParaRPr b="0" lang="ru-RU" sz="1800" spc="-1" strike="noStrike">
              <a:latin typeface="Arial"/>
            </a:endParaRPr>
          </a:p>
          <a:p>
            <a:pPr marL="302760" indent="-288720">
              <a:lnSpc>
                <a:spcPct val="100000"/>
              </a:lnSpc>
              <a:spcBef>
                <a:spcPts val="371"/>
              </a:spcBef>
              <a:buClr>
                <a:srgbClr val="000000"/>
              </a:buClr>
              <a:buSzPct val="103000"/>
              <a:buFont typeface="StarSymbol"/>
              <a:buAutoNum type="arabicPeriod"/>
            </a:pPr>
            <a:r>
              <a:rPr b="1" lang="ru-RU" sz="1800" spc="-7" strike="noStrike">
                <a:solidFill>
                  <a:srgbClr val="000000"/>
                </a:solidFill>
                <a:latin typeface="Calibri"/>
                <a:ea typeface="DejaVu Sans"/>
              </a:rPr>
              <a:t>Персистуючий кандидоз шкіри </a:t>
            </a:r>
            <a:r>
              <a:rPr b="1" lang="ru-RU" sz="1800" spc="-1" strike="noStrike">
                <a:solidFill>
                  <a:srgbClr val="000000"/>
                </a:solidFill>
                <a:latin typeface="Calibri"/>
                <a:ea typeface="DejaVu Sans"/>
              </a:rPr>
              <a:t>і </a:t>
            </a:r>
            <a:r>
              <a:rPr b="1" lang="ru-RU" sz="1800" spc="-7" strike="noStrike">
                <a:solidFill>
                  <a:srgbClr val="000000"/>
                </a:solidFill>
                <a:latin typeface="Calibri"/>
                <a:ea typeface="DejaVu Sans"/>
              </a:rPr>
              <a:t>слизових оболонок </a:t>
            </a:r>
            <a:r>
              <a:rPr b="1" lang="ru-RU" sz="1800" spc="-1" strike="noStrike">
                <a:solidFill>
                  <a:srgbClr val="000000"/>
                </a:solidFill>
                <a:latin typeface="Calibri"/>
                <a:ea typeface="DejaVu Sans"/>
              </a:rPr>
              <a:t>у </a:t>
            </a:r>
            <a:r>
              <a:rPr b="1" lang="ru-RU" sz="1800" spc="-7" strike="noStrike">
                <a:solidFill>
                  <a:srgbClr val="000000"/>
                </a:solidFill>
                <a:latin typeface="Calibri"/>
                <a:ea typeface="DejaVu Sans"/>
              </a:rPr>
              <a:t>дітей старше </a:t>
            </a:r>
            <a:r>
              <a:rPr b="1" lang="ru-RU" sz="1800" spc="-1" strike="noStrike">
                <a:solidFill>
                  <a:srgbClr val="000000"/>
                </a:solidFill>
                <a:latin typeface="Calibri"/>
                <a:ea typeface="DejaVu Sans"/>
              </a:rPr>
              <a:t>1 </a:t>
            </a:r>
            <a:r>
              <a:rPr b="1" lang="ru-RU" sz="1800" spc="-7" strike="noStrike">
                <a:solidFill>
                  <a:srgbClr val="000000"/>
                </a:solidFill>
                <a:latin typeface="Calibri"/>
                <a:ea typeface="DejaVu Sans"/>
              </a:rPr>
              <a:t>року </a:t>
            </a:r>
            <a:r>
              <a:rPr b="1" lang="ru-RU" sz="1800" spc="-395" strike="noStrike">
                <a:solidFill>
                  <a:srgbClr val="000000"/>
                </a:solidFill>
                <a:latin typeface="Calibri"/>
                <a:ea typeface="DejaVu Sans"/>
              </a:rPr>
              <a:t> </a:t>
            </a:r>
            <a:r>
              <a:rPr b="1" lang="ru-RU" sz="1800" spc="-7" strike="noStrike">
                <a:solidFill>
                  <a:srgbClr val="000000"/>
                </a:solidFill>
                <a:latin typeface="Calibri"/>
                <a:ea typeface="DejaVu Sans"/>
              </a:rPr>
              <a:t>життя</a:t>
            </a:r>
            <a:endParaRPr b="0" lang="ru-RU" sz="1800" spc="-1" strike="noStrike">
              <a:latin typeface="Arial"/>
            </a:endParaRPr>
          </a:p>
          <a:p>
            <a:pPr marL="302760" indent="-288720">
              <a:lnSpc>
                <a:spcPct val="100000"/>
              </a:lnSpc>
              <a:spcBef>
                <a:spcPts val="371"/>
              </a:spcBef>
              <a:buClr>
                <a:srgbClr val="000000"/>
              </a:buClr>
              <a:buSzPct val="103000"/>
              <a:buFont typeface="StarSymbol"/>
              <a:buAutoNum type="arabicPeriod"/>
            </a:pPr>
            <a:r>
              <a:rPr b="1" lang="ru-RU" sz="1800" spc="-7" strike="noStrike">
                <a:solidFill>
                  <a:srgbClr val="000000"/>
                </a:solidFill>
                <a:latin typeface="Calibri"/>
                <a:ea typeface="DejaVu Sans"/>
              </a:rPr>
              <a:t> </a:t>
            </a:r>
            <a:r>
              <a:rPr b="1" lang="ru-RU" sz="1800" spc="-7" strike="noStrike">
                <a:solidFill>
                  <a:srgbClr val="000000"/>
                </a:solidFill>
                <a:latin typeface="Calibri"/>
                <a:ea typeface="DejaVu Sans"/>
              </a:rPr>
              <a:t>Хронічна реакція трансплантат-проти-господаря (наприклад, неясні еритеми </a:t>
            </a:r>
            <a:r>
              <a:rPr b="1" lang="ru-RU" sz="1800" spc="-1" strike="noStrike">
                <a:solidFill>
                  <a:srgbClr val="000000"/>
                </a:solidFill>
                <a:latin typeface="Calibri"/>
                <a:ea typeface="DejaVu Sans"/>
              </a:rPr>
              <a:t>у </a:t>
            </a:r>
            <a:r>
              <a:rPr b="1" lang="ru-RU" sz="1800" spc="-395" strike="noStrike">
                <a:solidFill>
                  <a:srgbClr val="000000"/>
                </a:solidFill>
                <a:latin typeface="Calibri"/>
                <a:ea typeface="DejaVu Sans"/>
              </a:rPr>
              <a:t> </a:t>
            </a:r>
            <a:r>
              <a:rPr b="1" lang="ru-RU" sz="1800" spc="-7" strike="noStrike">
                <a:solidFill>
                  <a:srgbClr val="000000"/>
                </a:solidFill>
                <a:latin typeface="Calibri"/>
                <a:ea typeface="DejaVu Sans"/>
              </a:rPr>
              <a:t>дітей</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грудного віку)</a:t>
            </a:r>
            <a:endParaRPr b="0" lang="ru-RU" sz="1800" spc="-1" strike="noStrike">
              <a:latin typeface="Arial"/>
            </a:endParaRPr>
          </a:p>
          <a:p>
            <a:pPr marL="302760" indent="-288720">
              <a:lnSpc>
                <a:spcPct val="100000"/>
              </a:lnSpc>
              <a:spcBef>
                <a:spcPts val="371"/>
              </a:spcBef>
              <a:buClr>
                <a:srgbClr val="000000"/>
              </a:buClr>
              <a:buSzPct val="103000"/>
              <a:buFont typeface="StarSymbol"/>
              <a:buAutoNum type="arabicPeriod"/>
            </a:pPr>
            <a:r>
              <a:rPr b="1" lang="ru-RU" sz="1800" spc="-7" strike="noStrike">
                <a:solidFill>
                  <a:srgbClr val="000000"/>
                </a:solidFill>
                <a:latin typeface="Calibri"/>
                <a:ea typeface="DejaVu Sans"/>
              </a:rPr>
              <a:t> </a:t>
            </a:r>
            <a:r>
              <a:rPr b="1" lang="ru-RU" sz="1800" spc="-7" strike="noStrike">
                <a:solidFill>
                  <a:srgbClr val="000000"/>
                </a:solidFill>
                <a:latin typeface="Calibri"/>
                <a:ea typeface="DejaVu Sans"/>
              </a:rPr>
              <a:t>Рецидивируюча системна інфекція, викликана атиповими мікобактеріями </a:t>
            </a:r>
            <a:r>
              <a:rPr b="1" lang="ru-RU" sz="1800" spc="-395" strike="noStrike">
                <a:solidFill>
                  <a:srgbClr val="000000"/>
                </a:solidFill>
                <a:latin typeface="Calibri"/>
                <a:ea typeface="DejaVu Sans"/>
              </a:rPr>
              <a:t> </a:t>
            </a:r>
            <a:r>
              <a:rPr b="1" lang="ru-RU" sz="1800" spc="-7" strike="noStrike">
                <a:solidFill>
                  <a:srgbClr val="000000"/>
                </a:solidFill>
                <a:latin typeface="Calibri"/>
                <a:ea typeface="DejaVu Sans"/>
              </a:rPr>
              <a:t>(наприклад,</a:t>
            </a:r>
            <a:r>
              <a:rPr b="1" lang="ru-RU" sz="1800" spc="-12" strike="noStrike">
                <a:solidFill>
                  <a:srgbClr val="000000"/>
                </a:solidFill>
                <a:latin typeface="Calibri"/>
                <a:ea typeface="DejaVu Sans"/>
              </a:rPr>
              <a:t> </a:t>
            </a:r>
            <a:r>
              <a:rPr b="1" lang="ru-RU" sz="1800" spc="-7" strike="noStrike">
                <a:solidFill>
                  <a:srgbClr val="000000"/>
                </a:solidFill>
                <a:latin typeface="Calibri"/>
                <a:ea typeface="DejaVu Sans"/>
              </a:rPr>
              <a:t>шийний лімфаденіт)</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CustomShape 1"/>
          <p:cNvSpPr/>
          <p:nvPr/>
        </p:nvSpPr>
        <p:spPr>
          <a:xfrm>
            <a:off x="540720" y="146880"/>
            <a:ext cx="8060760" cy="1104840"/>
          </a:xfrm>
          <a:prstGeom prst="rect">
            <a:avLst/>
          </a:prstGeom>
          <a:noFill/>
          <a:ln>
            <a:noFill/>
          </a:ln>
        </p:spPr>
        <p:style>
          <a:lnRef idx="0"/>
          <a:fillRef idx="0"/>
          <a:effectRef idx="0"/>
          <a:fontRef idx="minor"/>
        </p:style>
        <p:txBody>
          <a:bodyPr lIns="0" rIns="0" tIns="252000" bIns="0">
            <a:spAutoFit/>
          </a:bodyPr>
          <a:p>
            <a:pPr marL="408240" indent="-32040">
              <a:lnSpc>
                <a:spcPct val="100000"/>
              </a:lnSpc>
              <a:spcBef>
                <a:spcPts val="99"/>
              </a:spcBef>
            </a:pPr>
            <a:r>
              <a:rPr b="1" lang="ru-RU" sz="2800" spc="-7" strike="noStrike">
                <a:solidFill>
                  <a:srgbClr val="000000"/>
                </a:solidFill>
                <a:latin typeface="Calibri"/>
                <a:ea typeface="DejaVu Sans"/>
              </a:rPr>
              <a:t>Імунограма</a:t>
            </a:r>
            <a:r>
              <a:rPr b="1" lang="ru-RU" sz="2800" spc="-26" strike="noStrike">
                <a:solidFill>
                  <a:srgbClr val="000000"/>
                </a:solidFill>
                <a:latin typeface="Calibri"/>
                <a:ea typeface="DejaVu Sans"/>
              </a:rPr>
              <a:t> </a:t>
            </a:r>
            <a:r>
              <a:rPr b="1" lang="ru-RU" sz="2800" spc="-1" strike="noStrike">
                <a:solidFill>
                  <a:srgbClr val="000000"/>
                </a:solidFill>
                <a:latin typeface="Calibri"/>
                <a:ea typeface="DejaVu Sans"/>
              </a:rPr>
              <a:t>–</a:t>
            </a:r>
            <a:r>
              <a:rPr b="1" lang="ru-RU" sz="2800" spc="-52" strike="noStrike">
                <a:solidFill>
                  <a:srgbClr val="000000"/>
                </a:solidFill>
                <a:latin typeface="Calibri"/>
                <a:ea typeface="DejaVu Sans"/>
              </a:rPr>
              <a:t> </a:t>
            </a:r>
            <a:r>
              <a:rPr b="0" lang="ru-RU" sz="2800" spc="-7" strike="noStrike">
                <a:solidFill>
                  <a:srgbClr val="000000"/>
                </a:solidFill>
                <a:latin typeface="Calibri"/>
                <a:ea typeface="DejaVu Sans"/>
              </a:rPr>
              <a:t>комплекс</a:t>
            </a:r>
            <a:r>
              <a:rPr b="0" lang="ru-RU" sz="2800" spc="-26" strike="noStrike">
                <a:solidFill>
                  <a:srgbClr val="000000"/>
                </a:solidFill>
                <a:latin typeface="Calibri"/>
                <a:ea typeface="DejaVu Sans"/>
              </a:rPr>
              <a:t> </a:t>
            </a:r>
            <a:r>
              <a:rPr b="0" lang="ru-RU" sz="2800" spc="-7" strike="noStrike">
                <a:solidFill>
                  <a:srgbClr val="000000"/>
                </a:solidFill>
                <a:latin typeface="Calibri"/>
                <a:ea typeface="DejaVu Sans"/>
              </a:rPr>
              <a:t>досліджень</a:t>
            </a:r>
            <a:r>
              <a:rPr b="0" lang="ru-RU" sz="2800" spc="-21" strike="noStrike">
                <a:solidFill>
                  <a:srgbClr val="000000"/>
                </a:solidFill>
                <a:latin typeface="Calibri"/>
                <a:ea typeface="DejaVu Sans"/>
              </a:rPr>
              <a:t> </a:t>
            </a:r>
            <a:r>
              <a:rPr b="0" lang="ru-RU" sz="2800" spc="-7" strike="noStrike">
                <a:solidFill>
                  <a:srgbClr val="000000"/>
                </a:solidFill>
                <a:latin typeface="Calibri"/>
                <a:ea typeface="DejaVu Sans"/>
              </a:rPr>
              <a:t>крові,</a:t>
            </a:r>
            <a:r>
              <a:rPr b="0" lang="ru-RU" sz="2800" spc="-26" strike="noStrike">
                <a:solidFill>
                  <a:srgbClr val="000000"/>
                </a:solidFill>
                <a:latin typeface="Calibri"/>
                <a:ea typeface="DejaVu Sans"/>
              </a:rPr>
              <a:t> </a:t>
            </a:r>
            <a:r>
              <a:rPr b="0" lang="ru-RU" sz="2800" spc="-7" strike="noStrike">
                <a:solidFill>
                  <a:srgbClr val="000000"/>
                </a:solidFill>
                <a:latin typeface="Calibri"/>
                <a:ea typeface="DejaVu Sans"/>
              </a:rPr>
              <a:t>що </a:t>
            </a:r>
            <a:r>
              <a:rPr b="0" lang="ru-RU" sz="2800" spc="-622" strike="noStrike">
                <a:solidFill>
                  <a:srgbClr val="000000"/>
                </a:solidFill>
                <a:latin typeface="Calibri"/>
                <a:ea typeface="DejaVu Sans"/>
              </a:rPr>
              <a:t> </a:t>
            </a:r>
            <a:r>
              <a:rPr b="0" lang="ru-RU" sz="2800" spc="-7" strike="noStrike">
                <a:solidFill>
                  <a:srgbClr val="000000"/>
                </a:solidFill>
                <a:latin typeface="Calibri"/>
                <a:ea typeface="DejaVu Sans"/>
              </a:rPr>
              <a:t>характеризують</a:t>
            </a:r>
            <a:r>
              <a:rPr b="0" lang="ru-RU" sz="2800" spc="-32" strike="noStrike">
                <a:solidFill>
                  <a:srgbClr val="000000"/>
                </a:solidFill>
                <a:latin typeface="Calibri"/>
                <a:ea typeface="DejaVu Sans"/>
              </a:rPr>
              <a:t> </a:t>
            </a:r>
            <a:r>
              <a:rPr b="0" lang="ru-RU" sz="2800" spc="-7" strike="noStrike">
                <a:solidFill>
                  <a:srgbClr val="000000"/>
                </a:solidFill>
                <a:latin typeface="Calibri"/>
                <a:ea typeface="DejaVu Sans"/>
              </a:rPr>
              <a:t>компоненти</a:t>
            </a:r>
            <a:r>
              <a:rPr b="0" lang="ru-RU" sz="2800" spc="-35" strike="noStrike">
                <a:solidFill>
                  <a:srgbClr val="000000"/>
                </a:solidFill>
                <a:latin typeface="Calibri"/>
                <a:ea typeface="DejaVu Sans"/>
              </a:rPr>
              <a:t> </a:t>
            </a:r>
            <a:r>
              <a:rPr b="0" lang="ru-RU" sz="2800" spc="-7" strike="noStrike">
                <a:solidFill>
                  <a:srgbClr val="000000"/>
                </a:solidFill>
                <a:latin typeface="Calibri"/>
                <a:ea typeface="DejaVu Sans"/>
              </a:rPr>
              <a:t>імунної</a:t>
            </a:r>
            <a:r>
              <a:rPr b="0" lang="ru-RU" sz="2800" spc="-26" strike="noStrike">
                <a:solidFill>
                  <a:srgbClr val="000000"/>
                </a:solidFill>
                <a:latin typeface="Calibri"/>
                <a:ea typeface="DejaVu Sans"/>
              </a:rPr>
              <a:t> </a:t>
            </a:r>
            <a:r>
              <a:rPr b="0" lang="ru-RU" sz="2800" spc="-7" strike="noStrike">
                <a:solidFill>
                  <a:srgbClr val="000000"/>
                </a:solidFill>
                <a:latin typeface="Calibri"/>
                <a:ea typeface="DejaVu Sans"/>
              </a:rPr>
              <a:t>системи</a:t>
            </a:r>
            <a:endParaRPr b="0" lang="ru-RU" sz="2800" spc="-1" strike="noStrike">
              <a:latin typeface="Arial"/>
            </a:endParaRPr>
          </a:p>
        </p:txBody>
      </p:sp>
      <p:sp>
        <p:nvSpPr>
          <p:cNvPr id="446" name="CustomShape 2"/>
          <p:cNvSpPr/>
          <p:nvPr/>
        </p:nvSpPr>
        <p:spPr>
          <a:xfrm>
            <a:off x="238320" y="1627920"/>
            <a:ext cx="8300520" cy="4281120"/>
          </a:xfrm>
          <a:prstGeom prst="rect">
            <a:avLst/>
          </a:prstGeom>
          <a:noFill/>
          <a:ln>
            <a:noFill/>
          </a:ln>
        </p:spPr>
        <p:style>
          <a:lnRef idx="0"/>
          <a:fillRef idx="0"/>
          <a:effectRef idx="0"/>
          <a:fontRef idx="minor"/>
        </p:style>
        <p:txBody>
          <a:bodyPr lIns="0" rIns="0" tIns="12600" bIns="0">
            <a:spAutoFit/>
          </a:bodyPr>
          <a:p>
            <a:pPr marL="355680" indent="-340920">
              <a:lnSpc>
                <a:spcPct val="100000"/>
              </a:lnSpc>
              <a:spcBef>
                <a:spcPts val="99"/>
              </a:spcBef>
              <a:buClr>
                <a:srgbClr val="000000"/>
              </a:buClr>
              <a:buSzPct val="103000"/>
              <a:buFont typeface="Microsoft Sans Serif"/>
              <a:buChar char="•"/>
            </a:pPr>
            <a:r>
              <a:rPr b="1" lang="ru-RU" sz="2000" spc="-7" strike="noStrike">
                <a:solidFill>
                  <a:srgbClr val="000000"/>
                </a:solidFill>
                <a:latin typeface="Calibri"/>
                <a:ea typeface="DejaVu Sans"/>
              </a:rPr>
              <a:t>Загальний</a:t>
            </a:r>
            <a:r>
              <a:rPr b="1" lang="ru-RU" sz="2000" spc="-35" strike="noStrike">
                <a:solidFill>
                  <a:srgbClr val="000000"/>
                </a:solidFill>
                <a:latin typeface="Calibri"/>
                <a:ea typeface="DejaVu Sans"/>
              </a:rPr>
              <a:t> </a:t>
            </a:r>
            <a:r>
              <a:rPr b="1" lang="ru-RU" sz="2000" spc="-7" strike="noStrike">
                <a:solidFill>
                  <a:srgbClr val="000000"/>
                </a:solidFill>
                <a:latin typeface="Calibri"/>
                <a:ea typeface="DejaVu Sans"/>
              </a:rPr>
              <a:t>аналіз</a:t>
            </a:r>
            <a:r>
              <a:rPr b="1" lang="ru-RU" sz="2000" spc="-32" strike="noStrike">
                <a:solidFill>
                  <a:srgbClr val="000000"/>
                </a:solidFill>
                <a:latin typeface="Calibri"/>
                <a:ea typeface="DejaVu Sans"/>
              </a:rPr>
              <a:t> </a:t>
            </a:r>
            <a:r>
              <a:rPr b="1" lang="ru-RU" sz="2000" spc="-7" strike="noStrike">
                <a:solidFill>
                  <a:srgbClr val="000000"/>
                </a:solidFill>
                <a:latin typeface="Calibri"/>
                <a:ea typeface="DejaVu Sans"/>
              </a:rPr>
              <a:t>крові</a:t>
            </a:r>
            <a:endParaRPr b="0" lang="ru-RU" sz="2000" spc="-1" strike="noStrike">
              <a:latin typeface="Arial"/>
            </a:endParaRPr>
          </a:p>
          <a:p>
            <a:pPr marL="355680" indent="-340920">
              <a:lnSpc>
                <a:spcPct val="100000"/>
              </a:lnSpc>
              <a:buClr>
                <a:srgbClr val="000000"/>
              </a:buClr>
              <a:buSzPct val="103000"/>
              <a:buFont typeface="Microsoft Sans Serif"/>
              <a:buChar char="•"/>
            </a:pPr>
            <a:r>
              <a:rPr b="1" lang="ru-RU" sz="2000" spc="-7" strike="noStrike">
                <a:solidFill>
                  <a:srgbClr val="000000"/>
                </a:solidFill>
                <a:latin typeface="Calibri"/>
                <a:ea typeface="DejaVu Sans"/>
              </a:rPr>
              <a:t>Загальна</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кількість</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лімфоцитів</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(абсолютна</a:t>
            </a:r>
            <a:r>
              <a:rPr b="1" lang="ru-RU" sz="2000" spc="-15" strike="noStrike">
                <a:solidFill>
                  <a:srgbClr val="000000"/>
                </a:solidFill>
                <a:latin typeface="Calibri"/>
                <a:ea typeface="DejaVu Sans"/>
              </a:rPr>
              <a:t> </a:t>
            </a:r>
            <a:r>
              <a:rPr b="1" lang="ru-RU" sz="2000" spc="-1" strike="noStrike">
                <a:solidFill>
                  <a:srgbClr val="000000"/>
                </a:solidFill>
                <a:latin typeface="Calibri"/>
                <a:ea typeface="DejaVu Sans"/>
              </a:rPr>
              <a:t>і</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відносна)</a:t>
            </a:r>
            <a:endParaRPr b="0" lang="ru-RU" sz="2000" spc="-1" strike="noStrike">
              <a:latin typeface="Arial"/>
            </a:endParaRPr>
          </a:p>
          <a:p>
            <a:pPr marL="355680" indent="-340920">
              <a:lnSpc>
                <a:spcPct val="100000"/>
              </a:lnSpc>
              <a:buClr>
                <a:srgbClr val="000000"/>
              </a:buClr>
              <a:buSzPct val="103000"/>
              <a:buFont typeface="Microsoft Sans Serif"/>
              <a:buChar char="•"/>
            </a:pPr>
            <a:r>
              <a:rPr b="1" lang="ru-RU" sz="2000" spc="-7" strike="noStrike">
                <a:solidFill>
                  <a:srgbClr val="000000"/>
                </a:solidFill>
                <a:latin typeface="Calibri"/>
                <a:ea typeface="DejaVu Sans"/>
              </a:rPr>
              <a:t>Дослідження</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субпопуляцій</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лімфоцитів,</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розширена</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панель</a:t>
            </a:r>
            <a:r>
              <a:rPr b="1" lang="ru-RU" sz="2000" spc="55" strike="noStrike">
                <a:solidFill>
                  <a:srgbClr val="000000"/>
                </a:solidFill>
                <a:latin typeface="Calibri"/>
                <a:ea typeface="DejaVu Sans"/>
              </a:rPr>
              <a:t> </a:t>
            </a:r>
            <a:r>
              <a:rPr b="0" i="1" lang="ru-RU" sz="2000" spc="-7" strike="noStrike">
                <a:solidFill>
                  <a:srgbClr val="000000"/>
                </a:solidFill>
                <a:latin typeface="Calibri"/>
                <a:ea typeface="DejaVu Sans"/>
              </a:rPr>
              <a:t>(CD3,</a:t>
            </a:r>
            <a:r>
              <a:rPr b="0" i="1" lang="ru-RU" sz="2000" spc="-12" strike="noStrike">
                <a:solidFill>
                  <a:srgbClr val="000000"/>
                </a:solidFill>
                <a:latin typeface="Calibri"/>
                <a:ea typeface="DejaVu Sans"/>
              </a:rPr>
              <a:t> </a:t>
            </a:r>
            <a:r>
              <a:rPr b="0" i="1" lang="ru-RU" sz="2000" spc="-7" strike="noStrike">
                <a:solidFill>
                  <a:srgbClr val="000000"/>
                </a:solidFill>
                <a:latin typeface="Calibri"/>
                <a:ea typeface="DejaVu Sans"/>
              </a:rPr>
              <a:t>CD4, </a:t>
            </a:r>
            <a:r>
              <a:rPr b="0" i="1" lang="ru-RU" sz="2000" spc="-1" strike="noStrike">
                <a:solidFill>
                  <a:srgbClr val="000000"/>
                </a:solidFill>
                <a:latin typeface="Calibri"/>
                <a:ea typeface="DejaVu Sans"/>
              </a:rPr>
              <a:t> </a:t>
            </a:r>
            <a:r>
              <a:rPr b="0" i="1" lang="ru-RU" sz="2000" spc="-7" strike="noStrike">
                <a:solidFill>
                  <a:srgbClr val="000000"/>
                </a:solidFill>
                <a:latin typeface="Calibri"/>
                <a:ea typeface="DejaVu Sans"/>
              </a:rPr>
              <a:t>CD8,</a:t>
            </a:r>
            <a:r>
              <a:rPr b="0" i="1" lang="ru-RU" sz="2000" spc="-12" strike="noStrike">
                <a:solidFill>
                  <a:srgbClr val="000000"/>
                </a:solidFill>
                <a:latin typeface="Calibri"/>
                <a:ea typeface="DejaVu Sans"/>
              </a:rPr>
              <a:t> </a:t>
            </a:r>
            <a:r>
              <a:rPr b="0" i="1" lang="ru-RU" sz="2000" spc="-7" strike="noStrike">
                <a:solidFill>
                  <a:srgbClr val="000000"/>
                </a:solidFill>
                <a:latin typeface="Calibri"/>
                <a:ea typeface="DejaVu Sans"/>
              </a:rPr>
              <a:t>CD19, CD16</a:t>
            </a:r>
            <a:r>
              <a:rPr b="0" i="1" lang="ru-RU" sz="2000" spc="-12" strike="noStrike">
                <a:solidFill>
                  <a:srgbClr val="000000"/>
                </a:solidFill>
                <a:latin typeface="Calibri"/>
                <a:ea typeface="DejaVu Sans"/>
              </a:rPr>
              <a:t> </a:t>
            </a:r>
            <a:r>
              <a:rPr b="0" i="1" lang="ru-RU" sz="2000" spc="-7" strike="noStrike">
                <a:solidFill>
                  <a:srgbClr val="000000"/>
                </a:solidFill>
                <a:latin typeface="Calibri"/>
                <a:ea typeface="DejaVu Sans"/>
              </a:rPr>
              <a:t>(56), CD3</a:t>
            </a:r>
            <a:r>
              <a:rPr b="0" i="1" lang="ru-RU" sz="2000" spc="-12" strike="noStrike">
                <a:solidFill>
                  <a:srgbClr val="000000"/>
                </a:solidFill>
                <a:latin typeface="Calibri"/>
                <a:ea typeface="DejaVu Sans"/>
              </a:rPr>
              <a:t> </a:t>
            </a:r>
            <a:r>
              <a:rPr b="0" i="1" lang="ru-RU" sz="2000" spc="-1" strike="noStrike">
                <a:solidFill>
                  <a:srgbClr val="000000"/>
                </a:solidFill>
                <a:latin typeface="Calibri"/>
                <a:ea typeface="DejaVu Sans"/>
              </a:rPr>
              <a:t>+</a:t>
            </a:r>
            <a:r>
              <a:rPr b="0" i="1" lang="ru-RU" sz="2000" spc="-7" strike="noStrike">
                <a:solidFill>
                  <a:srgbClr val="000000"/>
                </a:solidFill>
                <a:latin typeface="Calibri"/>
                <a:ea typeface="DejaVu Sans"/>
              </a:rPr>
              <a:t> HLA-DR</a:t>
            </a:r>
            <a:r>
              <a:rPr b="0" i="1" lang="ru-RU" sz="2000" spc="-12" strike="noStrike">
                <a:solidFill>
                  <a:srgbClr val="000000"/>
                </a:solidFill>
                <a:latin typeface="Calibri"/>
                <a:ea typeface="DejaVu Sans"/>
              </a:rPr>
              <a:t> </a:t>
            </a:r>
            <a:r>
              <a:rPr b="0" i="1" lang="ru-RU" sz="2000" spc="-7" strike="noStrike">
                <a:solidFill>
                  <a:srgbClr val="000000"/>
                </a:solidFill>
                <a:latin typeface="Calibri"/>
                <a:ea typeface="DejaVu Sans"/>
              </a:rPr>
              <a:t>+, CD3</a:t>
            </a:r>
            <a:r>
              <a:rPr b="0" i="1" lang="ru-RU" sz="2000" spc="-12" strike="noStrike">
                <a:solidFill>
                  <a:srgbClr val="000000"/>
                </a:solidFill>
                <a:latin typeface="Calibri"/>
                <a:ea typeface="DejaVu Sans"/>
              </a:rPr>
              <a:t> </a:t>
            </a:r>
            <a:r>
              <a:rPr b="0" i="1" lang="ru-RU" sz="2000" spc="-1" strike="noStrike">
                <a:solidFill>
                  <a:srgbClr val="000000"/>
                </a:solidFill>
                <a:latin typeface="Calibri"/>
                <a:ea typeface="DejaVu Sans"/>
              </a:rPr>
              <a:t>+</a:t>
            </a:r>
            <a:r>
              <a:rPr b="0" i="1" lang="ru-RU" sz="2000" spc="-7" strike="noStrike">
                <a:solidFill>
                  <a:srgbClr val="000000"/>
                </a:solidFill>
                <a:latin typeface="Calibri"/>
                <a:ea typeface="DejaVu Sans"/>
              </a:rPr>
              <a:t> CD16</a:t>
            </a:r>
            <a:r>
              <a:rPr b="0" i="1" lang="ru-RU" sz="2000" spc="-12" strike="noStrike">
                <a:solidFill>
                  <a:srgbClr val="000000"/>
                </a:solidFill>
                <a:latin typeface="Calibri"/>
                <a:ea typeface="DejaVu Sans"/>
              </a:rPr>
              <a:t> </a:t>
            </a:r>
            <a:r>
              <a:rPr b="0" i="1" lang="ru-RU" sz="2000" spc="-7" strike="noStrike">
                <a:solidFill>
                  <a:srgbClr val="000000"/>
                </a:solidFill>
                <a:latin typeface="Calibri"/>
                <a:ea typeface="DejaVu Sans"/>
              </a:rPr>
              <a:t>(56) </a:t>
            </a:r>
            <a:r>
              <a:rPr b="0" i="1" lang="ru-RU" sz="2000" spc="-1" strike="noStrike">
                <a:solidFill>
                  <a:srgbClr val="000000"/>
                </a:solidFill>
                <a:latin typeface="Calibri"/>
                <a:ea typeface="DejaVu Sans"/>
              </a:rPr>
              <a:t>+</a:t>
            </a:r>
            <a:r>
              <a:rPr b="0" i="1" lang="ru-RU" sz="2000" spc="-12" strike="noStrike">
                <a:solidFill>
                  <a:srgbClr val="000000"/>
                </a:solidFill>
                <a:latin typeface="Calibri"/>
                <a:ea typeface="DejaVu Sans"/>
              </a:rPr>
              <a:t> </a:t>
            </a:r>
            <a:r>
              <a:rPr b="0" i="1" lang="ru-RU" sz="2000" spc="-7" strike="noStrike">
                <a:solidFill>
                  <a:srgbClr val="000000"/>
                </a:solidFill>
                <a:latin typeface="Calibri"/>
                <a:ea typeface="DejaVu Sans"/>
              </a:rPr>
              <a:t>(EK-T), CD8</a:t>
            </a:r>
            <a:r>
              <a:rPr b="0" i="1" lang="ru-RU" sz="2000" spc="-12" strike="noStrike">
                <a:solidFill>
                  <a:srgbClr val="000000"/>
                </a:solidFill>
                <a:latin typeface="Calibri"/>
                <a:ea typeface="DejaVu Sans"/>
              </a:rPr>
              <a:t> </a:t>
            </a:r>
            <a:r>
              <a:rPr b="0" i="1" lang="ru-RU" sz="2000" spc="-1" strike="noStrike">
                <a:solidFill>
                  <a:srgbClr val="000000"/>
                </a:solidFill>
                <a:latin typeface="Calibri"/>
                <a:ea typeface="DejaVu Sans"/>
              </a:rPr>
              <a:t>+</a:t>
            </a:r>
            <a:r>
              <a:rPr b="0" i="1" lang="ru-RU" sz="2000" spc="-7" strike="noStrike">
                <a:solidFill>
                  <a:srgbClr val="000000"/>
                </a:solidFill>
                <a:latin typeface="Calibri"/>
                <a:ea typeface="DejaVu Sans"/>
              </a:rPr>
              <a:t> CD38</a:t>
            </a:r>
            <a:endParaRPr b="0" lang="ru-RU" sz="2000" spc="-1" strike="noStrike">
              <a:latin typeface="Arial"/>
            </a:endParaRPr>
          </a:p>
          <a:p>
            <a:pPr marL="355680">
              <a:lnSpc>
                <a:spcPct val="100000"/>
              </a:lnSpc>
            </a:pPr>
            <a:r>
              <a:rPr b="0" i="1" lang="ru-RU" sz="2000" spc="-7" strike="noStrike">
                <a:solidFill>
                  <a:srgbClr val="000000"/>
                </a:solidFill>
                <a:latin typeface="Calibri"/>
                <a:ea typeface="DejaVu Sans"/>
              </a:rPr>
              <a:t>+,</a:t>
            </a:r>
            <a:r>
              <a:rPr b="0" i="1" lang="ru-RU" sz="2000" spc="-12" strike="noStrike">
                <a:solidFill>
                  <a:srgbClr val="000000"/>
                </a:solidFill>
                <a:latin typeface="Calibri"/>
                <a:ea typeface="DejaVu Sans"/>
              </a:rPr>
              <a:t> </a:t>
            </a:r>
            <a:r>
              <a:rPr b="0" i="1" lang="ru-RU" sz="2000" spc="-7" strike="noStrike">
                <a:solidFill>
                  <a:srgbClr val="000000"/>
                </a:solidFill>
                <a:latin typeface="Calibri"/>
                <a:ea typeface="DejaVu Sans"/>
              </a:rPr>
              <a:t>CD3</a:t>
            </a:r>
            <a:r>
              <a:rPr b="0" i="1" lang="ru-RU" sz="2000" spc="-12" strike="noStrike">
                <a:solidFill>
                  <a:srgbClr val="000000"/>
                </a:solidFill>
                <a:latin typeface="Calibri"/>
                <a:ea typeface="DejaVu Sans"/>
              </a:rPr>
              <a:t> </a:t>
            </a:r>
            <a:r>
              <a:rPr b="0" i="1" lang="ru-RU" sz="2000" spc="-1" strike="noStrike">
                <a:solidFill>
                  <a:srgbClr val="000000"/>
                </a:solidFill>
                <a:latin typeface="Calibri"/>
                <a:ea typeface="DejaVu Sans"/>
              </a:rPr>
              <a:t>+</a:t>
            </a:r>
            <a:r>
              <a:rPr b="0" i="1" lang="ru-RU" sz="2000" spc="-12" strike="noStrike">
                <a:solidFill>
                  <a:srgbClr val="000000"/>
                </a:solidFill>
                <a:latin typeface="Calibri"/>
                <a:ea typeface="DejaVu Sans"/>
              </a:rPr>
              <a:t> </a:t>
            </a:r>
            <a:r>
              <a:rPr b="0" i="1" lang="ru-RU" sz="2000" spc="-7" strike="noStrike">
                <a:solidFill>
                  <a:srgbClr val="000000"/>
                </a:solidFill>
                <a:latin typeface="Calibri"/>
                <a:ea typeface="DejaVu Sans"/>
              </a:rPr>
              <a:t>CD25</a:t>
            </a:r>
            <a:r>
              <a:rPr b="0" i="1" lang="ru-RU" sz="2000" spc="-12" strike="noStrike">
                <a:solidFill>
                  <a:srgbClr val="000000"/>
                </a:solidFill>
                <a:latin typeface="Calibri"/>
                <a:ea typeface="DejaVu Sans"/>
              </a:rPr>
              <a:t> </a:t>
            </a:r>
            <a:r>
              <a:rPr b="0" i="1" lang="ru-RU" sz="2000" spc="-7" strike="noStrike">
                <a:solidFill>
                  <a:srgbClr val="000000"/>
                </a:solidFill>
                <a:latin typeface="Calibri"/>
                <a:ea typeface="DejaVu Sans"/>
              </a:rPr>
              <a:t>+,</a:t>
            </a:r>
            <a:r>
              <a:rPr b="0" i="1" lang="ru-RU" sz="2000" spc="-12" strike="noStrike">
                <a:solidFill>
                  <a:srgbClr val="000000"/>
                </a:solidFill>
                <a:latin typeface="Calibri"/>
                <a:ea typeface="DejaVu Sans"/>
              </a:rPr>
              <a:t> </a:t>
            </a:r>
            <a:r>
              <a:rPr b="0" i="1" lang="ru-RU" sz="2000" spc="-7" strike="noStrike">
                <a:solidFill>
                  <a:srgbClr val="000000"/>
                </a:solidFill>
                <a:latin typeface="Calibri"/>
                <a:ea typeface="DejaVu Sans"/>
              </a:rPr>
              <a:t>CD3 </a:t>
            </a:r>
            <a:r>
              <a:rPr b="0" i="1" lang="ru-RU" sz="2000" spc="-1" strike="noStrike">
                <a:solidFill>
                  <a:srgbClr val="000000"/>
                </a:solidFill>
                <a:latin typeface="Calibri"/>
                <a:ea typeface="DejaVu Sans"/>
              </a:rPr>
              <a:t>+</a:t>
            </a:r>
            <a:r>
              <a:rPr b="0" i="1" lang="ru-RU" sz="2000" spc="-12" strike="noStrike">
                <a:solidFill>
                  <a:srgbClr val="000000"/>
                </a:solidFill>
                <a:latin typeface="Calibri"/>
                <a:ea typeface="DejaVu Sans"/>
              </a:rPr>
              <a:t> </a:t>
            </a:r>
            <a:r>
              <a:rPr b="0" i="1" lang="ru-RU" sz="2000" spc="-7" strike="noStrike">
                <a:solidFill>
                  <a:srgbClr val="000000"/>
                </a:solidFill>
                <a:latin typeface="Calibri"/>
                <a:ea typeface="DejaVu Sans"/>
              </a:rPr>
              <a:t>CD56</a:t>
            </a:r>
            <a:r>
              <a:rPr b="0" i="1" lang="ru-RU" sz="2000" spc="-12" strike="noStrike">
                <a:solidFill>
                  <a:srgbClr val="000000"/>
                </a:solidFill>
                <a:latin typeface="Calibri"/>
                <a:ea typeface="DejaVu Sans"/>
              </a:rPr>
              <a:t> </a:t>
            </a:r>
            <a:r>
              <a:rPr b="0" i="1" lang="ru-RU" sz="2000" spc="-1" strike="noStrike">
                <a:solidFill>
                  <a:srgbClr val="000000"/>
                </a:solidFill>
                <a:latin typeface="Calibri"/>
                <a:ea typeface="DejaVu Sans"/>
              </a:rPr>
              <a:t>+</a:t>
            </a:r>
            <a:r>
              <a:rPr b="0" i="1" lang="ru-RU" sz="2000" spc="-12" strike="noStrike">
                <a:solidFill>
                  <a:srgbClr val="000000"/>
                </a:solidFill>
                <a:latin typeface="Calibri"/>
                <a:ea typeface="DejaVu Sans"/>
              </a:rPr>
              <a:t> </a:t>
            </a:r>
            <a:r>
              <a:rPr b="0" i="1" lang="ru-RU" sz="2000" spc="-1" strike="noStrike">
                <a:solidFill>
                  <a:srgbClr val="000000"/>
                </a:solidFill>
                <a:latin typeface="Calibri"/>
                <a:ea typeface="DejaVu Sans"/>
              </a:rPr>
              <a:t>,</a:t>
            </a:r>
            <a:r>
              <a:rPr b="0" i="1" lang="ru-RU" sz="2000" spc="-12" strike="noStrike">
                <a:solidFill>
                  <a:srgbClr val="000000"/>
                </a:solidFill>
                <a:latin typeface="Calibri"/>
                <a:ea typeface="DejaVu Sans"/>
              </a:rPr>
              <a:t> </a:t>
            </a:r>
            <a:r>
              <a:rPr b="0" i="1" lang="ru-RU" sz="2000" spc="-7" strike="noStrike">
                <a:solidFill>
                  <a:srgbClr val="000000"/>
                </a:solidFill>
                <a:latin typeface="Calibri"/>
                <a:ea typeface="DejaVu Sans"/>
              </a:rPr>
              <a:t>CD95,</a:t>
            </a:r>
            <a:r>
              <a:rPr b="0" i="1" lang="ru-RU" sz="2000" spc="-12" strike="noStrike">
                <a:solidFill>
                  <a:srgbClr val="000000"/>
                </a:solidFill>
                <a:latin typeface="Calibri"/>
                <a:ea typeface="DejaVu Sans"/>
              </a:rPr>
              <a:t> </a:t>
            </a:r>
            <a:r>
              <a:rPr b="0" i="1" lang="ru-RU" sz="2000" spc="-7" strike="noStrike">
                <a:solidFill>
                  <a:srgbClr val="000000"/>
                </a:solidFill>
                <a:latin typeface="Calibri"/>
                <a:ea typeface="DejaVu Sans"/>
              </a:rPr>
              <a:t>CD4 </a:t>
            </a:r>
            <a:r>
              <a:rPr b="0" i="1" lang="ru-RU" sz="2000" spc="-1" strike="noStrike">
                <a:solidFill>
                  <a:srgbClr val="000000"/>
                </a:solidFill>
                <a:latin typeface="Calibri"/>
                <a:ea typeface="DejaVu Sans"/>
              </a:rPr>
              <a:t>/</a:t>
            </a:r>
            <a:r>
              <a:rPr b="0" i="1" lang="ru-RU" sz="2000" spc="-12" strike="noStrike">
                <a:solidFill>
                  <a:srgbClr val="000000"/>
                </a:solidFill>
                <a:latin typeface="Calibri"/>
                <a:ea typeface="DejaVu Sans"/>
              </a:rPr>
              <a:t> </a:t>
            </a:r>
            <a:r>
              <a:rPr b="0" i="1" lang="ru-RU" sz="2000" spc="-7" strike="noStrike">
                <a:solidFill>
                  <a:srgbClr val="000000"/>
                </a:solidFill>
                <a:latin typeface="Calibri"/>
                <a:ea typeface="DejaVu Sans"/>
              </a:rPr>
              <a:t>CD8)</a:t>
            </a:r>
            <a:endParaRPr b="0" lang="ru-RU" sz="2000" spc="-1" strike="noStrike">
              <a:latin typeface="Arial"/>
            </a:endParaRPr>
          </a:p>
          <a:p>
            <a:pPr marL="355680" indent="-340920">
              <a:lnSpc>
                <a:spcPct val="100000"/>
              </a:lnSpc>
              <a:buClr>
                <a:srgbClr val="000000"/>
              </a:buClr>
              <a:buSzPct val="103000"/>
              <a:buFont typeface="Microsoft Sans Serif"/>
              <a:buChar char="•"/>
            </a:pPr>
            <a:r>
              <a:rPr b="1" lang="ru-RU" sz="2000" spc="-7" strike="noStrike">
                <a:solidFill>
                  <a:srgbClr val="000000"/>
                </a:solidFill>
                <a:latin typeface="Calibri"/>
                <a:ea typeface="DejaVu Sans"/>
              </a:rPr>
              <a:t>Класи</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сироваткових</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імуноглобулінів</a:t>
            </a:r>
            <a:r>
              <a:rPr b="1" lang="ru-RU" sz="2000" spc="15" strike="noStrike">
                <a:solidFill>
                  <a:srgbClr val="000000"/>
                </a:solidFill>
                <a:latin typeface="Calibri"/>
                <a:ea typeface="DejaVu Sans"/>
              </a:rPr>
              <a:t> </a:t>
            </a:r>
            <a:r>
              <a:rPr b="0" i="1" lang="ru-RU" sz="2000" spc="-7" strike="noStrike">
                <a:solidFill>
                  <a:srgbClr val="000000"/>
                </a:solidFill>
                <a:latin typeface="Calibri"/>
                <a:ea typeface="DejaVu Sans"/>
              </a:rPr>
              <a:t>(IgA,</a:t>
            </a:r>
            <a:r>
              <a:rPr b="0" i="1" lang="ru-RU" sz="2000" spc="-15" strike="noStrike">
                <a:solidFill>
                  <a:srgbClr val="000000"/>
                </a:solidFill>
                <a:latin typeface="Calibri"/>
                <a:ea typeface="DejaVu Sans"/>
              </a:rPr>
              <a:t> </a:t>
            </a:r>
            <a:r>
              <a:rPr b="0" i="1" lang="ru-RU" sz="2000" spc="-7" strike="noStrike">
                <a:solidFill>
                  <a:srgbClr val="000000"/>
                </a:solidFill>
                <a:latin typeface="Calibri"/>
                <a:ea typeface="DejaVu Sans"/>
              </a:rPr>
              <a:t>IgM,</a:t>
            </a:r>
            <a:r>
              <a:rPr b="0" i="1" lang="ru-RU" sz="2000" spc="-15" strike="noStrike">
                <a:solidFill>
                  <a:srgbClr val="000000"/>
                </a:solidFill>
                <a:latin typeface="Calibri"/>
                <a:ea typeface="DejaVu Sans"/>
              </a:rPr>
              <a:t> </a:t>
            </a:r>
            <a:r>
              <a:rPr b="0" i="1" lang="ru-RU" sz="2000" spc="-7" strike="noStrike">
                <a:solidFill>
                  <a:srgbClr val="000000"/>
                </a:solidFill>
                <a:latin typeface="Calibri"/>
                <a:ea typeface="DejaVu Sans"/>
              </a:rPr>
              <a:t>IgG)</a:t>
            </a:r>
            <a:endParaRPr b="0" lang="ru-RU" sz="2000" spc="-1" strike="noStrike">
              <a:latin typeface="Arial"/>
            </a:endParaRPr>
          </a:p>
          <a:p>
            <a:pPr marL="355680" indent="-340920">
              <a:lnSpc>
                <a:spcPct val="100000"/>
              </a:lnSpc>
              <a:buClr>
                <a:srgbClr val="000000"/>
              </a:buClr>
              <a:buSzPct val="103000"/>
              <a:buFont typeface="Microsoft Sans Serif"/>
              <a:buChar char="•"/>
            </a:pPr>
            <a:r>
              <a:rPr b="1" lang="ru-RU" sz="2000" spc="-7" strike="noStrike">
                <a:solidFill>
                  <a:srgbClr val="000000"/>
                </a:solidFill>
                <a:latin typeface="Calibri"/>
                <a:ea typeface="DejaVu Sans"/>
              </a:rPr>
              <a:t>Показники</a:t>
            </a:r>
            <a:r>
              <a:rPr b="1" lang="ru-RU" sz="2000" spc="-46" strike="noStrike">
                <a:solidFill>
                  <a:srgbClr val="000000"/>
                </a:solidFill>
                <a:latin typeface="Calibri"/>
                <a:ea typeface="DejaVu Sans"/>
              </a:rPr>
              <a:t> </a:t>
            </a:r>
            <a:r>
              <a:rPr b="1" lang="ru-RU" sz="2000" spc="-7" strike="noStrike">
                <a:solidFill>
                  <a:srgbClr val="000000"/>
                </a:solidFill>
                <a:latin typeface="Calibri"/>
                <a:ea typeface="DejaVu Sans"/>
              </a:rPr>
              <a:t>фагоцитозу</a:t>
            </a:r>
            <a:endParaRPr b="0" lang="ru-RU" sz="2000" spc="-1" strike="noStrike">
              <a:latin typeface="Arial"/>
            </a:endParaRPr>
          </a:p>
          <a:p>
            <a:pPr marL="355680" indent="-340920">
              <a:lnSpc>
                <a:spcPct val="100000"/>
              </a:lnSpc>
              <a:buClr>
                <a:srgbClr val="000000"/>
              </a:buClr>
              <a:buSzPct val="103000"/>
              <a:buFont typeface="Microsoft Sans Serif"/>
              <a:buChar char="•"/>
            </a:pPr>
            <a:r>
              <a:rPr b="1" lang="ru-RU" sz="2000" spc="-7" strike="noStrike">
                <a:solidFill>
                  <a:srgbClr val="000000"/>
                </a:solidFill>
                <a:latin typeface="Calibri"/>
                <a:ea typeface="DejaVu Sans"/>
              </a:rPr>
              <a:t>Білки</a:t>
            </a:r>
            <a:r>
              <a:rPr b="1" lang="ru-RU" sz="2000" spc="-35" strike="noStrike">
                <a:solidFill>
                  <a:srgbClr val="000000"/>
                </a:solidFill>
                <a:latin typeface="Calibri"/>
                <a:ea typeface="DejaVu Sans"/>
              </a:rPr>
              <a:t> </a:t>
            </a:r>
            <a:r>
              <a:rPr b="1" lang="ru-RU" sz="2000" spc="-7" strike="noStrike">
                <a:solidFill>
                  <a:srgbClr val="000000"/>
                </a:solidFill>
                <a:latin typeface="Calibri"/>
                <a:ea typeface="DejaVu Sans"/>
              </a:rPr>
              <a:t>системи</a:t>
            </a:r>
            <a:r>
              <a:rPr b="1" lang="ru-RU" sz="2000" spc="-32" strike="noStrike">
                <a:solidFill>
                  <a:srgbClr val="000000"/>
                </a:solidFill>
                <a:latin typeface="Calibri"/>
                <a:ea typeface="DejaVu Sans"/>
              </a:rPr>
              <a:t> </a:t>
            </a:r>
            <a:r>
              <a:rPr b="1" lang="ru-RU" sz="2000" spc="-7" strike="noStrike">
                <a:solidFill>
                  <a:srgbClr val="000000"/>
                </a:solidFill>
                <a:latin typeface="Calibri"/>
                <a:ea typeface="DejaVu Sans"/>
              </a:rPr>
              <a:t>комплементу</a:t>
            </a:r>
            <a:endParaRPr b="0" lang="ru-RU" sz="2000" spc="-1" strike="noStrike">
              <a:latin typeface="Arial"/>
            </a:endParaRPr>
          </a:p>
          <a:p>
            <a:pPr marL="355680" indent="-340920">
              <a:lnSpc>
                <a:spcPct val="100000"/>
              </a:lnSpc>
              <a:buClr>
                <a:srgbClr val="000000"/>
              </a:buClr>
              <a:buSzPct val="103000"/>
              <a:buFont typeface="Microsoft Sans Serif"/>
              <a:buChar char="•"/>
            </a:pPr>
            <a:r>
              <a:rPr b="1" lang="ru-RU" sz="2000" spc="-7" strike="noStrike">
                <a:solidFill>
                  <a:srgbClr val="000000"/>
                </a:solidFill>
                <a:latin typeface="Calibri"/>
                <a:ea typeface="DejaVu Sans"/>
              </a:rPr>
              <a:t>Циркулючі</a:t>
            </a:r>
            <a:r>
              <a:rPr b="1" lang="ru-RU" sz="2000" spc="-35" strike="noStrike">
                <a:solidFill>
                  <a:srgbClr val="000000"/>
                </a:solidFill>
                <a:latin typeface="Calibri"/>
                <a:ea typeface="DejaVu Sans"/>
              </a:rPr>
              <a:t> </a:t>
            </a:r>
            <a:r>
              <a:rPr b="1" lang="ru-RU" sz="2000" spc="-7" strike="noStrike">
                <a:solidFill>
                  <a:srgbClr val="000000"/>
                </a:solidFill>
                <a:latin typeface="Calibri"/>
                <a:ea typeface="DejaVu Sans"/>
              </a:rPr>
              <a:t>імунні</a:t>
            </a:r>
            <a:r>
              <a:rPr b="1" lang="ru-RU" sz="2000" spc="-32" strike="noStrike">
                <a:solidFill>
                  <a:srgbClr val="000000"/>
                </a:solidFill>
                <a:latin typeface="Calibri"/>
                <a:ea typeface="DejaVu Sans"/>
              </a:rPr>
              <a:t> </a:t>
            </a:r>
            <a:r>
              <a:rPr b="1" lang="ru-RU" sz="2000" spc="-7" strike="noStrike">
                <a:solidFill>
                  <a:srgbClr val="000000"/>
                </a:solidFill>
                <a:latin typeface="Calibri"/>
                <a:ea typeface="DejaVu Sans"/>
              </a:rPr>
              <a:t>комплекси</a:t>
            </a:r>
            <a:endParaRPr b="0" lang="ru-RU" sz="2000" spc="-1" strike="noStrike">
              <a:latin typeface="Arial"/>
            </a:endParaRPr>
          </a:p>
          <a:p>
            <a:pPr marL="355680" indent="-340920">
              <a:lnSpc>
                <a:spcPct val="100000"/>
              </a:lnSpc>
              <a:buClr>
                <a:srgbClr val="000000"/>
              </a:buClr>
              <a:buSzPct val="103000"/>
              <a:buFont typeface="Microsoft Sans Serif"/>
              <a:buChar char="•"/>
            </a:pPr>
            <a:r>
              <a:rPr b="1" lang="ru-RU" sz="2000" spc="-7" strike="noStrike">
                <a:solidFill>
                  <a:srgbClr val="000000"/>
                </a:solidFill>
                <a:latin typeface="Calibri"/>
                <a:ea typeface="DejaVu Sans"/>
              </a:rPr>
              <a:t>Оцінка функції Т- </a:t>
            </a:r>
            <a:r>
              <a:rPr b="1" lang="ru-RU" sz="2000" spc="-1" strike="noStrike">
                <a:solidFill>
                  <a:srgbClr val="000000"/>
                </a:solidFill>
                <a:latin typeface="Calibri"/>
                <a:ea typeface="DejaVu Sans"/>
              </a:rPr>
              <a:t>і </a:t>
            </a:r>
            <a:r>
              <a:rPr b="1" lang="ru-RU" sz="2000" spc="-7" strike="noStrike">
                <a:solidFill>
                  <a:srgbClr val="000000"/>
                </a:solidFill>
                <a:latin typeface="Calibri"/>
                <a:ea typeface="DejaVu Sans"/>
              </a:rPr>
              <a:t>В-лімфоцитів (у відповідь на мітогени, антигени та </a:t>
            </a:r>
            <a:r>
              <a:rPr b="1" lang="ru-RU" sz="2000" spc="-440" strike="noStrike">
                <a:solidFill>
                  <a:srgbClr val="000000"/>
                </a:solidFill>
                <a:latin typeface="Calibri"/>
                <a:ea typeface="DejaVu Sans"/>
              </a:rPr>
              <a:t> </a:t>
            </a:r>
            <a:r>
              <a:rPr b="1" lang="ru-RU" sz="2000" spc="-7" strike="noStrike">
                <a:solidFill>
                  <a:srgbClr val="000000"/>
                </a:solidFill>
                <a:latin typeface="Calibri"/>
                <a:ea typeface="DejaVu Sans"/>
              </a:rPr>
              <a:t>ін.)</a:t>
            </a:r>
            <a:endParaRPr b="0" lang="ru-RU" sz="2000" spc="-1" strike="noStrike">
              <a:latin typeface="Arial"/>
            </a:endParaRPr>
          </a:p>
          <a:p>
            <a:pPr marL="355680" indent="-340920">
              <a:lnSpc>
                <a:spcPct val="100000"/>
              </a:lnSpc>
              <a:buClr>
                <a:srgbClr val="000000"/>
              </a:buClr>
              <a:buSzPct val="103000"/>
              <a:buFont typeface="Microsoft Sans Serif"/>
              <a:buChar char="•"/>
            </a:pPr>
            <a:r>
              <a:rPr b="1" lang="ru-RU" sz="2000" spc="-7" strike="noStrike">
                <a:solidFill>
                  <a:srgbClr val="000000"/>
                </a:solidFill>
                <a:latin typeface="Calibri"/>
                <a:ea typeface="DejaVu Sans"/>
              </a:rPr>
              <a:t>Оцінка бактерицидної активності нейтрофілів (НСТ-тест спонтанний </a:t>
            </a:r>
            <a:r>
              <a:rPr b="1" lang="ru-RU" sz="2000" spc="-1" strike="noStrike">
                <a:solidFill>
                  <a:srgbClr val="000000"/>
                </a:solidFill>
                <a:latin typeface="Calibri"/>
                <a:ea typeface="DejaVu Sans"/>
              </a:rPr>
              <a:t>і </a:t>
            </a:r>
            <a:r>
              <a:rPr b="1" lang="ru-RU" sz="2000" spc="-440" strike="noStrike">
                <a:solidFill>
                  <a:srgbClr val="000000"/>
                </a:solidFill>
                <a:latin typeface="Calibri"/>
                <a:ea typeface="DejaVu Sans"/>
              </a:rPr>
              <a:t> </a:t>
            </a:r>
            <a:r>
              <a:rPr b="1" lang="ru-RU" sz="2000" spc="-7" strike="noStrike">
                <a:solidFill>
                  <a:srgbClr val="000000"/>
                </a:solidFill>
                <a:latin typeface="Calibri"/>
                <a:ea typeface="DejaVu Sans"/>
              </a:rPr>
              <a:t>стимульований)</a:t>
            </a:r>
            <a:endParaRPr b="0" lang="ru-RU" sz="2000" spc="-1" strike="noStrike">
              <a:latin typeface="Arial"/>
            </a:endParaRPr>
          </a:p>
          <a:p>
            <a:pPr marL="355680" indent="-340920">
              <a:lnSpc>
                <a:spcPct val="100000"/>
              </a:lnSpc>
              <a:buClr>
                <a:srgbClr val="000000"/>
              </a:buClr>
              <a:buSzPct val="103000"/>
              <a:buFont typeface="Microsoft Sans Serif"/>
              <a:buChar char="•"/>
            </a:pPr>
            <a:r>
              <a:rPr b="1" lang="ru-RU" sz="2000" spc="-7" strike="noStrike">
                <a:solidFill>
                  <a:srgbClr val="000000"/>
                </a:solidFill>
                <a:latin typeface="Calibri"/>
                <a:ea typeface="DejaVu Sans"/>
              </a:rPr>
              <a:t>Інтерлейкіни</a:t>
            </a:r>
            <a:r>
              <a:rPr b="1" lang="ru-RU" sz="2000" spc="-35" strike="noStrike">
                <a:solidFill>
                  <a:srgbClr val="000000"/>
                </a:solidFill>
                <a:latin typeface="Calibri"/>
                <a:ea typeface="DejaVu Sans"/>
              </a:rPr>
              <a:t> </a:t>
            </a:r>
            <a:r>
              <a:rPr b="1" lang="ru-RU" sz="2000" spc="-7" strike="noStrike">
                <a:solidFill>
                  <a:srgbClr val="000000"/>
                </a:solidFill>
                <a:latin typeface="Calibri"/>
                <a:ea typeface="DejaVu Sans"/>
              </a:rPr>
              <a:t>та</a:t>
            </a:r>
            <a:r>
              <a:rPr b="1" lang="ru-RU" sz="2000" spc="-32" strike="noStrike">
                <a:solidFill>
                  <a:srgbClr val="000000"/>
                </a:solidFill>
                <a:latin typeface="Calibri"/>
                <a:ea typeface="DejaVu Sans"/>
              </a:rPr>
              <a:t> </a:t>
            </a:r>
            <a:r>
              <a:rPr b="1" lang="ru-RU" sz="2000" spc="-7" strike="noStrike">
                <a:solidFill>
                  <a:srgbClr val="000000"/>
                </a:solidFill>
                <a:latin typeface="Calibri"/>
                <a:ea typeface="DejaVu Sans"/>
              </a:rPr>
              <a:t>інтерферони</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7" name="CustomShape 1"/>
          <p:cNvSpPr/>
          <p:nvPr/>
        </p:nvSpPr>
        <p:spPr>
          <a:xfrm>
            <a:off x="862200" y="298440"/>
            <a:ext cx="7213320" cy="49968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3200" spc="-12" strike="noStrike">
                <a:solidFill>
                  <a:srgbClr val="000000"/>
                </a:solidFill>
                <a:latin typeface="Calibri"/>
                <a:ea typeface="DejaVu Sans"/>
              </a:rPr>
              <a:t>Класифікація</a:t>
            </a:r>
            <a:r>
              <a:rPr b="1" lang="ru-RU" sz="3200" spc="-52" strike="noStrike">
                <a:solidFill>
                  <a:srgbClr val="000000"/>
                </a:solidFill>
                <a:latin typeface="Calibri"/>
                <a:ea typeface="DejaVu Sans"/>
              </a:rPr>
              <a:t> </a:t>
            </a:r>
            <a:r>
              <a:rPr b="1" lang="ru-RU" sz="3200" spc="-7" strike="noStrike">
                <a:solidFill>
                  <a:srgbClr val="000000"/>
                </a:solidFill>
                <a:latin typeface="Calibri"/>
                <a:ea typeface="DejaVu Sans"/>
              </a:rPr>
              <a:t>первинних</a:t>
            </a:r>
            <a:r>
              <a:rPr b="1" lang="ru-RU" sz="3200" spc="-41" strike="noStrike">
                <a:solidFill>
                  <a:srgbClr val="000000"/>
                </a:solidFill>
                <a:latin typeface="Calibri"/>
                <a:ea typeface="DejaVu Sans"/>
              </a:rPr>
              <a:t> </a:t>
            </a:r>
            <a:r>
              <a:rPr b="1" lang="ru-RU" sz="3200" spc="-7" strike="noStrike">
                <a:solidFill>
                  <a:srgbClr val="000000"/>
                </a:solidFill>
                <a:latin typeface="Calibri"/>
                <a:ea typeface="DejaVu Sans"/>
              </a:rPr>
              <a:t>імунодефіцитів</a:t>
            </a:r>
            <a:endParaRPr b="0" lang="ru-RU" sz="3200" spc="-1" strike="noStrike">
              <a:latin typeface="Arial"/>
            </a:endParaRPr>
          </a:p>
        </p:txBody>
      </p:sp>
      <p:sp>
        <p:nvSpPr>
          <p:cNvPr id="448" name="CustomShape 2"/>
          <p:cNvSpPr/>
          <p:nvPr/>
        </p:nvSpPr>
        <p:spPr>
          <a:xfrm>
            <a:off x="199080" y="1060200"/>
            <a:ext cx="8667000" cy="4380120"/>
          </a:xfrm>
          <a:prstGeom prst="rect">
            <a:avLst/>
          </a:prstGeom>
          <a:noFill/>
          <a:ln>
            <a:noFill/>
          </a:ln>
        </p:spPr>
        <p:style>
          <a:lnRef idx="0"/>
          <a:fillRef idx="0"/>
          <a:effectRef idx="0"/>
          <a:fontRef idx="minor"/>
        </p:style>
        <p:txBody>
          <a:bodyPr lIns="0" rIns="0" tIns="23400" bIns="0">
            <a:spAutoFit/>
          </a:bodyPr>
          <a:p>
            <a:pPr marL="347400" indent="-333000">
              <a:lnSpc>
                <a:spcPts val="2639"/>
              </a:lnSpc>
              <a:spcBef>
                <a:spcPts val="184"/>
              </a:spcBef>
              <a:buClr>
                <a:srgbClr val="000000"/>
              </a:buClr>
              <a:buSzPct val="102000"/>
              <a:buFont typeface="StarSymbol"/>
              <a:buAutoNum type="arabicPeriod"/>
            </a:pPr>
            <a:r>
              <a:rPr b="1" lang="ru-RU" sz="2200" spc="-7" strike="noStrike">
                <a:solidFill>
                  <a:srgbClr val="000000"/>
                </a:solidFill>
                <a:latin typeface="Calibri"/>
                <a:ea typeface="DejaVu Sans"/>
              </a:rPr>
              <a:t>Недостатність гуморального імунітету (50-60%):</a:t>
            </a:r>
            <a:r>
              <a:rPr b="1" lang="ru-RU" sz="2200" spc="-1" strike="noStrike">
                <a:solidFill>
                  <a:srgbClr val="000000"/>
                </a:solidFill>
                <a:latin typeface="Calibri"/>
                <a:ea typeface="DejaVu Sans"/>
              </a:rPr>
              <a:t> </a:t>
            </a:r>
            <a:r>
              <a:rPr b="0" lang="ru-RU" sz="2200" spc="-7" strike="noStrike">
                <a:solidFill>
                  <a:srgbClr val="000000"/>
                </a:solidFill>
                <a:latin typeface="Calibri"/>
                <a:ea typeface="DejaVu Sans"/>
              </a:rPr>
              <a:t>порушення </a:t>
            </a:r>
            <a:r>
              <a:rPr b="0" lang="ru-RU" sz="2200" spc="-1" strike="noStrike">
                <a:solidFill>
                  <a:srgbClr val="000000"/>
                </a:solidFill>
                <a:latin typeface="Calibri"/>
                <a:ea typeface="DejaVu Sans"/>
              </a:rPr>
              <a:t> </a:t>
            </a:r>
            <a:r>
              <a:rPr b="0" lang="ru-RU" sz="2200" spc="-7" strike="noStrike">
                <a:solidFill>
                  <a:srgbClr val="000000"/>
                </a:solidFill>
                <a:latin typeface="Calibri"/>
                <a:ea typeface="DejaVu Sans"/>
              </a:rPr>
              <a:t>продукції </a:t>
            </a:r>
            <a:r>
              <a:rPr b="0" lang="ru-RU" sz="2200" spc="-1" strike="noStrike">
                <a:solidFill>
                  <a:srgbClr val="000000"/>
                </a:solidFill>
                <a:latin typeface="Calibri"/>
                <a:ea typeface="DejaVu Sans"/>
              </a:rPr>
              <a:t>антитіл – </a:t>
            </a:r>
            <a:r>
              <a:rPr b="1" i="1" lang="ru-RU" sz="2200" spc="-7" strike="noStrike">
                <a:solidFill>
                  <a:srgbClr val="000000"/>
                </a:solidFill>
                <a:latin typeface="Calibri"/>
                <a:ea typeface="DejaVu Sans"/>
              </a:rPr>
              <a:t>ізольований дефіцит IgA (1: </a:t>
            </a:r>
            <a:r>
              <a:rPr b="1" i="1" lang="ru-RU" sz="2200" spc="-1" strike="noStrike">
                <a:solidFill>
                  <a:srgbClr val="000000"/>
                </a:solidFill>
                <a:latin typeface="Calibri"/>
                <a:ea typeface="DejaVu Sans"/>
              </a:rPr>
              <a:t>500)</a:t>
            </a:r>
            <a:r>
              <a:rPr b="0" lang="ru-RU" sz="2200" spc="-1" strike="noStrike">
                <a:solidFill>
                  <a:srgbClr val="000000"/>
                </a:solidFill>
                <a:latin typeface="Calibri"/>
                <a:ea typeface="DejaVu Sans"/>
              </a:rPr>
              <a:t>, </a:t>
            </a:r>
            <a:r>
              <a:rPr b="0" lang="ru-RU" sz="2200" spc="-7" strike="noStrike">
                <a:solidFill>
                  <a:srgbClr val="000000"/>
                </a:solidFill>
                <a:latin typeface="Calibri"/>
                <a:ea typeface="DejaVu Sans"/>
              </a:rPr>
              <a:t>ізольований </a:t>
            </a:r>
            <a:r>
              <a:rPr b="0" lang="ru-RU" sz="2200" spc="-1" strike="noStrike">
                <a:solidFill>
                  <a:srgbClr val="000000"/>
                </a:solidFill>
                <a:latin typeface="Calibri"/>
                <a:ea typeface="DejaVu Sans"/>
              </a:rPr>
              <a:t> </a:t>
            </a:r>
            <a:r>
              <a:rPr b="0" lang="ru-RU" sz="2200" spc="-7" strike="noStrike">
                <a:solidFill>
                  <a:srgbClr val="000000"/>
                </a:solidFill>
                <a:latin typeface="Calibri"/>
                <a:ea typeface="DejaVu Sans"/>
              </a:rPr>
              <a:t>дефіцит</a:t>
            </a:r>
            <a:r>
              <a:rPr b="0" lang="ru-RU" sz="2200" spc="-32" strike="noStrike">
                <a:solidFill>
                  <a:srgbClr val="000000"/>
                </a:solidFill>
                <a:latin typeface="Calibri"/>
                <a:ea typeface="DejaVu Sans"/>
              </a:rPr>
              <a:t> </a:t>
            </a:r>
            <a:r>
              <a:rPr b="0" lang="ru-RU" sz="2200" spc="-7" strike="noStrike">
                <a:solidFill>
                  <a:srgbClr val="000000"/>
                </a:solidFill>
                <a:latin typeface="Calibri"/>
                <a:ea typeface="DejaVu Sans"/>
              </a:rPr>
              <a:t>Ig інших класів,</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дефіцит Ig кількох класів</a:t>
            </a:r>
            <a:r>
              <a:rPr b="0" lang="ru-RU" sz="2200" spc="-15" strike="noStrike">
                <a:solidFill>
                  <a:srgbClr val="000000"/>
                </a:solidFill>
                <a:latin typeface="Calibri"/>
                <a:ea typeface="DejaVu Sans"/>
              </a:rPr>
              <a:t> </a:t>
            </a:r>
            <a:r>
              <a:rPr b="0" i="1" lang="ru-RU" sz="2200" spc="-7" strike="noStrike">
                <a:solidFill>
                  <a:srgbClr val="000000"/>
                </a:solidFill>
                <a:latin typeface="Calibri"/>
                <a:ea typeface="DejaVu Sans"/>
              </a:rPr>
              <a:t>(синдром </a:t>
            </a:r>
            <a:r>
              <a:rPr b="0" i="1" lang="ru-RU" sz="2200" spc="-12" strike="noStrike">
                <a:solidFill>
                  <a:srgbClr val="000000"/>
                </a:solidFill>
                <a:latin typeface="Calibri"/>
                <a:ea typeface="DejaVu Sans"/>
              </a:rPr>
              <a:t>Брутона</a:t>
            </a:r>
            <a:r>
              <a:rPr b="0" lang="ru-RU" sz="2200" spc="-12" strike="noStrike">
                <a:solidFill>
                  <a:srgbClr val="000000"/>
                </a:solidFill>
                <a:latin typeface="Calibri"/>
                <a:ea typeface="DejaVu Sans"/>
              </a:rPr>
              <a:t>)</a:t>
            </a:r>
            <a:endParaRPr b="0" lang="ru-RU" sz="2200" spc="-1" strike="noStrike">
              <a:latin typeface="Arial"/>
            </a:endParaRPr>
          </a:p>
          <a:p>
            <a:pPr marL="347400" indent="-333000">
              <a:lnSpc>
                <a:spcPts val="2639"/>
              </a:lnSpc>
              <a:buClr>
                <a:srgbClr val="000000"/>
              </a:buClr>
              <a:buSzPct val="102000"/>
              <a:buFont typeface="StarSymbol"/>
              <a:buAutoNum type="arabicPeriod"/>
            </a:pPr>
            <a:r>
              <a:rPr b="1" lang="ru-RU" sz="2200" spc="-7" strike="noStrike">
                <a:solidFill>
                  <a:srgbClr val="000000"/>
                </a:solidFill>
                <a:latin typeface="Calibri"/>
                <a:ea typeface="DejaVu Sans"/>
              </a:rPr>
              <a:t>Недостатність</a:t>
            </a:r>
            <a:r>
              <a:rPr b="1" lang="ru-RU" sz="2200" spc="-21" strike="noStrike">
                <a:solidFill>
                  <a:srgbClr val="000000"/>
                </a:solidFill>
                <a:latin typeface="Calibri"/>
                <a:ea typeface="DejaVu Sans"/>
              </a:rPr>
              <a:t> </a:t>
            </a:r>
            <a:r>
              <a:rPr b="1" lang="ru-RU" sz="2200" spc="-7" strike="noStrike">
                <a:solidFill>
                  <a:srgbClr val="000000"/>
                </a:solidFill>
                <a:latin typeface="Calibri"/>
                <a:ea typeface="DejaVu Sans"/>
              </a:rPr>
              <a:t>клітинного</a:t>
            </a:r>
            <a:r>
              <a:rPr b="1" lang="ru-RU" sz="2200" spc="-21" strike="noStrike">
                <a:solidFill>
                  <a:srgbClr val="000000"/>
                </a:solidFill>
                <a:latin typeface="Calibri"/>
                <a:ea typeface="DejaVu Sans"/>
              </a:rPr>
              <a:t> </a:t>
            </a:r>
            <a:r>
              <a:rPr b="1" lang="ru-RU" sz="2200" spc="-7" strike="noStrike">
                <a:solidFill>
                  <a:srgbClr val="000000"/>
                </a:solidFill>
                <a:latin typeface="Calibri"/>
                <a:ea typeface="DejaVu Sans"/>
              </a:rPr>
              <a:t>імунітету</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(5-10%):</a:t>
            </a:r>
            <a:r>
              <a:rPr b="1" lang="ru-RU" sz="2200" spc="134" strike="noStrike">
                <a:solidFill>
                  <a:srgbClr val="000000"/>
                </a:solidFill>
                <a:latin typeface="Calibri"/>
                <a:ea typeface="DejaVu Sans"/>
              </a:rPr>
              <a:t> </a:t>
            </a:r>
            <a:r>
              <a:rPr b="0" lang="ru-RU" sz="2200" spc="-7" strike="noStrike">
                <a:solidFill>
                  <a:srgbClr val="000000"/>
                </a:solidFill>
                <a:latin typeface="Calibri"/>
                <a:ea typeface="DejaVu Sans"/>
              </a:rPr>
              <a:t>порушення</a:t>
            </a:r>
            <a:r>
              <a:rPr b="0" lang="ru-RU" sz="2200" spc="-21" strike="noStrike">
                <a:solidFill>
                  <a:srgbClr val="000000"/>
                </a:solidFill>
                <a:latin typeface="Calibri"/>
                <a:ea typeface="DejaVu Sans"/>
              </a:rPr>
              <a:t> </a:t>
            </a:r>
            <a:r>
              <a:rPr b="0" lang="ru-RU" sz="2200" spc="-7" strike="noStrike">
                <a:solidFill>
                  <a:srgbClr val="000000"/>
                </a:solidFill>
                <a:latin typeface="Calibri"/>
                <a:ea typeface="DejaVu Sans"/>
              </a:rPr>
              <a:t>проліферації </a:t>
            </a:r>
            <a:r>
              <a:rPr b="0" lang="ru-RU" sz="2200" spc="-480" strike="noStrike">
                <a:solidFill>
                  <a:srgbClr val="000000"/>
                </a:solidFill>
                <a:latin typeface="Calibri"/>
                <a:ea typeface="DejaVu Sans"/>
              </a:rPr>
              <a:t> </a:t>
            </a:r>
            <a:r>
              <a:rPr b="0" lang="ru-RU" sz="2200" spc="-1" strike="noStrike">
                <a:solidFill>
                  <a:srgbClr val="000000"/>
                </a:solidFill>
                <a:latin typeface="Calibri"/>
                <a:ea typeface="DejaVu Sans"/>
              </a:rPr>
              <a:t>і</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диференціювання</a:t>
            </a:r>
            <a:r>
              <a:rPr b="0" lang="ru-RU" sz="2200" spc="-15" strike="noStrike">
                <a:solidFill>
                  <a:srgbClr val="000000"/>
                </a:solidFill>
                <a:latin typeface="Calibri"/>
                <a:ea typeface="DejaVu Sans"/>
              </a:rPr>
              <a:t> </a:t>
            </a:r>
            <a:r>
              <a:rPr b="0" lang="ru-RU" sz="2200" spc="-21" strike="noStrike">
                <a:solidFill>
                  <a:srgbClr val="000000"/>
                </a:solidFill>
                <a:latin typeface="Calibri"/>
                <a:ea typeface="DejaVu Sans"/>
              </a:rPr>
              <a:t>T-лімфоцитів</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a:t>
            </a:r>
            <a:r>
              <a:rPr b="0" i="1" lang="ru-RU" sz="2200" spc="-7" strike="noStrike">
                <a:solidFill>
                  <a:srgbClr val="000000"/>
                </a:solidFill>
                <a:latin typeface="Calibri"/>
                <a:ea typeface="DejaVu Sans"/>
              </a:rPr>
              <a:t>синдром Ді</a:t>
            </a:r>
            <a:r>
              <a:rPr b="0" i="1" lang="ru-RU" sz="2200" spc="-12" strike="noStrike">
                <a:solidFill>
                  <a:srgbClr val="000000"/>
                </a:solidFill>
                <a:latin typeface="Calibri"/>
                <a:ea typeface="DejaVu Sans"/>
              </a:rPr>
              <a:t> </a:t>
            </a:r>
            <a:r>
              <a:rPr b="0" i="1" lang="ru-RU" sz="2200" spc="-7" strike="noStrike">
                <a:solidFill>
                  <a:srgbClr val="000000"/>
                </a:solidFill>
                <a:latin typeface="Calibri"/>
                <a:ea typeface="DejaVu Sans"/>
              </a:rPr>
              <a:t>Джорджа</a:t>
            </a:r>
            <a:r>
              <a:rPr b="0" i="1" lang="ru-RU" sz="2200" spc="-80" strike="noStrike">
                <a:solidFill>
                  <a:srgbClr val="000000"/>
                </a:solidFill>
                <a:latin typeface="Calibri"/>
                <a:ea typeface="DejaVu Sans"/>
              </a:rPr>
              <a:t> </a:t>
            </a:r>
            <a:r>
              <a:rPr b="0" lang="ru-RU" sz="2200" spc="-7" strike="noStrike">
                <a:solidFill>
                  <a:srgbClr val="000000"/>
                </a:solidFill>
                <a:latin typeface="Calibri"/>
                <a:ea typeface="DejaVu Sans"/>
              </a:rPr>
              <a:t>та</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ін.)</a:t>
            </a:r>
            <a:endParaRPr b="0" lang="ru-RU" sz="2200" spc="-1" strike="noStrike">
              <a:latin typeface="Arial"/>
            </a:endParaRPr>
          </a:p>
          <a:p>
            <a:pPr marL="347400" indent="-333000">
              <a:lnSpc>
                <a:spcPts val="2639"/>
              </a:lnSpc>
              <a:buClr>
                <a:srgbClr val="000000"/>
              </a:buClr>
              <a:buSzPct val="102000"/>
              <a:buFont typeface="StarSymbol"/>
              <a:buAutoNum type="arabicPeriod"/>
            </a:pPr>
            <a:r>
              <a:rPr b="1" lang="ru-RU" sz="2200" spc="-7" strike="noStrike">
                <a:solidFill>
                  <a:srgbClr val="000000"/>
                </a:solidFill>
                <a:latin typeface="Calibri"/>
                <a:ea typeface="DejaVu Sans"/>
              </a:rPr>
              <a:t>Комбінована недостатність гуморального </a:t>
            </a:r>
            <a:r>
              <a:rPr b="1" lang="ru-RU" sz="2200" spc="-1" strike="noStrike">
                <a:solidFill>
                  <a:srgbClr val="000000"/>
                </a:solidFill>
                <a:latin typeface="Calibri"/>
                <a:ea typeface="DejaVu Sans"/>
              </a:rPr>
              <a:t>і </a:t>
            </a:r>
            <a:r>
              <a:rPr b="1" lang="ru-RU" sz="2200" spc="-7" strike="noStrike">
                <a:solidFill>
                  <a:srgbClr val="000000"/>
                </a:solidFill>
                <a:latin typeface="Calibri"/>
                <a:ea typeface="DejaVu Sans"/>
              </a:rPr>
              <a:t>клітинного імунітету (20- </a:t>
            </a:r>
            <a:r>
              <a:rPr b="1" lang="ru-RU" sz="2200" spc="-486" strike="noStrike">
                <a:solidFill>
                  <a:srgbClr val="000000"/>
                </a:solidFill>
                <a:latin typeface="Calibri"/>
                <a:ea typeface="DejaVu Sans"/>
              </a:rPr>
              <a:t> </a:t>
            </a:r>
            <a:r>
              <a:rPr b="1" lang="ru-RU" sz="2200" spc="-7" strike="noStrike">
                <a:solidFill>
                  <a:srgbClr val="000000"/>
                </a:solidFill>
                <a:latin typeface="Calibri"/>
                <a:ea typeface="DejaVu Sans"/>
              </a:rPr>
              <a:t>25%):</a:t>
            </a:r>
            <a:r>
              <a:rPr b="1" lang="ru-RU" sz="2200" spc="-1" strike="noStrike">
                <a:solidFill>
                  <a:srgbClr val="000000"/>
                </a:solidFill>
                <a:latin typeface="Calibri"/>
                <a:ea typeface="DejaVu Sans"/>
              </a:rPr>
              <a:t> </a:t>
            </a:r>
            <a:r>
              <a:rPr b="0" lang="ru-RU" sz="2200" spc="-7" strike="noStrike">
                <a:solidFill>
                  <a:srgbClr val="000000"/>
                </a:solidFill>
                <a:latin typeface="Calibri"/>
                <a:ea typeface="DejaVu Sans"/>
              </a:rPr>
              <a:t>первинне</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порушення</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проліферації</a:t>
            </a:r>
            <a:r>
              <a:rPr b="0" lang="ru-RU" sz="2200" spc="-12" strike="noStrike">
                <a:solidFill>
                  <a:srgbClr val="000000"/>
                </a:solidFill>
                <a:latin typeface="Calibri"/>
                <a:ea typeface="DejaVu Sans"/>
              </a:rPr>
              <a:t> </a:t>
            </a:r>
            <a:r>
              <a:rPr b="0" lang="ru-RU" sz="2200" spc="-1" strike="noStrike">
                <a:solidFill>
                  <a:srgbClr val="000000"/>
                </a:solidFill>
                <a:latin typeface="Calibri"/>
                <a:ea typeface="DejaVu Sans"/>
              </a:rPr>
              <a:t>і</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диференціювання</a:t>
            </a:r>
            <a:r>
              <a:rPr b="0" lang="ru-RU" sz="2200" spc="18" strike="noStrike">
                <a:solidFill>
                  <a:srgbClr val="000000"/>
                </a:solidFill>
                <a:latin typeface="Calibri"/>
                <a:ea typeface="DejaVu Sans"/>
              </a:rPr>
              <a:t> </a:t>
            </a:r>
            <a:r>
              <a:rPr b="0" lang="ru-RU" sz="2200" spc="-7" strike="noStrike">
                <a:solidFill>
                  <a:srgbClr val="000000"/>
                </a:solidFill>
                <a:latin typeface="Calibri"/>
                <a:ea typeface="DejaVu Sans"/>
              </a:rPr>
              <a:t>B-</a:t>
            </a:r>
            <a:r>
              <a:rPr b="0" lang="ru-RU" sz="2200" spc="-1" strike="noStrike">
                <a:solidFill>
                  <a:srgbClr val="000000"/>
                </a:solidFill>
                <a:latin typeface="Calibri"/>
                <a:ea typeface="DejaVu Sans"/>
              </a:rPr>
              <a:t> і</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T- </a:t>
            </a:r>
            <a:r>
              <a:rPr b="0" lang="ru-RU" sz="2200" spc="-1" strike="noStrike">
                <a:solidFill>
                  <a:srgbClr val="000000"/>
                </a:solidFill>
                <a:latin typeface="Calibri"/>
                <a:ea typeface="DejaVu Sans"/>
              </a:rPr>
              <a:t> </a:t>
            </a:r>
            <a:r>
              <a:rPr b="0" lang="ru-RU" sz="2200" spc="-7" strike="noStrike">
                <a:solidFill>
                  <a:srgbClr val="000000"/>
                </a:solidFill>
                <a:latin typeface="Calibri"/>
                <a:ea typeface="DejaVu Sans"/>
              </a:rPr>
              <a:t>лімфоцитів,</a:t>
            </a:r>
            <a:r>
              <a:rPr b="0" lang="ru-RU" sz="2200" spc="-12" strike="noStrike">
                <a:solidFill>
                  <a:srgbClr val="000000"/>
                </a:solidFill>
                <a:latin typeface="Calibri"/>
                <a:ea typeface="DejaVu Sans"/>
              </a:rPr>
              <a:t> </a:t>
            </a:r>
            <a:r>
              <a:rPr b="0" i="1" lang="ru-RU" sz="2200" spc="-7" strike="noStrike">
                <a:solidFill>
                  <a:srgbClr val="000000"/>
                </a:solidFill>
                <a:latin typeface="Calibri"/>
                <a:ea typeface="DejaVu Sans"/>
              </a:rPr>
              <a:t>Луї-Бар,</a:t>
            </a:r>
            <a:r>
              <a:rPr b="0" i="1" lang="ru-RU" sz="2200" spc="-12" strike="noStrike">
                <a:solidFill>
                  <a:srgbClr val="000000"/>
                </a:solidFill>
                <a:latin typeface="Calibri"/>
                <a:ea typeface="DejaVu Sans"/>
              </a:rPr>
              <a:t> </a:t>
            </a:r>
            <a:r>
              <a:rPr b="0" i="1" lang="ru-RU" sz="2200" spc="-1" strike="noStrike">
                <a:solidFill>
                  <a:srgbClr val="000000"/>
                </a:solidFill>
                <a:latin typeface="Calibri"/>
                <a:ea typeface="DejaVu Sans"/>
              </a:rPr>
              <a:t>важкий</a:t>
            </a:r>
            <a:r>
              <a:rPr b="0" i="1" lang="ru-RU" sz="2200" spc="-12" strike="noStrike">
                <a:solidFill>
                  <a:srgbClr val="000000"/>
                </a:solidFill>
                <a:latin typeface="Calibri"/>
                <a:ea typeface="DejaVu Sans"/>
              </a:rPr>
              <a:t> </a:t>
            </a:r>
            <a:r>
              <a:rPr b="0" i="1" lang="ru-RU" sz="2200" spc="-7" strike="noStrike">
                <a:solidFill>
                  <a:srgbClr val="000000"/>
                </a:solidFill>
                <a:latin typeface="Calibri"/>
                <a:ea typeface="DejaVu Sans"/>
              </a:rPr>
              <a:t>комбінований</a:t>
            </a:r>
            <a:r>
              <a:rPr b="0" i="1" lang="ru-RU" sz="2200" spc="-12" strike="noStrike">
                <a:solidFill>
                  <a:srgbClr val="000000"/>
                </a:solidFill>
                <a:latin typeface="Calibri"/>
                <a:ea typeface="DejaVu Sans"/>
              </a:rPr>
              <a:t> </a:t>
            </a:r>
            <a:r>
              <a:rPr b="0" i="1" lang="ru-RU" sz="2200" spc="-7" strike="noStrike">
                <a:solidFill>
                  <a:srgbClr val="000000"/>
                </a:solidFill>
                <a:latin typeface="Calibri"/>
                <a:ea typeface="DejaVu Sans"/>
              </a:rPr>
              <a:t>імунодефіцит</a:t>
            </a:r>
            <a:r>
              <a:rPr b="0" i="1" lang="ru-RU" sz="2200" spc="-12" strike="noStrike">
                <a:solidFill>
                  <a:srgbClr val="000000"/>
                </a:solidFill>
                <a:latin typeface="Calibri"/>
                <a:ea typeface="DejaVu Sans"/>
              </a:rPr>
              <a:t> </a:t>
            </a:r>
            <a:r>
              <a:rPr b="0" i="1" lang="ru-RU" sz="2200" spc="-7" strike="noStrike">
                <a:solidFill>
                  <a:srgbClr val="000000"/>
                </a:solidFill>
                <a:latin typeface="Calibri"/>
                <a:ea typeface="DejaVu Sans"/>
              </a:rPr>
              <a:t>(ТКІД)</a:t>
            </a:r>
            <a:endParaRPr b="0" lang="ru-RU" sz="2200" spc="-1" strike="noStrike">
              <a:latin typeface="Arial"/>
            </a:endParaRPr>
          </a:p>
          <a:p>
            <a:pPr marL="347400" indent="-333000">
              <a:lnSpc>
                <a:spcPts val="2639"/>
              </a:lnSpc>
              <a:buClr>
                <a:srgbClr val="000000"/>
              </a:buClr>
              <a:buSzPct val="102000"/>
              <a:buFont typeface="StarSymbol"/>
              <a:buAutoNum type="arabicPeriod"/>
            </a:pPr>
            <a:r>
              <a:rPr b="1" lang="ru-RU" sz="2200" spc="-7" strike="noStrike">
                <a:solidFill>
                  <a:srgbClr val="000000"/>
                </a:solidFill>
                <a:latin typeface="Calibri"/>
                <a:ea typeface="DejaVu Sans"/>
              </a:rPr>
              <a:t>Недостатність</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фагоцитів</a:t>
            </a:r>
            <a:r>
              <a:rPr b="1" lang="ru-RU" sz="2200" spc="-12" strike="noStrike">
                <a:solidFill>
                  <a:srgbClr val="000000"/>
                </a:solidFill>
                <a:latin typeface="Calibri"/>
                <a:ea typeface="DejaVu Sans"/>
              </a:rPr>
              <a:t> </a:t>
            </a:r>
            <a:r>
              <a:rPr b="1" lang="ru-RU" sz="2200" spc="-7" strike="noStrike">
                <a:solidFill>
                  <a:srgbClr val="000000"/>
                </a:solidFill>
                <a:latin typeface="Calibri"/>
                <a:ea typeface="DejaVu Sans"/>
              </a:rPr>
              <a:t>(10-15%):</a:t>
            </a:r>
            <a:r>
              <a:rPr b="1" lang="ru-RU" sz="2200" spc="94" strike="noStrike">
                <a:solidFill>
                  <a:srgbClr val="000000"/>
                </a:solidFill>
                <a:latin typeface="Calibri"/>
                <a:ea typeface="DejaVu Sans"/>
              </a:rPr>
              <a:t> </a:t>
            </a:r>
            <a:r>
              <a:rPr b="0" lang="ru-RU" sz="2200" spc="-7" strike="noStrike">
                <a:solidFill>
                  <a:srgbClr val="000000"/>
                </a:solidFill>
                <a:latin typeface="Calibri"/>
                <a:ea typeface="DejaVu Sans"/>
              </a:rPr>
              <a:t>порушення</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проліферації, </a:t>
            </a:r>
            <a:r>
              <a:rPr b="0" lang="ru-RU" sz="2200" spc="-1" strike="noStrike">
                <a:solidFill>
                  <a:srgbClr val="000000"/>
                </a:solidFill>
                <a:latin typeface="Calibri"/>
                <a:ea typeface="DejaVu Sans"/>
              </a:rPr>
              <a:t> </a:t>
            </a:r>
            <a:r>
              <a:rPr b="0" lang="ru-RU" sz="2200" spc="-7" strike="noStrike">
                <a:solidFill>
                  <a:srgbClr val="000000"/>
                </a:solidFill>
                <a:latin typeface="Calibri"/>
                <a:ea typeface="DejaVu Sans"/>
              </a:rPr>
              <a:t>диференціювання, хемотаксису нейтрофілів </a:t>
            </a:r>
            <a:r>
              <a:rPr b="0" lang="ru-RU" sz="2200" spc="-1" strike="noStrike">
                <a:solidFill>
                  <a:srgbClr val="000000"/>
                </a:solidFill>
                <a:latin typeface="Calibri"/>
                <a:ea typeface="DejaVu Sans"/>
              </a:rPr>
              <a:t>і </a:t>
            </a:r>
            <a:r>
              <a:rPr b="0" lang="ru-RU" sz="2200" spc="-7" strike="noStrike">
                <a:solidFill>
                  <a:srgbClr val="000000"/>
                </a:solidFill>
                <a:latin typeface="Calibri"/>
                <a:ea typeface="DejaVu Sans"/>
              </a:rPr>
              <a:t>макрофагів </a:t>
            </a:r>
            <a:r>
              <a:rPr b="0" lang="ru-RU" sz="2200" spc="-1" strike="noStrike">
                <a:solidFill>
                  <a:srgbClr val="000000"/>
                </a:solidFill>
                <a:latin typeface="Calibri"/>
                <a:ea typeface="DejaVu Sans"/>
              </a:rPr>
              <a:t>і власне </a:t>
            </a:r>
            <a:r>
              <a:rPr b="0" lang="ru-RU" sz="2200" spc="-486" strike="noStrike">
                <a:solidFill>
                  <a:srgbClr val="000000"/>
                </a:solidFill>
                <a:latin typeface="Calibri"/>
                <a:ea typeface="DejaVu Sans"/>
              </a:rPr>
              <a:t> </a:t>
            </a:r>
            <a:r>
              <a:rPr b="0" lang="ru-RU" sz="2200" spc="-7" strike="noStrike">
                <a:solidFill>
                  <a:srgbClr val="000000"/>
                </a:solidFill>
                <a:latin typeface="Calibri"/>
                <a:ea typeface="DejaVu Sans"/>
              </a:rPr>
              <a:t>процесу</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фагоцитозу </a:t>
            </a:r>
            <a:r>
              <a:rPr b="0" lang="ru-RU" sz="2200" spc="-15" strike="noStrike">
                <a:solidFill>
                  <a:srgbClr val="000000"/>
                </a:solidFill>
                <a:latin typeface="Calibri"/>
                <a:ea typeface="DejaVu Sans"/>
              </a:rPr>
              <a:t>(</a:t>
            </a:r>
            <a:r>
              <a:rPr b="0" i="1" lang="ru-RU" sz="2200" spc="-15" strike="noStrike">
                <a:solidFill>
                  <a:srgbClr val="000000"/>
                </a:solidFill>
                <a:latin typeface="Calibri"/>
                <a:ea typeface="DejaVu Sans"/>
              </a:rPr>
              <a:t>хронічна</a:t>
            </a:r>
            <a:r>
              <a:rPr b="0" i="1" lang="ru-RU" sz="2200" spc="-7" strike="noStrike">
                <a:solidFill>
                  <a:srgbClr val="000000"/>
                </a:solidFill>
                <a:latin typeface="Calibri"/>
                <a:ea typeface="DejaVu Sans"/>
              </a:rPr>
              <a:t> гранульоматозна </a:t>
            </a:r>
            <a:r>
              <a:rPr b="0" i="1" lang="ru-RU" sz="2200" spc="-21" strike="noStrike">
                <a:solidFill>
                  <a:srgbClr val="000000"/>
                </a:solidFill>
                <a:latin typeface="Calibri"/>
                <a:ea typeface="DejaVu Sans"/>
              </a:rPr>
              <a:t>хвороба</a:t>
            </a:r>
            <a:r>
              <a:rPr b="0" lang="ru-RU" sz="2200" spc="-21" strike="noStrike">
                <a:solidFill>
                  <a:srgbClr val="000000"/>
                </a:solidFill>
                <a:latin typeface="Calibri"/>
                <a:ea typeface="DejaVu Sans"/>
              </a:rPr>
              <a:t>)</a:t>
            </a:r>
            <a:endParaRPr b="0" lang="ru-RU" sz="2200" spc="-1" strike="noStrike">
              <a:latin typeface="Arial"/>
            </a:endParaRPr>
          </a:p>
          <a:p>
            <a:pPr marL="347400" indent="-333000">
              <a:lnSpc>
                <a:spcPts val="2639"/>
              </a:lnSpc>
              <a:buClr>
                <a:srgbClr val="000000"/>
              </a:buClr>
              <a:buSzPct val="102000"/>
              <a:buFont typeface="StarSymbol"/>
              <a:buAutoNum type="arabicPeriod"/>
            </a:pPr>
            <a:r>
              <a:rPr b="1" lang="ru-RU" sz="2200" spc="-7" strike="noStrike">
                <a:solidFill>
                  <a:srgbClr val="000000"/>
                </a:solidFill>
                <a:latin typeface="Calibri"/>
                <a:ea typeface="DejaVu Sans"/>
              </a:rPr>
              <a:t>Недостатність комплементу </a:t>
            </a:r>
            <a:r>
              <a:rPr b="1" lang="ru-RU" sz="2200" spc="-1" strike="noStrike">
                <a:solidFill>
                  <a:srgbClr val="000000"/>
                </a:solidFill>
                <a:latin typeface="Calibri"/>
                <a:ea typeface="DejaVu Sans"/>
              </a:rPr>
              <a:t>(2%</a:t>
            </a:r>
            <a:r>
              <a:rPr b="0" lang="ru-RU" sz="2200" spc="-1" strike="noStrike">
                <a:solidFill>
                  <a:srgbClr val="000000"/>
                </a:solidFill>
                <a:latin typeface="Calibri"/>
                <a:ea typeface="DejaVu Sans"/>
              </a:rPr>
              <a:t>): </a:t>
            </a:r>
            <a:r>
              <a:rPr b="0" lang="ru-RU" sz="2200" spc="-7" strike="noStrike">
                <a:solidFill>
                  <a:srgbClr val="000000"/>
                </a:solidFill>
                <a:latin typeface="Calibri"/>
                <a:ea typeface="DejaVu Sans"/>
              </a:rPr>
              <a:t>порушення опсонізації, фагоцитозу </a:t>
            </a:r>
            <a:r>
              <a:rPr b="0" lang="ru-RU" sz="2200" spc="-486" strike="noStrike">
                <a:solidFill>
                  <a:srgbClr val="000000"/>
                </a:solidFill>
                <a:latin typeface="Calibri"/>
                <a:ea typeface="DejaVu Sans"/>
              </a:rPr>
              <a:t> </a:t>
            </a:r>
            <a:r>
              <a:rPr b="0" lang="ru-RU" sz="2200" spc="-1" strike="noStrike">
                <a:solidFill>
                  <a:srgbClr val="000000"/>
                </a:solidFill>
                <a:latin typeface="Calibri"/>
                <a:ea typeface="DejaVu Sans"/>
              </a:rPr>
              <a:t>і</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руйнування мікроорганізмів</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CustomShape 1"/>
          <p:cNvSpPr/>
          <p:nvPr/>
        </p:nvSpPr>
        <p:spPr>
          <a:xfrm>
            <a:off x="360000" y="288000"/>
            <a:ext cx="8210160" cy="65232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ff0000"/>
                </a:solidFill>
                <a:latin typeface="Calibri"/>
                <a:ea typeface="DejaVu Sans"/>
              </a:rPr>
              <a:t>Первинні імунодефіцитні стани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Відповідно до номенклатури ВООЗ під імунологічною недостатністю первинного походження прийнято розуміти генетично обумовлену нездатність організму реалізувати ту чи іншу ланку імунної відповіді. </a:t>
            </a:r>
            <a:endParaRPr b="0" lang="ru-RU" sz="2000" spc="-1" strike="noStrike">
              <a:latin typeface="Arial"/>
            </a:endParaRPr>
          </a:p>
          <a:p>
            <a:pPr algn="just">
              <a:lnSpc>
                <a:spcPct val="100000"/>
              </a:lnSpc>
            </a:pPr>
            <a:r>
              <a:rPr b="1" i="1" lang="ru-RU" sz="2000" spc="-1" strike="noStrike">
                <a:solidFill>
                  <a:srgbClr val="ff0000"/>
                </a:solidFill>
                <a:latin typeface="Calibri"/>
                <a:ea typeface="DejaVu Sans"/>
              </a:rPr>
              <a:t>Відповідно до класифікації, запропонованої ВОЗ, в залежності від переважного ураження В- і Т-ланки імунної системи, виділяють наступні первинні специфічні ІДС: </a:t>
            </a:r>
            <a:endParaRPr b="0" lang="ru-RU" sz="2000" spc="-1" strike="noStrike">
              <a:latin typeface="Arial"/>
            </a:endParaRPr>
          </a:p>
          <a:p>
            <a:pPr marL="343080" indent="-341280" algn="just">
              <a:lnSpc>
                <a:spcPct val="100000"/>
              </a:lnSpc>
              <a:buClr>
                <a:srgbClr val="000000"/>
              </a:buClr>
              <a:buFont typeface="StarSymbol"/>
              <a:buAutoNum type="arabicPeriod"/>
            </a:pPr>
            <a:r>
              <a:rPr b="1" lang="ru-RU" sz="2000" spc="-1" strike="noStrike">
                <a:solidFill>
                  <a:srgbClr val="000000"/>
                </a:solidFill>
                <a:latin typeface="Calibri"/>
                <a:ea typeface="DejaVu Sans"/>
              </a:rPr>
              <a:t>Комбіновані з одночасним (в однаковій або різного ступеня вираженості) пошкодженням клітинної (Т) і гуморальної (В) ланок імунної системи. </a:t>
            </a:r>
            <a:endParaRPr b="0" lang="ru-RU" sz="2000" spc="-1" strike="noStrike">
              <a:latin typeface="Arial"/>
            </a:endParaRPr>
          </a:p>
          <a:p>
            <a:pPr marL="343080" indent="-341280" algn="just">
              <a:lnSpc>
                <a:spcPct val="100000"/>
              </a:lnSpc>
              <a:buClr>
                <a:srgbClr val="000000"/>
              </a:buClr>
              <a:buFont typeface="StarSymbol"/>
              <a:buAutoNum type="arabicPeriod"/>
            </a:pPr>
            <a:r>
              <a:rPr b="1" lang="ru-RU" sz="2000" spc="-1" strike="noStrike">
                <a:solidFill>
                  <a:srgbClr val="000000"/>
                </a:solidFill>
                <a:latin typeface="Calibri"/>
                <a:ea typeface="DejaVu Sans"/>
              </a:rPr>
              <a:t>З переважним пошкодженням клітинної (Т) ланки імунної системи. </a:t>
            </a:r>
            <a:endParaRPr b="0" lang="ru-RU" sz="2000" spc="-1" strike="noStrike">
              <a:latin typeface="Arial"/>
            </a:endParaRPr>
          </a:p>
          <a:p>
            <a:pPr marL="343080" indent="-341280" algn="just">
              <a:lnSpc>
                <a:spcPct val="100000"/>
              </a:lnSpc>
              <a:buClr>
                <a:srgbClr val="000000"/>
              </a:buClr>
              <a:buFont typeface="StarSymbol"/>
              <a:buAutoNum type="arabicPeriod"/>
            </a:pPr>
            <a:r>
              <a:rPr b="1" lang="ru-RU" sz="2000" spc="-1" strike="noStrike">
                <a:solidFill>
                  <a:srgbClr val="000000"/>
                </a:solidFill>
                <a:latin typeface="Calibri"/>
                <a:ea typeface="DejaVu Sans"/>
              </a:rPr>
              <a:t>З переважним пошкодженням гуморальної (В) ланки імунної системи (патологія продукції Ат). </a:t>
            </a:r>
            <a:endParaRPr b="0" lang="ru-RU" sz="2000" spc="-1" strike="noStrike">
              <a:latin typeface="Arial"/>
            </a:endParaRPr>
          </a:p>
          <a:p>
            <a:pPr marL="343080" indent="-341280" algn="just">
              <a:lnSpc>
                <a:spcPct val="100000"/>
              </a:lnSpc>
            </a:pPr>
            <a:r>
              <a:rPr b="1" lang="ru-RU" sz="2000" spc="-1" strike="noStrike">
                <a:solidFill>
                  <a:srgbClr val="000000"/>
                </a:solidFill>
                <a:latin typeface="Calibri"/>
                <a:ea typeface="DejaVu Sans"/>
              </a:rPr>
              <a:t>1. </a:t>
            </a:r>
            <a:r>
              <a:rPr b="1" i="1" lang="ru-RU" sz="2200" spc="-1" strike="noStrike">
                <a:solidFill>
                  <a:srgbClr val="ff0000"/>
                </a:solidFill>
                <a:latin typeface="Calibri"/>
                <a:ea typeface="DejaVu Sans"/>
              </a:rPr>
              <a:t>Комбінований Т- і В-імунодефіцит </a:t>
            </a:r>
            <a:r>
              <a:rPr b="1" lang="ru-RU" sz="2000" spc="-1" strike="noStrike">
                <a:solidFill>
                  <a:srgbClr val="000000"/>
                </a:solidFill>
                <a:latin typeface="Calibri"/>
                <a:ea typeface="DejaVu Sans"/>
              </a:rPr>
              <a:t>Важкий комбінований Т- і В-імунодефіцит відрізняється виникненням дефекту імунокомпетентних структур на самих ранніх етапах розвитку організму. Характерне одночасне і виражене зниження Т- і В-лімфоцитів, плазматичних клітин. Клінічно проявляється різким зниженням реактивності і резистентності організму до дії різних патогенних факторів (вірусів, бактерій, грибів). </a:t>
            </a:r>
            <a:endParaRPr b="0" lang="ru-RU" sz="2000" spc="-1" strike="noStrike">
              <a:latin typeface="Arial"/>
            </a:endParaRPr>
          </a:p>
          <a:p>
            <a:pPr marL="343080" indent="-341280" algn="just">
              <a:lnSpc>
                <a:spcPct val="100000"/>
              </a:lnSpc>
            </a:pP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0" name="CustomShape 1"/>
          <p:cNvSpPr/>
          <p:nvPr/>
        </p:nvSpPr>
        <p:spPr>
          <a:xfrm>
            <a:off x="936000" y="332640"/>
            <a:ext cx="7920000" cy="5848200"/>
          </a:xfrm>
          <a:prstGeom prst="rect">
            <a:avLst/>
          </a:prstGeom>
          <a:noFill/>
          <a:ln>
            <a:noFill/>
          </a:ln>
        </p:spPr>
        <p:style>
          <a:lnRef idx="0"/>
          <a:fillRef idx="0"/>
          <a:effectRef idx="0"/>
          <a:fontRef idx="minor"/>
        </p:style>
        <p:txBody>
          <a:bodyPr lIns="90000" rIns="90000" tIns="45000" bIns="45000">
            <a:spAutoFit/>
          </a:bodyPr>
          <a:p>
            <a:pPr algn="just">
              <a:lnSpc>
                <a:spcPct val="100000"/>
              </a:lnSpc>
            </a:pPr>
            <a:endParaRPr b="0" lang="ru-RU" sz="1800" spc="-1" strike="noStrike">
              <a:latin typeface="Arial"/>
            </a:endParaRPr>
          </a:p>
          <a:p>
            <a:pPr algn="ctr">
              <a:lnSpc>
                <a:spcPct val="100000"/>
              </a:lnSpc>
            </a:pPr>
            <a:r>
              <a:rPr b="1" lang="ru-RU" sz="2600" spc="-1" strike="noStrike">
                <a:solidFill>
                  <a:srgbClr val="ff0000"/>
                </a:solidFill>
                <a:latin typeface="Calibri"/>
                <a:ea typeface="DejaVu Sans"/>
              </a:rPr>
              <a:t>Імунодефіцити з переважним порушенням В-системи лімфоцитів</a:t>
            </a:r>
            <a:r>
              <a:rPr b="1" lang="ru-RU" sz="2400" spc="-1" strike="noStrike">
                <a:solidFill>
                  <a:srgbClr val="000000"/>
                </a:solidFill>
                <a:latin typeface="Calibri"/>
                <a:ea typeface="DejaVu Sans"/>
              </a:rPr>
              <a:t> </a:t>
            </a:r>
            <a:endParaRPr b="0" lang="ru-RU" sz="2400" spc="-1" strike="noStrike">
              <a:latin typeface="Arial"/>
            </a:endParaRPr>
          </a:p>
          <a:p>
            <a:pPr algn="just">
              <a:lnSpc>
                <a:spcPct val="100000"/>
              </a:lnSpc>
            </a:pPr>
            <a:r>
              <a:rPr b="1" lang="ru-RU" sz="2200" spc="-1" strike="noStrike">
                <a:solidFill>
                  <a:srgbClr val="000000"/>
                </a:solidFill>
                <a:latin typeface="Calibri"/>
                <a:ea typeface="DejaVu Sans"/>
              </a:rPr>
              <a:t>Захворювання характеризуються нормальним рівнем, але зниженою функціональною активністю В-лімфоцитів, зменшеною кількістю плазматичних клітин і Ат.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На тлі різко пригніченого гуморального імунітету спостерігається нормальний клітинний імунітет.</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У хворих відзначається частий розвиток гнійних інфекцій, автоімунних процесів і незначне зниження стійкості до вірусів і грибів.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Клінічні форми переважного дефіциту В-системи лімфоцитів –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агаммаглобулінемія Брутона,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синдром Йова,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селективний дефіцит ізотипів IgG, або IgА, або IgМ. </a:t>
            </a:r>
            <a:endParaRPr b="0" lang="ru-RU" sz="2200" spc="-1" strike="noStrike">
              <a:latin typeface="Arial"/>
            </a:endParaRPr>
          </a:p>
          <a:p>
            <a:pPr algn="just">
              <a:lnSpc>
                <a:spcPct val="100000"/>
              </a:lnSpc>
            </a:pPr>
            <a:endParaRPr b="0" lang="ru-RU" sz="2200" spc="-1" strike="noStrike">
              <a:latin typeface="Arial"/>
            </a:endParaRPr>
          </a:p>
          <a:p>
            <a:pPr algn="just">
              <a:lnSpc>
                <a:spcPct val="100000"/>
              </a:lnSpc>
            </a:pP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CustomShape 1"/>
          <p:cNvSpPr/>
          <p:nvPr/>
        </p:nvSpPr>
        <p:spPr>
          <a:xfrm>
            <a:off x="649080" y="563760"/>
            <a:ext cx="7633080" cy="49968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3200" spc="-12" strike="noStrike">
                <a:solidFill>
                  <a:srgbClr val="000000"/>
                </a:solidFill>
                <a:latin typeface="Calibri"/>
                <a:ea typeface="DejaVu Sans"/>
              </a:rPr>
              <a:t>Недостатність</a:t>
            </a:r>
            <a:r>
              <a:rPr b="1" lang="ru-RU" sz="3200" spc="-35" strike="noStrike">
                <a:solidFill>
                  <a:srgbClr val="000000"/>
                </a:solidFill>
                <a:latin typeface="Calibri"/>
                <a:ea typeface="DejaVu Sans"/>
              </a:rPr>
              <a:t> </a:t>
            </a:r>
            <a:r>
              <a:rPr b="1" lang="ru-RU" sz="3200" spc="-7" strike="noStrike">
                <a:solidFill>
                  <a:srgbClr val="000000"/>
                </a:solidFill>
                <a:latin typeface="Calibri"/>
                <a:ea typeface="DejaVu Sans"/>
              </a:rPr>
              <a:t>гуморальної</a:t>
            </a:r>
            <a:r>
              <a:rPr b="1" lang="ru-RU" sz="3200" spc="-32" strike="noStrike">
                <a:solidFill>
                  <a:srgbClr val="000000"/>
                </a:solidFill>
                <a:latin typeface="Calibri"/>
                <a:ea typeface="DejaVu Sans"/>
              </a:rPr>
              <a:t> </a:t>
            </a:r>
            <a:r>
              <a:rPr b="1" lang="ru-RU" sz="3200" spc="-12" strike="noStrike">
                <a:solidFill>
                  <a:srgbClr val="000000"/>
                </a:solidFill>
                <a:latin typeface="Calibri"/>
                <a:ea typeface="DejaVu Sans"/>
              </a:rPr>
              <a:t>ланки</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імунітету</a:t>
            </a:r>
            <a:endParaRPr b="0" lang="ru-RU" sz="3200" spc="-1" strike="noStrike">
              <a:latin typeface="Arial"/>
            </a:endParaRPr>
          </a:p>
        </p:txBody>
      </p:sp>
      <p:sp>
        <p:nvSpPr>
          <p:cNvPr id="452" name="CustomShape 2"/>
          <p:cNvSpPr/>
          <p:nvPr/>
        </p:nvSpPr>
        <p:spPr>
          <a:xfrm>
            <a:off x="375480" y="1820160"/>
            <a:ext cx="4186440" cy="3299040"/>
          </a:xfrm>
          <a:prstGeom prst="rect">
            <a:avLst/>
          </a:prstGeom>
          <a:noFill/>
          <a:ln>
            <a:noFill/>
          </a:ln>
        </p:spPr>
        <p:style>
          <a:lnRef idx="0"/>
          <a:fillRef idx="0"/>
          <a:effectRef idx="0"/>
          <a:fontRef idx="minor"/>
        </p:style>
        <p:txBody>
          <a:bodyPr lIns="0" rIns="0" tIns="80640" bIns="0">
            <a:spAutoFit/>
          </a:bodyPr>
          <a:p>
            <a:pPr marL="355680" indent="-340920">
              <a:lnSpc>
                <a:spcPct val="100000"/>
              </a:lnSpc>
              <a:spcBef>
                <a:spcPts val="635"/>
              </a:spcBef>
              <a:buClr>
                <a:srgbClr val="000000"/>
              </a:buClr>
              <a:buSzPct val="102000"/>
              <a:buFont typeface="Microsoft Sans Serif"/>
              <a:buChar char="•"/>
            </a:pPr>
            <a:r>
              <a:rPr b="0" lang="ru-RU" sz="2400" spc="-7" strike="noStrike">
                <a:solidFill>
                  <a:srgbClr val="000000"/>
                </a:solidFill>
                <a:latin typeface="Calibri"/>
                <a:ea typeface="DejaVu Sans"/>
              </a:rPr>
              <a:t>Селективний</a:t>
            </a:r>
            <a:r>
              <a:rPr b="0" lang="ru-RU" sz="2400" spc="-35" strike="noStrike">
                <a:solidFill>
                  <a:srgbClr val="000000"/>
                </a:solidFill>
                <a:latin typeface="Calibri"/>
                <a:ea typeface="DejaVu Sans"/>
              </a:rPr>
              <a:t> </a:t>
            </a:r>
            <a:r>
              <a:rPr b="0" lang="ru-RU" sz="2400" spc="-7" strike="noStrike">
                <a:solidFill>
                  <a:srgbClr val="000000"/>
                </a:solidFill>
                <a:latin typeface="Calibri"/>
                <a:ea typeface="DejaVu Sans"/>
              </a:rPr>
              <a:t>дефіцит</a:t>
            </a:r>
            <a:r>
              <a:rPr b="0" lang="ru-RU" sz="2400" spc="-32" strike="noStrike">
                <a:solidFill>
                  <a:srgbClr val="000000"/>
                </a:solidFill>
                <a:latin typeface="Calibri"/>
                <a:ea typeface="DejaVu Sans"/>
              </a:rPr>
              <a:t> </a:t>
            </a:r>
            <a:r>
              <a:rPr b="0" lang="ru-RU" sz="2400" spc="-7" strike="noStrike">
                <a:solidFill>
                  <a:srgbClr val="000000"/>
                </a:solidFill>
                <a:latin typeface="Calibri"/>
                <a:ea typeface="DejaVu Sans"/>
              </a:rPr>
              <a:t>IgA</a:t>
            </a:r>
            <a:endParaRPr b="0" lang="ru-RU" sz="2400" spc="-1" strike="noStrike">
              <a:latin typeface="Arial"/>
            </a:endParaRPr>
          </a:p>
          <a:p>
            <a:pPr marL="355680" indent="-340920">
              <a:lnSpc>
                <a:spcPts val="2860"/>
              </a:lnSpc>
              <a:spcBef>
                <a:spcPts val="709"/>
              </a:spcBef>
              <a:buClr>
                <a:srgbClr val="000000"/>
              </a:buClr>
              <a:buSzPct val="102000"/>
              <a:buFont typeface="Microsoft Sans Serif"/>
              <a:buChar char="•"/>
            </a:pPr>
            <a:r>
              <a:rPr b="0" lang="ru-RU" sz="2400" spc="-7" strike="noStrike">
                <a:solidFill>
                  <a:srgbClr val="000000"/>
                </a:solidFill>
                <a:latin typeface="Calibri"/>
                <a:ea typeface="DejaVu Sans"/>
              </a:rPr>
              <a:t>Хвороба Брутона (Х-зчеплена </a:t>
            </a:r>
            <a:r>
              <a:rPr b="0" lang="ru-RU" sz="2400" spc="-531" strike="noStrike">
                <a:solidFill>
                  <a:srgbClr val="000000"/>
                </a:solidFill>
                <a:latin typeface="Calibri"/>
                <a:ea typeface="DejaVu Sans"/>
              </a:rPr>
              <a:t> </a:t>
            </a:r>
            <a:r>
              <a:rPr b="0" lang="ru-RU" sz="2400" spc="-1" strike="noStrike">
                <a:solidFill>
                  <a:srgbClr val="000000"/>
                </a:solidFill>
                <a:latin typeface="Calibri"/>
                <a:ea typeface="DejaVu Sans"/>
              </a:rPr>
              <a:t>агамаглобулінемія)</a:t>
            </a:r>
            <a:endParaRPr b="0" lang="ru-RU" sz="2400" spc="-1" strike="noStrike">
              <a:latin typeface="Arial"/>
            </a:endParaRPr>
          </a:p>
          <a:p>
            <a:pPr marL="355680" indent="-340920">
              <a:lnSpc>
                <a:spcPct val="100000"/>
              </a:lnSpc>
              <a:spcBef>
                <a:spcPts val="479"/>
              </a:spcBef>
              <a:buClr>
                <a:srgbClr val="000000"/>
              </a:buClr>
              <a:buSzPct val="102000"/>
              <a:buFont typeface="Microsoft Sans Serif"/>
              <a:buChar char="•"/>
            </a:pPr>
            <a:r>
              <a:rPr b="0" lang="ru-RU" sz="2400" spc="-7" strike="noStrike">
                <a:solidFill>
                  <a:srgbClr val="000000"/>
                </a:solidFill>
                <a:latin typeface="Calibri"/>
                <a:ea typeface="DejaVu Sans"/>
              </a:rPr>
              <a:t>Загальний</a:t>
            </a:r>
            <a:r>
              <a:rPr b="0" lang="ru-RU" sz="2400" spc="-75" strike="noStrike">
                <a:solidFill>
                  <a:srgbClr val="000000"/>
                </a:solidFill>
                <a:latin typeface="Calibri"/>
                <a:ea typeface="DejaVu Sans"/>
              </a:rPr>
              <a:t> </a:t>
            </a:r>
            <a:r>
              <a:rPr b="0" lang="ru-RU" sz="2400" spc="-1" strike="noStrike">
                <a:solidFill>
                  <a:srgbClr val="000000"/>
                </a:solidFill>
                <a:latin typeface="Calibri"/>
                <a:ea typeface="DejaVu Sans"/>
              </a:rPr>
              <a:t>варіабельний </a:t>
            </a:r>
            <a:r>
              <a:rPr b="0" lang="ru-RU" sz="2400" spc="-531" strike="noStrike">
                <a:solidFill>
                  <a:srgbClr val="000000"/>
                </a:solidFill>
                <a:latin typeface="Calibri"/>
                <a:ea typeface="DejaVu Sans"/>
              </a:rPr>
              <a:t> </a:t>
            </a:r>
            <a:r>
              <a:rPr b="0" lang="ru-RU" sz="2400" spc="-7" strike="noStrike">
                <a:solidFill>
                  <a:srgbClr val="000000"/>
                </a:solidFill>
                <a:latin typeface="Calibri"/>
                <a:ea typeface="DejaVu Sans"/>
              </a:rPr>
              <a:t>імунодефіцит</a:t>
            </a:r>
            <a:r>
              <a:rPr b="0" lang="ru-RU" sz="2400" spc="-15" strike="noStrike">
                <a:solidFill>
                  <a:srgbClr val="000000"/>
                </a:solidFill>
                <a:latin typeface="Calibri"/>
                <a:ea typeface="DejaVu Sans"/>
              </a:rPr>
              <a:t> </a:t>
            </a:r>
            <a:r>
              <a:rPr b="0" lang="ru-RU" sz="2400" spc="-7" strike="noStrike">
                <a:solidFill>
                  <a:srgbClr val="000000"/>
                </a:solidFill>
                <a:latin typeface="Calibri"/>
                <a:ea typeface="DejaVu Sans"/>
              </a:rPr>
              <a:t>(ЗВІД)</a:t>
            </a:r>
            <a:endParaRPr b="0" lang="ru-RU" sz="2400" spc="-1" strike="noStrike">
              <a:latin typeface="Arial"/>
            </a:endParaRPr>
          </a:p>
          <a:p>
            <a:pPr marL="355680" indent="-340920">
              <a:lnSpc>
                <a:spcPct val="100000"/>
              </a:lnSpc>
              <a:spcBef>
                <a:spcPts val="581"/>
              </a:spcBef>
              <a:buClr>
                <a:srgbClr val="000000"/>
              </a:buClr>
              <a:buSzPct val="102000"/>
              <a:buFont typeface="Microsoft Sans Serif"/>
              <a:buChar char="•"/>
            </a:pPr>
            <a:r>
              <a:rPr b="0" lang="ru-RU" sz="2400" spc="-7" strike="noStrike">
                <a:solidFill>
                  <a:srgbClr val="000000"/>
                </a:solidFill>
                <a:latin typeface="Calibri"/>
                <a:ea typeface="DejaVu Sans"/>
              </a:rPr>
              <a:t>Агамаглобулінемія </a:t>
            </a:r>
            <a:r>
              <a:rPr b="0" lang="ru-RU" sz="2400" spc="-1" strike="noStrike">
                <a:solidFill>
                  <a:srgbClr val="000000"/>
                </a:solidFill>
                <a:latin typeface="Calibri"/>
                <a:ea typeface="DejaVu Sans"/>
              </a:rPr>
              <a:t>з  </a:t>
            </a:r>
            <a:r>
              <a:rPr b="0" lang="ru-RU" sz="2400" spc="-7" strike="noStrike">
                <a:solidFill>
                  <a:srgbClr val="000000"/>
                </a:solidFill>
                <a:latin typeface="Calibri"/>
                <a:ea typeface="DejaVu Sans"/>
              </a:rPr>
              <a:t>підвищеним</a:t>
            </a:r>
            <a:r>
              <a:rPr b="0" lang="ru-RU" sz="2400" spc="-52" strike="noStrike">
                <a:solidFill>
                  <a:srgbClr val="000000"/>
                </a:solidFill>
                <a:latin typeface="Calibri"/>
                <a:ea typeface="DejaVu Sans"/>
              </a:rPr>
              <a:t> </a:t>
            </a:r>
            <a:r>
              <a:rPr b="0" lang="ru-RU" sz="2400" spc="-7" strike="noStrike">
                <a:solidFill>
                  <a:srgbClr val="000000"/>
                </a:solidFill>
                <a:latin typeface="Calibri"/>
                <a:ea typeface="DejaVu Sans"/>
              </a:rPr>
              <a:t>рівнем</a:t>
            </a:r>
            <a:r>
              <a:rPr b="0" lang="ru-RU" sz="2400" spc="-52" strike="noStrike">
                <a:solidFill>
                  <a:srgbClr val="000000"/>
                </a:solidFill>
                <a:latin typeface="Calibri"/>
                <a:ea typeface="DejaVu Sans"/>
              </a:rPr>
              <a:t> </a:t>
            </a:r>
            <a:r>
              <a:rPr b="0" lang="ru-RU" sz="2400" spc="-7" strike="noStrike">
                <a:solidFill>
                  <a:srgbClr val="000000"/>
                </a:solidFill>
                <a:latin typeface="Calibri"/>
                <a:ea typeface="DejaVu Sans"/>
              </a:rPr>
              <a:t>IgM</a:t>
            </a:r>
            <a:endParaRPr b="0" lang="ru-RU" sz="2400" spc="-1" strike="noStrike">
              <a:latin typeface="Arial"/>
            </a:endParaRPr>
          </a:p>
          <a:p>
            <a:pPr marL="355680" indent="-340920">
              <a:lnSpc>
                <a:spcPct val="100000"/>
              </a:lnSpc>
              <a:spcBef>
                <a:spcPts val="575"/>
              </a:spcBef>
              <a:buClr>
                <a:srgbClr val="000000"/>
              </a:buClr>
              <a:buSzPct val="102000"/>
              <a:buFont typeface="Microsoft Sans Serif"/>
              <a:buChar char="•"/>
            </a:pPr>
            <a:r>
              <a:rPr b="0" lang="ru-RU" sz="2400" spc="-7" strike="noStrike">
                <a:solidFill>
                  <a:srgbClr val="000000"/>
                </a:solidFill>
                <a:latin typeface="Calibri"/>
                <a:ea typeface="DejaVu Sans"/>
              </a:rPr>
              <a:t>Дефіцит</a:t>
            </a:r>
            <a:r>
              <a:rPr b="0" lang="ru-RU" sz="2400" spc="-35" strike="noStrike">
                <a:solidFill>
                  <a:srgbClr val="000000"/>
                </a:solidFill>
                <a:latin typeface="Calibri"/>
                <a:ea typeface="DejaVu Sans"/>
              </a:rPr>
              <a:t> </a:t>
            </a:r>
            <a:r>
              <a:rPr b="0" lang="ru-RU" sz="2400" spc="-7" strike="noStrike">
                <a:solidFill>
                  <a:srgbClr val="000000"/>
                </a:solidFill>
                <a:latin typeface="Calibri"/>
                <a:ea typeface="DejaVu Sans"/>
              </a:rPr>
              <a:t>субкласів</a:t>
            </a:r>
            <a:r>
              <a:rPr b="0" lang="ru-RU" sz="2400" spc="-32" strike="noStrike">
                <a:solidFill>
                  <a:srgbClr val="000000"/>
                </a:solidFill>
                <a:latin typeface="Calibri"/>
                <a:ea typeface="DejaVu Sans"/>
              </a:rPr>
              <a:t> </a:t>
            </a:r>
            <a:r>
              <a:rPr b="0" lang="ru-RU" sz="2400" spc="-7" strike="noStrike">
                <a:solidFill>
                  <a:srgbClr val="000000"/>
                </a:solidFill>
                <a:latin typeface="Calibri"/>
                <a:ea typeface="DejaVu Sans"/>
              </a:rPr>
              <a:t>IgG</a:t>
            </a:r>
            <a:endParaRPr b="0" lang="ru-RU" sz="2400" spc="-1" strike="noStrike">
              <a:latin typeface="Arial"/>
            </a:endParaRPr>
          </a:p>
        </p:txBody>
      </p:sp>
      <p:pic>
        <p:nvPicPr>
          <p:cNvPr id="453" name="object 4" descr=""/>
          <p:cNvPicPr/>
          <p:nvPr/>
        </p:nvPicPr>
        <p:blipFill>
          <a:blip r:embed="rId1"/>
          <a:stretch/>
        </p:blipFill>
        <p:spPr>
          <a:xfrm>
            <a:off x="4863960" y="1879560"/>
            <a:ext cx="4268160" cy="3350520"/>
          </a:xfrm>
          <a:prstGeom prst="rect">
            <a:avLst/>
          </a:prstGeom>
          <a:ln>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4" name="CustomShape 1"/>
          <p:cNvSpPr/>
          <p:nvPr/>
        </p:nvSpPr>
        <p:spPr>
          <a:xfrm>
            <a:off x="540720" y="146880"/>
            <a:ext cx="8060760" cy="1114560"/>
          </a:xfrm>
          <a:prstGeom prst="rect">
            <a:avLst/>
          </a:prstGeom>
          <a:noFill/>
          <a:ln>
            <a:noFill/>
          </a:ln>
        </p:spPr>
        <p:style>
          <a:lnRef idx="0"/>
          <a:fillRef idx="0"/>
          <a:effectRef idx="0"/>
          <a:fontRef idx="minor"/>
        </p:style>
        <p:txBody>
          <a:bodyPr lIns="0" rIns="0" tIns="281880" bIns="0">
            <a:spAutoFit/>
          </a:bodyPr>
          <a:p>
            <a:pPr marL="3326040" indent="-3099240">
              <a:lnSpc>
                <a:spcPts val="3280"/>
              </a:lnSpc>
              <a:spcBef>
                <a:spcPts val="275"/>
              </a:spcBef>
            </a:pPr>
            <a:r>
              <a:rPr b="1" lang="ru-RU" sz="2800" spc="-12" strike="noStrike">
                <a:solidFill>
                  <a:srgbClr val="000000"/>
                </a:solidFill>
                <a:latin typeface="Calibri"/>
                <a:ea typeface="DejaVu Sans"/>
              </a:rPr>
              <a:t>Клінічні </a:t>
            </a:r>
            <a:r>
              <a:rPr b="1" lang="ru-RU" sz="2800" spc="-7" strike="noStrike">
                <a:solidFill>
                  <a:srgbClr val="000000"/>
                </a:solidFill>
                <a:latin typeface="Calibri"/>
                <a:ea typeface="DejaVu Sans"/>
              </a:rPr>
              <a:t>ознаки недостатності гуморальної ланки </a:t>
            </a:r>
            <a:r>
              <a:rPr b="1" lang="ru-RU" sz="2800" spc="-622" strike="noStrike">
                <a:solidFill>
                  <a:srgbClr val="000000"/>
                </a:solidFill>
                <a:latin typeface="Calibri"/>
                <a:ea typeface="DejaVu Sans"/>
              </a:rPr>
              <a:t> </a:t>
            </a:r>
            <a:r>
              <a:rPr b="1" lang="ru-RU" sz="2800" spc="-7" strike="noStrike">
                <a:solidFill>
                  <a:srgbClr val="000000"/>
                </a:solidFill>
                <a:latin typeface="Calibri"/>
                <a:ea typeface="DejaVu Sans"/>
              </a:rPr>
              <a:t>імунітету</a:t>
            </a:r>
            <a:endParaRPr b="0" lang="ru-RU" sz="2800" spc="-1" strike="noStrike">
              <a:latin typeface="Arial"/>
            </a:endParaRPr>
          </a:p>
        </p:txBody>
      </p:sp>
      <p:sp>
        <p:nvSpPr>
          <p:cNvPr id="455" name="CustomShape 2"/>
          <p:cNvSpPr/>
          <p:nvPr/>
        </p:nvSpPr>
        <p:spPr>
          <a:xfrm>
            <a:off x="536040" y="1312920"/>
            <a:ext cx="7698600" cy="4683960"/>
          </a:xfrm>
          <a:prstGeom prst="rect">
            <a:avLst/>
          </a:prstGeom>
          <a:noFill/>
          <a:ln>
            <a:noFill/>
          </a:ln>
        </p:spPr>
        <p:style>
          <a:lnRef idx="0"/>
          <a:fillRef idx="0"/>
          <a:effectRef idx="0"/>
          <a:fontRef idx="minor"/>
        </p:style>
        <p:txBody>
          <a:bodyPr lIns="0" rIns="0" tIns="12600" bIns="0">
            <a:spAutoFit/>
          </a:bodyPr>
          <a:p>
            <a:pPr marL="12600">
              <a:lnSpc>
                <a:spcPct val="110000"/>
              </a:lnSpc>
              <a:spcBef>
                <a:spcPts val="99"/>
              </a:spcBef>
            </a:pPr>
            <a:r>
              <a:rPr b="1" lang="ru-RU" sz="2200" spc="-7" strike="noStrike">
                <a:solidFill>
                  <a:srgbClr val="000000"/>
                </a:solidFill>
                <a:latin typeface="Calibri"/>
                <a:ea typeface="DejaVu Sans"/>
              </a:rPr>
              <a:t>Вік появи клінічних проявів </a:t>
            </a:r>
            <a:r>
              <a:rPr b="1" lang="ru-RU" sz="2200" spc="-1" strike="noStrike">
                <a:solidFill>
                  <a:srgbClr val="000000"/>
                </a:solidFill>
                <a:latin typeface="Calibri"/>
                <a:ea typeface="DejaVu Sans"/>
              </a:rPr>
              <a:t>– </a:t>
            </a:r>
            <a:r>
              <a:rPr b="1" lang="ru-RU" sz="2200" spc="-7" strike="noStrike">
                <a:solidFill>
                  <a:srgbClr val="000000"/>
                </a:solidFill>
                <a:latin typeface="Calibri"/>
                <a:ea typeface="DejaVu Sans"/>
              </a:rPr>
              <a:t>друге півріччя життя </a:t>
            </a:r>
            <a:r>
              <a:rPr b="1" lang="ru-RU" sz="2200" spc="-486" strike="noStrike">
                <a:solidFill>
                  <a:srgbClr val="000000"/>
                </a:solidFill>
                <a:latin typeface="Calibri"/>
                <a:ea typeface="DejaVu Sans"/>
              </a:rPr>
              <a:t> </a:t>
            </a:r>
            <a:endParaRPr b="0" lang="ru-RU" sz="2200" spc="-1" strike="noStrike">
              <a:latin typeface="Arial"/>
            </a:endParaRPr>
          </a:p>
          <a:p>
            <a:pPr marL="12600">
              <a:lnSpc>
                <a:spcPct val="110000"/>
              </a:lnSpc>
              <a:spcBef>
                <a:spcPts val="99"/>
              </a:spcBef>
            </a:pPr>
            <a:r>
              <a:rPr b="1" lang="ru-RU" sz="2200" spc="-7" strike="noStrike">
                <a:solidFill>
                  <a:srgbClr val="000000"/>
                </a:solidFill>
                <a:latin typeface="Calibri"/>
                <a:ea typeface="DejaVu Sans"/>
              </a:rPr>
              <a:t>Інфекційні</a:t>
            </a:r>
            <a:r>
              <a:rPr b="1" lang="ru-RU" sz="2200" spc="-12" strike="noStrike">
                <a:solidFill>
                  <a:srgbClr val="000000"/>
                </a:solidFill>
                <a:latin typeface="Calibri"/>
                <a:ea typeface="DejaVu Sans"/>
              </a:rPr>
              <a:t> </a:t>
            </a:r>
            <a:r>
              <a:rPr b="1" lang="ru-RU" sz="2200" spc="-7" strike="noStrike">
                <a:solidFill>
                  <a:srgbClr val="000000"/>
                </a:solidFill>
                <a:latin typeface="Calibri"/>
                <a:ea typeface="DejaVu Sans"/>
              </a:rPr>
              <a:t>захворювання:</a:t>
            </a:r>
            <a:endParaRPr b="0" lang="ru-RU" sz="2200" spc="-1" strike="noStrike">
              <a:latin typeface="Arial"/>
            </a:endParaRPr>
          </a:p>
          <a:p>
            <a:pPr marL="354960" indent="-340920">
              <a:lnSpc>
                <a:spcPts val="2381"/>
              </a:lnSpc>
              <a:spcBef>
                <a:spcPts val="561"/>
              </a:spcBef>
              <a:buClr>
                <a:srgbClr val="000000"/>
              </a:buClr>
              <a:buSzPct val="102000"/>
              <a:buFont typeface="Microsoft Sans Serif"/>
              <a:buChar char="•"/>
            </a:pPr>
            <a:r>
              <a:rPr b="1" i="1" lang="ru-RU" sz="2200" spc="-7" strike="noStrike">
                <a:solidFill>
                  <a:srgbClr val="000000"/>
                </a:solidFill>
                <a:latin typeface="Calibri"/>
                <a:ea typeface="DejaVu Sans"/>
              </a:rPr>
              <a:t>Рецидивуючі інфекції </a:t>
            </a:r>
            <a:r>
              <a:rPr b="0" lang="ru-RU" sz="2200" spc="-7" strike="noStrike">
                <a:solidFill>
                  <a:srgbClr val="000000"/>
                </a:solidFill>
                <a:latin typeface="Calibri"/>
                <a:ea typeface="DejaVu Sans"/>
              </a:rPr>
              <a:t>ЛОР-органів </a:t>
            </a:r>
            <a:r>
              <a:rPr b="0" lang="ru-RU" sz="2200" spc="-1" strike="noStrike">
                <a:solidFill>
                  <a:srgbClr val="000000"/>
                </a:solidFill>
                <a:latin typeface="Calibri"/>
                <a:ea typeface="DejaVu Sans"/>
              </a:rPr>
              <a:t>і </a:t>
            </a:r>
            <a:r>
              <a:rPr b="0" lang="ru-RU" sz="2200" spc="-7" strike="noStrike">
                <a:solidFill>
                  <a:srgbClr val="000000"/>
                </a:solidFill>
                <a:latin typeface="Calibri"/>
                <a:ea typeface="DejaVu Sans"/>
              </a:rPr>
              <a:t>органів дихання, </a:t>
            </a:r>
            <a:r>
              <a:rPr b="0" lang="ru-RU" sz="2200" spc="-486" strike="noStrike">
                <a:solidFill>
                  <a:srgbClr val="000000"/>
                </a:solidFill>
                <a:latin typeface="Calibri"/>
                <a:ea typeface="DejaVu Sans"/>
              </a:rPr>
              <a:t> </a:t>
            </a:r>
            <a:r>
              <a:rPr b="0" lang="ru-RU" sz="2200" spc="-7" strike="noStrike">
                <a:solidFill>
                  <a:srgbClr val="000000"/>
                </a:solidFill>
                <a:latin typeface="Calibri"/>
                <a:ea typeface="DejaVu Sans"/>
              </a:rPr>
              <a:t>бронхоектази</a:t>
            </a:r>
            <a:endParaRPr b="0" lang="ru-RU" sz="2200" spc="-1" strike="noStrike">
              <a:latin typeface="Arial"/>
            </a:endParaRPr>
          </a:p>
          <a:p>
            <a:pPr marL="355680" indent="-340920">
              <a:lnSpc>
                <a:spcPct val="100000"/>
              </a:lnSpc>
              <a:spcBef>
                <a:spcPts val="224"/>
              </a:spcBef>
              <a:buClr>
                <a:srgbClr val="000000"/>
              </a:buClr>
              <a:buSzPct val="102000"/>
              <a:buFont typeface="Microsoft Sans Serif"/>
              <a:buChar char="•"/>
            </a:pPr>
            <a:r>
              <a:rPr b="0" lang="ru-RU" sz="2200" spc="-1" strike="noStrike">
                <a:solidFill>
                  <a:srgbClr val="000000"/>
                </a:solidFill>
                <a:latin typeface="Calibri"/>
                <a:ea typeface="DejaVu Sans"/>
              </a:rPr>
              <a:t>В</a:t>
            </a:r>
            <a:r>
              <a:rPr b="0" lang="ru-RU" sz="2200" spc="-15" strike="noStrike">
                <a:solidFill>
                  <a:srgbClr val="000000"/>
                </a:solidFill>
                <a:latin typeface="Calibri"/>
                <a:ea typeface="DejaVu Sans"/>
              </a:rPr>
              <a:t> </a:t>
            </a:r>
            <a:r>
              <a:rPr b="0" lang="ru-RU" sz="2200" spc="-7" strike="noStrike">
                <a:solidFill>
                  <a:srgbClr val="000000"/>
                </a:solidFill>
                <a:latin typeface="Calibri"/>
                <a:ea typeface="DejaVu Sans"/>
              </a:rPr>
              <a:t>ранньому</a:t>
            </a:r>
            <a:r>
              <a:rPr b="0" lang="ru-RU" sz="2200" spc="-15" strike="noStrike">
                <a:solidFill>
                  <a:srgbClr val="000000"/>
                </a:solidFill>
                <a:latin typeface="Calibri"/>
                <a:ea typeface="DejaVu Sans"/>
              </a:rPr>
              <a:t> </a:t>
            </a:r>
            <a:r>
              <a:rPr b="0" lang="ru-RU" sz="2200" spc="-1" strike="noStrike">
                <a:solidFill>
                  <a:srgbClr val="000000"/>
                </a:solidFill>
                <a:latin typeface="Calibri"/>
                <a:ea typeface="DejaVu Sans"/>
              </a:rPr>
              <a:t>віці</a:t>
            </a:r>
            <a:r>
              <a:rPr b="0" lang="ru-RU" sz="2200" spc="-15" strike="noStrike">
                <a:solidFill>
                  <a:srgbClr val="000000"/>
                </a:solidFill>
                <a:latin typeface="Calibri"/>
                <a:ea typeface="DejaVu Sans"/>
              </a:rPr>
              <a:t> </a:t>
            </a:r>
            <a:r>
              <a:rPr b="1" i="1" lang="ru-RU" sz="2200" spc="-7" strike="noStrike">
                <a:solidFill>
                  <a:srgbClr val="000000"/>
                </a:solidFill>
                <a:latin typeface="Calibri"/>
                <a:ea typeface="DejaVu Sans"/>
              </a:rPr>
              <a:t>важкі</a:t>
            </a:r>
            <a:r>
              <a:rPr b="1" i="1" lang="ru-RU" sz="2200" spc="-15" strike="noStrike">
                <a:solidFill>
                  <a:srgbClr val="000000"/>
                </a:solidFill>
                <a:latin typeface="Calibri"/>
                <a:ea typeface="DejaVu Sans"/>
              </a:rPr>
              <a:t> </a:t>
            </a:r>
            <a:r>
              <a:rPr b="1" i="1" lang="ru-RU" sz="2200" spc="-7" strike="noStrike">
                <a:solidFill>
                  <a:srgbClr val="000000"/>
                </a:solidFill>
                <a:latin typeface="Calibri"/>
                <a:ea typeface="DejaVu Sans"/>
              </a:rPr>
              <a:t>ураження</a:t>
            </a:r>
            <a:r>
              <a:rPr b="1" i="1" lang="ru-RU" sz="2200" spc="-15" strike="noStrike">
                <a:solidFill>
                  <a:srgbClr val="000000"/>
                </a:solidFill>
                <a:latin typeface="Calibri"/>
                <a:ea typeface="DejaVu Sans"/>
              </a:rPr>
              <a:t> </a:t>
            </a:r>
            <a:r>
              <a:rPr b="1" i="1" lang="ru-RU" sz="2200" spc="-7" strike="noStrike">
                <a:solidFill>
                  <a:srgbClr val="000000"/>
                </a:solidFill>
                <a:latin typeface="Calibri"/>
                <a:ea typeface="DejaVu Sans"/>
              </a:rPr>
              <a:t>шкіри</a:t>
            </a:r>
            <a:r>
              <a:rPr b="1" i="1" lang="ru-RU" sz="2200" spc="-1" strike="noStrike">
                <a:solidFill>
                  <a:srgbClr val="000000"/>
                </a:solidFill>
                <a:latin typeface="Calibri"/>
                <a:ea typeface="DejaVu Sans"/>
              </a:rPr>
              <a:t> </a:t>
            </a:r>
            <a:r>
              <a:rPr b="0" lang="ru-RU" sz="2200" spc="-7" strike="noStrike">
                <a:solidFill>
                  <a:srgbClr val="000000"/>
                </a:solidFill>
                <a:latin typeface="Calibri"/>
                <a:ea typeface="DejaVu Sans"/>
              </a:rPr>
              <a:t>(фурункули,</a:t>
            </a:r>
            <a:r>
              <a:rPr b="0" lang="ru-RU" sz="2200" spc="-15" strike="noStrike">
                <a:solidFill>
                  <a:srgbClr val="000000"/>
                </a:solidFill>
                <a:latin typeface="Calibri"/>
                <a:ea typeface="DejaVu Sans"/>
              </a:rPr>
              <a:t> </a:t>
            </a:r>
            <a:r>
              <a:rPr b="0" lang="ru-RU" sz="2200" spc="-1" strike="noStrike">
                <a:solidFill>
                  <a:srgbClr val="000000"/>
                </a:solidFill>
                <a:latin typeface="Calibri"/>
                <a:ea typeface="DejaVu Sans"/>
              </a:rPr>
              <a:t>абсцеси)</a:t>
            </a:r>
            <a:endParaRPr b="0" lang="ru-RU" sz="2200" spc="-1" strike="noStrike">
              <a:latin typeface="Arial"/>
            </a:endParaRPr>
          </a:p>
          <a:p>
            <a:pPr marL="354960" indent="-340920">
              <a:lnSpc>
                <a:spcPts val="2381"/>
              </a:lnSpc>
              <a:spcBef>
                <a:spcPts val="561"/>
              </a:spcBef>
              <a:buClr>
                <a:srgbClr val="000000"/>
              </a:buClr>
              <a:buSzPct val="102000"/>
              <a:buFont typeface="Microsoft Sans Serif"/>
              <a:buChar char="•"/>
            </a:pPr>
            <a:r>
              <a:rPr b="1" i="1" lang="ru-RU" sz="2200" spc="-7" strike="noStrike">
                <a:solidFill>
                  <a:srgbClr val="000000"/>
                </a:solidFill>
                <a:latin typeface="Calibri"/>
                <a:ea typeface="DejaVu Sans"/>
              </a:rPr>
              <a:t>Інфекційні</a:t>
            </a:r>
            <a:r>
              <a:rPr b="1" i="1" lang="ru-RU" sz="2200" spc="-32" strike="noStrike">
                <a:solidFill>
                  <a:srgbClr val="000000"/>
                </a:solidFill>
                <a:latin typeface="Calibri"/>
                <a:ea typeface="DejaVu Sans"/>
              </a:rPr>
              <a:t> </a:t>
            </a:r>
            <a:r>
              <a:rPr b="1" i="1" lang="ru-RU" sz="2200" spc="-7" strike="noStrike">
                <a:solidFill>
                  <a:srgbClr val="000000"/>
                </a:solidFill>
                <a:latin typeface="Calibri"/>
                <a:ea typeface="DejaVu Sans"/>
              </a:rPr>
              <a:t>захворювання</a:t>
            </a:r>
            <a:r>
              <a:rPr b="1" i="1" lang="ru-RU" sz="2200" spc="-32" strike="noStrike">
                <a:solidFill>
                  <a:srgbClr val="000000"/>
                </a:solidFill>
                <a:latin typeface="Calibri"/>
                <a:ea typeface="DejaVu Sans"/>
              </a:rPr>
              <a:t> </a:t>
            </a:r>
            <a:r>
              <a:rPr b="1" i="1" lang="ru-RU" sz="2200" spc="-7" strike="noStrike">
                <a:solidFill>
                  <a:srgbClr val="000000"/>
                </a:solidFill>
                <a:latin typeface="Calibri"/>
                <a:ea typeface="DejaVu Sans"/>
              </a:rPr>
              <a:t>кишечнику</a:t>
            </a:r>
            <a:r>
              <a:rPr b="1" i="1" lang="ru-RU" sz="2200" spc="38" strike="noStrike">
                <a:solidFill>
                  <a:srgbClr val="000000"/>
                </a:solidFill>
                <a:latin typeface="Calibri"/>
                <a:ea typeface="DejaVu Sans"/>
              </a:rPr>
              <a:t> </a:t>
            </a:r>
            <a:r>
              <a:rPr b="0" lang="ru-RU" sz="2200" spc="-7" strike="noStrike">
                <a:solidFill>
                  <a:srgbClr val="000000"/>
                </a:solidFill>
                <a:latin typeface="Calibri"/>
                <a:ea typeface="DejaVu Sans"/>
              </a:rPr>
              <a:t>(лямбліоз, </a:t>
            </a:r>
            <a:r>
              <a:rPr b="0" lang="ru-RU" sz="2200" spc="-486" strike="noStrike">
                <a:solidFill>
                  <a:srgbClr val="000000"/>
                </a:solidFill>
                <a:latin typeface="Calibri"/>
                <a:ea typeface="DejaVu Sans"/>
              </a:rPr>
              <a:t> </a:t>
            </a:r>
            <a:r>
              <a:rPr b="0" lang="ru-RU" sz="2200" spc="-7" strike="noStrike">
                <a:solidFill>
                  <a:srgbClr val="000000"/>
                </a:solidFill>
                <a:latin typeface="Calibri"/>
                <a:ea typeface="DejaVu Sans"/>
              </a:rPr>
              <a:t>кампілобактеріоз)</a:t>
            </a:r>
            <a:endParaRPr b="0" lang="ru-RU" sz="2200" spc="-1" strike="noStrike">
              <a:latin typeface="Arial"/>
            </a:endParaRPr>
          </a:p>
          <a:p>
            <a:pPr marL="355680" indent="-340920">
              <a:lnSpc>
                <a:spcPct val="100000"/>
              </a:lnSpc>
              <a:spcBef>
                <a:spcPts val="221"/>
              </a:spcBef>
              <a:buClr>
                <a:srgbClr val="000000"/>
              </a:buClr>
              <a:buSzPct val="102000"/>
              <a:buFont typeface="Microsoft Sans Serif"/>
              <a:buChar char="•"/>
            </a:pPr>
            <a:r>
              <a:rPr b="1" i="1" lang="ru-RU" sz="2200" spc="-7" strike="noStrike">
                <a:solidFill>
                  <a:srgbClr val="000000"/>
                </a:solidFill>
                <a:latin typeface="Calibri"/>
                <a:ea typeface="DejaVu Sans"/>
              </a:rPr>
              <a:t>Рецидивуючі</a:t>
            </a:r>
            <a:r>
              <a:rPr b="1" i="1" lang="ru-RU" sz="2200" spc="-35" strike="noStrike">
                <a:solidFill>
                  <a:srgbClr val="000000"/>
                </a:solidFill>
                <a:latin typeface="Calibri"/>
                <a:ea typeface="DejaVu Sans"/>
              </a:rPr>
              <a:t> </a:t>
            </a:r>
            <a:r>
              <a:rPr b="1" i="1" lang="ru-RU" sz="2200" spc="-7" strike="noStrike">
                <a:solidFill>
                  <a:srgbClr val="000000"/>
                </a:solidFill>
                <a:latin typeface="Calibri"/>
                <a:ea typeface="DejaVu Sans"/>
              </a:rPr>
              <a:t>ентеровірусні</a:t>
            </a:r>
            <a:r>
              <a:rPr b="1" i="1" lang="ru-RU" sz="2200" spc="-32" strike="noStrike">
                <a:solidFill>
                  <a:srgbClr val="000000"/>
                </a:solidFill>
                <a:latin typeface="Calibri"/>
                <a:ea typeface="DejaVu Sans"/>
              </a:rPr>
              <a:t> </a:t>
            </a:r>
            <a:r>
              <a:rPr b="1" i="1" lang="ru-RU" sz="2200" spc="-7" strike="noStrike">
                <a:solidFill>
                  <a:srgbClr val="000000"/>
                </a:solidFill>
                <a:latin typeface="Calibri"/>
                <a:ea typeface="DejaVu Sans"/>
              </a:rPr>
              <a:t>менінгоенцефаліти</a:t>
            </a:r>
            <a:endParaRPr b="0" lang="ru-RU" sz="2200" spc="-1" strike="noStrike">
              <a:latin typeface="Arial"/>
            </a:endParaRPr>
          </a:p>
          <a:p>
            <a:pPr marL="355680" indent="-340920">
              <a:lnSpc>
                <a:spcPct val="100000"/>
              </a:lnSpc>
              <a:spcBef>
                <a:spcPts val="264"/>
              </a:spcBef>
              <a:buClr>
                <a:srgbClr val="000000"/>
              </a:buClr>
              <a:buSzPct val="102000"/>
              <a:buFont typeface="Microsoft Sans Serif"/>
              <a:buChar char="•"/>
            </a:pPr>
            <a:r>
              <a:rPr b="1" i="1" lang="ru-RU" sz="2200" spc="-7" strike="noStrike">
                <a:solidFill>
                  <a:srgbClr val="000000"/>
                </a:solidFill>
                <a:latin typeface="Calibri"/>
                <a:ea typeface="DejaVu Sans"/>
              </a:rPr>
              <a:t>Грибкові</a:t>
            </a:r>
            <a:r>
              <a:rPr b="1" i="1" lang="ru-RU" sz="2200" spc="443" strike="noStrike">
                <a:solidFill>
                  <a:srgbClr val="000000"/>
                </a:solidFill>
                <a:latin typeface="Calibri"/>
                <a:ea typeface="DejaVu Sans"/>
              </a:rPr>
              <a:t> </a:t>
            </a:r>
            <a:r>
              <a:rPr b="1" i="1" lang="ru-RU" sz="2200" spc="-7" strike="noStrike">
                <a:solidFill>
                  <a:srgbClr val="000000"/>
                </a:solidFill>
                <a:latin typeface="Calibri"/>
                <a:ea typeface="DejaVu Sans"/>
              </a:rPr>
              <a:t>інфекції</a:t>
            </a:r>
            <a:r>
              <a:rPr b="1" i="1" lang="ru-RU" sz="2200" spc="-21" strike="noStrike">
                <a:solidFill>
                  <a:srgbClr val="000000"/>
                </a:solidFill>
                <a:latin typeface="Calibri"/>
                <a:ea typeface="DejaVu Sans"/>
              </a:rPr>
              <a:t> </a:t>
            </a:r>
            <a:r>
              <a:rPr b="1" i="1" lang="ru-RU" sz="2200" spc="-7" strike="noStrike">
                <a:solidFill>
                  <a:srgbClr val="000000"/>
                </a:solidFill>
                <a:latin typeface="Calibri"/>
                <a:ea typeface="DejaVu Sans"/>
              </a:rPr>
              <a:t>не</a:t>
            </a:r>
            <a:r>
              <a:rPr b="1" i="1" lang="ru-RU" sz="2200" spc="-21" strike="noStrike">
                <a:solidFill>
                  <a:srgbClr val="000000"/>
                </a:solidFill>
                <a:latin typeface="Calibri"/>
                <a:ea typeface="DejaVu Sans"/>
              </a:rPr>
              <a:t> </a:t>
            </a:r>
            <a:r>
              <a:rPr b="1" i="1" lang="ru-RU" sz="2200" spc="-7" strike="noStrike">
                <a:solidFill>
                  <a:srgbClr val="000000"/>
                </a:solidFill>
                <a:latin typeface="Calibri"/>
                <a:ea typeface="DejaVu Sans"/>
              </a:rPr>
              <a:t>характерні</a:t>
            </a:r>
            <a:endParaRPr b="0" lang="ru-RU" sz="2200" spc="-1" strike="noStrike">
              <a:latin typeface="Arial"/>
            </a:endParaRPr>
          </a:p>
          <a:p>
            <a:pPr marL="12600">
              <a:lnSpc>
                <a:spcPct val="100000"/>
              </a:lnSpc>
              <a:spcBef>
                <a:spcPts val="264"/>
              </a:spcBef>
            </a:pPr>
            <a:r>
              <a:rPr b="1" lang="ru-RU" sz="2200" spc="-7" strike="noStrike">
                <a:solidFill>
                  <a:srgbClr val="000000"/>
                </a:solidFill>
                <a:latin typeface="Calibri"/>
                <a:ea typeface="DejaVu Sans"/>
              </a:rPr>
              <a:t>Супутні</a:t>
            </a:r>
            <a:r>
              <a:rPr b="1" lang="ru-RU" sz="2200" spc="-35" strike="noStrike">
                <a:solidFill>
                  <a:srgbClr val="000000"/>
                </a:solidFill>
                <a:latin typeface="Calibri"/>
                <a:ea typeface="DejaVu Sans"/>
              </a:rPr>
              <a:t> </a:t>
            </a:r>
            <a:r>
              <a:rPr b="1" lang="ru-RU" sz="2200" spc="-7" strike="noStrike">
                <a:solidFill>
                  <a:srgbClr val="000000"/>
                </a:solidFill>
                <a:latin typeface="Calibri"/>
                <a:ea typeface="DejaVu Sans"/>
              </a:rPr>
              <a:t>неінфекційні</a:t>
            </a:r>
            <a:r>
              <a:rPr b="1" lang="ru-RU" sz="2200" spc="-32" strike="noStrike">
                <a:solidFill>
                  <a:srgbClr val="000000"/>
                </a:solidFill>
                <a:latin typeface="Calibri"/>
                <a:ea typeface="DejaVu Sans"/>
              </a:rPr>
              <a:t> </a:t>
            </a:r>
            <a:r>
              <a:rPr b="1" lang="ru-RU" sz="2200" spc="-7" strike="noStrike">
                <a:solidFill>
                  <a:srgbClr val="000000"/>
                </a:solidFill>
                <a:latin typeface="Calibri"/>
                <a:ea typeface="DejaVu Sans"/>
              </a:rPr>
              <a:t>захворювання:</a:t>
            </a:r>
            <a:endParaRPr b="0" lang="ru-RU" sz="2200" spc="-1" strike="noStrike">
              <a:latin typeface="Arial"/>
            </a:endParaRPr>
          </a:p>
          <a:p>
            <a:pPr marL="355680" indent="-340920">
              <a:lnSpc>
                <a:spcPct val="100000"/>
              </a:lnSpc>
              <a:spcBef>
                <a:spcPts val="264"/>
              </a:spcBef>
              <a:buClr>
                <a:srgbClr val="000000"/>
              </a:buClr>
              <a:buSzPct val="102000"/>
              <a:buFont typeface="Microsoft Sans Serif"/>
              <a:buChar char="•"/>
            </a:pPr>
            <a:r>
              <a:rPr b="0" lang="ru-RU" sz="2200" spc="-7" strike="noStrike">
                <a:solidFill>
                  <a:srgbClr val="000000"/>
                </a:solidFill>
                <a:latin typeface="Calibri"/>
                <a:ea typeface="DejaVu Sans"/>
              </a:rPr>
              <a:t>Аутоімунний</a:t>
            </a:r>
            <a:r>
              <a:rPr b="0" lang="ru-RU" sz="2200" spc="-46" strike="noStrike">
                <a:solidFill>
                  <a:srgbClr val="000000"/>
                </a:solidFill>
                <a:latin typeface="Calibri"/>
                <a:ea typeface="DejaVu Sans"/>
              </a:rPr>
              <a:t> </a:t>
            </a:r>
            <a:r>
              <a:rPr b="0" lang="ru-RU" sz="2200" spc="-7" strike="noStrike">
                <a:solidFill>
                  <a:srgbClr val="000000"/>
                </a:solidFill>
                <a:latin typeface="Calibri"/>
                <a:ea typeface="DejaVu Sans"/>
              </a:rPr>
              <a:t>тиреоїдит</a:t>
            </a:r>
            <a:endParaRPr b="0" lang="ru-RU" sz="2200" spc="-1" strike="noStrike">
              <a:latin typeface="Arial"/>
            </a:endParaRPr>
          </a:p>
          <a:p>
            <a:pPr marL="355680" indent="-340920">
              <a:lnSpc>
                <a:spcPct val="100000"/>
              </a:lnSpc>
              <a:spcBef>
                <a:spcPts val="264"/>
              </a:spcBef>
              <a:buClr>
                <a:srgbClr val="000000"/>
              </a:buClr>
              <a:buSzPct val="102000"/>
              <a:buFont typeface="Microsoft Sans Serif"/>
              <a:buChar char="•"/>
            </a:pPr>
            <a:r>
              <a:rPr b="0" lang="ru-RU" sz="2200" spc="-7" strike="noStrike">
                <a:solidFill>
                  <a:srgbClr val="000000"/>
                </a:solidFill>
                <a:latin typeface="Calibri"/>
                <a:ea typeface="DejaVu Sans"/>
              </a:rPr>
              <a:t>Аутоімунна</a:t>
            </a:r>
            <a:r>
              <a:rPr b="0" lang="ru-RU" sz="2200" spc="-35" strike="noStrike">
                <a:solidFill>
                  <a:srgbClr val="000000"/>
                </a:solidFill>
                <a:latin typeface="Calibri"/>
                <a:ea typeface="DejaVu Sans"/>
              </a:rPr>
              <a:t> </a:t>
            </a:r>
            <a:r>
              <a:rPr b="0" lang="ru-RU" sz="2200" spc="-7" strike="noStrike">
                <a:solidFill>
                  <a:srgbClr val="000000"/>
                </a:solidFill>
                <a:latin typeface="Calibri"/>
                <a:ea typeface="DejaVu Sans"/>
              </a:rPr>
              <a:t>тромбоцитопенічна</a:t>
            </a:r>
            <a:r>
              <a:rPr b="0" lang="ru-RU" sz="2200" spc="-32" strike="noStrike">
                <a:solidFill>
                  <a:srgbClr val="000000"/>
                </a:solidFill>
                <a:latin typeface="Calibri"/>
                <a:ea typeface="DejaVu Sans"/>
              </a:rPr>
              <a:t> </a:t>
            </a:r>
            <a:r>
              <a:rPr b="0" lang="ru-RU" sz="2200" spc="-7" strike="noStrike">
                <a:solidFill>
                  <a:srgbClr val="000000"/>
                </a:solidFill>
                <a:latin typeface="Calibri"/>
                <a:ea typeface="DejaVu Sans"/>
              </a:rPr>
              <a:t>пурпура</a:t>
            </a:r>
            <a:endParaRPr b="0" lang="ru-RU" sz="2200" spc="-1" strike="noStrike">
              <a:latin typeface="Arial"/>
            </a:endParaRPr>
          </a:p>
          <a:p>
            <a:pPr marL="355680" indent="-340920">
              <a:lnSpc>
                <a:spcPct val="100000"/>
              </a:lnSpc>
              <a:spcBef>
                <a:spcPts val="261"/>
              </a:spcBef>
              <a:buClr>
                <a:srgbClr val="000000"/>
              </a:buClr>
              <a:buSzPct val="102000"/>
              <a:buFont typeface="Microsoft Sans Serif"/>
              <a:buChar char="•"/>
            </a:pPr>
            <a:r>
              <a:rPr b="0" lang="ru-RU" sz="2200" spc="-7" strike="noStrike">
                <a:solidFill>
                  <a:srgbClr val="000000"/>
                </a:solidFill>
                <a:latin typeface="Calibri"/>
                <a:ea typeface="DejaVu Sans"/>
              </a:rPr>
              <a:t>Аутоімунний</a:t>
            </a:r>
            <a:r>
              <a:rPr b="0" lang="ru-RU" sz="2200" spc="-46" strike="noStrike">
                <a:solidFill>
                  <a:srgbClr val="000000"/>
                </a:solidFill>
                <a:latin typeface="Calibri"/>
                <a:ea typeface="DejaVu Sans"/>
              </a:rPr>
              <a:t> </a:t>
            </a:r>
            <a:r>
              <a:rPr b="0" lang="ru-RU" sz="2200" spc="-1" strike="noStrike">
                <a:solidFill>
                  <a:srgbClr val="000000"/>
                </a:solidFill>
                <a:latin typeface="Calibri"/>
                <a:ea typeface="DejaVu Sans"/>
              </a:rPr>
              <a:t>артрит</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6" name="CustomShape 1"/>
          <p:cNvSpPr/>
          <p:nvPr/>
        </p:nvSpPr>
        <p:spPr>
          <a:xfrm>
            <a:off x="576000" y="432000"/>
            <a:ext cx="7846920" cy="4111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ru-RU" sz="2200" spc="-1" strike="noStrike">
                <a:solidFill>
                  <a:srgbClr val="ff0000"/>
                </a:solidFill>
                <a:latin typeface="Calibri"/>
                <a:ea typeface="DejaVu Sans"/>
              </a:rPr>
              <a:t>Швейцарський тип агаммаглобулінемії</a:t>
            </a:r>
            <a:endParaRPr b="0" lang="ru-RU" sz="2200" spc="-1" strike="noStrike">
              <a:latin typeface="Arial"/>
            </a:endParaRPr>
          </a:p>
          <a:p>
            <a:pPr algn="ctr">
              <a:lnSpc>
                <a:spcPct val="100000"/>
              </a:lnSpc>
            </a:pPr>
            <a:r>
              <a:rPr b="1" i="1" lang="ru-RU" sz="2200" spc="-1" strike="noStrike">
                <a:solidFill>
                  <a:srgbClr val="ff0000"/>
                </a:solidFill>
                <a:latin typeface="Calibri"/>
                <a:ea typeface="DejaVu Sans"/>
              </a:rPr>
              <a:t> </a:t>
            </a:r>
            <a:endParaRPr b="0" lang="ru-RU" sz="2200" spc="-1" strike="noStrike">
              <a:latin typeface="Arial"/>
            </a:endParaRPr>
          </a:p>
          <a:p>
            <a:pPr>
              <a:lnSpc>
                <a:spcPct val="100000"/>
              </a:lnSpc>
            </a:pPr>
            <a:r>
              <a:rPr b="1" lang="ru-RU" sz="2200" spc="-1" strike="noStrike">
                <a:solidFill>
                  <a:srgbClr val="000000"/>
                </a:solidFill>
                <a:latin typeface="Calibri"/>
                <a:ea typeface="DejaVu Sans"/>
              </a:rPr>
              <a:t>Успадковується за аутосомно-рецесивним типом. </a:t>
            </a:r>
            <a:endParaRPr b="0" lang="ru-RU" sz="2200" spc="-1" strike="noStrike">
              <a:latin typeface="Arial"/>
            </a:endParaRPr>
          </a:p>
          <a:p>
            <a:pPr>
              <a:lnSpc>
                <a:spcPct val="100000"/>
              </a:lnSpc>
            </a:pPr>
            <a:r>
              <a:rPr b="1" lang="ru-RU" sz="2200" spc="-1" strike="noStrike">
                <a:solidFill>
                  <a:srgbClr val="000000"/>
                </a:solidFill>
                <a:latin typeface="Calibri"/>
                <a:ea typeface="DejaVu Sans"/>
              </a:rPr>
              <a:t>Можливе зчепленна зі статтю та спорадична форми. </a:t>
            </a:r>
            <a:endParaRPr b="0" lang="ru-RU" sz="2200" spc="-1" strike="noStrike">
              <a:latin typeface="Arial"/>
            </a:endParaRPr>
          </a:p>
          <a:p>
            <a:pPr>
              <a:lnSpc>
                <a:spcPct val="100000"/>
              </a:lnSpc>
            </a:pPr>
            <a:r>
              <a:rPr b="1" lang="ru-RU" sz="2200" spc="-1" strike="noStrike">
                <a:solidFill>
                  <a:srgbClr val="000000"/>
                </a:solidFill>
                <a:latin typeface="Calibri"/>
                <a:ea typeface="DejaVu Sans"/>
              </a:rPr>
              <a:t>В основі механізму імунодефіциту лежить генетичний дефект на рівні ферментів аденозіндезамінази і пуріннуклеотідфосфорілази, що веде до порушення метаболізму аденозину. </a:t>
            </a:r>
            <a:endParaRPr b="0" lang="ru-RU" sz="2200" spc="-1" strike="noStrike">
              <a:latin typeface="Arial"/>
            </a:endParaRPr>
          </a:p>
          <a:p>
            <a:pPr>
              <a:lnSpc>
                <a:spcPct val="100000"/>
              </a:lnSpc>
            </a:pPr>
            <a:r>
              <a:rPr b="1" lang="ru-RU" sz="2200" spc="-1" strike="noStrike">
                <a:solidFill>
                  <a:srgbClr val="000000"/>
                </a:solidFill>
                <a:latin typeface="Calibri"/>
                <a:ea typeface="DejaVu Sans"/>
              </a:rPr>
              <a:t>В результаті блокується вироблення гіпоксантину і надлишково накопичується у тканинах АТФ, що блокує дозрівання Т-клітин.</a:t>
            </a:r>
            <a:endParaRPr b="0" lang="ru-RU" sz="2200" spc="-1" strike="noStrike">
              <a:latin typeface="Arial"/>
            </a:endParaRPr>
          </a:p>
          <a:p>
            <a:pPr>
              <a:lnSpc>
                <a:spcPct val="100000"/>
              </a:lnSpc>
            </a:pP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CustomShape 1"/>
          <p:cNvSpPr/>
          <p:nvPr/>
        </p:nvSpPr>
        <p:spPr>
          <a:xfrm>
            <a:off x="214200" y="214200"/>
            <a:ext cx="8713800" cy="5391360"/>
          </a:xfrm>
          <a:prstGeom prst="rect">
            <a:avLst/>
          </a:prstGeom>
          <a:noFill/>
          <a:ln>
            <a:noFill/>
          </a:ln>
        </p:spPr>
        <p:style>
          <a:lnRef idx="0"/>
          <a:fillRef idx="0"/>
          <a:effectRef idx="0"/>
          <a:fontRef idx="minor"/>
        </p:style>
        <p:txBody>
          <a:bodyPr lIns="90000" rIns="90000" tIns="45000" bIns="45000">
            <a:spAutoFit/>
          </a:bodyPr>
          <a:p>
            <a:pPr algn="just">
              <a:lnSpc>
                <a:spcPct val="100000"/>
              </a:lnSpc>
            </a:pPr>
            <a:endParaRPr b="0" lang="ru-RU" sz="1800" spc="-1" strike="noStrike">
              <a:latin typeface="Arial"/>
            </a:endParaRPr>
          </a:p>
          <a:p>
            <a:pPr algn="just">
              <a:lnSpc>
                <a:spcPct val="100000"/>
              </a:lnSpc>
            </a:pPr>
            <a:r>
              <a:rPr b="1" lang="ru-RU" sz="2200" spc="-1" strike="noStrike">
                <a:solidFill>
                  <a:srgbClr val="ff0000"/>
                </a:solidFill>
                <a:latin typeface="Calibri"/>
                <a:ea typeface="DejaVu Sans"/>
              </a:rPr>
              <a:t>Дисгаммаглобулінемія</a:t>
            </a:r>
            <a:r>
              <a:rPr b="1" lang="ru-RU" sz="2200" spc="-1" strike="noStrike">
                <a:solidFill>
                  <a:srgbClr val="000000"/>
                </a:solidFill>
                <a:latin typeface="Calibri"/>
                <a:ea typeface="DejaVu Sans"/>
              </a:rPr>
              <a:t>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При цих станах є зниження в крові одного-двох класів Ig при нормальному або підвищеному вмісті інших. Розвиток патології пов'язують з порушенням механізмів контролю за синтезом Ig і перемикання їх продукції з одного класу на інший.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Варіанти селективного дефіциту Ig: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 </a:t>
            </a:r>
            <a:r>
              <a:rPr b="1" lang="ru-RU" sz="2200" spc="-1" strike="noStrike">
                <a:solidFill>
                  <a:srgbClr val="000000"/>
                </a:solidFill>
                <a:latin typeface="Calibri"/>
                <a:ea typeface="DejaVu Sans"/>
              </a:rPr>
              <a:t>Селективний дефіцит IgА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 </a:t>
            </a:r>
            <a:r>
              <a:rPr b="1" lang="ru-RU" sz="2200" spc="-1" strike="noStrike">
                <a:solidFill>
                  <a:srgbClr val="000000"/>
                </a:solidFill>
                <a:latin typeface="Calibri"/>
                <a:ea typeface="DejaVu Sans"/>
              </a:rPr>
              <a:t>Селективний дефіцит IgМ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 </a:t>
            </a:r>
            <a:r>
              <a:rPr b="1" lang="ru-RU" sz="2200" spc="-1" strike="noStrike">
                <a:solidFill>
                  <a:srgbClr val="000000"/>
                </a:solidFill>
                <a:latin typeface="Calibri"/>
                <a:ea typeface="DejaVu Sans"/>
              </a:rPr>
              <a:t>Селективний дефіцит IgG (IgG2 і IgG4)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 </a:t>
            </a:r>
            <a:r>
              <a:rPr b="1" lang="ru-RU" sz="2200" spc="-1" strike="noStrike">
                <a:solidFill>
                  <a:srgbClr val="000000"/>
                </a:solidFill>
                <a:latin typeface="Calibri"/>
                <a:ea typeface="DejaVu Sans"/>
              </a:rPr>
              <a:t>Селективний дефіцит IgЕ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 </a:t>
            </a:r>
            <a:r>
              <a:rPr b="1" lang="ru-RU" sz="2200" spc="-1" strike="noStrike">
                <a:solidFill>
                  <a:srgbClr val="000000"/>
                </a:solidFill>
                <a:latin typeface="Calibri"/>
                <a:ea typeface="DejaVu Sans"/>
              </a:rPr>
              <a:t>Дефіцит Ат при нормо- або гіпергаммаглобулінемії.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Серед вказаних селективних дефіцитів Ig найбільш часто зустрічається дефіцит IgА (1/500 - 1/700 людина). Є дані про сімейні випадки.</a:t>
            </a:r>
            <a:endParaRPr b="0" lang="ru-RU" sz="2200" spc="-1" strike="noStrike">
              <a:latin typeface="Arial"/>
            </a:endParaRPr>
          </a:p>
          <a:p>
            <a:pPr algn="just">
              <a:lnSpc>
                <a:spcPct val="100000"/>
              </a:lnSpc>
            </a:pP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CustomShape 1"/>
          <p:cNvSpPr/>
          <p:nvPr/>
        </p:nvSpPr>
        <p:spPr>
          <a:xfrm>
            <a:off x="540720" y="146880"/>
            <a:ext cx="8060760" cy="1349280"/>
          </a:xfrm>
          <a:prstGeom prst="rect">
            <a:avLst/>
          </a:prstGeom>
          <a:noFill/>
          <a:ln>
            <a:noFill/>
          </a:ln>
        </p:spPr>
        <p:style>
          <a:lnRef idx="0"/>
          <a:fillRef idx="0"/>
          <a:effectRef idx="0"/>
          <a:fontRef idx="minor"/>
        </p:style>
      </p:sp>
      <p:pic>
        <p:nvPicPr>
          <p:cNvPr id="307" name="" descr=""/>
          <p:cNvPicPr/>
          <p:nvPr/>
        </p:nvPicPr>
        <p:blipFill>
          <a:blip r:embed="rId1"/>
          <a:stretch/>
        </p:blipFill>
        <p:spPr>
          <a:xfrm>
            <a:off x="138600" y="103680"/>
            <a:ext cx="9003600" cy="6752520"/>
          </a:xfrm>
          <a:prstGeom prst="rect">
            <a:avLst/>
          </a:prstGeom>
          <a:ln>
            <a:noFill/>
          </a:ln>
        </p:spPr>
      </p:pic>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8" name="CustomShape 1"/>
          <p:cNvSpPr/>
          <p:nvPr/>
        </p:nvSpPr>
        <p:spPr>
          <a:xfrm>
            <a:off x="1131840" y="597240"/>
            <a:ext cx="6905520" cy="43884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800" spc="-7" strike="noStrike">
                <a:solidFill>
                  <a:srgbClr val="000000"/>
                </a:solidFill>
                <a:latin typeface="Calibri"/>
                <a:ea typeface="DejaVu Sans"/>
              </a:rPr>
              <a:t>Селективний</a:t>
            </a:r>
            <a:r>
              <a:rPr b="1" lang="ru-RU" sz="2800" spc="-26" strike="noStrike">
                <a:solidFill>
                  <a:srgbClr val="000000"/>
                </a:solidFill>
                <a:latin typeface="Calibri"/>
                <a:ea typeface="DejaVu Sans"/>
              </a:rPr>
              <a:t> </a:t>
            </a:r>
            <a:r>
              <a:rPr b="1" lang="ru-RU" sz="2800" spc="-7" strike="noStrike">
                <a:solidFill>
                  <a:srgbClr val="000000"/>
                </a:solidFill>
                <a:latin typeface="Calibri"/>
                <a:ea typeface="DejaVu Sans"/>
              </a:rPr>
              <a:t>дефіцит</a:t>
            </a:r>
            <a:r>
              <a:rPr b="1" lang="ru-RU" sz="2800" spc="-26" strike="noStrike">
                <a:solidFill>
                  <a:srgbClr val="000000"/>
                </a:solidFill>
                <a:latin typeface="Calibri"/>
                <a:ea typeface="DejaVu Sans"/>
              </a:rPr>
              <a:t> </a:t>
            </a:r>
            <a:r>
              <a:rPr b="1" lang="ru-RU" sz="2800" spc="-7" strike="noStrike">
                <a:solidFill>
                  <a:srgbClr val="000000"/>
                </a:solidFill>
                <a:latin typeface="Calibri"/>
                <a:ea typeface="DejaVu Sans"/>
              </a:rPr>
              <a:t>імуноглобуліну</a:t>
            </a:r>
            <a:r>
              <a:rPr b="1" lang="ru-RU" sz="2800" spc="-26" strike="noStrike">
                <a:solidFill>
                  <a:srgbClr val="000000"/>
                </a:solidFill>
                <a:latin typeface="Calibri"/>
                <a:ea typeface="DejaVu Sans"/>
              </a:rPr>
              <a:t> </a:t>
            </a:r>
            <a:r>
              <a:rPr b="1" lang="ru-RU" sz="2800" spc="-1" strike="noStrike">
                <a:solidFill>
                  <a:srgbClr val="000000"/>
                </a:solidFill>
                <a:latin typeface="Calibri"/>
                <a:ea typeface="DejaVu Sans"/>
              </a:rPr>
              <a:t>А</a:t>
            </a:r>
            <a:r>
              <a:rPr b="1" lang="ru-RU" sz="2800" spc="-32" strike="noStrike">
                <a:solidFill>
                  <a:srgbClr val="000000"/>
                </a:solidFill>
                <a:latin typeface="Calibri"/>
                <a:ea typeface="DejaVu Sans"/>
              </a:rPr>
              <a:t> </a:t>
            </a:r>
            <a:r>
              <a:rPr b="1" lang="ru-RU" sz="2800" spc="-7" strike="noStrike">
                <a:solidFill>
                  <a:srgbClr val="000000"/>
                </a:solidFill>
                <a:latin typeface="Calibri"/>
                <a:ea typeface="DejaVu Sans"/>
              </a:rPr>
              <a:t>(IgA)</a:t>
            </a:r>
            <a:endParaRPr b="0" lang="ru-RU" sz="2800" spc="-1" strike="noStrike">
              <a:latin typeface="Arial"/>
            </a:endParaRPr>
          </a:p>
        </p:txBody>
      </p:sp>
      <p:sp>
        <p:nvSpPr>
          <p:cNvPr id="459" name="CustomShape 2"/>
          <p:cNvSpPr/>
          <p:nvPr/>
        </p:nvSpPr>
        <p:spPr>
          <a:xfrm>
            <a:off x="277200" y="1374120"/>
            <a:ext cx="8552520" cy="4471920"/>
          </a:xfrm>
          <a:prstGeom prst="rect">
            <a:avLst/>
          </a:prstGeom>
          <a:noFill/>
          <a:ln>
            <a:noFill/>
          </a:ln>
        </p:spPr>
        <p:style>
          <a:lnRef idx="0"/>
          <a:fillRef idx="0"/>
          <a:effectRef idx="0"/>
          <a:fontRef idx="minor"/>
        </p:style>
        <p:txBody>
          <a:bodyPr lIns="0" rIns="0" tIns="12600" bIns="0">
            <a:spAutoFit/>
          </a:bodyPr>
          <a:p>
            <a:pPr marL="355680" indent="-340920">
              <a:lnSpc>
                <a:spcPct val="100000"/>
              </a:lnSpc>
              <a:spcBef>
                <a:spcPts val="99"/>
              </a:spcBef>
              <a:buClr>
                <a:srgbClr val="000000"/>
              </a:buClr>
              <a:buSzPct val="102000"/>
              <a:buFont typeface="Microsoft Sans Serif"/>
              <a:buChar char="•"/>
            </a:pPr>
            <a:r>
              <a:rPr b="0" lang="ru-RU" sz="2400" spc="-7" strike="noStrike">
                <a:solidFill>
                  <a:srgbClr val="000000"/>
                </a:solidFill>
                <a:latin typeface="Calibri"/>
                <a:ea typeface="DejaVu Sans"/>
              </a:rPr>
              <a:t>Частота</a:t>
            </a:r>
            <a:r>
              <a:rPr b="0" lang="ru-RU" sz="2400" spc="-35" strike="noStrike">
                <a:solidFill>
                  <a:srgbClr val="000000"/>
                </a:solidFill>
                <a:latin typeface="Calibri"/>
                <a:ea typeface="DejaVu Sans"/>
              </a:rPr>
              <a:t> </a:t>
            </a:r>
            <a:r>
              <a:rPr b="0" lang="ru-RU" sz="2400" spc="-7" strike="noStrike">
                <a:solidFill>
                  <a:srgbClr val="000000"/>
                </a:solidFill>
                <a:latin typeface="Calibri"/>
                <a:ea typeface="DejaVu Sans"/>
              </a:rPr>
              <a:t>1:</a:t>
            </a:r>
            <a:r>
              <a:rPr b="0" lang="ru-RU" sz="2400" spc="-32" strike="noStrike">
                <a:solidFill>
                  <a:srgbClr val="000000"/>
                </a:solidFill>
                <a:latin typeface="Calibri"/>
                <a:ea typeface="DejaVu Sans"/>
              </a:rPr>
              <a:t> </a:t>
            </a:r>
            <a:r>
              <a:rPr b="0" lang="ru-RU" sz="2400" spc="-7" strike="noStrike">
                <a:solidFill>
                  <a:srgbClr val="000000"/>
                </a:solidFill>
                <a:latin typeface="Calibri"/>
                <a:ea typeface="DejaVu Sans"/>
              </a:rPr>
              <a:t>500</a:t>
            </a:r>
            <a:endParaRPr b="0" lang="ru-RU" sz="2400" spc="-1" strike="noStrike">
              <a:latin typeface="Arial"/>
            </a:endParaRPr>
          </a:p>
          <a:p>
            <a:pPr marL="355680" indent="-340920">
              <a:lnSpc>
                <a:spcPts val="2299"/>
              </a:lnSpc>
              <a:spcBef>
                <a:spcPts val="561"/>
              </a:spcBef>
              <a:buClr>
                <a:srgbClr val="000000"/>
              </a:buClr>
              <a:buSzPct val="102000"/>
              <a:buFont typeface="Microsoft Sans Serif"/>
              <a:buChar char="•"/>
            </a:pPr>
            <a:r>
              <a:rPr b="1" i="1" lang="ru-RU" sz="2400" spc="-7" strike="noStrike">
                <a:solidFill>
                  <a:srgbClr val="000000"/>
                </a:solidFill>
                <a:latin typeface="Calibri"/>
                <a:ea typeface="DejaVu Sans"/>
              </a:rPr>
              <a:t>Повна недостатність </a:t>
            </a:r>
            <a:r>
              <a:rPr b="0" lang="ru-RU" sz="2400" spc="-7" strike="noStrike">
                <a:solidFill>
                  <a:srgbClr val="000000"/>
                </a:solidFill>
                <a:latin typeface="Calibri"/>
                <a:ea typeface="DejaVu Sans"/>
              </a:rPr>
              <a:t>IgA </a:t>
            </a:r>
            <a:r>
              <a:rPr b="0" lang="ru-RU" sz="2400" spc="-1" strike="noStrike">
                <a:solidFill>
                  <a:srgbClr val="000000"/>
                </a:solidFill>
                <a:latin typeface="Calibri"/>
                <a:ea typeface="DejaVu Sans"/>
              </a:rPr>
              <a:t>– </a:t>
            </a:r>
            <a:r>
              <a:rPr b="0" lang="ru-RU" sz="2400" spc="-7" strike="noStrike">
                <a:solidFill>
                  <a:srgbClr val="000000"/>
                </a:solidFill>
                <a:latin typeface="Calibri"/>
                <a:ea typeface="DejaVu Sans"/>
              </a:rPr>
              <a:t>рівень IgA </a:t>
            </a:r>
            <a:r>
              <a:rPr b="0" lang="ru-RU" sz="2400" spc="-1" strike="noStrike">
                <a:solidFill>
                  <a:srgbClr val="000000"/>
                </a:solidFill>
                <a:latin typeface="Calibri"/>
                <a:ea typeface="DejaVu Sans"/>
              </a:rPr>
              <a:t>в </a:t>
            </a:r>
            <a:r>
              <a:rPr b="0" lang="ru-RU" sz="2400" spc="-7" strike="noStrike">
                <a:solidFill>
                  <a:srgbClr val="000000"/>
                </a:solidFill>
                <a:latin typeface="Calibri"/>
                <a:ea typeface="DejaVu Sans"/>
              </a:rPr>
              <a:t>сироватці крові </a:t>
            </a:r>
            <a:r>
              <a:rPr b="0" lang="ru-RU" sz="2400" spc="-531" strike="noStrike">
                <a:solidFill>
                  <a:srgbClr val="000000"/>
                </a:solidFill>
                <a:latin typeface="Calibri"/>
                <a:ea typeface="DejaVu Sans"/>
              </a:rPr>
              <a:t> </a:t>
            </a:r>
            <a:r>
              <a:rPr b="0" lang="ru-RU" sz="2400" spc="-7" strike="noStrike">
                <a:solidFill>
                  <a:srgbClr val="000000"/>
                </a:solidFill>
                <a:latin typeface="Calibri"/>
                <a:ea typeface="DejaVu Sans"/>
              </a:rPr>
              <a:t>нижче</a:t>
            </a:r>
            <a:r>
              <a:rPr b="0" lang="ru-RU" sz="2400" spc="-12" strike="noStrike">
                <a:solidFill>
                  <a:srgbClr val="000000"/>
                </a:solidFill>
                <a:latin typeface="Calibri"/>
                <a:ea typeface="DejaVu Sans"/>
              </a:rPr>
              <a:t> </a:t>
            </a:r>
            <a:r>
              <a:rPr b="0" lang="ru-RU" sz="2400" spc="-7" strike="noStrike">
                <a:solidFill>
                  <a:srgbClr val="000000"/>
                </a:solidFill>
                <a:latin typeface="Calibri"/>
                <a:ea typeface="DejaVu Sans"/>
              </a:rPr>
              <a:t>0,05 г/л</a:t>
            </a:r>
            <a:endParaRPr b="0" lang="ru-RU" sz="2400" spc="-1" strike="noStrike">
              <a:latin typeface="Arial"/>
            </a:endParaRPr>
          </a:p>
          <a:p>
            <a:pPr marL="355680" indent="-340920">
              <a:lnSpc>
                <a:spcPct val="80000"/>
              </a:lnSpc>
              <a:spcBef>
                <a:spcPts val="601"/>
              </a:spcBef>
              <a:buClr>
                <a:srgbClr val="000000"/>
              </a:buClr>
              <a:buSzPct val="102000"/>
              <a:buFont typeface="Microsoft Sans Serif"/>
              <a:buChar char="•"/>
            </a:pPr>
            <a:r>
              <a:rPr b="1" i="1" lang="ru-RU" sz="2400" spc="-7" strike="noStrike">
                <a:solidFill>
                  <a:srgbClr val="000000"/>
                </a:solidFill>
                <a:latin typeface="Calibri"/>
                <a:ea typeface="DejaVu Sans"/>
              </a:rPr>
              <a:t>Часткова недостатність </a:t>
            </a:r>
            <a:r>
              <a:rPr b="0" lang="ru-RU" sz="2400" spc="-7" strike="noStrike">
                <a:solidFill>
                  <a:srgbClr val="000000"/>
                </a:solidFill>
                <a:latin typeface="Calibri"/>
                <a:ea typeface="DejaVu Sans"/>
              </a:rPr>
              <a:t>IgA </a:t>
            </a:r>
            <a:r>
              <a:rPr b="0" lang="ru-RU" sz="2400" spc="-1" strike="noStrike">
                <a:solidFill>
                  <a:srgbClr val="000000"/>
                </a:solidFill>
                <a:latin typeface="Calibri"/>
                <a:ea typeface="DejaVu Sans"/>
              </a:rPr>
              <a:t>– </a:t>
            </a:r>
            <a:r>
              <a:rPr b="0" lang="ru-RU" sz="2400" spc="-7" strike="noStrike">
                <a:solidFill>
                  <a:srgbClr val="000000"/>
                </a:solidFill>
                <a:latin typeface="Calibri"/>
                <a:ea typeface="DejaVu Sans"/>
              </a:rPr>
              <a:t>значне зниження рівня </a:t>
            </a:r>
            <a:r>
              <a:rPr b="0" lang="ru-RU" sz="2400" spc="-531" strike="noStrike">
                <a:solidFill>
                  <a:srgbClr val="000000"/>
                </a:solidFill>
                <a:latin typeface="Calibri"/>
                <a:ea typeface="DejaVu Sans"/>
              </a:rPr>
              <a:t> </a:t>
            </a:r>
            <a:r>
              <a:rPr b="0" lang="ru-RU" sz="2400" spc="-7" strike="noStrike">
                <a:solidFill>
                  <a:srgbClr val="000000"/>
                </a:solidFill>
                <a:latin typeface="Calibri"/>
                <a:ea typeface="DejaVu Sans"/>
              </a:rPr>
              <a:t>сироваткового</a:t>
            </a:r>
            <a:r>
              <a:rPr b="0" lang="ru-RU" sz="2400" spc="-1" strike="noStrike">
                <a:solidFill>
                  <a:srgbClr val="000000"/>
                </a:solidFill>
                <a:latin typeface="Calibri"/>
                <a:ea typeface="DejaVu Sans"/>
              </a:rPr>
              <a:t> </a:t>
            </a:r>
            <a:r>
              <a:rPr b="0" lang="ru-RU" sz="2400" spc="-7" strike="noStrike">
                <a:solidFill>
                  <a:srgbClr val="000000"/>
                </a:solidFill>
                <a:latin typeface="Calibri"/>
                <a:ea typeface="DejaVu Sans"/>
              </a:rPr>
              <a:t>IgA,</a:t>
            </a:r>
            <a:r>
              <a:rPr b="0" lang="ru-RU" sz="2400" spc="-66" strike="noStrike">
                <a:solidFill>
                  <a:srgbClr val="000000"/>
                </a:solidFill>
                <a:latin typeface="Calibri"/>
                <a:ea typeface="DejaVu Sans"/>
              </a:rPr>
              <a:t> </a:t>
            </a:r>
            <a:r>
              <a:rPr b="0" lang="ru-RU" sz="2400" spc="-1" strike="noStrike">
                <a:solidFill>
                  <a:srgbClr val="000000"/>
                </a:solidFill>
                <a:latin typeface="Calibri"/>
                <a:ea typeface="DejaVu Sans"/>
              </a:rPr>
              <a:t>але</a:t>
            </a:r>
            <a:r>
              <a:rPr b="0" lang="ru-RU" sz="2400" spc="-12" strike="noStrike">
                <a:solidFill>
                  <a:srgbClr val="000000"/>
                </a:solidFill>
                <a:latin typeface="Calibri"/>
                <a:ea typeface="DejaVu Sans"/>
              </a:rPr>
              <a:t> </a:t>
            </a:r>
            <a:r>
              <a:rPr b="0" lang="ru-RU" sz="2400" spc="-7" strike="noStrike">
                <a:solidFill>
                  <a:srgbClr val="000000"/>
                </a:solidFill>
                <a:latin typeface="Calibri"/>
                <a:ea typeface="DejaVu Sans"/>
              </a:rPr>
              <a:t>не нижче</a:t>
            </a:r>
            <a:r>
              <a:rPr b="0" lang="ru-RU" sz="2400" spc="-12" strike="noStrike">
                <a:solidFill>
                  <a:srgbClr val="000000"/>
                </a:solidFill>
                <a:latin typeface="Calibri"/>
                <a:ea typeface="DejaVu Sans"/>
              </a:rPr>
              <a:t> </a:t>
            </a:r>
            <a:r>
              <a:rPr b="0" lang="ru-RU" sz="2400" spc="-7" strike="noStrike">
                <a:solidFill>
                  <a:srgbClr val="000000"/>
                </a:solidFill>
                <a:latin typeface="Calibri"/>
                <a:ea typeface="DejaVu Sans"/>
              </a:rPr>
              <a:t>0,05</a:t>
            </a:r>
            <a:r>
              <a:rPr b="0" lang="ru-RU" sz="2400" spc="15" strike="noStrike">
                <a:solidFill>
                  <a:srgbClr val="000000"/>
                </a:solidFill>
                <a:latin typeface="Calibri"/>
                <a:ea typeface="DejaVu Sans"/>
              </a:rPr>
              <a:t> </a:t>
            </a:r>
            <a:r>
              <a:rPr b="0" lang="ru-RU" sz="2400" spc="-7" strike="noStrike">
                <a:solidFill>
                  <a:srgbClr val="000000"/>
                </a:solidFill>
                <a:latin typeface="Calibri"/>
                <a:ea typeface="DejaVu Sans"/>
              </a:rPr>
              <a:t>г/л</a:t>
            </a:r>
            <a:endParaRPr b="0" lang="ru-RU" sz="2400" spc="-1" strike="noStrike">
              <a:latin typeface="Arial"/>
            </a:endParaRPr>
          </a:p>
          <a:p>
            <a:pPr marL="355680" indent="-340920">
              <a:lnSpc>
                <a:spcPct val="80000"/>
              </a:lnSpc>
              <a:spcBef>
                <a:spcPts val="575"/>
              </a:spcBef>
              <a:buClr>
                <a:srgbClr val="000000"/>
              </a:buClr>
              <a:buSzPct val="102000"/>
              <a:buFont typeface="Microsoft Sans Serif"/>
              <a:buChar char="•"/>
            </a:pPr>
            <a:r>
              <a:rPr b="0" lang="ru-RU" sz="2400" spc="-7" strike="noStrike">
                <a:solidFill>
                  <a:srgbClr val="000000"/>
                </a:solidFill>
                <a:latin typeface="Calibri"/>
                <a:ea typeface="DejaVu Sans"/>
              </a:rPr>
              <a:t>Нормальний рівень інших класів імуноглобулінів, мало змінені </a:t>
            </a:r>
            <a:r>
              <a:rPr b="0" lang="ru-RU" sz="2400" spc="-531" strike="noStrike">
                <a:solidFill>
                  <a:srgbClr val="000000"/>
                </a:solidFill>
                <a:latin typeface="Calibri"/>
                <a:ea typeface="DejaVu Sans"/>
              </a:rPr>
              <a:t> </a:t>
            </a:r>
            <a:r>
              <a:rPr b="0" lang="ru-RU" sz="2400" spc="-7" strike="noStrike">
                <a:solidFill>
                  <a:srgbClr val="000000"/>
                </a:solidFill>
                <a:latin typeface="Calibri"/>
                <a:ea typeface="DejaVu Sans"/>
              </a:rPr>
              <a:t>показники</a:t>
            </a:r>
            <a:r>
              <a:rPr b="0" lang="ru-RU" sz="2400" spc="-12" strike="noStrike">
                <a:solidFill>
                  <a:srgbClr val="000000"/>
                </a:solidFill>
                <a:latin typeface="Calibri"/>
                <a:ea typeface="DejaVu Sans"/>
              </a:rPr>
              <a:t> </a:t>
            </a:r>
            <a:r>
              <a:rPr b="0" lang="ru-RU" sz="2400" spc="-7" strike="noStrike">
                <a:solidFill>
                  <a:srgbClr val="000000"/>
                </a:solidFill>
                <a:latin typeface="Calibri"/>
                <a:ea typeface="DejaVu Sans"/>
              </a:rPr>
              <a:t>клітинного імунітету</a:t>
            </a:r>
            <a:endParaRPr b="0" lang="ru-RU" sz="2400" spc="-1" strike="noStrike">
              <a:latin typeface="Arial"/>
            </a:endParaRPr>
          </a:p>
          <a:p>
            <a:pPr marL="12600">
              <a:lnSpc>
                <a:spcPct val="100000"/>
              </a:lnSpc>
            </a:pPr>
            <a:r>
              <a:rPr b="1" lang="ru-RU" sz="2400" spc="-7" strike="noStrike">
                <a:solidFill>
                  <a:srgbClr val="000000"/>
                </a:solidFill>
                <a:latin typeface="Calibri"/>
                <a:ea typeface="DejaVu Sans"/>
              </a:rPr>
              <a:t>Клініка</a:t>
            </a:r>
            <a:endParaRPr b="0" lang="ru-RU" sz="2400" spc="-1" strike="noStrike">
              <a:latin typeface="Arial"/>
            </a:endParaRPr>
          </a:p>
          <a:p>
            <a:pPr marL="355680" indent="-340920">
              <a:lnSpc>
                <a:spcPct val="77000"/>
              </a:lnSpc>
              <a:spcBef>
                <a:spcPts val="740"/>
              </a:spcBef>
              <a:buClr>
                <a:srgbClr val="000000"/>
              </a:buClr>
              <a:buSzPct val="102000"/>
              <a:buFont typeface="Microsoft Sans Serif"/>
              <a:buChar char="•"/>
            </a:pPr>
            <a:r>
              <a:rPr b="0" lang="ru-RU" sz="2400" spc="-7" strike="noStrike">
                <a:solidFill>
                  <a:srgbClr val="000000"/>
                </a:solidFill>
                <a:latin typeface="Calibri"/>
                <a:ea typeface="DejaVu Sans"/>
              </a:rPr>
              <a:t>Інфекції: рецидивуючі фурункульоз, отит, гнійний синусит, </a:t>
            </a:r>
            <a:r>
              <a:rPr b="0" lang="ru-RU" sz="2400" spc="-531" strike="noStrike">
                <a:solidFill>
                  <a:srgbClr val="000000"/>
                </a:solidFill>
                <a:latin typeface="Calibri"/>
                <a:ea typeface="DejaVu Sans"/>
              </a:rPr>
              <a:t> </a:t>
            </a:r>
            <a:r>
              <a:rPr b="0" lang="ru-RU" sz="2400" spc="-7" strike="noStrike">
                <a:solidFill>
                  <a:srgbClr val="000000"/>
                </a:solidFill>
                <a:latin typeface="Calibri"/>
                <a:ea typeface="DejaVu Sans"/>
              </a:rPr>
              <a:t>пневмонія,</a:t>
            </a:r>
            <a:r>
              <a:rPr b="0" lang="ru-RU" sz="2400" spc="9" strike="noStrike">
                <a:solidFill>
                  <a:srgbClr val="000000"/>
                </a:solidFill>
                <a:latin typeface="Calibri"/>
                <a:ea typeface="DejaVu Sans"/>
              </a:rPr>
              <a:t> </a:t>
            </a:r>
            <a:r>
              <a:rPr b="0" lang="ru-RU" sz="2400" spc="-7" strike="noStrike">
                <a:solidFill>
                  <a:srgbClr val="000000"/>
                </a:solidFill>
                <a:latin typeface="Calibri"/>
                <a:ea typeface="DejaVu Sans"/>
              </a:rPr>
              <a:t>лямбліоз</a:t>
            </a:r>
            <a:endParaRPr b="0" lang="ru-RU" sz="2400" spc="-1" strike="noStrike">
              <a:latin typeface="Arial"/>
            </a:endParaRPr>
          </a:p>
          <a:p>
            <a:pPr marL="355680" indent="-340920">
              <a:lnSpc>
                <a:spcPct val="100000"/>
              </a:lnSpc>
              <a:buClr>
                <a:srgbClr val="000000"/>
              </a:buClr>
              <a:buSzPct val="102000"/>
              <a:buFont typeface="Microsoft Sans Serif"/>
              <a:buChar char="•"/>
            </a:pPr>
            <a:r>
              <a:rPr b="0" lang="ru-RU" sz="2400" spc="-7" strike="noStrike">
                <a:solidFill>
                  <a:srgbClr val="000000"/>
                </a:solidFill>
                <a:latin typeface="Calibri"/>
                <a:ea typeface="DejaVu Sans"/>
              </a:rPr>
              <a:t>Непереносимість</a:t>
            </a:r>
            <a:r>
              <a:rPr b="0" lang="ru-RU" sz="2400" spc="-26" strike="noStrike">
                <a:solidFill>
                  <a:srgbClr val="000000"/>
                </a:solidFill>
                <a:latin typeface="Calibri"/>
                <a:ea typeface="DejaVu Sans"/>
              </a:rPr>
              <a:t> </a:t>
            </a:r>
            <a:r>
              <a:rPr b="0" lang="ru-RU" sz="2400" spc="-7" strike="noStrike">
                <a:solidFill>
                  <a:srgbClr val="000000"/>
                </a:solidFill>
                <a:latin typeface="Calibri"/>
                <a:ea typeface="DejaVu Sans"/>
              </a:rPr>
              <a:t>лактози,</a:t>
            </a:r>
            <a:r>
              <a:rPr b="0" lang="ru-RU" sz="2400" spc="-26" strike="noStrike">
                <a:solidFill>
                  <a:srgbClr val="000000"/>
                </a:solidFill>
                <a:latin typeface="Calibri"/>
                <a:ea typeface="DejaVu Sans"/>
              </a:rPr>
              <a:t> </a:t>
            </a:r>
            <a:r>
              <a:rPr b="0" lang="ru-RU" sz="2400" spc="-7" strike="noStrike">
                <a:solidFill>
                  <a:srgbClr val="000000"/>
                </a:solidFill>
                <a:latin typeface="Calibri"/>
                <a:ea typeface="DejaVu Sans"/>
              </a:rPr>
              <a:t>синдром</a:t>
            </a:r>
            <a:r>
              <a:rPr b="0" lang="ru-RU" sz="2400" spc="-26" strike="noStrike">
                <a:solidFill>
                  <a:srgbClr val="000000"/>
                </a:solidFill>
                <a:latin typeface="Calibri"/>
                <a:ea typeface="DejaVu Sans"/>
              </a:rPr>
              <a:t> </a:t>
            </a:r>
            <a:r>
              <a:rPr b="0" lang="ru-RU" sz="2400" spc="-7" strike="noStrike">
                <a:solidFill>
                  <a:srgbClr val="000000"/>
                </a:solidFill>
                <a:latin typeface="Calibri"/>
                <a:ea typeface="DejaVu Sans"/>
              </a:rPr>
              <a:t>мальабсорбції</a:t>
            </a:r>
            <a:endParaRPr b="0" lang="ru-RU" sz="2400" spc="-1" strike="noStrike">
              <a:latin typeface="Arial"/>
            </a:endParaRPr>
          </a:p>
          <a:p>
            <a:pPr marL="355680" indent="-340920">
              <a:lnSpc>
                <a:spcPct val="100000"/>
              </a:lnSpc>
              <a:buClr>
                <a:srgbClr val="000000"/>
              </a:buClr>
              <a:buSzPct val="102000"/>
              <a:buFont typeface="Microsoft Sans Serif"/>
              <a:buChar char="•"/>
            </a:pPr>
            <a:r>
              <a:rPr b="0" lang="ru-RU" sz="2400" spc="-7" strike="noStrike">
                <a:solidFill>
                  <a:srgbClr val="000000"/>
                </a:solidFill>
                <a:latin typeface="Calibri"/>
                <a:ea typeface="DejaVu Sans"/>
              </a:rPr>
              <a:t>Алергічні</a:t>
            </a:r>
            <a:r>
              <a:rPr b="0" lang="ru-RU" sz="2400" spc="-46" strike="noStrike">
                <a:solidFill>
                  <a:srgbClr val="000000"/>
                </a:solidFill>
                <a:latin typeface="Calibri"/>
                <a:ea typeface="DejaVu Sans"/>
              </a:rPr>
              <a:t> </a:t>
            </a:r>
            <a:r>
              <a:rPr b="0" lang="ru-RU" sz="2400" spc="-7" strike="noStrike">
                <a:solidFill>
                  <a:srgbClr val="000000"/>
                </a:solidFill>
                <a:latin typeface="Calibri"/>
                <a:ea typeface="DejaVu Sans"/>
              </a:rPr>
              <a:t>захворювання</a:t>
            </a:r>
            <a:endParaRPr b="0" lang="ru-RU" sz="2400" spc="-1" strike="noStrike">
              <a:latin typeface="Arial"/>
            </a:endParaRPr>
          </a:p>
          <a:p>
            <a:pPr marL="355680" indent="-340920">
              <a:lnSpc>
                <a:spcPct val="100000"/>
              </a:lnSpc>
              <a:buClr>
                <a:srgbClr val="000000"/>
              </a:buClr>
              <a:buSzPct val="102000"/>
              <a:buFont typeface="Microsoft Sans Serif"/>
              <a:buChar char="•"/>
            </a:pPr>
            <a:r>
              <a:rPr b="0" lang="ru-RU" sz="2400" spc="-7" strike="noStrike">
                <a:solidFill>
                  <a:srgbClr val="000000"/>
                </a:solidFill>
                <a:latin typeface="Calibri"/>
                <a:ea typeface="DejaVu Sans"/>
              </a:rPr>
              <a:t>Аутоімунні</a:t>
            </a:r>
            <a:r>
              <a:rPr b="0" lang="ru-RU" sz="2400" spc="-60" strike="noStrike">
                <a:solidFill>
                  <a:srgbClr val="000000"/>
                </a:solidFill>
                <a:latin typeface="Calibri"/>
                <a:ea typeface="DejaVu Sans"/>
              </a:rPr>
              <a:t> </a:t>
            </a:r>
            <a:r>
              <a:rPr b="0" lang="ru-RU" sz="2400" spc="-7" strike="noStrike">
                <a:solidFill>
                  <a:srgbClr val="000000"/>
                </a:solidFill>
                <a:latin typeface="Calibri"/>
                <a:ea typeface="DejaVu Sans"/>
              </a:rPr>
              <a:t>захворювання</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CustomShape 1"/>
          <p:cNvSpPr/>
          <p:nvPr/>
        </p:nvSpPr>
        <p:spPr>
          <a:xfrm>
            <a:off x="360000" y="394200"/>
            <a:ext cx="6774480" cy="867600"/>
          </a:xfrm>
          <a:prstGeom prst="rect">
            <a:avLst/>
          </a:prstGeom>
          <a:noFill/>
          <a:ln>
            <a:noFill/>
          </a:ln>
        </p:spPr>
        <p:style>
          <a:lnRef idx="0"/>
          <a:fillRef idx="0"/>
          <a:effectRef idx="0"/>
          <a:fontRef idx="minor"/>
        </p:style>
        <p:txBody>
          <a:bodyPr lIns="0" rIns="0" tIns="34920" bIns="0">
            <a:spAutoFit/>
          </a:bodyPr>
          <a:p>
            <a:pPr marL="12600" indent="1594440">
              <a:lnSpc>
                <a:spcPts val="3280"/>
              </a:lnSpc>
              <a:spcBef>
                <a:spcPts val="275"/>
              </a:spcBef>
            </a:pPr>
            <a:r>
              <a:rPr b="1" lang="ru-RU" sz="2800" spc="-7" strike="noStrike">
                <a:solidFill>
                  <a:srgbClr val="000000"/>
                </a:solidFill>
                <a:latin typeface="Calibri"/>
                <a:ea typeface="DejaVu Sans"/>
              </a:rPr>
              <a:t>Синдром Брутона </a:t>
            </a:r>
            <a:r>
              <a:rPr b="1" lang="ru-RU" sz="2800" spc="-1" strike="noStrike">
                <a:solidFill>
                  <a:srgbClr val="000000"/>
                </a:solidFill>
                <a:latin typeface="Calibri"/>
                <a:ea typeface="DejaVu Sans"/>
              </a:rPr>
              <a:t>-  </a:t>
            </a:r>
            <a:r>
              <a:rPr b="1" lang="ru-RU" sz="2800" spc="-12" strike="noStrike">
                <a:solidFill>
                  <a:srgbClr val="000000"/>
                </a:solidFill>
                <a:latin typeface="Calibri"/>
                <a:ea typeface="DejaVu Sans"/>
              </a:rPr>
              <a:t>Агамаглобулінемія</a:t>
            </a:r>
            <a:r>
              <a:rPr b="1" lang="ru-RU" sz="2800" spc="-12" strike="noStrike">
                <a:solidFill>
                  <a:srgbClr val="000000"/>
                </a:solidFill>
                <a:latin typeface="Calibri"/>
                <a:ea typeface="DejaVu Sans"/>
              </a:rPr>
              <a:t>	</a:t>
            </a:r>
            <a:r>
              <a:rPr b="1" lang="ru-RU" sz="2800" spc="-7" strike="noStrike">
                <a:solidFill>
                  <a:srgbClr val="000000"/>
                </a:solidFill>
                <a:latin typeface="Calibri"/>
                <a:ea typeface="DejaVu Sans"/>
              </a:rPr>
              <a:t>брутоновського</a:t>
            </a:r>
            <a:r>
              <a:rPr b="1" lang="ru-RU" sz="2800" spc="-92" strike="noStrike">
                <a:solidFill>
                  <a:srgbClr val="000000"/>
                </a:solidFill>
                <a:latin typeface="Calibri"/>
                <a:ea typeface="DejaVu Sans"/>
              </a:rPr>
              <a:t> </a:t>
            </a:r>
            <a:r>
              <a:rPr b="1" lang="ru-RU" sz="2800" spc="-7" strike="noStrike">
                <a:solidFill>
                  <a:srgbClr val="000000"/>
                </a:solidFill>
                <a:latin typeface="Calibri"/>
                <a:ea typeface="DejaVu Sans"/>
              </a:rPr>
              <a:t>типу</a:t>
            </a:r>
            <a:endParaRPr b="0" lang="ru-RU" sz="2800" spc="-1" strike="noStrike">
              <a:latin typeface="Arial"/>
            </a:endParaRPr>
          </a:p>
        </p:txBody>
      </p:sp>
      <p:sp>
        <p:nvSpPr>
          <p:cNvPr id="461" name="CustomShape 2"/>
          <p:cNvSpPr/>
          <p:nvPr/>
        </p:nvSpPr>
        <p:spPr>
          <a:xfrm>
            <a:off x="269280" y="1397880"/>
            <a:ext cx="6137640" cy="4713120"/>
          </a:xfrm>
          <a:prstGeom prst="rect">
            <a:avLst/>
          </a:prstGeom>
          <a:noFill/>
          <a:ln>
            <a:noFill/>
          </a:ln>
        </p:spPr>
        <p:style>
          <a:lnRef idx="0"/>
          <a:fillRef idx="0"/>
          <a:effectRef idx="0"/>
          <a:fontRef idx="minor"/>
        </p:style>
        <p:txBody>
          <a:bodyPr lIns="0" rIns="0" tIns="71640" bIns="0">
            <a:spAutoFit/>
          </a:bodyPr>
          <a:p>
            <a:pPr marL="244440" indent="-229680">
              <a:lnSpc>
                <a:spcPct val="100000"/>
              </a:lnSpc>
              <a:spcBef>
                <a:spcPts val="564"/>
              </a:spcBef>
              <a:buClr>
                <a:srgbClr val="000000"/>
              </a:buClr>
              <a:buSzPct val="102000"/>
              <a:buFont typeface="Microsoft Sans Serif"/>
              <a:buChar char="•"/>
            </a:pPr>
            <a:r>
              <a:rPr b="1" lang="ru-RU" sz="2000" spc="-7" strike="noStrike">
                <a:solidFill>
                  <a:srgbClr val="000000"/>
                </a:solidFill>
                <a:latin typeface="Calibri"/>
                <a:ea typeface="DejaVu Sans"/>
              </a:rPr>
              <a:t>Недостатність</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імуноглобулінів</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всіх</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класів</a:t>
            </a:r>
            <a:endParaRPr b="0" lang="ru-RU" sz="2000" spc="-1" strike="noStrike">
              <a:latin typeface="Arial"/>
            </a:endParaRPr>
          </a:p>
          <a:p>
            <a:pPr marL="244440" indent="-229680">
              <a:lnSpc>
                <a:spcPct val="100000"/>
              </a:lnSpc>
              <a:spcBef>
                <a:spcPts val="530"/>
              </a:spcBef>
              <a:buClr>
                <a:srgbClr val="000000"/>
              </a:buClr>
              <a:buSzPct val="102000"/>
              <a:buFont typeface="Microsoft Sans Serif"/>
              <a:buChar char="•"/>
            </a:pPr>
            <a:r>
              <a:rPr b="0" lang="ru-RU" sz="2000" spc="-7" strike="noStrike">
                <a:solidFill>
                  <a:srgbClr val="000000"/>
                </a:solidFill>
                <a:latin typeface="Calibri"/>
                <a:ea typeface="DejaVu Sans"/>
              </a:rPr>
              <a:t>Тип</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успадкування</a:t>
            </a:r>
            <a:r>
              <a:rPr b="0" lang="ru-RU" sz="2000" spc="-21" strike="noStrike">
                <a:solidFill>
                  <a:srgbClr val="000000"/>
                </a:solidFill>
                <a:latin typeface="Calibri"/>
                <a:ea typeface="DejaVu Sans"/>
              </a:rPr>
              <a:t> </a:t>
            </a:r>
            <a:r>
              <a:rPr b="0" lang="ru-RU" sz="2000" spc="-1" strike="noStrike">
                <a:solidFill>
                  <a:srgbClr val="000000"/>
                </a:solidFill>
                <a:latin typeface="Calibri"/>
                <a:ea typeface="DejaVu Sans"/>
              </a:rPr>
              <a:t>–</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зчеплений</a:t>
            </a:r>
            <a:r>
              <a:rPr b="0" lang="ru-RU" sz="2000" spc="-21" strike="noStrike">
                <a:solidFill>
                  <a:srgbClr val="000000"/>
                </a:solidFill>
                <a:latin typeface="Calibri"/>
                <a:ea typeface="DejaVu Sans"/>
              </a:rPr>
              <a:t> </a:t>
            </a:r>
            <a:r>
              <a:rPr b="0" lang="ru-RU" sz="2000" spc="-1" strike="noStrike">
                <a:solidFill>
                  <a:srgbClr val="000000"/>
                </a:solidFill>
                <a:latin typeface="Calibri"/>
                <a:ea typeface="DejaVu Sans"/>
              </a:rPr>
              <a:t>з</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Х-хромосомою</a:t>
            </a:r>
            <a:endParaRPr b="0" lang="ru-RU" sz="2000" spc="-1" strike="noStrike">
              <a:latin typeface="Arial"/>
            </a:endParaRPr>
          </a:p>
          <a:p>
            <a:pPr marL="243720">
              <a:lnSpc>
                <a:spcPts val="2701"/>
              </a:lnSpc>
              <a:spcBef>
                <a:spcPts val="40"/>
              </a:spcBef>
            </a:pPr>
            <a:r>
              <a:rPr b="0" lang="ru-RU" sz="2000" spc="-1" strike="noStrike">
                <a:solidFill>
                  <a:srgbClr val="000000"/>
                </a:solidFill>
                <a:latin typeface="Calibri"/>
                <a:ea typeface="DejaVu Sans"/>
              </a:rPr>
              <a:t>–</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зустрічається</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серед</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хлопчиків</a:t>
            </a:r>
            <a:r>
              <a:rPr b="0" lang="ru-RU" sz="2000" spc="-26" strike="noStrike">
                <a:solidFill>
                  <a:srgbClr val="000000"/>
                </a:solidFill>
                <a:latin typeface="Calibri"/>
                <a:ea typeface="DejaVu Sans"/>
              </a:rPr>
              <a:t> </a:t>
            </a:r>
            <a:r>
              <a:rPr b="0" lang="ru-RU" sz="2000" spc="-1" strike="noStrike">
                <a:solidFill>
                  <a:srgbClr val="000000"/>
                </a:solidFill>
                <a:latin typeface="Calibri"/>
                <a:ea typeface="DejaVu Sans"/>
              </a:rPr>
              <a:t>з</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частотою </a:t>
            </a:r>
            <a:r>
              <a:rPr b="0" lang="ru-RU" sz="2000" spc="-480" strike="noStrike">
                <a:solidFill>
                  <a:srgbClr val="000000"/>
                </a:solidFill>
                <a:latin typeface="Calibri"/>
                <a:ea typeface="DejaVu Sans"/>
              </a:rPr>
              <a:t> </a:t>
            </a:r>
            <a:r>
              <a:rPr b="0" lang="ru-RU" sz="2000" spc="-7" strike="noStrike">
                <a:solidFill>
                  <a:srgbClr val="000000"/>
                </a:solidFill>
                <a:latin typeface="Calibri"/>
                <a:ea typeface="DejaVu Sans"/>
              </a:rPr>
              <a:t>1:</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250 000. </a:t>
            </a:r>
            <a:endParaRPr b="0" lang="ru-RU" sz="2000" spc="-1" strike="noStrike">
              <a:latin typeface="Arial"/>
            </a:endParaRPr>
          </a:p>
          <a:p>
            <a:pPr marL="243720">
              <a:lnSpc>
                <a:spcPts val="2701"/>
              </a:lnSpc>
              <a:spcBef>
                <a:spcPts val="40"/>
              </a:spcBef>
            </a:pPr>
            <a:r>
              <a:rPr b="1" lang="ru-RU" sz="1800" spc="-7" strike="noStrike">
                <a:solidFill>
                  <a:srgbClr val="000000"/>
                </a:solidFill>
                <a:latin typeface="Calibri"/>
                <a:ea typeface="DejaVu Sans"/>
              </a:rPr>
              <a:t>М</a:t>
            </a:r>
            <a:r>
              <a:rPr b="1" lang="ru-RU" sz="2000" spc="-1" strike="noStrike">
                <a:solidFill>
                  <a:srgbClr val="000000"/>
                </a:solidFill>
                <a:latin typeface="Calibri"/>
                <a:ea typeface="DejaVu Sans"/>
              </a:rPr>
              <a:t>ає рецесивний тип спадкування. Хворіють тільки хлопчики, які мають набором статевих хромосом ХУ</a:t>
            </a:r>
            <a:endParaRPr b="0" lang="ru-RU" sz="2000" spc="-1" strike="noStrike">
              <a:latin typeface="Arial"/>
            </a:endParaRPr>
          </a:p>
          <a:p>
            <a:pPr marL="243720" indent="-229680">
              <a:lnSpc>
                <a:spcPct val="100000"/>
              </a:lnSpc>
              <a:spcBef>
                <a:spcPts val="366"/>
              </a:spcBef>
              <a:buClr>
                <a:srgbClr val="000000"/>
              </a:buClr>
              <a:buSzPct val="102000"/>
              <a:buFont typeface="Microsoft Sans Serif"/>
              <a:buChar char="•"/>
            </a:pPr>
            <a:r>
              <a:rPr b="0" lang="ru-RU" sz="2000" spc="-1" strike="noStrike">
                <a:solidFill>
                  <a:srgbClr val="000000"/>
                </a:solidFill>
                <a:latin typeface="Calibri"/>
                <a:ea typeface="DejaVu Sans"/>
              </a:rPr>
              <a:t>У</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перші</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роки</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життя</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розвиваються</a:t>
            </a:r>
            <a:r>
              <a:rPr b="0" lang="ru-RU" sz="2000" spc="-21" strike="noStrike">
                <a:solidFill>
                  <a:srgbClr val="000000"/>
                </a:solidFill>
                <a:latin typeface="Calibri"/>
                <a:ea typeface="DejaVu Sans"/>
              </a:rPr>
              <a:t> </a:t>
            </a:r>
            <a:r>
              <a:rPr b="0" lang="ru-RU" sz="2000" spc="-1" strike="noStrike">
                <a:solidFill>
                  <a:srgbClr val="000000"/>
                </a:solidFill>
                <a:latin typeface="Calibri"/>
                <a:ea typeface="DejaVu Sans"/>
              </a:rPr>
              <a:t>важкі </a:t>
            </a:r>
            <a:r>
              <a:rPr b="0" lang="ru-RU" sz="2000" spc="-480" strike="noStrike">
                <a:solidFill>
                  <a:srgbClr val="000000"/>
                </a:solidFill>
                <a:latin typeface="Calibri"/>
                <a:ea typeface="DejaVu Sans"/>
              </a:rPr>
              <a:t> </a:t>
            </a:r>
            <a:r>
              <a:rPr b="0" lang="ru-RU" sz="2000" spc="-7" strike="noStrike">
                <a:solidFill>
                  <a:srgbClr val="000000"/>
                </a:solidFill>
                <a:latin typeface="Calibri"/>
                <a:ea typeface="DejaVu Sans"/>
              </a:rPr>
              <a:t>бактеріальні</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інфекції</a:t>
            </a:r>
            <a:endParaRPr b="0" lang="ru-RU" sz="2000" spc="-1" strike="noStrike">
              <a:latin typeface="Arial"/>
            </a:endParaRPr>
          </a:p>
          <a:p>
            <a:pPr marL="243720" indent="-229680">
              <a:lnSpc>
                <a:spcPct val="100000"/>
              </a:lnSpc>
              <a:spcBef>
                <a:spcPts val="530"/>
              </a:spcBef>
              <a:buClr>
                <a:srgbClr val="000000"/>
              </a:buClr>
              <a:buSzPct val="102000"/>
              <a:buFont typeface="Microsoft Sans Serif"/>
              <a:buChar char="•"/>
            </a:pPr>
            <a:r>
              <a:rPr b="0" lang="ru-RU" sz="2000" spc="-1" strike="noStrike">
                <a:solidFill>
                  <a:srgbClr val="000000"/>
                </a:solidFill>
                <a:latin typeface="Calibri"/>
                <a:ea typeface="DejaVu Sans"/>
              </a:rPr>
              <a:t>У </a:t>
            </a:r>
            <a:r>
              <a:rPr b="0" lang="ru-RU" sz="2000" spc="-7" strike="noStrike">
                <a:solidFill>
                  <a:srgbClr val="000000"/>
                </a:solidFill>
                <a:latin typeface="Calibri"/>
                <a:ea typeface="DejaVu Sans"/>
              </a:rPr>
              <a:t>1/3 розвивається </a:t>
            </a:r>
            <a:r>
              <a:rPr b="0" lang="ru-RU" sz="2000" spc="-1" strike="noStrike">
                <a:solidFill>
                  <a:srgbClr val="000000"/>
                </a:solidFill>
                <a:latin typeface="Calibri"/>
                <a:ea typeface="DejaVu Sans"/>
              </a:rPr>
              <a:t>артрит, </a:t>
            </a:r>
            <a:r>
              <a:rPr b="0" lang="ru-RU" sz="2000" spc="-7" strike="noStrike">
                <a:solidFill>
                  <a:srgbClr val="000000"/>
                </a:solidFill>
                <a:latin typeface="Calibri"/>
                <a:ea typeface="DejaVu Sans"/>
              </a:rPr>
              <a:t>схожий на </a:t>
            </a:r>
            <a:r>
              <a:rPr b="0"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ревматоїдний,</a:t>
            </a:r>
            <a:r>
              <a:rPr b="0" lang="ru-RU" sz="2000" spc="-32" strike="noStrike">
                <a:solidFill>
                  <a:srgbClr val="000000"/>
                </a:solidFill>
                <a:latin typeface="Calibri"/>
                <a:ea typeface="DejaVu Sans"/>
              </a:rPr>
              <a:t> </a:t>
            </a:r>
            <a:r>
              <a:rPr b="0" lang="ru-RU" sz="2000" spc="-7" strike="noStrike">
                <a:solidFill>
                  <a:srgbClr val="000000"/>
                </a:solidFill>
                <a:latin typeface="Calibri"/>
                <a:ea typeface="DejaVu Sans"/>
              </a:rPr>
              <a:t>зі</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стерильним</a:t>
            </a:r>
            <a:r>
              <a:rPr b="0" lang="ru-RU" sz="2000" spc="-26" strike="noStrike">
                <a:solidFill>
                  <a:srgbClr val="000000"/>
                </a:solidFill>
                <a:latin typeface="Calibri"/>
                <a:ea typeface="DejaVu Sans"/>
              </a:rPr>
              <a:t> </a:t>
            </a:r>
            <a:r>
              <a:rPr b="0" lang="ru-RU" sz="2000" spc="-1" strike="noStrike">
                <a:solidFill>
                  <a:srgbClr val="000000"/>
                </a:solidFill>
                <a:latin typeface="Calibri"/>
                <a:ea typeface="DejaVu Sans"/>
              </a:rPr>
              <a:t>випотом</a:t>
            </a:r>
            <a:r>
              <a:rPr b="0" lang="ru-RU" sz="2000" spc="-26" strike="noStrike">
                <a:solidFill>
                  <a:srgbClr val="000000"/>
                </a:solidFill>
                <a:latin typeface="Calibri"/>
                <a:ea typeface="DejaVu Sans"/>
              </a:rPr>
              <a:t> </a:t>
            </a:r>
            <a:r>
              <a:rPr b="0" lang="ru-RU" sz="2000" spc="-1" strike="noStrike">
                <a:solidFill>
                  <a:srgbClr val="000000"/>
                </a:solidFill>
                <a:latin typeface="Calibri"/>
                <a:ea typeface="DejaVu Sans"/>
              </a:rPr>
              <a:t>в </a:t>
            </a:r>
            <a:r>
              <a:rPr b="0" lang="ru-RU" sz="2000" spc="-480" strike="noStrike">
                <a:solidFill>
                  <a:srgbClr val="000000"/>
                </a:solidFill>
                <a:latin typeface="Calibri"/>
                <a:ea typeface="DejaVu Sans"/>
              </a:rPr>
              <a:t> </a:t>
            </a:r>
            <a:r>
              <a:rPr b="0" lang="ru-RU" sz="2000" spc="-7" strike="noStrike">
                <a:solidFill>
                  <a:srgbClr val="000000"/>
                </a:solidFill>
                <a:latin typeface="Calibri"/>
                <a:ea typeface="DejaVu Sans"/>
              </a:rPr>
              <a:t>порожнину</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одного</a:t>
            </a:r>
            <a:r>
              <a:rPr b="0" lang="ru-RU" sz="2000" spc="-15" strike="noStrike">
                <a:solidFill>
                  <a:srgbClr val="000000"/>
                </a:solidFill>
                <a:latin typeface="Calibri"/>
                <a:ea typeface="DejaVu Sans"/>
              </a:rPr>
              <a:t> </a:t>
            </a:r>
            <a:r>
              <a:rPr b="0" lang="ru-RU" sz="2000" spc="-1" strike="noStrike">
                <a:solidFill>
                  <a:srgbClr val="000000"/>
                </a:solidFill>
                <a:latin typeface="Calibri"/>
                <a:ea typeface="DejaVu Sans"/>
              </a:rPr>
              <a:t>з</a:t>
            </a:r>
            <a:r>
              <a:rPr b="0" lang="ru-RU" sz="2000" spc="-15" strike="noStrike">
                <a:solidFill>
                  <a:srgbClr val="000000"/>
                </a:solidFill>
                <a:latin typeface="Calibri"/>
                <a:ea typeface="DejaVu Sans"/>
              </a:rPr>
              <a:t> </a:t>
            </a:r>
            <a:r>
              <a:rPr b="0" lang="ru-RU" sz="2000" spc="-1" strike="noStrike">
                <a:solidFill>
                  <a:srgbClr val="000000"/>
                </a:solidFill>
                <a:latin typeface="Calibri"/>
                <a:ea typeface="DejaVu Sans"/>
              </a:rPr>
              <a:t>великих</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суглобів</a:t>
            </a:r>
            <a:endParaRPr b="0" lang="ru-RU" sz="2000" spc="-1" strike="noStrike">
              <a:latin typeface="Arial"/>
            </a:endParaRPr>
          </a:p>
          <a:p>
            <a:pPr marL="243720" indent="-229680">
              <a:lnSpc>
                <a:spcPct val="100000"/>
              </a:lnSpc>
              <a:spcBef>
                <a:spcPts val="530"/>
              </a:spcBef>
              <a:buClr>
                <a:srgbClr val="000000"/>
              </a:buClr>
              <a:buSzPct val="102000"/>
              <a:buFont typeface="Microsoft Sans Serif"/>
              <a:buChar char="•"/>
            </a:pPr>
            <a:r>
              <a:rPr b="0" lang="ru-RU" sz="2000" spc="-1" strike="noStrike">
                <a:solidFill>
                  <a:srgbClr val="000000"/>
                </a:solidFill>
                <a:latin typeface="Calibri"/>
                <a:ea typeface="DejaVu Sans"/>
              </a:rPr>
              <a:t>У </a:t>
            </a:r>
            <a:r>
              <a:rPr b="0" lang="ru-RU" sz="2000" spc="-7" strike="noStrike">
                <a:solidFill>
                  <a:srgbClr val="000000"/>
                </a:solidFill>
                <a:latin typeface="Calibri"/>
                <a:ea typeface="DejaVu Sans"/>
              </a:rPr>
              <a:t>підлітковому </a:t>
            </a:r>
            <a:r>
              <a:rPr b="0" lang="ru-RU" sz="2000" spc="-1" strike="noStrike">
                <a:solidFill>
                  <a:srgbClr val="000000"/>
                </a:solidFill>
                <a:latin typeface="Calibri"/>
                <a:ea typeface="DejaVu Sans"/>
              </a:rPr>
              <a:t>і </a:t>
            </a:r>
            <a:r>
              <a:rPr b="0" lang="ru-RU" sz="2000" spc="-7" strike="noStrike">
                <a:solidFill>
                  <a:srgbClr val="000000"/>
                </a:solidFill>
                <a:latin typeface="Calibri"/>
                <a:ea typeface="DejaVu Sans"/>
              </a:rPr>
              <a:t>юнацькому </a:t>
            </a:r>
            <a:r>
              <a:rPr b="0" lang="ru-RU" sz="2000" spc="-1" strike="noStrike">
                <a:solidFill>
                  <a:srgbClr val="000000"/>
                </a:solidFill>
                <a:latin typeface="Calibri"/>
                <a:ea typeface="DejaVu Sans"/>
              </a:rPr>
              <a:t>віці </a:t>
            </a:r>
            <a:r>
              <a:rPr b="0" lang="ru-RU" sz="2000" spc="-7" strike="noStrike">
                <a:solidFill>
                  <a:srgbClr val="000000"/>
                </a:solidFill>
                <a:latin typeface="Calibri"/>
                <a:ea typeface="DejaVu Sans"/>
              </a:rPr>
              <a:t>прогресує </a:t>
            </a:r>
            <a:r>
              <a:rPr b="0"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дерматоміозитоподібний синдром </a:t>
            </a:r>
            <a:r>
              <a:rPr b="0" lang="ru-RU" sz="2000" spc="-1" strike="noStrike">
                <a:solidFill>
                  <a:srgbClr val="000000"/>
                </a:solidFill>
                <a:latin typeface="Calibri"/>
                <a:ea typeface="DejaVu Sans"/>
              </a:rPr>
              <a:t>з  вираженими</a:t>
            </a:r>
            <a:r>
              <a:rPr b="0" lang="ru-RU" sz="2000" spc="-35" strike="noStrike">
                <a:solidFill>
                  <a:srgbClr val="000000"/>
                </a:solidFill>
                <a:latin typeface="Calibri"/>
                <a:ea typeface="DejaVu Sans"/>
              </a:rPr>
              <a:t> </a:t>
            </a:r>
            <a:r>
              <a:rPr b="0" lang="ru-RU" sz="2000" spc="-7" strike="noStrike">
                <a:solidFill>
                  <a:srgbClr val="000000"/>
                </a:solidFill>
                <a:latin typeface="Calibri"/>
                <a:ea typeface="DejaVu Sans"/>
              </a:rPr>
              <a:t>набряками</a:t>
            </a:r>
            <a:r>
              <a:rPr b="0" lang="ru-RU" sz="2000" spc="-35" strike="noStrike">
                <a:solidFill>
                  <a:srgbClr val="000000"/>
                </a:solidFill>
                <a:latin typeface="Calibri"/>
                <a:ea typeface="DejaVu Sans"/>
              </a:rPr>
              <a:t> </a:t>
            </a:r>
            <a:r>
              <a:rPr b="0" lang="ru-RU" sz="2000" spc="-1" strike="noStrike">
                <a:solidFill>
                  <a:srgbClr val="000000"/>
                </a:solidFill>
                <a:latin typeface="Calibri"/>
                <a:ea typeface="DejaVu Sans"/>
              </a:rPr>
              <a:t>і</a:t>
            </a:r>
            <a:r>
              <a:rPr b="0" lang="ru-RU" sz="2000" spc="-35" strike="noStrike">
                <a:solidFill>
                  <a:srgbClr val="000000"/>
                </a:solidFill>
                <a:latin typeface="Calibri"/>
                <a:ea typeface="DejaVu Sans"/>
              </a:rPr>
              <a:t> </a:t>
            </a:r>
            <a:r>
              <a:rPr b="0" lang="ru-RU" sz="2000" spc="-7" strike="noStrike">
                <a:solidFill>
                  <a:srgbClr val="000000"/>
                </a:solidFill>
                <a:latin typeface="Calibri"/>
                <a:ea typeface="DejaVu Sans"/>
              </a:rPr>
              <a:t>периваскулярними </a:t>
            </a:r>
            <a:r>
              <a:rPr b="0" lang="ru-RU" sz="2000" spc="-486" strike="noStrike">
                <a:solidFill>
                  <a:srgbClr val="000000"/>
                </a:solidFill>
                <a:latin typeface="Calibri"/>
                <a:ea typeface="DejaVu Sans"/>
              </a:rPr>
              <a:t> </a:t>
            </a:r>
            <a:r>
              <a:rPr b="0" lang="ru-RU" sz="2000" spc="-7" strike="noStrike">
                <a:solidFill>
                  <a:srgbClr val="000000"/>
                </a:solidFill>
                <a:latin typeface="Calibri"/>
                <a:ea typeface="DejaVu Sans"/>
              </a:rPr>
              <a:t>лімфогістіоплазмоцитарними інфільтратами</a:t>
            </a:r>
            <a:endParaRPr b="0" lang="ru-RU" sz="2000" spc="-1" strike="noStrike">
              <a:latin typeface="Arial"/>
            </a:endParaRPr>
          </a:p>
        </p:txBody>
      </p:sp>
      <p:pic>
        <p:nvPicPr>
          <p:cNvPr id="462" name="object 4" descr=""/>
          <p:cNvPicPr/>
          <p:nvPr/>
        </p:nvPicPr>
        <p:blipFill>
          <a:blip r:embed="rId1"/>
          <a:stretch/>
        </p:blipFill>
        <p:spPr>
          <a:xfrm>
            <a:off x="6840000" y="144000"/>
            <a:ext cx="2230920" cy="2892600"/>
          </a:xfrm>
          <a:prstGeom prst="rect">
            <a:avLst/>
          </a:prstGeom>
          <a:ln>
            <a:noFill/>
          </a:ln>
        </p:spPr>
      </p:pic>
      <p:pic>
        <p:nvPicPr>
          <p:cNvPr id="463" name="object 5" descr=""/>
          <p:cNvPicPr/>
          <p:nvPr/>
        </p:nvPicPr>
        <p:blipFill>
          <a:blip r:embed="rId2"/>
          <a:stretch/>
        </p:blipFill>
        <p:spPr>
          <a:xfrm>
            <a:off x="6408000" y="3442680"/>
            <a:ext cx="2784240" cy="3252240"/>
          </a:xfrm>
          <a:prstGeom prst="rect">
            <a:avLst/>
          </a:prstGeom>
          <a:ln>
            <a:noFill/>
          </a:ln>
        </p:spPr>
      </p:pic>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4" name="CustomShape 1"/>
          <p:cNvSpPr/>
          <p:nvPr/>
        </p:nvSpPr>
        <p:spPr>
          <a:xfrm>
            <a:off x="540720" y="146880"/>
            <a:ext cx="8060760" cy="1114560"/>
          </a:xfrm>
          <a:prstGeom prst="rect">
            <a:avLst/>
          </a:prstGeom>
          <a:noFill/>
          <a:ln>
            <a:noFill/>
          </a:ln>
        </p:spPr>
        <p:style>
          <a:lnRef idx="0"/>
          <a:fillRef idx="0"/>
          <a:effectRef idx="0"/>
          <a:fontRef idx="minor"/>
        </p:style>
        <p:txBody>
          <a:bodyPr lIns="0" rIns="0" tIns="281880" bIns="0">
            <a:spAutoFit/>
          </a:bodyPr>
          <a:p>
            <a:pPr marL="3326040" indent="-2856600">
              <a:lnSpc>
                <a:spcPts val="3280"/>
              </a:lnSpc>
              <a:spcBef>
                <a:spcPts val="275"/>
              </a:spcBef>
            </a:pPr>
            <a:r>
              <a:rPr b="1" lang="ru-RU" sz="2800" spc="-12" strike="noStrike">
                <a:solidFill>
                  <a:srgbClr val="000000"/>
                </a:solidFill>
                <a:latin typeface="Calibri"/>
                <a:ea typeface="DejaVu Sans"/>
              </a:rPr>
              <a:t>Клінічні </a:t>
            </a:r>
            <a:r>
              <a:rPr b="1" lang="ru-RU" sz="2800" spc="-7" strike="noStrike">
                <a:solidFill>
                  <a:srgbClr val="000000"/>
                </a:solidFill>
                <a:latin typeface="Calibri"/>
                <a:ea typeface="DejaVu Sans"/>
              </a:rPr>
              <a:t>ознаки недостатності клітинної ланки </a:t>
            </a:r>
            <a:r>
              <a:rPr b="1" lang="ru-RU" sz="2800" spc="-622" strike="noStrike">
                <a:solidFill>
                  <a:srgbClr val="000000"/>
                </a:solidFill>
                <a:latin typeface="Calibri"/>
                <a:ea typeface="DejaVu Sans"/>
              </a:rPr>
              <a:t> </a:t>
            </a:r>
            <a:r>
              <a:rPr b="1" lang="ru-RU" sz="2800" spc="-7" strike="noStrike">
                <a:solidFill>
                  <a:srgbClr val="000000"/>
                </a:solidFill>
                <a:latin typeface="Calibri"/>
                <a:ea typeface="DejaVu Sans"/>
              </a:rPr>
              <a:t>імунітету</a:t>
            </a:r>
            <a:endParaRPr b="0" lang="ru-RU" sz="2800" spc="-1" strike="noStrike">
              <a:latin typeface="Arial"/>
            </a:endParaRPr>
          </a:p>
        </p:txBody>
      </p:sp>
      <p:sp>
        <p:nvSpPr>
          <p:cNvPr id="465" name="CustomShape 2"/>
          <p:cNvSpPr/>
          <p:nvPr/>
        </p:nvSpPr>
        <p:spPr>
          <a:xfrm>
            <a:off x="591480" y="1585440"/>
            <a:ext cx="7615440" cy="453456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000" spc="-7" strike="noStrike">
                <a:solidFill>
                  <a:srgbClr val="000000"/>
                </a:solidFill>
                <a:latin typeface="Calibri"/>
                <a:ea typeface="DejaVu Sans"/>
              </a:rPr>
              <a:t>Вік появи клінічних проявів </a:t>
            </a:r>
            <a:r>
              <a:rPr b="1" lang="ru-RU" sz="2000" spc="-1" strike="noStrike">
                <a:solidFill>
                  <a:srgbClr val="000000"/>
                </a:solidFill>
                <a:latin typeface="Calibri"/>
                <a:ea typeface="DejaVu Sans"/>
              </a:rPr>
              <a:t>– з </a:t>
            </a:r>
            <a:r>
              <a:rPr b="1" lang="ru-RU" sz="2000" spc="-7" strike="noStrike">
                <a:solidFill>
                  <a:srgbClr val="000000"/>
                </a:solidFill>
                <a:latin typeface="Calibri"/>
                <a:ea typeface="DejaVu Sans"/>
              </a:rPr>
              <a:t>народження </a:t>
            </a:r>
            <a:r>
              <a:rPr b="1" lang="ru-RU" sz="2000" spc="-440" strike="noStrike">
                <a:solidFill>
                  <a:srgbClr val="000000"/>
                </a:solidFill>
                <a:latin typeface="Calibri"/>
                <a:ea typeface="DejaVu Sans"/>
              </a:rPr>
              <a:t> </a:t>
            </a:r>
            <a:endParaRPr b="0" lang="ru-RU" sz="2000" spc="-1" strike="noStrike">
              <a:latin typeface="Arial"/>
            </a:endParaRPr>
          </a:p>
          <a:p>
            <a:pPr marL="12600">
              <a:lnSpc>
                <a:spcPct val="100000"/>
              </a:lnSpc>
              <a:spcBef>
                <a:spcPts val="99"/>
              </a:spcBef>
            </a:pPr>
            <a:r>
              <a:rPr b="1" lang="ru-RU" sz="2000" spc="-7" strike="noStrike">
                <a:solidFill>
                  <a:srgbClr val="000000"/>
                </a:solidFill>
                <a:latin typeface="Calibri"/>
                <a:ea typeface="DejaVu Sans"/>
              </a:rPr>
              <a:t>Інфекційні</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захворювання:</a:t>
            </a:r>
            <a:endParaRPr b="0" lang="ru-RU" sz="2000" spc="-1" strike="noStrike">
              <a:latin typeface="Arial"/>
            </a:endParaRPr>
          </a:p>
          <a:p>
            <a:pPr marL="354960" indent="-340920">
              <a:lnSpc>
                <a:spcPts val="1919"/>
              </a:lnSpc>
              <a:spcBef>
                <a:spcPts val="459"/>
              </a:spcBef>
              <a:buClr>
                <a:srgbClr val="000000"/>
              </a:buClr>
              <a:buSzPct val="103000"/>
              <a:buFont typeface="Microsoft Sans Serif"/>
              <a:buChar char="•"/>
            </a:pPr>
            <a:r>
              <a:rPr b="1" i="1" lang="ru-RU" sz="2000" spc="-7" strike="noStrike">
                <a:solidFill>
                  <a:srgbClr val="000000"/>
                </a:solidFill>
                <a:latin typeface="Calibri"/>
                <a:ea typeface="DejaVu Sans"/>
              </a:rPr>
              <a:t>Затяжний септичний процес </a:t>
            </a:r>
            <a:r>
              <a:rPr b="0" lang="ru-RU" sz="2000" spc="-7" strike="noStrike">
                <a:solidFill>
                  <a:srgbClr val="000000"/>
                </a:solidFill>
                <a:latin typeface="Calibri"/>
                <a:ea typeface="DejaVu Sans"/>
              </a:rPr>
              <a:t>із гнійно-запальними осередками </a:t>
            </a:r>
            <a:r>
              <a:rPr b="0" lang="ru-RU" sz="2000" spc="-1" strike="noStrike">
                <a:solidFill>
                  <a:srgbClr val="000000"/>
                </a:solidFill>
                <a:latin typeface="Calibri"/>
                <a:ea typeface="DejaVu Sans"/>
              </a:rPr>
              <a:t>у </a:t>
            </a:r>
            <a:r>
              <a:rPr b="0" lang="ru-RU" sz="2000" spc="-440" strike="noStrike">
                <a:solidFill>
                  <a:srgbClr val="000000"/>
                </a:solidFill>
                <a:latin typeface="Calibri"/>
                <a:ea typeface="DejaVu Sans"/>
              </a:rPr>
              <a:t> </a:t>
            </a:r>
            <a:r>
              <a:rPr b="0" lang="ru-RU" sz="2000" spc="-1" strike="noStrike">
                <a:solidFill>
                  <a:srgbClr val="000000"/>
                </a:solidFill>
                <a:latin typeface="Calibri"/>
                <a:ea typeface="DejaVu Sans"/>
              </a:rPr>
              <a:t>внутрішніх</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органах </a:t>
            </a:r>
            <a:r>
              <a:rPr b="0" lang="ru-RU" sz="2000" spc="-1" strike="noStrike">
                <a:solidFill>
                  <a:srgbClr val="000000"/>
                </a:solidFill>
                <a:latin typeface="Calibri"/>
                <a:ea typeface="DejaVu Sans"/>
              </a:rPr>
              <a:t>і</a:t>
            </a:r>
            <a:r>
              <a:rPr b="0" lang="ru-RU" sz="2000" spc="-7" strike="noStrike">
                <a:solidFill>
                  <a:srgbClr val="000000"/>
                </a:solidFill>
                <a:latin typeface="Calibri"/>
                <a:ea typeface="DejaVu Sans"/>
              </a:rPr>
              <a:t> шкірі</a:t>
            </a:r>
            <a:endParaRPr b="0" lang="ru-RU" sz="2000" spc="-1" strike="noStrike">
              <a:latin typeface="Arial"/>
            </a:endParaRPr>
          </a:p>
          <a:p>
            <a:pPr marL="354960" indent="-340920">
              <a:lnSpc>
                <a:spcPct val="80000"/>
              </a:lnSpc>
              <a:spcBef>
                <a:spcPts val="499"/>
              </a:spcBef>
              <a:buClr>
                <a:srgbClr val="000000"/>
              </a:buClr>
              <a:buSzPct val="103000"/>
              <a:buFont typeface="Microsoft Sans Serif"/>
              <a:buChar char="•"/>
            </a:pPr>
            <a:r>
              <a:rPr b="1" i="1" lang="ru-RU" sz="2000" spc="-7" strike="noStrike">
                <a:solidFill>
                  <a:srgbClr val="000000"/>
                </a:solidFill>
                <a:latin typeface="Calibri"/>
                <a:ea typeface="DejaVu Sans"/>
              </a:rPr>
              <a:t>Рецидивуючі </a:t>
            </a:r>
            <a:r>
              <a:rPr b="1" i="1" lang="ru-RU" sz="2000" spc="-12" strike="noStrike">
                <a:solidFill>
                  <a:srgbClr val="000000"/>
                </a:solidFill>
                <a:latin typeface="Calibri"/>
                <a:ea typeface="DejaVu Sans"/>
              </a:rPr>
              <a:t>захворювання</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пневмонія, діарея, екзема,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лімфаденіти,</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гіперплазія</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лімфоїдної тканини</a:t>
            </a:r>
            <a:endParaRPr b="0" lang="ru-RU" sz="2000" spc="-1" strike="noStrike">
              <a:latin typeface="Arial"/>
            </a:endParaRPr>
          </a:p>
          <a:p>
            <a:pPr marL="354960" indent="-340920">
              <a:lnSpc>
                <a:spcPts val="1919"/>
              </a:lnSpc>
              <a:spcBef>
                <a:spcPts val="465"/>
              </a:spcBef>
              <a:buClr>
                <a:srgbClr val="000000"/>
              </a:buClr>
              <a:buSzPct val="103000"/>
              <a:buFont typeface="Microsoft Sans Serif"/>
              <a:buChar char="•"/>
            </a:pPr>
            <a:r>
              <a:rPr b="1" i="1" lang="ru-RU" sz="2000" spc="-7" strike="noStrike">
                <a:solidFill>
                  <a:srgbClr val="000000"/>
                </a:solidFill>
                <a:latin typeface="Calibri"/>
                <a:ea typeface="DejaVu Sans"/>
              </a:rPr>
              <a:t>Опортуністичні </a:t>
            </a:r>
            <a:r>
              <a:rPr b="1" i="1" lang="ru-RU" sz="2000" spc="-12" strike="noStrike">
                <a:solidFill>
                  <a:srgbClr val="000000"/>
                </a:solidFill>
                <a:latin typeface="Calibri"/>
                <a:ea typeface="DejaVu Sans"/>
              </a:rPr>
              <a:t>інфекції</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що </a:t>
            </a:r>
            <a:r>
              <a:rPr b="0" lang="ru-RU" sz="2000" spc="-1" strike="noStrike">
                <a:solidFill>
                  <a:srgbClr val="000000"/>
                </a:solidFill>
                <a:latin typeface="Calibri"/>
                <a:ea typeface="DejaVu Sans"/>
              </a:rPr>
              <a:t>викликаються вірусами </a:t>
            </a:r>
            <a:r>
              <a:rPr b="0" lang="ru-RU" sz="2000" spc="-7" strike="noStrike">
                <a:solidFill>
                  <a:srgbClr val="000000"/>
                </a:solidFill>
                <a:latin typeface="Calibri"/>
                <a:ea typeface="DejaVu Sans"/>
              </a:rPr>
              <a:t>(герпес, </a:t>
            </a:r>
            <a:r>
              <a:rPr b="0"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Епштейна–Барр та ін.</a:t>
            </a:r>
            <a:r>
              <a:rPr b="0"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найпростішими (токсоплазми, </a:t>
            </a:r>
            <a:r>
              <a:rPr b="0"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криптоспоридіуми)</a:t>
            </a:r>
            <a:r>
              <a:rPr b="0" lang="ru-RU" sz="2000" spc="-21" strike="noStrike">
                <a:solidFill>
                  <a:srgbClr val="000000"/>
                </a:solidFill>
                <a:latin typeface="Calibri"/>
                <a:ea typeface="DejaVu Sans"/>
              </a:rPr>
              <a:t> </a:t>
            </a:r>
            <a:r>
              <a:rPr b="0" lang="ru-RU" sz="2000" spc="-1" strike="noStrike">
                <a:solidFill>
                  <a:srgbClr val="000000"/>
                </a:solidFill>
                <a:latin typeface="Calibri"/>
                <a:ea typeface="DejaVu Sans"/>
              </a:rPr>
              <a:t>і</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грибами</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(пневмоцисти,</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кандида,</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криптококи)</a:t>
            </a:r>
            <a:endParaRPr b="0" lang="ru-RU" sz="2000" spc="-1" strike="noStrike">
              <a:latin typeface="Arial"/>
            </a:endParaRPr>
          </a:p>
          <a:p>
            <a:pPr marL="12600">
              <a:lnSpc>
                <a:spcPct val="100000"/>
              </a:lnSpc>
              <a:spcBef>
                <a:spcPts val="14"/>
              </a:spcBef>
            </a:pPr>
            <a:r>
              <a:rPr b="1" lang="ru-RU" sz="2000" spc="-1" strike="noStrike">
                <a:solidFill>
                  <a:srgbClr val="000000"/>
                </a:solidFill>
                <a:latin typeface="Calibri"/>
                <a:ea typeface="DejaVu Sans"/>
              </a:rPr>
              <a:t>В</a:t>
            </a:r>
            <a:r>
              <a:rPr b="1" lang="ru-RU" sz="2000" spc="-52" strike="noStrike">
                <a:solidFill>
                  <a:srgbClr val="000000"/>
                </a:solidFill>
                <a:latin typeface="Calibri"/>
                <a:ea typeface="DejaVu Sans"/>
              </a:rPr>
              <a:t> </a:t>
            </a:r>
            <a:r>
              <a:rPr b="1" lang="ru-RU" sz="2000" spc="-7" strike="noStrike">
                <a:solidFill>
                  <a:srgbClr val="000000"/>
                </a:solidFill>
                <a:latin typeface="Calibri"/>
                <a:ea typeface="DejaVu Sans"/>
              </a:rPr>
              <a:t>крові:</a:t>
            </a:r>
            <a:endParaRPr b="0" lang="ru-RU" sz="2000" spc="-1" strike="noStrike">
              <a:latin typeface="Arial"/>
            </a:endParaRPr>
          </a:p>
          <a:p>
            <a:pPr marL="354960" indent="-340920">
              <a:lnSpc>
                <a:spcPct val="80000"/>
              </a:lnSpc>
              <a:spcBef>
                <a:spcPts val="479"/>
              </a:spcBef>
              <a:buClr>
                <a:srgbClr val="000000"/>
              </a:buClr>
              <a:buSzPct val="103000"/>
              <a:buFont typeface="Microsoft Sans Serif"/>
              <a:buChar char="•"/>
            </a:pPr>
            <a:r>
              <a:rPr b="0" lang="ru-RU" sz="2000" spc="-7" strike="noStrike">
                <a:solidFill>
                  <a:srgbClr val="000000"/>
                </a:solidFill>
                <a:latin typeface="Calibri"/>
                <a:ea typeface="DejaVu Sans"/>
              </a:rPr>
              <a:t>Лімфопенія, дуже низький рівень T-лімфоцитів, норма В-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лімфоцитів</a:t>
            </a:r>
            <a:endParaRPr b="0" lang="ru-RU" sz="2000" spc="-1" strike="noStrike">
              <a:latin typeface="Arial"/>
            </a:endParaRPr>
          </a:p>
          <a:p>
            <a:pPr marL="354960" indent="-340920">
              <a:lnSpc>
                <a:spcPts val="1919"/>
              </a:lnSpc>
              <a:spcBef>
                <a:spcPts val="465"/>
              </a:spcBef>
              <a:buClr>
                <a:srgbClr val="000000"/>
              </a:buClr>
              <a:buSzPct val="103000"/>
              <a:buFont typeface="Microsoft Sans Serif"/>
              <a:buChar char="•"/>
            </a:pPr>
            <a:r>
              <a:rPr b="0" lang="ru-RU" sz="2000" spc="-7" strike="noStrike">
                <a:solidFill>
                  <a:srgbClr val="000000"/>
                </a:solidFill>
                <a:latin typeface="Calibri"/>
                <a:ea typeface="DejaVu Sans"/>
              </a:rPr>
              <a:t>Вміст імуноглобулінів усіх класів </a:t>
            </a:r>
            <a:r>
              <a:rPr b="0" lang="ru-RU" sz="2000" spc="-1" strike="noStrike">
                <a:solidFill>
                  <a:srgbClr val="000000"/>
                </a:solidFill>
                <a:latin typeface="Calibri"/>
                <a:ea typeface="DejaVu Sans"/>
              </a:rPr>
              <a:t>у </a:t>
            </a:r>
            <a:r>
              <a:rPr b="0" lang="ru-RU" sz="2000" spc="-7" strike="noStrike">
                <a:solidFill>
                  <a:srgbClr val="000000"/>
                </a:solidFill>
                <a:latin typeface="Calibri"/>
                <a:ea typeface="DejaVu Sans"/>
              </a:rPr>
              <a:t>крові </a:t>
            </a:r>
            <a:r>
              <a:rPr b="0" lang="ru-RU" sz="2000" spc="-1" strike="noStrike">
                <a:solidFill>
                  <a:srgbClr val="000000"/>
                </a:solidFill>
                <a:latin typeface="Calibri"/>
                <a:ea typeface="DejaVu Sans"/>
              </a:rPr>
              <a:t>у </a:t>
            </a:r>
            <a:r>
              <a:rPr b="0" lang="ru-RU" sz="2000" spc="-7" strike="noStrike">
                <a:solidFill>
                  <a:srgbClr val="000000"/>
                </a:solidFill>
                <a:latin typeface="Calibri"/>
                <a:ea typeface="DejaVu Sans"/>
              </a:rPr>
              <a:t>межах норми </a:t>
            </a:r>
            <a:r>
              <a:rPr b="0" lang="ru-RU" sz="2000" spc="-1" strike="noStrike">
                <a:solidFill>
                  <a:srgbClr val="000000"/>
                </a:solidFill>
                <a:latin typeface="Calibri"/>
                <a:ea typeface="DejaVu Sans"/>
              </a:rPr>
              <a:t>або  </a:t>
            </a:r>
            <a:r>
              <a:rPr b="0" lang="ru-RU" sz="2000" spc="-7" strike="noStrike">
                <a:solidFill>
                  <a:srgbClr val="000000"/>
                </a:solidFill>
                <a:latin typeface="Calibri"/>
                <a:ea typeface="DejaVu Sans"/>
              </a:rPr>
              <a:t>підвищений;</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знижено</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утворення</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специфічних</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імуноглобулінів</a:t>
            </a:r>
            <a:endParaRPr b="0" lang="ru-RU" sz="2000" spc="-1" strike="noStrike">
              <a:latin typeface="Arial"/>
            </a:endParaRPr>
          </a:p>
          <a:p>
            <a:pPr marL="12600">
              <a:lnSpc>
                <a:spcPct val="100000"/>
              </a:lnSpc>
              <a:spcBef>
                <a:spcPts val="14"/>
              </a:spcBef>
            </a:pPr>
            <a:r>
              <a:rPr b="1" lang="ru-RU" sz="2000" spc="-7" strike="noStrike">
                <a:solidFill>
                  <a:srgbClr val="000000"/>
                </a:solidFill>
                <a:latin typeface="Calibri"/>
                <a:ea typeface="DejaVu Sans"/>
              </a:rPr>
              <a:t>Затримка</a:t>
            </a:r>
            <a:r>
              <a:rPr b="1" lang="ru-RU" sz="2000" spc="-35" strike="noStrike">
                <a:solidFill>
                  <a:srgbClr val="000000"/>
                </a:solidFill>
                <a:latin typeface="Calibri"/>
                <a:ea typeface="DejaVu Sans"/>
              </a:rPr>
              <a:t> </a:t>
            </a:r>
            <a:r>
              <a:rPr b="1" lang="ru-RU" sz="2000" spc="-7" strike="noStrike">
                <a:solidFill>
                  <a:srgbClr val="000000"/>
                </a:solidFill>
                <a:latin typeface="Calibri"/>
                <a:ea typeface="DejaVu Sans"/>
              </a:rPr>
              <a:t>зростання</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та</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розвитку</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дитини</a:t>
            </a:r>
            <a:endParaRPr b="0" lang="ru-RU" sz="2000" spc="-1" strike="noStrike">
              <a:latin typeface="Arial"/>
            </a:endParaRPr>
          </a:p>
          <a:p>
            <a:pPr marL="12600">
              <a:lnSpc>
                <a:spcPct val="100000"/>
              </a:lnSpc>
            </a:pPr>
            <a:r>
              <a:rPr b="1" lang="ru-RU" sz="2000" spc="-7" strike="noStrike">
                <a:solidFill>
                  <a:srgbClr val="000000"/>
                </a:solidFill>
                <a:latin typeface="Calibri"/>
                <a:ea typeface="DejaVu Sans"/>
              </a:rPr>
              <a:t>Діти</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частіше</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гинуть</a:t>
            </a:r>
            <a:r>
              <a:rPr b="1" lang="ru-RU" sz="2000" spc="-15" strike="noStrike">
                <a:solidFill>
                  <a:srgbClr val="000000"/>
                </a:solidFill>
                <a:latin typeface="Calibri"/>
                <a:ea typeface="DejaVu Sans"/>
              </a:rPr>
              <a:t> </a:t>
            </a:r>
            <a:r>
              <a:rPr b="1" lang="ru-RU" sz="2000" spc="-1" strike="noStrike">
                <a:solidFill>
                  <a:srgbClr val="000000"/>
                </a:solidFill>
                <a:latin typeface="Calibri"/>
                <a:ea typeface="DejaVu Sans"/>
              </a:rPr>
              <a:t>у</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перші</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місяці</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життя</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від</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сепсису</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CustomShape 1"/>
          <p:cNvSpPr/>
          <p:nvPr/>
        </p:nvSpPr>
        <p:spPr>
          <a:xfrm>
            <a:off x="214200" y="357120"/>
            <a:ext cx="8570880" cy="58831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2000" spc="-1" strike="noStrike">
                <a:solidFill>
                  <a:srgbClr val="ff0000"/>
                </a:solidFill>
                <a:latin typeface="Calibri"/>
                <a:ea typeface="DejaVu Sans"/>
              </a:rPr>
              <a:t>Імунодефіцити з переважним порушенням Т-системи лімфоцитів </a:t>
            </a:r>
            <a:endParaRPr b="0" lang="ru-RU" sz="2000" spc="-1" strike="noStrike">
              <a:latin typeface="Arial"/>
            </a:endParaRPr>
          </a:p>
          <a:p>
            <a:pPr algn="just">
              <a:lnSpc>
                <a:spcPct val="100000"/>
              </a:lnSpc>
            </a:pPr>
            <a:r>
              <a:rPr b="1" i="1" lang="ru-RU" sz="2000" spc="-1" strike="noStrike">
                <a:solidFill>
                  <a:srgbClr val="ff0000"/>
                </a:solidFill>
                <a:latin typeface="Calibri"/>
                <a:ea typeface="DejaVu Sans"/>
              </a:rPr>
              <a:t>До групи Т-клітинних імунодефіцитів відносяться: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Синдром Ді-Джорджі.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Синдром Незелофа.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Хронічний шкірно-слизовий кандидоз.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ІДС з переважним порушенням Т-системи лімфоцитів супроводжуються зниженням клітинного імунітету за рахунок вираженого зменшення кількості і функціональної активності Т-лімфоцитів (кілерів). Виявляється гіпоплазія тимуса.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Генетичний блок розмноження і диференціювання можливий в будь-якому періоді генезу Т-лімфоцитів. Клінічно Т-лімфоцитарні ІДС проявляються розвитком вірусних і грибкових інфекцій шкіри, нігтів, волосистої частини голови, СО бронхолегеневого апарату, кишечника, геніталій. Часто першими ознаками імунодефіциту є молочниця, ускладнення після вакцинації БЦЖ, важкі форми інфекцій, спричинених вірусом простого герпесу 1-го та 2-го серотипів і вірусом вітряної віспи – оперізуючого лишаю.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Досить повно описані 2 форми імунологічної недостатності за Т-типом – синдром Ді Джорджі і синдром Незелофа.</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7" name="CustomShape 1"/>
          <p:cNvSpPr/>
          <p:nvPr/>
        </p:nvSpPr>
        <p:spPr>
          <a:xfrm>
            <a:off x="1172160" y="510480"/>
            <a:ext cx="4466160" cy="56088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3600" spc="-7" strike="noStrike">
                <a:solidFill>
                  <a:srgbClr val="000000"/>
                </a:solidFill>
                <a:latin typeface="Calibri"/>
                <a:ea typeface="DejaVu Sans"/>
              </a:rPr>
              <a:t>Синдром</a:t>
            </a:r>
            <a:r>
              <a:rPr b="1" lang="ru-RU" sz="3600" spc="-52" strike="noStrike">
                <a:solidFill>
                  <a:srgbClr val="000000"/>
                </a:solidFill>
                <a:latin typeface="Calibri"/>
                <a:ea typeface="DejaVu Sans"/>
              </a:rPr>
              <a:t> </a:t>
            </a:r>
            <a:r>
              <a:rPr b="1" lang="ru-RU" sz="3600" spc="-7" strike="noStrike">
                <a:solidFill>
                  <a:srgbClr val="000000"/>
                </a:solidFill>
                <a:latin typeface="Calibri"/>
                <a:ea typeface="DejaVu Sans"/>
              </a:rPr>
              <a:t>Ді</a:t>
            </a:r>
            <a:r>
              <a:rPr b="1" lang="ru-RU" sz="3600" spc="-55" strike="noStrike">
                <a:solidFill>
                  <a:srgbClr val="000000"/>
                </a:solidFill>
                <a:latin typeface="Calibri"/>
                <a:ea typeface="DejaVu Sans"/>
              </a:rPr>
              <a:t> </a:t>
            </a:r>
            <a:r>
              <a:rPr b="1" lang="ru-RU" sz="3600" spc="-7" strike="noStrike">
                <a:solidFill>
                  <a:srgbClr val="000000"/>
                </a:solidFill>
                <a:latin typeface="Calibri"/>
                <a:ea typeface="DejaVu Sans"/>
              </a:rPr>
              <a:t>Джорджи</a:t>
            </a:r>
            <a:endParaRPr b="0" lang="ru-RU" sz="3600" spc="-1" strike="noStrike">
              <a:latin typeface="Arial"/>
            </a:endParaRPr>
          </a:p>
        </p:txBody>
      </p:sp>
      <p:sp>
        <p:nvSpPr>
          <p:cNvPr id="468" name="CustomShape 2"/>
          <p:cNvSpPr/>
          <p:nvPr/>
        </p:nvSpPr>
        <p:spPr>
          <a:xfrm>
            <a:off x="288000" y="1152000"/>
            <a:ext cx="8710920" cy="5408280"/>
          </a:xfrm>
          <a:prstGeom prst="rect">
            <a:avLst/>
          </a:prstGeom>
          <a:noFill/>
          <a:ln>
            <a:noFill/>
          </a:ln>
        </p:spPr>
        <p:style>
          <a:lnRef idx="0"/>
          <a:fillRef idx="0"/>
          <a:effectRef idx="0"/>
          <a:fontRef idx="minor"/>
        </p:style>
        <p:txBody>
          <a:bodyPr lIns="0" rIns="0" tIns="12600" bIns="0">
            <a:spAutoFit/>
          </a:bodyPr>
          <a:p>
            <a:pPr>
              <a:lnSpc>
                <a:spcPct val="100000"/>
              </a:lnSpc>
              <a:spcBef>
                <a:spcPts val="99"/>
              </a:spcBef>
            </a:pPr>
            <a:r>
              <a:rPr b="0" lang="ru-RU" sz="2000" spc="-1" strike="noStrike">
                <a:solidFill>
                  <a:srgbClr val="000000"/>
                </a:solidFill>
                <a:latin typeface="Calibri"/>
                <a:ea typeface="DejaVu Sans"/>
              </a:rPr>
              <a:t>В </a:t>
            </a:r>
            <a:r>
              <a:rPr b="0" lang="ru-RU" sz="2000" spc="-7" strike="noStrike">
                <a:solidFill>
                  <a:srgbClr val="000000"/>
                </a:solidFill>
                <a:latin typeface="Calibri"/>
                <a:ea typeface="DejaVu Sans"/>
              </a:rPr>
              <a:t>основі </a:t>
            </a:r>
            <a:r>
              <a:rPr b="1" lang="ru-RU" sz="2000" spc="-7" strike="noStrike">
                <a:solidFill>
                  <a:srgbClr val="000000"/>
                </a:solidFill>
                <a:latin typeface="Calibri"/>
                <a:ea typeface="DejaVu Sans"/>
              </a:rPr>
              <a:t>делеція ХС </a:t>
            </a:r>
            <a:r>
              <a:rPr b="1" lang="ru-RU" sz="2000" spc="-12" strike="noStrike">
                <a:solidFill>
                  <a:srgbClr val="000000"/>
                </a:solidFill>
                <a:latin typeface="Calibri"/>
                <a:ea typeface="DejaVu Sans"/>
              </a:rPr>
              <a:t>22q11.2</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порушення органогенезу III-V зябрових дуг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на</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6-8 тижні гестації </a:t>
            </a:r>
            <a:r>
              <a:rPr b="1" lang="ru-RU" sz="1800" spc="-1" strike="noStrike">
                <a:solidFill>
                  <a:srgbClr val="000000"/>
                </a:solidFill>
                <a:latin typeface="Calibri"/>
                <a:ea typeface="DejaVu Sans"/>
              </a:rPr>
              <a:t>(порушення формування 3-го і 4-го навкологлоточних зябрових кишень в ембріональному періоді).</a:t>
            </a:r>
            <a:endParaRPr b="0" lang="ru-RU" sz="1800" spc="-1" strike="noStrike">
              <a:latin typeface="Arial"/>
            </a:endParaRPr>
          </a:p>
          <a:p>
            <a:pPr marL="355680" indent="-340920">
              <a:lnSpc>
                <a:spcPct val="100000"/>
              </a:lnSpc>
              <a:spcBef>
                <a:spcPts val="479"/>
              </a:spcBef>
              <a:buClr>
                <a:srgbClr val="000000"/>
              </a:buClr>
              <a:buSzPct val="103000"/>
              <a:buFont typeface="Microsoft Sans Serif"/>
              <a:buChar char="•"/>
            </a:pPr>
            <a:r>
              <a:rPr b="1" lang="ru-RU" sz="2000" spc="-7" strike="noStrike">
                <a:solidFill>
                  <a:srgbClr val="000000"/>
                </a:solidFill>
                <a:latin typeface="Calibri"/>
                <a:ea typeface="DejaVu Sans"/>
              </a:rPr>
              <a:t>Гіпоплазія</a:t>
            </a:r>
            <a:r>
              <a:rPr b="1" lang="ru-RU" sz="2000" spc="-60" strike="noStrike">
                <a:solidFill>
                  <a:srgbClr val="000000"/>
                </a:solidFill>
                <a:latin typeface="Calibri"/>
                <a:ea typeface="DejaVu Sans"/>
              </a:rPr>
              <a:t> </a:t>
            </a:r>
            <a:r>
              <a:rPr b="1" lang="ru-RU" sz="2000" spc="-7" strike="noStrike">
                <a:solidFill>
                  <a:srgbClr val="000000"/>
                </a:solidFill>
                <a:latin typeface="Calibri"/>
                <a:ea typeface="DejaVu Sans"/>
              </a:rPr>
              <a:t>тимусу</a:t>
            </a:r>
            <a:endParaRPr b="0" lang="ru-RU" sz="2000" spc="-1" strike="noStrike">
              <a:latin typeface="Arial"/>
            </a:endParaRPr>
          </a:p>
          <a:p>
            <a:pPr marL="354960" indent="-340920">
              <a:lnSpc>
                <a:spcPct val="100000"/>
              </a:lnSpc>
              <a:spcBef>
                <a:spcPts val="479"/>
              </a:spcBef>
              <a:buClr>
                <a:srgbClr val="000000"/>
              </a:buClr>
              <a:buSzPct val="103000"/>
              <a:buFont typeface="Microsoft Sans Serif"/>
              <a:buChar char="•"/>
            </a:pPr>
            <a:r>
              <a:rPr b="1" lang="ru-RU" sz="2000" spc="-7" strike="noStrike">
                <a:solidFill>
                  <a:srgbClr val="000000"/>
                </a:solidFill>
                <a:latin typeface="Calibri"/>
                <a:ea typeface="DejaVu Sans"/>
              </a:rPr>
              <a:t>Вади розвитку: </a:t>
            </a:r>
            <a:r>
              <a:rPr b="0" lang="ru-RU" sz="2000" spc="-7" strike="noStrike">
                <a:solidFill>
                  <a:srgbClr val="000000"/>
                </a:solidFill>
                <a:latin typeface="Calibri"/>
                <a:ea typeface="DejaVu Sans"/>
              </a:rPr>
              <a:t>паращитовидних залоз, серця </a:t>
            </a:r>
            <a:r>
              <a:rPr b="0" lang="ru-RU" sz="2000" spc="-1" strike="noStrike">
                <a:solidFill>
                  <a:srgbClr val="000000"/>
                </a:solidFill>
                <a:latin typeface="Calibri"/>
                <a:ea typeface="DejaVu Sans"/>
              </a:rPr>
              <a:t>і великих </a:t>
            </a:r>
            <a:r>
              <a:rPr b="0" lang="ru-RU" sz="2000" spc="-7" strike="noStrike">
                <a:solidFill>
                  <a:srgbClr val="000000"/>
                </a:solidFill>
                <a:latin typeface="Calibri"/>
                <a:ea typeface="DejaVu Sans"/>
              </a:rPr>
              <a:t>судин, </a:t>
            </a:r>
            <a:r>
              <a:rPr b="0"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орофациальні </a:t>
            </a:r>
            <a:r>
              <a:rPr b="0" lang="ru-RU" sz="2000" spc="-1" strike="noStrike">
                <a:solidFill>
                  <a:srgbClr val="000000"/>
                </a:solidFill>
                <a:latin typeface="Calibri"/>
                <a:ea typeface="DejaVu Sans"/>
              </a:rPr>
              <a:t>вади </a:t>
            </a:r>
            <a:r>
              <a:rPr b="0" lang="ru-RU" sz="2000" spc="-7" strike="noStrike">
                <a:solidFill>
                  <a:srgbClr val="000000"/>
                </a:solidFill>
                <a:latin typeface="Calibri"/>
                <a:ea typeface="DejaVu Sans"/>
              </a:rPr>
              <a:t>(мікростомія, мікрогнатія, гіпертелоризм, низьке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розташування</a:t>
            </a:r>
            <a:r>
              <a:rPr b="0" lang="ru-RU" sz="2000" spc="-12" strike="noStrike">
                <a:solidFill>
                  <a:srgbClr val="000000"/>
                </a:solidFill>
                <a:latin typeface="Calibri"/>
                <a:ea typeface="DejaVu Sans"/>
              </a:rPr>
              <a:t> </a:t>
            </a:r>
            <a:r>
              <a:rPr b="0" lang="ru-RU" sz="2000" spc="-1" strike="noStrike">
                <a:solidFill>
                  <a:srgbClr val="000000"/>
                </a:solidFill>
                <a:latin typeface="Calibri"/>
                <a:ea typeface="DejaVu Sans"/>
              </a:rPr>
              <a:t>вушних</a:t>
            </a:r>
            <a:r>
              <a:rPr b="0" lang="ru-RU" sz="2000" spc="-7" strike="noStrike">
                <a:solidFill>
                  <a:srgbClr val="000000"/>
                </a:solidFill>
                <a:latin typeface="Calibri"/>
                <a:ea typeface="DejaVu Sans"/>
              </a:rPr>
              <a:t> раковин)</a:t>
            </a:r>
            <a:endParaRPr b="0" lang="ru-RU" sz="2000" spc="-1" strike="noStrike">
              <a:latin typeface="Arial"/>
            </a:endParaRPr>
          </a:p>
          <a:p>
            <a:pPr marL="354960" indent="-340920">
              <a:lnSpc>
                <a:spcPct val="100000"/>
              </a:lnSpc>
              <a:spcBef>
                <a:spcPts val="479"/>
              </a:spcBef>
              <a:buClr>
                <a:srgbClr val="000000"/>
              </a:buClr>
              <a:buSzPct val="103000"/>
              <a:buFont typeface="Microsoft Sans Serif"/>
              <a:buChar char="•"/>
            </a:pPr>
            <a:r>
              <a:rPr b="1" i="1" lang="ru-RU" sz="2000" spc="-7" strike="noStrike">
                <a:solidFill>
                  <a:srgbClr val="000000"/>
                </a:solidFill>
                <a:latin typeface="Calibri"/>
                <a:ea typeface="DejaVu Sans"/>
              </a:rPr>
              <a:t>Персистуюча гіпокальціємія </a:t>
            </a:r>
            <a:r>
              <a:rPr b="0" lang="ru-RU" sz="2000" spc="-7" strike="noStrike">
                <a:solidFill>
                  <a:srgbClr val="000000"/>
                </a:solidFill>
                <a:latin typeface="Calibri"/>
                <a:ea typeface="DejaVu Sans"/>
              </a:rPr>
              <a:t>(неонатальна тетанія) </a:t>
            </a:r>
            <a:r>
              <a:rPr b="0"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основна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клінічна</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ознака </a:t>
            </a:r>
            <a:r>
              <a:rPr b="0" lang="ru-RU" sz="2000" spc="-1" strike="noStrike">
                <a:solidFill>
                  <a:srgbClr val="000000"/>
                </a:solidFill>
                <a:latin typeface="Calibri"/>
                <a:ea typeface="DejaVu Sans"/>
              </a:rPr>
              <a:t>–</a:t>
            </a:r>
            <a:r>
              <a:rPr b="0" lang="ru-RU" sz="2000" spc="24" strike="noStrike">
                <a:solidFill>
                  <a:srgbClr val="000000"/>
                </a:solidFill>
                <a:latin typeface="Calibri"/>
                <a:ea typeface="DejaVu Sans"/>
              </a:rPr>
              <a:t> </a:t>
            </a:r>
            <a:r>
              <a:rPr b="0" i="1" lang="ru-RU" sz="2000" spc="-1" strike="noStrike">
                <a:solidFill>
                  <a:srgbClr val="000000"/>
                </a:solidFill>
                <a:latin typeface="Calibri"/>
                <a:ea typeface="DejaVu Sans"/>
              </a:rPr>
              <a:t>судоми. </a:t>
            </a:r>
            <a:r>
              <a:rPr b="0" lang="ru-RU" sz="2000" spc="-7" strike="noStrike">
                <a:solidFill>
                  <a:srgbClr val="000000"/>
                </a:solidFill>
                <a:latin typeface="Calibri"/>
                <a:ea typeface="DejaVu Sans"/>
              </a:rPr>
              <a:t>Причиною смерті дітей </a:t>
            </a:r>
            <a:r>
              <a:rPr b="0" lang="ru-RU" sz="2000" spc="-1" strike="noStrike">
                <a:solidFill>
                  <a:srgbClr val="000000"/>
                </a:solidFill>
                <a:latin typeface="Calibri"/>
                <a:ea typeface="DejaVu Sans"/>
              </a:rPr>
              <a:t>в </a:t>
            </a:r>
            <a:r>
              <a:rPr b="0" lang="ru-RU" sz="2000" spc="-7" strike="noStrike">
                <a:solidFill>
                  <a:srgbClr val="000000"/>
                </a:solidFill>
                <a:latin typeface="Calibri"/>
                <a:ea typeface="DejaVu Sans"/>
              </a:rPr>
              <a:t>більш старшому </a:t>
            </a:r>
            <a:r>
              <a:rPr b="0" lang="ru-RU" sz="2000" spc="-1" strike="noStrike">
                <a:solidFill>
                  <a:srgbClr val="000000"/>
                </a:solidFill>
                <a:latin typeface="Calibri"/>
                <a:ea typeface="DejaVu Sans"/>
              </a:rPr>
              <a:t>віці є </a:t>
            </a:r>
            <a:r>
              <a:rPr b="0" lang="ru-RU" sz="2000" spc="-7" strike="noStrike">
                <a:solidFill>
                  <a:srgbClr val="000000"/>
                </a:solidFill>
                <a:latin typeface="Calibri"/>
                <a:ea typeface="DejaVu Sans"/>
              </a:rPr>
              <a:t>ускладнення,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пов'язані</a:t>
            </a:r>
            <a:r>
              <a:rPr b="0" lang="ru-RU" sz="2000" spc="-12" strike="noStrike">
                <a:solidFill>
                  <a:srgbClr val="000000"/>
                </a:solidFill>
                <a:latin typeface="Calibri"/>
                <a:ea typeface="DejaVu Sans"/>
              </a:rPr>
              <a:t> </a:t>
            </a:r>
            <a:r>
              <a:rPr b="0" lang="ru-RU" sz="2000" spc="-1" strike="noStrike">
                <a:solidFill>
                  <a:srgbClr val="000000"/>
                </a:solidFill>
                <a:latin typeface="Calibri"/>
                <a:ea typeface="DejaVu Sans"/>
              </a:rPr>
              <a:t>з</a:t>
            </a:r>
            <a:r>
              <a:rPr b="0" lang="ru-RU" sz="2000" spc="-7" strike="noStrike">
                <a:solidFill>
                  <a:srgbClr val="000000"/>
                </a:solidFill>
                <a:latin typeface="Calibri"/>
                <a:ea typeface="DejaVu Sans"/>
              </a:rPr>
              <a:t> </a:t>
            </a:r>
            <a:r>
              <a:rPr b="0" lang="ru-RU" sz="2000" spc="-1" strike="noStrike">
                <a:solidFill>
                  <a:srgbClr val="000000"/>
                </a:solidFill>
                <a:latin typeface="Calibri"/>
                <a:ea typeface="DejaVu Sans"/>
              </a:rPr>
              <a:t>вадами</a:t>
            </a:r>
            <a:r>
              <a:rPr b="0" lang="ru-RU" sz="2000" spc="-7" strike="noStrike">
                <a:solidFill>
                  <a:srgbClr val="000000"/>
                </a:solidFill>
                <a:latin typeface="Calibri"/>
                <a:ea typeface="DejaVu Sans"/>
              </a:rPr>
              <a:t> серця</a:t>
            </a:r>
            <a:endParaRPr b="0" lang="ru-RU" sz="2000" spc="-1" strike="noStrike">
              <a:latin typeface="Arial"/>
            </a:endParaRPr>
          </a:p>
          <a:p>
            <a:pPr marL="354960" indent="-340920">
              <a:lnSpc>
                <a:spcPct val="100000"/>
              </a:lnSpc>
              <a:spcBef>
                <a:spcPts val="479"/>
              </a:spcBef>
              <a:buClr>
                <a:srgbClr val="000000"/>
              </a:buClr>
              <a:buSzPct val="103000"/>
              <a:buFont typeface="Microsoft Sans Serif"/>
              <a:buChar char="•"/>
            </a:pPr>
            <a:r>
              <a:rPr b="0" lang="ru-RU" sz="2000" spc="-7" strike="noStrike">
                <a:solidFill>
                  <a:srgbClr val="000000"/>
                </a:solidFill>
                <a:latin typeface="Calibri"/>
                <a:ea typeface="DejaVu Sans"/>
              </a:rPr>
              <a:t>Порушення Т-лімфоцитів можуть бути як дуже глибокими, так </a:t>
            </a:r>
            <a:r>
              <a:rPr b="0" lang="ru-RU" sz="2000" spc="-1" strike="noStrike">
                <a:solidFill>
                  <a:srgbClr val="000000"/>
                </a:solidFill>
                <a:latin typeface="Calibri"/>
                <a:ea typeface="DejaVu Sans"/>
              </a:rPr>
              <a:t>і </a:t>
            </a:r>
            <a:r>
              <a:rPr b="0" lang="ru-RU" sz="2000" spc="-7" strike="noStrike">
                <a:solidFill>
                  <a:srgbClr val="000000"/>
                </a:solidFill>
                <a:latin typeface="Calibri"/>
                <a:ea typeface="DejaVu Sans"/>
              </a:rPr>
              <a:t>ледь </a:t>
            </a:r>
            <a:r>
              <a:rPr b="0"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помітними. Функція Т-клітин. </a:t>
            </a:r>
            <a:r>
              <a:rPr b="1" lang="ru-RU" sz="2000" spc="-7" strike="noStrike">
                <a:solidFill>
                  <a:srgbClr val="000000"/>
                </a:solidFill>
                <a:latin typeface="Calibri"/>
                <a:ea typeface="DejaVu Sans"/>
              </a:rPr>
              <a:t>Х</a:t>
            </a:r>
            <a:r>
              <a:rPr b="1" lang="ru-RU" sz="1800" spc="-1" strike="noStrike">
                <a:solidFill>
                  <a:srgbClr val="000000"/>
                </a:solidFill>
                <a:latin typeface="Calibri"/>
                <a:ea typeface="DejaVu Sans"/>
              </a:rPr>
              <a:t>арактеризується порушенням диференціювання клітин-попередників Т-лімфоцитів у Т0-лімфоцити, у зв'язку з чим різко пригнічені реакції клітинного імунітету (імунна відповідь клітинного типу неможлива); реакція гуморального імунітету знижена, але збережена. </a:t>
            </a:r>
            <a:r>
              <a:rPr b="0" lang="ru-RU" sz="2000" spc="-7" strike="noStrike">
                <a:solidFill>
                  <a:srgbClr val="000000"/>
                </a:solidFill>
                <a:latin typeface="Calibri"/>
                <a:ea typeface="DejaVu Sans"/>
              </a:rPr>
              <a:t> </a:t>
            </a:r>
            <a:r>
              <a:rPr b="0" lang="ru-RU" sz="2000" spc="-1" strike="noStrike">
                <a:solidFill>
                  <a:srgbClr val="000000"/>
                </a:solidFill>
                <a:latin typeface="Calibri"/>
                <a:ea typeface="DejaVu Sans"/>
              </a:rPr>
              <a:t>відновлюється і </a:t>
            </a:r>
            <a:r>
              <a:rPr b="0" lang="ru-RU" sz="2000" spc="-7" strike="noStrike">
                <a:solidFill>
                  <a:srgbClr val="000000"/>
                </a:solidFill>
                <a:latin typeface="Calibri"/>
                <a:ea typeface="DejaVu Sans"/>
              </a:rPr>
              <a:t>до </a:t>
            </a:r>
            <a:r>
              <a:rPr b="0" lang="ru-RU" sz="2000" spc="-1" strike="noStrike">
                <a:solidFill>
                  <a:srgbClr val="000000"/>
                </a:solidFill>
                <a:latin typeface="Calibri"/>
                <a:ea typeface="DejaVu Sans"/>
              </a:rPr>
              <a:t>5 </a:t>
            </a:r>
            <a:r>
              <a:rPr b="0" lang="ru-RU" sz="2000" spc="-7" strike="noStrike">
                <a:solidFill>
                  <a:srgbClr val="000000"/>
                </a:solidFill>
                <a:latin typeface="Calibri"/>
                <a:ea typeface="DejaVu Sans"/>
              </a:rPr>
              <a:t>років, якщо дитина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залишається</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живою</a:t>
            </a:r>
            <a:endParaRPr b="0" lang="ru-RU" sz="2000" spc="-1" strike="noStrike">
              <a:latin typeface="Arial"/>
            </a:endParaRPr>
          </a:p>
          <a:p>
            <a:pPr marL="355680" indent="-340920">
              <a:lnSpc>
                <a:spcPct val="100000"/>
              </a:lnSpc>
              <a:spcBef>
                <a:spcPts val="479"/>
              </a:spcBef>
              <a:buClr>
                <a:srgbClr val="000000"/>
              </a:buClr>
              <a:buSzPct val="103000"/>
              <a:buFont typeface="Microsoft Sans Serif"/>
              <a:buChar char="•"/>
            </a:pPr>
            <a:r>
              <a:rPr b="0" lang="ru-RU" sz="2000" spc="-7" strike="noStrike">
                <a:solidFill>
                  <a:srgbClr val="000000"/>
                </a:solidFill>
                <a:latin typeface="Calibri"/>
                <a:ea typeface="DejaVu Sans"/>
              </a:rPr>
              <a:t>Лікування</a:t>
            </a:r>
            <a:r>
              <a:rPr b="0" lang="ru-RU" sz="2000" spc="-21" strike="noStrike">
                <a:solidFill>
                  <a:srgbClr val="000000"/>
                </a:solidFill>
                <a:latin typeface="Calibri"/>
                <a:ea typeface="DejaVu Sans"/>
              </a:rPr>
              <a:t> </a:t>
            </a:r>
            <a:r>
              <a:rPr b="0" lang="ru-RU" sz="2000" spc="-1" strike="noStrike">
                <a:solidFill>
                  <a:srgbClr val="000000"/>
                </a:solidFill>
                <a:latin typeface="Calibri"/>
                <a:ea typeface="DejaVu Sans"/>
              </a:rPr>
              <a:t>–</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трансплантація</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ембріональної</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тканини</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тимусу</a:t>
            </a:r>
            <a:endParaRPr b="0" lang="ru-RU" sz="2000" spc="-1" strike="noStrike">
              <a:latin typeface="Arial"/>
            </a:endParaRPr>
          </a:p>
        </p:txBody>
      </p:sp>
      <p:pic>
        <p:nvPicPr>
          <p:cNvPr id="469" name="object 4" descr=""/>
          <p:cNvPicPr/>
          <p:nvPr/>
        </p:nvPicPr>
        <p:blipFill>
          <a:blip r:embed="rId1"/>
          <a:stretch/>
        </p:blipFill>
        <p:spPr>
          <a:xfrm>
            <a:off x="6840000" y="72000"/>
            <a:ext cx="2086920" cy="1078920"/>
          </a:xfrm>
          <a:prstGeom prst="rect">
            <a:avLst/>
          </a:prstGeom>
          <a:ln>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0" name="CustomShape 1"/>
          <p:cNvSpPr/>
          <p:nvPr/>
        </p:nvSpPr>
        <p:spPr>
          <a:xfrm>
            <a:off x="2463840" y="4878360"/>
            <a:ext cx="4156560" cy="43884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800" spc="-7" strike="noStrike">
                <a:solidFill>
                  <a:srgbClr val="2f2b20"/>
                </a:solidFill>
                <a:latin typeface="Arial"/>
                <a:ea typeface="DejaVu Sans"/>
              </a:rPr>
              <a:t>Синдром</a:t>
            </a:r>
            <a:r>
              <a:rPr b="1" lang="ru-RU" sz="2800" spc="-35" strike="noStrike">
                <a:solidFill>
                  <a:srgbClr val="2f2b20"/>
                </a:solidFill>
                <a:latin typeface="Arial"/>
                <a:ea typeface="DejaVu Sans"/>
              </a:rPr>
              <a:t> </a:t>
            </a:r>
            <a:r>
              <a:rPr b="1" lang="ru-RU" sz="2800" spc="-7" strike="noStrike">
                <a:solidFill>
                  <a:srgbClr val="2f2b20"/>
                </a:solidFill>
                <a:latin typeface="Arial"/>
                <a:ea typeface="DejaVu Sans"/>
              </a:rPr>
              <a:t>Ди</a:t>
            </a:r>
            <a:r>
              <a:rPr b="1" lang="ru-RU" sz="2800" spc="-35" strike="noStrike">
                <a:solidFill>
                  <a:srgbClr val="2f2b20"/>
                </a:solidFill>
                <a:latin typeface="Arial"/>
                <a:ea typeface="DejaVu Sans"/>
              </a:rPr>
              <a:t> </a:t>
            </a:r>
            <a:r>
              <a:rPr b="1" lang="ru-RU" sz="2800" spc="-1" strike="noStrike">
                <a:solidFill>
                  <a:srgbClr val="2f2b20"/>
                </a:solidFill>
                <a:latin typeface="Arial"/>
                <a:ea typeface="DejaVu Sans"/>
              </a:rPr>
              <a:t>-</a:t>
            </a:r>
            <a:r>
              <a:rPr b="1" lang="ru-RU" sz="2800" spc="-32" strike="noStrike">
                <a:solidFill>
                  <a:srgbClr val="2f2b20"/>
                </a:solidFill>
                <a:latin typeface="Arial"/>
                <a:ea typeface="DejaVu Sans"/>
              </a:rPr>
              <a:t> </a:t>
            </a:r>
            <a:r>
              <a:rPr b="1" lang="ru-RU" sz="2800" spc="-7" strike="noStrike">
                <a:solidFill>
                  <a:srgbClr val="2f2b20"/>
                </a:solidFill>
                <a:latin typeface="Arial"/>
                <a:ea typeface="DejaVu Sans"/>
              </a:rPr>
              <a:t>Джорджи</a:t>
            </a:r>
            <a:endParaRPr b="0" lang="ru-RU" sz="2800" spc="-1" strike="noStrike">
              <a:latin typeface="Arial"/>
            </a:endParaRPr>
          </a:p>
        </p:txBody>
      </p:sp>
      <p:pic>
        <p:nvPicPr>
          <p:cNvPr id="471" name="object 3" descr=""/>
          <p:cNvPicPr/>
          <p:nvPr/>
        </p:nvPicPr>
        <p:blipFill>
          <a:blip r:embed="rId1"/>
          <a:stretch/>
        </p:blipFill>
        <p:spPr>
          <a:xfrm>
            <a:off x="432000" y="185040"/>
            <a:ext cx="8350920" cy="6365880"/>
          </a:xfrm>
          <a:prstGeom prst="rect">
            <a:avLst/>
          </a:prstGeom>
          <a:ln>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2" name="CustomShape 1"/>
          <p:cNvSpPr/>
          <p:nvPr/>
        </p:nvSpPr>
        <p:spPr>
          <a:xfrm>
            <a:off x="792000" y="648000"/>
            <a:ext cx="7846920" cy="44456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600" spc="-1" strike="noStrike">
                <a:solidFill>
                  <a:srgbClr val="ff0000"/>
                </a:solidFill>
                <a:latin typeface="Calibri"/>
                <a:ea typeface="DejaVu Sans"/>
              </a:rPr>
              <a:t>Синдром Незелофа</a:t>
            </a:r>
            <a:endParaRPr b="0" lang="ru-RU" sz="2600" spc="-1" strike="noStrike">
              <a:latin typeface="Arial"/>
            </a:endParaRPr>
          </a:p>
          <a:p>
            <a:pPr>
              <a:lnSpc>
                <a:spcPct val="100000"/>
              </a:lnSpc>
            </a:pPr>
            <a:endParaRPr b="0" lang="ru-RU" sz="2600" spc="-1" strike="noStrike">
              <a:latin typeface="Arial"/>
            </a:endParaRPr>
          </a:p>
          <a:p>
            <a:pPr>
              <a:lnSpc>
                <a:spcPct val="100000"/>
              </a:lnSpc>
            </a:pPr>
            <a:r>
              <a:rPr b="1" lang="ru-RU" sz="2600" spc="-1" strike="noStrike">
                <a:solidFill>
                  <a:srgbClr val="000000"/>
                </a:solidFill>
                <a:latin typeface="Calibri"/>
                <a:ea typeface="DejaVu Sans"/>
              </a:rPr>
              <a:t>Характерна аплазія вилочкової залози без аплазії паращитовидних залоз. </a:t>
            </a:r>
            <a:endParaRPr b="0" lang="ru-RU" sz="2600" spc="-1" strike="noStrike">
              <a:latin typeface="Arial"/>
            </a:endParaRPr>
          </a:p>
          <a:p>
            <a:pPr>
              <a:lnSpc>
                <a:spcPct val="100000"/>
              </a:lnSpc>
            </a:pPr>
            <a:r>
              <a:rPr b="1" lang="ru-RU" sz="2600" spc="-1" strike="noStrike">
                <a:solidFill>
                  <a:srgbClr val="000000"/>
                </a:solidFill>
                <a:latin typeface="Calibri"/>
                <a:ea typeface="DejaVu Sans"/>
              </a:rPr>
              <a:t>Генетичний дефект передається за аутосомно-рецесивним типом. </a:t>
            </a:r>
            <a:endParaRPr b="0" lang="ru-RU" sz="2600" spc="-1" strike="noStrike">
              <a:latin typeface="Arial"/>
            </a:endParaRPr>
          </a:p>
          <a:p>
            <a:pPr>
              <a:lnSpc>
                <a:spcPct val="100000"/>
              </a:lnSpc>
            </a:pPr>
            <a:r>
              <a:rPr b="1" lang="ru-RU" sz="2600" spc="-1" strike="noStrike">
                <a:solidFill>
                  <a:srgbClr val="000000"/>
                </a:solidFill>
                <a:latin typeface="Calibri"/>
                <a:ea typeface="DejaVu Sans"/>
              </a:rPr>
              <a:t>Порушується перетворення Т0-лімфоцитів у Т1лімфоцити, внаслідок чого не можуть здійснюватися клітинні механізми імунної відповіді. </a:t>
            </a:r>
            <a:endParaRPr b="0" lang="ru-RU" sz="2600" spc="-1" strike="noStrike">
              <a:latin typeface="Arial"/>
            </a:endParaRPr>
          </a:p>
          <a:p>
            <a:pPr>
              <a:lnSpc>
                <a:spcPct val="100000"/>
              </a:lnSpc>
            </a:pPr>
            <a:r>
              <a:rPr b="1" lang="ru-RU" sz="2600" spc="-1" strike="noStrike">
                <a:solidFill>
                  <a:srgbClr val="000000"/>
                </a:solidFill>
                <a:latin typeface="Calibri"/>
                <a:ea typeface="DejaVu Sans"/>
              </a:rPr>
              <a:t>Реакції гуморального імунітету можуть бути збережені.</a:t>
            </a:r>
            <a:endParaRPr b="0" lang="ru-RU" sz="2600" spc="-1" strike="noStrike">
              <a:latin typeface="Arial"/>
            </a:endParaRPr>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3" name="CustomShape 1"/>
          <p:cNvSpPr/>
          <p:nvPr/>
        </p:nvSpPr>
        <p:spPr>
          <a:xfrm>
            <a:off x="1469160" y="151200"/>
            <a:ext cx="3432600" cy="56088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3600" spc="-7" strike="noStrike">
                <a:solidFill>
                  <a:srgbClr val="000000"/>
                </a:solidFill>
                <a:latin typeface="Calibri"/>
                <a:ea typeface="DejaVu Sans"/>
              </a:rPr>
              <a:t>Синдром</a:t>
            </a:r>
            <a:r>
              <a:rPr b="1" lang="ru-RU" sz="3600" spc="-92" strike="noStrike">
                <a:solidFill>
                  <a:srgbClr val="000000"/>
                </a:solidFill>
                <a:latin typeface="Calibri"/>
                <a:ea typeface="DejaVu Sans"/>
              </a:rPr>
              <a:t> </a:t>
            </a:r>
            <a:r>
              <a:rPr b="1" lang="ru-RU" sz="3600" spc="-7" strike="noStrike">
                <a:solidFill>
                  <a:srgbClr val="000000"/>
                </a:solidFill>
                <a:latin typeface="Calibri"/>
                <a:ea typeface="DejaVu Sans"/>
              </a:rPr>
              <a:t>Луї-Бар</a:t>
            </a:r>
            <a:endParaRPr b="0" lang="ru-RU" sz="3600" spc="-1" strike="noStrike">
              <a:latin typeface="Arial"/>
            </a:endParaRPr>
          </a:p>
        </p:txBody>
      </p:sp>
      <p:sp>
        <p:nvSpPr>
          <p:cNvPr id="474" name="CustomShape 2"/>
          <p:cNvSpPr/>
          <p:nvPr/>
        </p:nvSpPr>
        <p:spPr>
          <a:xfrm>
            <a:off x="258840" y="874080"/>
            <a:ext cx="5677920" cy="3582360"/>
          </a:xfrm>
          <a:prstGeom prst="rect">
            <a:avLst/>
          </a:prstGeom>
          <a:noFill/>
          <a:ln>
            <a:noFill/>
          </a:ln>
        </p:spPr>
        <p:style>
          <a:lnRef idx="0"/>
          <a:fillRef idx="0"/>
          <a:effectRef idx="0"/>
          <a:fontRef idx="minor"/>
        </p:style>
        <p:txBody>
          <a:bodyPr lIns="0" rIns="0" tIns="19080" bIns="0">
            <a:spAutoFit/>
          </a:bodyPr>
          <a:p>
            <a:pPr marL="355680" indent="-340920">
              <a:lnSpc>
                <a:spcPts val="2279"/>
              </a:lnSpc>
              <a:spcBef>
                <a:spcPts val="150"/>
              </a:spcBef>
              <a:buClr>
                <a:srgbClr val="000000"/>
              </a:buClr>
              <a:buSzPct val="103000"/>
              <a:buFont typeface="Microsoft Sans Serif"/>
              <a:buChar char="•"/>
            </a:pPr>
            <a:r>
              <a:rPr b="0" lang="ru-RU" sz="2000" spc="-7" strike="noStrike">
                <a:solidFill>
                  <a:srgbClr val="000000"/>
                </a:solidFill>
                <a:latin typeface="Calibri"/>
                <a:ea typeface="DejaVu Sans"/>
              </a:rPr>
              <a:t>Частота:</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1:</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100</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000</a:t>
            </a:r>
            <a:r>
              <a:rPr b="0" lang="ru-RU" sz="2000" spc="-12" strike="noStrike">
                <a:solidFill>
                  <a:srgbClr val="000000"/>
                </a:solidFill>
                <a:latin typeface="Calibri"/>
                <a:ea typeface="DejaVu Sans"/>
              </a:rPr>
              <a:t> </a:t>
            </a:r>
            <a:r>
              <a:rPr b="0" lang="ru-RU" sz="2000" spc="-1" strike="noStrike">
                <a:solidFill>
                  <a:srgbClr val="000000"/>
                </a:solidFill>
                <a:latin typeface="Calibri"/>
                <a:ea typeface="DejaVu Sans"/>
              </a:rPr>
              <a:t>-</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1:</a:t>
            </a:r>
            <a:r>
              <a:rPr b="0" lang="ru-RU" sz="2000" spc="-12" strike="noStrike">
                <a:solidFill>
                  <a:srgbClr val="000000"/>
                </a:solidFill>
                <a:latin typeface="Calibri"/>
                <a:ea typeface="DejaVu Sans"/>
              </a:rPr>
              <a:t> </a:t>
            </a:r>
            <a:r>
              <a:rPr b="0" lang="ru-RU" sz="2000" spc="-1" strike="noStrike">
                <a:solidFill>
                  <a:srgbClr val="000000"/>
                </a:solidFill>
                <a:latin typeface="Calibri"/>
                <a:ea typeface="DejaVu Sans"/>
              </a:rPr>
              <a:t>1</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000</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000</a:t>
            </a:r>
            <a:endParaRPr b="0" lang="ru-RU" sz="2000" spc="-1" strike="noStrike">
              <a:latin typeface="Arial"/>
            </a:endParaRPr>
          </a:p>
          <a:p>
            <a:pPr marL="355680" indent="-340920">
              <a:lnSpc>
                <a:spcPts val="1919"/>
              </a:lnSpc>
              <a:buClr>
                <a:srgbClr val="000000"/>
              </a:buClr>
              <a:buSzPct val="103000"/>
              <a:buFont typeface="Microsoft Sans Serif"/>
              <a:buChar char="•"/>
            </a:pPr>
            <a:r>
              <a:rPr b="0" lang="ru-RU" sz="2000" spc="-7" strike="noStrike">
                <a:solidFill>
                  <a:srgbClr val="000000"/>
                </a:solidFill>
                <a:latin typeface="Calibri"/>
                <a:ea typeface="DejaVu Sans"/>
              </a:rPr>
              <a:t>Характер</a:t>
            </a:r>
            <a:r>
              <a:rPr b="0" lang="ru-RU" sz="2000" spc="-35" strike="noStrike">
                <a:solidFill>
                  <a:srgbClr val="000000"/>
                </a:solidFill>
                <a:latin typeface="Calibri"/>
                <a:ea typeface="DejaVu Sans"/>
              </a:rPr>
              <a:t> </a:t>
            </a:r>
            <a:r>
              <a:rPr b="0" lang="ru-RU" sz="2000" spc="-7" strike="noStrike">
                <a:solidFill>
                  <a:srgbClr val="000000"/>
                </a:solidFill>
                <a:latin typeface="Calibri"/>
                <a:ea typeface="DejaVu Sans"/>
              </a:rPr>
              <a:t>успадкування:</a:t>
            </a:r>
            <a:r>
              <a:rPr b="0" lang="ru-RU" sz="2000" spc="-32" strike="noStrike">
                <a:solidFill>
                  <a:srgbClr val="000000"/>
                </a:solidFill>
                <a:latin typeface="Calibri"/>
                <a:ea typeface="DejaVu Sans"/>
              </a:rPr>
              <a:t> </a:t>
            </a:r>
            <a:r>
              <a:rPr b="0" lang="ru-RU" sz="2000" spc="-1" strike="noStrike">
                <a:solidFill>
                  <a:srgbClr val="000000"/>
                </a:solidFill>
                <a:latin typeface="Calibri"/>
                <a:ea typeface="DejaVu Sans"/>
              </a:rPr>
              <a:t>аутосомно-рецесивний</a:t>
            </a:r>
            <a:endParaRPr b="0" lang="ru-RU" sz="2000" spc="-1" strike="noStrike">
              <a:latin typeface="Arial"/>
            </a:endParaRPr>
          </a:p>
          <a:p>
            <a:pPr marL="355680">
              <a:lnSpc>
                <a:spcPct val="70000"/>
              </a:lnSpc>
              <a:spcBef>
                <a:spcPts val="360"/>
              </a:spcBef>
            </a:pPr>
            <a:r>
              <a:rPr b="0" lang="ru-RU" sz="2000" spc="-7" strike="noStrike">
                <a:solidFill>
                  <a:srgbClr val="000000"/>
                </a:solidFill>
                <a:latin typeface="Calibri"/>
                <a:ea typeface="DejaVu Sans"/>
              </a:rPr>
              <a:t>IIq 22.3 (atm) </a:t>
            </a:r>
            <a:r>
              <a:rPr b="0"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дефект протеїну, </a:t>
            </a:r>
            <a:r>
              <a:rPr b="0" lang="ru-RU" sz="2000" spc="-1" strike="noStrike">
                <a:solidFill>
                  <a:srgbClr val="000000"/>
                </a:solidFill>
                <a:latin typeface="Calibri"/>
                <a:ea typeface="DejaVu Sans"/>
              </a:rPr>
              <a:t>відповідального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за</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репарацію ДНК</a:t>
            </a:r>
            <a:endParaRPr b="0" lang="ru-RU" sz="2000" spc="-1" strike="noStrike">
              <a:latin typeface="Arial"/>
            </a:endParaRPr>
          </a:p>
          <a:p>
            <a:pPr marL="12600">
              <a:lnSpc>
                <a:spcPts val="2038"/>
              </a:lnSpc>
            </a:pPr>
            <a:r>
              <a:rPr b="1" lang="ru-RU" sz="2000" spc="-7" strike="noStrike">
                <a:solidFill>
                  <a:srgbClr val="000000"/>
                </a:solidFill>
                <a:latin typeface="Calibri"/>
                <a:ea typeface="DejaVu Sans"/>
              </a:rPr>
              <a:t>Основні</a:t>
            </a:r>
            <a:r>
              <a:rPr b="1" lang="ru-RU" sz="2000" spc="-35" strike="noStrike">
                <a:solidFill>
                  <a:srgbClr val="000000"/>
                </a:solidFill>
                <a:latin typeface="Calibri"/>
                <a:ea typeface="DejaVu Sans"/>
              </a:rPr>
              <a:t> </a:t>
            </a:r>
            <a:r>
              <a:rPr b="1" lang="ru-RU" sz="2000" spc="-7" strike="noStrike">
                <a:solidFill>
                  <a:srgbClr val="000000"/>
                </a:solidFill>
                <a:latin typeface="Calibri"/>
                <a:ea typeface="DejaVu Sans"/>
              </a:rPr>
              <a:t>клінічні</a:t>
            </a:r>
            <a:r>
              <a:rPr b="1" lang="ru-RU" sz="2000" spc="-32" strike="noStrike">
                <a:solidFill>
                  <a:srgbClr val="000000"/>
                </a:solidFill>
                <a:latin typeface="Calibri"/>
                <a:ea typeface="DejaVu Sans"/>
              </a:rPr>
              <a:t> </a:t>
            </a:r>
            <a:r>
              <a:rPr b="1" lang="ru-RU" sz="2000" spc="-7" strike="noStrike">
                <a:solidFill>
                  <a:srgbClr val="000000"/>
                </a:solidFill>
                <a:latin typeface="Calibri"/>
                <a:ea typeface="DejaVu Sans"/>
              </a:rPr>
              <a:t>ознаки:</a:t>
            </a:r>
            <a:endParaRPr b="0" lang="ru-RU" sz="2000" spc="-1" strike="noStrike">
              <a:latin typeface="Arial"/>
            </a:endParaRPr>
          </a:p>
          <a:p>
            <a:pPr marL="355680" indent="-340920">
              <a:lnSpc>
                <a:spcPct val="70000"/>
              </a:lnSpc>
              <a:spcBef>
                <a:spcPts val="601"/>
              </a:spcBef>
              <a:buClr>
                <a:srgbClr val="000000"/>
              </a:buClr>
              <a:buSzPct val="103000"/>
              <a:buFont typeface="Microsoft Sans Serif"/>
              <a:buChar char="•"/>
            </a:pPr>
            <a:r>
              <a:rPr b="0" lang="ru-RU" sz="2000" spc="-7" strike="noStrike">
                <a:solidFill>
                  <a:srgbClr val="000000"/>
                </a:solidFill>
                <a:latin typeface="Calibri"/>
                <a:ea typeface="DejaVu Sans"/>
              </a:rPr>
              <a:t>Прогресуюча мозочкова </a:t>
            </a:r>
            <a:r>
              <a:rPr b="0" lang="ru-RU" sz="2000" spc="-1" strike="noStrike">
                <a:solidFill>
                  <a:srgbClr val="000000"/>
                </a:solidFill>
                <a:latin typeface="Calibri"/>
                <a:ea typeface="DejaVu Sans"/>
              </a:rPr>
              <a:t>атаксія </a:t>
            </a:r>
            <a:r>
              <a:rPr b="0" lang="ru-RU" sz="2000" spc="-7" strike="noStrike">
                <a:solidFill>
                  <a:srgbClr val="000000"/>
                </a:solidFill>
                <a:latin typeface="Calibri"/>
                <a:ea typeface="DejaVu Sans"/>
              </a:rPr>
              <a:t>(порушення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координації</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рухів)</a:t>
            </a:r>
            <a:endParaRPr b="0" lang="ru-RU" sz="2000" spc="-1" strike="noStrike">
              <a:latin typeface="Arial"/>
            </a:endParaRPr>
          </a:p>
          <a:p>
            <a:pPr marL="355680" indent="-340920">
              <a:lnSpc>
                <a:spcPts val="2038"/>
              </a:lnSpc>
              <a:buClr>
                <a:srgbClr val="000000"/>
              </a:buClr>
              <a:buSzPct val="103000"/>
              <a:buFont typeface="Microsoft Sans Serif"/>
              <a:buChar char="•"/>
            </a:pPr>
            <a:r>
              <a:rPr b="0" lang="ru-RU" sz="2000" spc="-7" strike="noStrike">
                <a:solidFill>
                  <a:srgbClr val="000000"/>
                </a:solidFill>
                <a:latin typeface="Calibri"/>
                <a:ea typeface="DejaVu Sans"/>
              </a:rPr>
              <a:t>Прогресуюча</a:t>
            </a:r>
            <a:r>
              <a:rPr b="0" lang="ru-RU" sz="2000" spc="-46" strike="noStrike">
                <a:solidFill>
                  <a:srgbClr val="000000"/>
                </a:solidFill>
                <a:latin typeface="Calibri"/>
                <a:ea typeface="DejaVu Sans"/>
              </a:rPr>
              <a:t> </a:t>
            </a:r>
            <a:r>
              <a:rPr b="0" lang="ru-RU" sz="2000" spc="-7" strike="noStrike">
                <a:solidFill>
                  <a:srgbClr val="000000"/>
                </a:solidFill>
                <a:latin typeface="Calibri"/>
                <a:ea typeface="DejaVu Sans"/>
              </a:rPr>
              <a:t>деменція</a:t>
            </a:r>
            <a:endParaRPr b="0" lang="ru-RU" sz="2000" spc="-1" strike="noStrike">
              <a:latin typeface="Arial"/>
            </a:endParaRPr>
          </a:p>
          <a:p>
            <a:pPr marL="355680" indent="-340920">
              <a:lnSpc>
                <a:spcPts val="2160"/>
              </a:lnSpc>
              <a:buClr>
                <a:srgbClr val="000000"/>
              </a:buClr>
              <a:buSzPct val="103000"/>
              <a:buFont typeface="Microsoft Sans Serif"/>
              <a:buChar char="•"/>
            </a:pPr>
            <a:r>
              <a:rPr b="0" lang="ru-RU" sz="2000" spc="-7" strike="noStrike">
                <a:solidFill>
                  <a:srgbClr val="000000"/>
                </a:solidFill>
                <a:latin typeface="Calibri"/>
                <a:ea typeface="DejaVu Sans"/>
              </a:rPr>
              <a:t>Телеангіектазії</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шкіри</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та</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склер</a:t>
            </a:r>
            <a:endParaRPr b="0" lang="ru-RU" sz="2000" spc="-1" strike="noStrike">
              <a:latin typeface="Arial"/>
            </a:endParaRPr>
          </a:p>
          <a:p>
            <a:pPr marL="355680" indent="-340920">
              <a:lnSpc>
                <a:spcPts val="2160"/>
              </a:lnSpc>
              <a:buClr>
                <a:srgbClr val="000000"/>
              </a:buClr>
              <a:buSzPct val="103000"/>
              <a:buFont typeface="Microsoft Sans Serif"/>
              <a:buChar char="•"/>
            </a:pPr>
            <a:r>
              <a:rPr b="0" lang="ru-RU" sz="2000" spc="-7" strike="noStrike">
                <a:solidFill>
                  <a:srgbClr val="000000"/>
                </a:solidFill>
                <a:latin typeface="Calibri"/>
                <a:ea typeface="DejaVu Sans"/>
              </a:rPr>
              <a:t>Гіпоплазія</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тимусу,</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лімфовузлів,</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мигдаликів</a:t>
            </a:r>
            <a:endParaRPr b="0" lang="ru-RU" sz="2000" spc="-1" strike="noStrike">
              <a:latin typeface="Arial"/>
            </a:endParaRPr>
          </a:p>
          <a:p>
            <a:pPr marL="355680" indent="-340920">
              <a:lnSpc>
                <a:spcPct val="70000"/>
              </a:lnSpc>
              <a:spcBef>
                <a:spcPts val="601"/>
              </a:spcBef>
              <a:buClr>
                <a:srgbClr val="000000"/>
              </a:buClr>
              <a:buSzPct val="103000"/>
              <a:buFont typeface="Microsoft Sans Serif"/>
              <a:buChar char="•"/>
            </a:pPr>
            <a:r>
              <a:rPr b="0" lang="ru-RU" sz="2000" spc="-7" strike="noStrike">
                <a:solidFill>
                  <a:srgbClr val="000000"/>
                </a:solidFill>
                <a:latin typeface="Calibri"/>
                <a:ea typeface="DejaVu Sans"/>
              </a:rPr>
              <a:t>Повторні</a:t>
            </a:r>
            <a:r>
              <a:rPr b="0"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інфекції шкіри </a:t>
            </a:r>
            <a:r>
              <a:rPr b="0" lang="ru-RU" sz="2000" spc="-1" strike="noStrike">
                <a:solidFill>
                  <a:srgbClr val="000000"/>
                </a:solidFill>
                <a:latin typeface="Calibri"/>
                <a:ea typeface="DejaVu Sans"/>
              </a:rPr>
              <a:t>і </a:t>
            </a:r>
            <a:r>
              <a:rPr b="0" lang="ru-RU" sz="2000" spc="-7" strike="noStrike">
                <a:solidFill>
                  <a:srgbClr val="000000"/>
                </a:solidFill>
                <a:latin typeface="Calibri"/>
                <a:ea typeface="DejaVu Sans"/>
              </a:rPr>
              <a:t>м'яких тканин, </a:t>
            </a:r>
            <a:r>
              <a:rPr b="0"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респіраторного</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тракту</a:t>
            </a:r>
            <a:r>
              <a:rPr b="0" lang="ru-RU" sz="2000" spc="-26" strike="noStrike">
                <a:solidFill>
                  <a:srgbClr val="000000"/>
                </a:solidFill>
                <a:latin typeface="Calibri"/>
                <a:ea typeface="DejaVu Sans"/>
              </a:rPr>
              <a:t> </a:t>
            </a:r>
            <a:r>
              <a:rPr b="0" lang="ru-RU" sz="2000" spc="-1" strike="noStrike">
                <a:solidFill>
                  <a:srgbClr val="000000"/>
                </a:solidFill>
                <a:latin typeface="Calibri"/>
                <a:ea typeface="DejaVu Sans"/>
              </a:rPr>
              <a:t>і</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ЛОР-органів,</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ентероколіт</a:t>
            </a:r>
            <a:endParaRPr b="0" lang="ru-RU" sz="2000" spc="-1" strike="noStrike">
              <a:latin typeface="Arial"/>
            </a:endParaRPr>
          </a:p>
          <a:p>
            <a:pPr marL="355680" indent="-340920">
              <a:lnSpc>
                <a:spcPct val="70000"/>
              </a:lnSpc>
              <a:spcBef>
                <a:spcPts val="479"/>
              </a:spcBef>
              <a:buClr>
                <a:srgbClr val="000000"/>
              </a:buClr>
              <a:buSzPct val="103000"/>
              <a:buFont typeface="Microsoft Sans Serif"/>
              <a:buChar char="•"/>
            </a:pPr>
            <a:r>
              <a:rPr b="0" lang="ru-RU" sz="2000" spc="-7" strike="noStrike">
                <a:solidFill>
                  <a:srgbClr val="000000"/>
                </a:solidFill>
                <a:latin typeface="Calibri"/>
                <a:ea typeface="DejaVu Sans"/>
              </a:rPr>
              <a:t>Злоякісні пухлини (лімфоми, лейкоз,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лімфогранулематоз)</a:t>
            </a:r>
            <a:endParaRPr b="0" lang="ru-RU" sz="2000" spc="-1" strike="noStrike">
              <a:latin typeface="Arial"/>
            </a:endParaRPr>
          </a:p>
        </p:txBody>
      </p:sp>
      <p:sp>
        <p:nvSpPr>
          <p:cNvPr id="475" name="CustomShape 3"/>
          <p:cNvSpPr/>
          <p:nvPr/>
        </p:nvSpPr>
        <p:spPr>
          <a:xfrm>
            <a:off x="258840" y="4416120"/>
            <a:ext cx="3243960" cy="591120"/>
          </a:xfrm>
          <a:prstGeom prst="rect">
            <a:avLst/>
          </a:prstGeom>
          <a:noFill/>
          <a:ln>
            <a:noFill/>
          </a:ln>
        </p:spPr>
        <p:style>
          <a:lnRef idx="0"/>
          <a:fillRef idx="0"/>
          <a:effectRef idx="0"/>
          <a:fontRef idx="minor"/>
        </p:style>
        <p:txBody>
          <a:bodyPr lIns="0" rIns="0" tIns="12600" bIns="0">
            <a:spAutoFit/>
          </a:bodyPr>
          <a:p>
            <a:pPr marL="12600">
              <a:lnSpc>
                <a:spcPts val="2279"/>
              </a:lnSpc>
              <a:spcBef>
                <a:spcPts val="99"/>
              </a:spcBef>
            </a:pPr>
            <a:r>
              <a:rPr b="1" lang="ru-RU" sz="2000" spc="-7" strike="noStrike">
                <a:solidFill>
                  <a:srgbClr val="000000"/>
                </a:solidFill>
                <a:latin typeface="Calibri"/>
                <a:ea typeface="DejaVu Sans"/>
              </a:rPr>
              <a:t>Основні</a:t>
            </a:r>
            <a:r>
              <a:rPr b="1" lang="ru-RU" sz="2000" spc="-46" strike="noStrike">
                <a:solidFill>
                  <a:srgbClr val="000000"/>
                </a:solidFill>
                <a:latin typeface="Calibri"/>
                <a:ea typeface="DejaVu Sans"/>
              </a:rPr>
              <a:t> </a:t>
            </a:r>
            <a:r>
              <a:rPr b="1" lang="ru-RU" sz="2000" spc="-7" strike="noStrike">
                <a:solidFill>
                  <a:srgbClr val="000000"/>
                </a:solidFill>
                <a:latin typeface="Calibri"/>
                <a:ea typeface="DejaVu Sans"/>
              </a:rPr>
              <a:t>імунологічні</a:t>
            </a:r>
            <a:r>
              <a:rPr b="1" lang="ru-RU" sz="2000" spc="-41" strike="noStrike">
                <a:solidFill>
                  <a:srgbClr val="000000"/>
                </a:solidFill>
                <a:latin typeface="Calibri"/>
                <a:ea typeface="DejaVu Sans"/>
              </a:rPr>
              <a:t> </a:t>
            </a:r>
            <a:r>
              <a:rPr b="1" lang="ru-RU" sz="2000" spc="-7" strike="noStrike">
                <a:solidFill>
                  <a:srgbClr val="000000"/>
                </a:solidFill>
                <a:latin typeface="Calibri"/>
                <a:ea typeface="DejaVu Sans"/>
              </a:rPr>
              <a:t>ознаки:</a:t>
            </a:r>
            <a:endParaRPr b="0" lang="ru-RU" sz="2000" spc="-1" strike="noStrike">
              <a:latin typeface="Arial"/>
            </a:endParaRPr>
          </a:p>
          <a:p>
            <a:pPr marL="355680" indent="-340920">
              <a:lnSpc>
                <a:spcPts val="2279"/>
              </a:lnSpc>
              <a:buClr>
                <a:srgbClr val="000000"/>
              </a:buClr>
              <a:buSzPct val="103000"/>
              <a:buFont typeface="Microsoft Sans Serif"/>
              <a:buChar char="•"/>
            </a:pPr>
            <a:r>
              <a:rPr b="0" lang="ru-RU" sz="2000" spc="-7" strike="noStrike">
                <a:solidFill>
                  <a:srgbClr val="000000"/>
                </a:solidFill>
                <a:latin typeface="Calibri"/>
                <a:ea typeface="DejaVu Sans"/>
              </a:rPr>
              <a:t>Дефіцит</a:t>
            </a:r>
            <a:r>
              <a:rPr b="0" lang="ru-RU" sz="2000" spc="-46" strike="noStrike">
                <a:solidFill>
                  <a:srgbClr val="000000"/>
                </a:solidFill>
                <a:latin typeface="Calibri"/>
                <a:ea typeface="DejaVu Sans"/>
              </a:rPr>
              <a:t> </a:t>
            </a:r>
            <a:r>
              <a:rPr b="0" lang="ru-RU" sz="2000" spc="-7" strike="noStrike">
                <a:solidFill>
                  <a:srgbClr val="000000"/>
                </a:solidFill>
                <a:latin typeface="Calibri"/>
                <a:ea typeface="DejaVu Sans"/>
              </a:rPr>
              <a:t>IgA</a:t>
            </a:r>
            <a:endParaRPr b="0" lang="ru-RU" sz="2000" spc="-1" strike="noStrike">
              <a:latin typeface="Arial"/>
            </a:endParaRPr>
          </a:p>
        </p:txBody>
      </p:sp>
      <p:sp>
        <p:nvSpPr>
          <p:cNvPr id="476" name="CustomShape 4"/>
          <p:cNvSpPr/>
          <p:nvPr/>
        </p:nvSpPr>
        <p:spPr>
          <a:xfrm>
            <a:off x="258840" y="4964760"/>
            <a:ext cx="5660280" cy="1078560"/>
          </a:xfrm>
          <a:prstGeom prst="rect">
            <a:avLst/>
          </a:prstGeom>
          <a:noFill/>
          <a:ln>
            <a:noFill/>
          </a:ln>
        </p:spPr>
        <p:style>
          <a:lnRef idx="0"/>
          <a:fillRef idx="0"/>
          <a:effectRef idx="0"/>
          <a:fontRef idx="minor"/>
        </p:style>
        <p:txBody>
          <a:bodyPr lIns="0" rIns="0" tIns="12600" bIns="0">
            <a:spAutoFit/>
          </a:bodyPr>
          <a:p>
            <a:pPr marL="355680" indent="-340920">
              <a:lnSpc>
                <a:spcPts val="2279"/>
              </a:lnSpc>
              <a:spcBef>
                <a:spcPts val="99"/>
              </a:spcBef>
              <a:buClr>
                <a:srgbClr val="000000"/>
              </a:buClr>
              <a:buSzPct val="103000"/>
              <a:buFont typeface="Microsoft Sans Serif"/>
              <a:buChar char="•"/>
            </a:pPr>
            <a:r>
              <a:rPr b="0" lang="ru-RU" sz="2000" spc="-7" strike="noStrike">
                <a:solidFill>
                  <a:srgbClr val="000000"/>
                </a:solidFill>
                <a:latin typeface="Calibri"/>
                <a:ea typeface="DejaVu Sans"/>
              </a:rPr>
              <a:t>Нормальний</a:t>
            </a:r>
            <a:r>
              <a:rPr b="0" lang="ru-RU" sz="2000" spc="-26" strike="noStrike">
                <a:solidFill>
                  <a:srgbClr val="000000"/>
                </a:solidFill>
                <a:latin typeface="Calibri"/>
                <a:ea typeface="DejaVu Sans"/>
              </a:rPr>
              <a:t> </a:t>
            </a:r>
            <a:r>
              <a:rPr b="0" lang="ru-RU" sz="2000" spc="-1" strike="noStrike">
                <a:solidFill>
                  <a:srgbClr val="000000"/>
                </a:solidFill>
                <a:latin typeface="Calibri"/>
                <a:ea typeface="DejaVu Sans"/>
              </a:rPr>
              <a:t>або</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знижений</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рівень</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IgG</a:t>
            </a:r>
            <a:endParaRPr b="0" lang="ru-RU" sz="2000" spc="-1" strike="noStrike">
              <a:latin typeface="Arial"/>
            </a:endParaRPr>
          </a:p>
          <a:p>
            <a:pPr marL="355680" indent="-340920">
              <a:lnSpc>
                <a:spcPts val="2160"/>
              </a:lnSpc>
              <a:buClr>
                <a:srgbClr val="000000"/>
              </a:buClr>
              <a:buSzPct val="103000"/>
              <a:buFont typeface="Microsoft Sans Serif"/>
              <a:buChar char="•"/>
            </a:pPr>
            <a:r>
              <a:rPr b="0" lang="ru-RU" sz="2000" spc="-7" strike="noStrike">
                <a:solidFill>
                  <a:srgbClr val="000000"/>
                </a:solidFill>
                <a:latin typeface="Calibri"/>
                <a:ea typeface="DejaVu Sans"/>
              </a:rPr>
              <a:t>Абсолютна</a:t>
            </a:r>
            <a:r>
              <a:rPr b="0" lang="ru-RU" sz="2000" spc="-46" strike="noStrike">
                <a:solidFill>
                  <a:srgbClr val="000000"/>
                </a:solidFill>
                <a:latin typeface="Calibri"/>
                <a:ea typeface="DejaVu Sans"/>
              </a:rPr>
              <a:t> </a:t>
            </a:r>
            <a:r>
              <a:rPr b="0" lang="ru-RU" sz="2000" spc="-7" strike="noStrike">
                <a:solidFill>
                  <a:srgbClr val="000000"/>
                </a:solidFill>
                <a:latin typeface="Calibri"/>
                <a:ea typeface="DejaVu Sans"/>
              </a:rPr>
              <a:t>лімфоцитопенія</a:t>
            </a:r>
            <a:endParaRPr b="0" lang="ru-RU" sz="2000" spc="-1" strike="noStrike">
              <a:latin typeface="Arial"/>
            </a:endParaRPr>
          </a:p>
          <a:p>
            <a:pPr marL="355680" indent="-340920">
              <a:lnSpc>
                <a:spcPct val="70000"/>
              </a:lnSpc>
              <a:spcBef>
                <a:spcPts val="601"/>
              </a:spcBef>
              <a:buClr>
                <a:srgbClr val="000000"/>
              </a:buClr>
              <a:buSzPct val="103000"/>
              <a:buFont typeface="Microsoft Sans Serif"/>
              <a:buChar char="•"/>
            </a:pPr>
            <a:r>
              <a:rPr b="0" lang="ru-RU" sz="2000" spc="-7" strike="noStrike">
                <a:solidFill>
                  <a:srgbClr val="000000"/>
                </a:solidFill>
                <a:latin typeface="Calibri"/>
                <a:ea typeface="DejaVu Sans"/>
              </a:rPr>
              <a:t>Прогресуюче зниження кількості Т-лімфоцитів, їх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функціональної</a:t>
            </a:r>
            <a:r>
              <a:rPr b="0" lang="ru-RU" sz="2000" spc="-12" strike="noStrike">
                <a:solidFill>
                  <a:srgbClr val="000000"/>
                </a:solidFill>
                <a:latin typeface="Calibri"/>
                <a:ea typeface="DejaVu Sans"/>
              </a:rPr>
              <a:t> </a:t>
            </a:r>
            <a:r>
              <a:rPr b="0" lang="ru-RU" sz="2000" spc="-1" strike="noStrike">
                <a:solidFill>
                  <a:srgbClr val="000000"/>
                </a:solidFill>
                <a:latin typeface="Calibri"/>
                <a:ea typeface="DejaVu Sans"/>
              </a:rPr>
              <a:t>активності</a:t>
            </a:r>
            <a:endParaRPr b="0" lang="ru-RU" sz="2000" spc="-1" strike="noStrike">
              <a:latin typeface="Arial"/>
            </a:endParaRPr>
          </a:p>
        </p:txBody>
      </p:sp>
      <p:sp>
        <p:nvSpPr>
          <p:cNvPr id="477" name="CustomShape 5"/>
          <p:cNvSpPr/>
          <p:nvPr/>
        </p:nvSpPr>
        <p:spPr>
          <a:xfrm>
            <a:off x="258840" y="6001200"/>
            <a:ext cx="3545640" cy="31716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000" spc="-7" strike="noStrike">
                <a:solidFill>
                  <a:srgbClr val="000000"/>
                </a:solidFill>
                <a:latin typeface="Calibri"/>
                <a:ea typeface="DejaVu Sans"/>
              </a:rPr>
              <a:t>Тривалість</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життя</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до</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20-30</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років</a:t>
            </a:r>
            <a:endParaRPr b="0" lang="ru-RU" sz="2000" spc="-1" strike="noStrike">
              <a:latin typeface="Arial"/>
            </a:endParaRPr>
          </a:p>
        </p:txBody>
      </p:sp>
      <p:pic>
        <p:nvPicPr>
          <p:cNvPr id="478" name="object 9" descr=""/>
          <p:cNvPicPr/>
          <p:nvPr/>
        </p:nvPicPr>
        <p:blipFill>
          <a:blip r:embed="rId1"/>
          <a:stretch/>
        </p:blipFill>
        <p:spPr>
          <a:xfrm>
            <a:off x="6146640" y="228600"/>
            <a:ext cx="2902320" cy="2226960"/>
          </a:xfrm>
          <a:prstGeom prst="rect">
            <a:avLst/>
          </a:prstGeom>
          <a:ln>
            <a:noFill/>
          </a:ln>
        </p:spPr>
      </p:pic>
      <p:pic>
        <p:nvPicPr>
          <p:cNvPr id="479" name="object 10" descr=""/>
          <p:cNvPicPr/>
          <p:nvPr/>
        </p:nvPicPr>
        <p:blipFill>
          <a:blip r:embed="rId2"/>
          <a:stretch/>
        </p:blipFill>
        <p:spPr>
          <a:xfrm>
            <a:off x="6146640" y="2654280"/>
            <a:ext cx="2936160" cy="1686240"/>
          </a:xfrm>
          <a:prstGeom prst="rect">
            <a:avLst/>
          </a:prstGeom>
          <a:ln>
            <a:noFill/>
          </a:ln>
        </p:spPr>
      </p:pic>
      <p:sp>
        <p:nvSpPr>
          <p:cNvPr id="480" name="CustomShape 6"/>
          <p:cNvSpPr/>
          <p:nvPr/>
        </p:nvSpPr>
        <p:spPr>
          <a:xfrm>
            <a:off x="6444360" y="4535640"/>
            <a:ext cx="2311920" cy="560880"/>
          </a:xfrm>
          <a:prstGeom prst="rect">
            <a:avLst/>
          </a:prstGeom>
          <a:noFill/>
          <a:ln>
            <a:noFill/>
          </a:ln>
        </p:spPr>
        <p:style>
          <a:lnRef idx="0"/>
          <a:fillRef idx="0"/>
          <a:effectRef idx="0"/>
          <a:fontRef idx="minor"/>
        </p:style>
        <p:txBody>
          <a:bodyPr lIns="0" rIns="0" tIns="12600" bIns="0">
            <a:spAutoFit/>
          </a:bodyPr>
          <a:p>
            <a:pPr marL="879480" indent="-865080">
              <a:lnSpc>
                <a:spcPct val="100000"/>
              </a:lnSpc>
              <a:spcBef>
                <a:spcPts val="99"/>
              </a:spcBef>
            </a:pPr>
            <a:r>
              <a:rPr b="0" lang="ru-RU" sz="1800" spc="-7" strike="noStrike">
                <a:solidFill>
                  <a:srgbClr val="000000"/>
                </a:solidFill>
                <a:latin typeface="Calibri"/>
                <a:ea typeface="DejaVu Sans"/>
              </a:rPr>
              <a:t>Телеангіектазі</a:t>
            </a:r>
            <a:r>
              <a:rPr b="0" lang="ru-RU" sz="1800" spc="-1" strike="noStrike">
                <a:solidFill>
                  <a:srgbClr val="000000"/>
                </a:solidFill>
                <a:latin typeface="Calibri"/>
                <a:ea typeface="DejaVu Sans"/>
              </a:rPr>
              <a:t>ї</a:t>
            </a:r>
            <a:r>
              <a:rPr b="0" lang="ru-RU" sz="1800" spc="-7" strike="noStrike">
                <a:solidFill>
                  <a:srgbClr val="000000"/>
                </a:solidFill>
                <a:latin typeface="Calibri"/>
                <a:ea typeface="DejaVu Sans"/>
              </a:rPr>
              <a:t> шкір</a:t>
            </a:r>
            <a:r>
              <a:rPr b="0" lang="ru-RU" sz="1800" spc="-1" strike="noStrike">
                <a:solidFill>
                  <a:srgbClr val="000000"/>
                </a:solidFill>
                <a:latin typeface="Calibri"/>
                <a:ea typeface="DejaVu Sans"/>
              </a:rPr>
              <a:t>и</a:t>
            </a:r>
            <a:r>
              <a:rPr b="0" lang="ru-RU" sz="1800" spc="-137" strike="noStrike">
                <a:solidFill>
                  <a:srgbClr val="000000"/>
                </a:solidFill>
                <a:latin typeface="Calibri"/>
                <a:ea typeface="DejaVu Sans"/>
              </a:rPr>
              <a:t> </a:t>
            </a:r>
            <a:r>
              <a:rPr b="0" lang="ru-RU" sz="1800" spc="-7" strike="noStrike">
                <a:solidFill>
                  <a:srgbClr val="000000"/>
                </a:solidFill>
                <a:latin typeface="Calibri"/>
                <a:ea typeface="DejaVu Sans"/>
              </a:rPr>
              <a:t>та  склер</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1" name="CustomShape 1"/>
          <p:cNvSpPr/>
          <p:nvPr/>
        </p:nvSpPr>
        <p:spPr>
          <a:xfrm>
            <a:off x="621000" y="464760"/>
            <a:ext cx="7936560" cy="49968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3200" spc="-7" strike="noStrike">
                <a:solidFill>
                  <a:srgbClr val="000000"/>
                </a:solidFill>
                <a:latin typeface="Arial"/>
                <a:ea typeface="DejaVu Sans"/>
              </a:rPr>
              <a:t>Клінічні</a:t>
            </a:r>
            <a:r>
              <a:rPr b="1" lang="ru-RU" sz="3200" spc="-35" strike="noStrike">
                <a:solidFill>
                  <a:srgbClr val="000000"/>
                </a:solidFill>
                <a:latin typeface="Arial"/>
                <a:ea typeface="DejaVu Sans"/>
              </a:rPr>
              <a:t> </a:t>
            </a:r>
            <a:r>
              <a:rPr b="1" lang="ru-RU" sz="3200" spc="-12" strike="noStrike">
                <a:solidFill>
                  <a:srgbClr val="000000"/>
                </a:solidFill>
                <a:latin typeface="Arial"/>
                <a:ea typeface="DejaVu Sans"/>
              </a:rPr>
              <a:t>ознаки</a:t>
            </a:r>
            <a:r>
              <a:rPr b="1" lang="ru-RU" sz="3200" spc="-35" strike="noStrike">
                <a:solidFill>
                  <a:srgbClr val="000000"/>
                </a:solidFill>
                <a:latin typeface="Arial"/>
                <a:ea typeface="DejaVu Sans"/>
              </a:rPr>
              <a:t> </a:t>
            </a:r>
            <a:r>
              <a:rPr b="1" lang="ru-RU" sz="3200" spc="-1" strike="noStrike">
                <a:solidFill>
                  <a:srgbClr val="000000"/>
                </a:solidFill>
                <a:latin typeface="Arial"/>
                <a:ea typeface="DejaVu Sans"/>
              </a:rPr>
              <a:t>порушення</a:t>
            </a:r>
            <a:r>
              <a:rPr b="1" lang="ru-RU" sz="3200" spc="-35" strike="noStrike">
                <a:solidFill>
                  <a:srgbClr val="000000"/>
                </a:solidFill>
                <a:latin typeface="Arial"/>
                <a:ea typeface="DejaVu Sans"/>
              </a:rPr>
              <a:t> </a:t>
            </a:r>
            <a:r>
              <a:rPr b="1" lang="ru-RU" sz="3200" spc="-1" strike="noStrike">
                <a:solidFill>
                  <a:srgbClr val="000000"/>
                </a:solidFill>
                <a:latin typeface="Arial"/>
                <a:ea typeface="DejaVu Sans"/>
              </a:rPr>
              <a:t>фагоцитозу</a:t>
            </a:r>
            <a:endParaRPr b="0" lang="ru-RU" sz="3200" spc="-1" strike="noStrike">
              <a:latin typeface="Arial"/>
            </a:endParaRPr>
          </a:p>
        </p:txBody>
      </p:sp>
      <p:sp>
        <p:nvSpPr>
          <p:cNvPr id="482" name="CustomShape 2"/>
          <p:cNvSpPr/>
          <p:nvPr/>
        </p:nvSpPr>
        <p:spPr>
          <a:xfrm>
            <a:off x="536040" y="1613880"/>
            <a:ext cx="4360320" cy="3889080"/>
          </a:xfrm>
          <a:prstGeom prst="rect">
            <a:avLst/>
          </a:prstGeom>
          <a:noFill/>
          <a:ln>
            <a:noFill/>
          </a:ln>
        </p:spPr>
        <p:style>
          <a:lnRef idx="0"/>
          <a:fillRef idx="0"/>
          <a:effectRef idx="0"/>
          <a:fontRef idx="minor"/>
        </p:style>
        <p:txBody>
          <a:bodyPr lIns="0" rIns="0" tIns="12600" bIns="0">
            <a:spAutoFit/>
          </a:bodyPr>
          <a:p>
            <a:pPr marL="354960" indent="-340920">
              <a:lnSpc>
                <a:spcPct val="100000"/>
              </a:lnSpc>
              <a:spcBef>
                <a:spcPts val="99"/>
              </a:spcBef>
              <a:buClr>
                <a:srgbClr val="000000"/>
              </a:buClr>
              <a:buSzPct val="102000"/>
              <a:buFont typeface="Microsoft Sans Serif"/>
              <a:buChar char="•"/>
            </a:pPr>
            <a:r>
              <a:rPr b="1" lang="ru-RU" sz="2400" spc="-7" strike="noStrike">
                <a:solidFill>
                  <a:srgbClr val="000000"/>
                </a:solidFill>
                <a:latin typeface="Calibri"/>
                <a:ea typeface="DejaVu Sans"/>
              </a:rPr>
              <a:t>Маніфестують </a:t>
            </a:r>
            <a:r>
              <a:rPr b="1" lang="ru-RU" sz="2400" spc="-1" strike="noStrike">
                <a:solidFill>
                  <a:srgbClr val="000000"/>
                </a:solidFill>
                <a:latin typeface="Calibri"/>
                <a:ea typeface="DejaVu Sans"/>
              </a:rPr>
              <a:t>з </a:t>
            </a:r>
            <a:r>
              <a:rPr b="1" lang="ru-RU" sz="2400" spc="-7" strike="noStrike">
                <a:solidFill>
                  <a:srgbClr val="000000"/>
                </a:solidFill>
                <a:latin typeface="Calibri"/>
                <a:ea typeface="DejaVu Sans"/>
              </a:rPr>
              <a:t>перших </a:t>
            </a:r>
            <a:r>
              <a:rPr b="1" lang="ru-RU" sz="2400" spc="-1" strike="noStrike">
                <a:solidFill>
                  <a:srgbClr val="000000"/>
                </a:solidFill>
                <a:latin typeface="Calibri"/>
                <a:ea typeface="DejaVu Sans"/>
              </a:rPr>
              <a:t> </a:t>
            </a:r>
            <a:r>
              <a:rPr b="1" lang="ru-RU" sz="2400" spc="-7" strike="noStrike">
                <a:solidFill>
                  <a:srgbClr val="000000"/>
                </a:solidFill>
                <a:latin typeface="Calibri"/>
                <a:ea typeface="DejaVu Sans"/>
              </a:rPr>
              <a:t>тижнів</a:t>
            </a:r>
            <a:r>
              <a:rPr b="1" lang="ru-RU" sz="2400" spc="-35" strike="noStrike">
                <a:solidFill>
                  <a:srgbClr val="000000"/>
                </a:solidFill>
                <a:latin typeface="Calibri"/>
                <a:ea typeface="DejaVu Sans"/>
              </a:rPr>
              <a:t> </a:t>
            </a:r>
            <a:r>
              <a:rPr b="1" lang="ru-RU" sz="2400" spc="-7" strike="noStrike">
                <a:solidFill>
                  <a:srgbClr val="000000"/>
                </a:solidFill>
                <a:latin typeface="Calibri"/>
                <a:ea typeface="DejaVu Sans"/>
              </a:rPr>
              <a:t>або</a:t>
            </a:r>
            <a:r>
              <a:rPr b="1" lang="ru-RU" sz="2400" spc="-32" strike="noStrike">
                <a:solidFill>
                  <a:srgbClr val="000000"/>
                </a:solidFill>
                <a:latin typeface="Calibri"/>
                <a:ea typeface="DejaVu Sans"/>
              </a:rPr>
              <a:t> </a:t>
            </a:r>
            <a:r>
              <a:rPr b="1" lang="ru-RU" sz="2400" spc="-7" strike="noStrike">
                <a:solidFill>
                  <a:srgbClr val="000000"/>
                </a:solidFill>
                <a:latin typeface="Calibri"/>
                <a:ea typeface="DejaVu Sans"/>
              </a:rPr>
              <a:t>місяців</a:t>
            </a:r>
            <a:r>
              <a:rPr b="1" lang="ru-RU" sz="2400" spc="-35" strike="noStrike">
                <a:solidFill>
                  <a:srgbClr val="000000"/>
                </a:solidFill>
                <a:latin typeface="Calibri"/>
                <a:ea typeface="DejaVu Sans"/>
              </a:rPr>
              <a:t> </a:t>
            </a:r>
            <a:r>
              <a:rPr b="1" lang="ru-RU" sz="2400" spc="-7" strike="noStrike">
                <a:solidFill>
                  <a:srgbClr val="000000"/>
                </a:solidFill>
                <a:latin typeface="Calibri"/>
                <a:ea typeface="DejaVu Sans"/>
              </a:rPr>
              <a:t>життя</a:t>
            </a:r>
            <a:endParaRPr b="0" lang="ru-RU" sz="2400" spc="-1" strike="noStrike">
              <a:latin typeface="Arial"/>
            </a:endParaRPr>
          </a:p>
          <a:p>
            <a:pPr marL="355680" indent="-340920">
              <a:lnSpc>
                <a:spcPct val="100000"/>
              </a:lnSpc>
              <a:spcBef>
                <a:spcPts val="575"/>
              </a:spcBef>
              <a:buClr>
                <a:srgbClr val="000000"/>
              </a:buClr>
              <a:buSzPct val="102000"/>
              <a:buFont typeface="Microsoft Sans Serif"/>
              <a:buChar char="•"/>
            </a:pPr>
            <a:r>
              <a:rPr b="1" lang="ru-RU" sz="2400" spc="-7" strike="noStrike">
                <a:solidFill>
                  <a:srgbClr val="000000"/>
                </a:solidFill>
                <a:latin typeface="Calibri"/>
                <a:ea typeface="DejaVu Sans"/>
              </a:rPr>
              <a:t>Епізоди</a:t>
            </a:r>
            <a:r>
              <a:rPr b="1" lang="ru-RU" sz="2400" spc="-35" strike="noStrike">
                <a:solidFill>
                  <a:srgbClr val="000000"/>
                </a:solidFill>
                <a:latin typeface="Calibri"/>
                <a:ea typeface="DejaVu Sans"/>
              </a:rPr>
              <a:t> </a:t>
            </a:r>
            <a:r>
              <a:rPr b="1" lang="ru-RU" sz="2400" spc="-7" strike="noStrike">
                <a:solidFill>
                  <a:srgbClr val="000000"/>
                </a:solidFill>
                <a:latin typeface="Calibri"/>
                <a:ea typeface="DejaVu Sans"/>
              </a:rPr>
              <a:t>тривалої</a:t>
            </a:r>
            <a:r>
              <a:rPr b="1" lang="ru-RU" sz="2400" spc="-32" strike="noStrike">
                <a:solidFill>
                  <a:srgbClr val="000000"/>
                </a:solidFill>
                <a:latin typeface="Calibri"/>
                <a:ea typeface="DejaVu Sans"/>
              </a:rPr>
              <a:t> </a:t>
            </a:r>
            <a:r>
              <a:rPr b="1" lang="ru-RU" sz="2400" spc="-7" strike="noStrike">
                <a:solidFill>
                  <a:srgbClr val="000000"/>
                </a:solidFill>
                <a:latin typeface="Calibri"/>
                <a:ea typeface="DejaVu Sans"/>
              </a:rPr>
              <a:t>гарячки</a:t>
            </a:r>
            <a:endParaRPr b="0" lang="ru-RU" sz="2400" spc="-1" strike="noStrike">
              <a:latin typeface="Arial"/>
            </a:endParaRPr>
          </a:p>
          <a:p>
            <a:pPr marL="354960" indent="-340920">
              <a:lnSpc>
                <a:spcPct val="100000"/>
              </a:lnSpc>
              <a:spcBef>
                <a:spcPts val="575"/>
              </a:spcBef>
              <a:buClr>
                <a:srgbClr val="000000"/>
              </a:buClr>
              <a:buSzPct val="102000"/>
              <a:buFont typeface="Microsoft Sans Serif"/>
              <a:buChar char="•"/>
            </a:pPr>
            <a:r>
              <a:rPr b="1" lang="ru-RU" sz="2400" spc="-7" strike="noStrike">
                <a:solidFill>
                  <a:srgbClr val="000000"/>
                </a:solidFill>
                <a:latin typeface="Calibri"/>
                <a:ea typeface="DejaVu Sans"/>
              </a:rPr>
              <a:t>Гнійні інфекції шкіри </a:t>
            </a:r>
            <a:r>
              <a:rPr b="1" lang="ru-RU" sz="2400" spc="-1" strike="noStrike">
                <a:solidFill>
                  <a:srgbClr val="000000"/>
                </a:solidFill>
                <a:latin typeface="Calibri"/>
                <a:ea typeface="DejaVu Sans"/>
              </a:rPr>
              <a:t>і  </a:t>
            </a:r>
            <a:r>
              <a:rPr b="1" lang="ru-RU" sz="2400" spc="-7" strike="noStrike">
                <a:solidFill>
                  <a:srgbClr val="000000"/>
                </a:solidFill>
                <a:latin typeface="Calibri"/>
                <a:ea typeface="DejaVu Sans"/>
              </a:rPr>
              <a:t>підшкірної клітковини різної </a:t>
            </a:r>
            <a:r>
              <a:rPr b="1" lang="ru-RU" sz="2400" spc="-1" strike="noStrike">
                <a:solidFill>
                  <a:srgbClr val="000000"/>
                </a:solidFill>
                <a:latin typeface="Calibri"/>
                <a:ea typeface="DejaVu Sans"/>
              </a:rPr>
              <a:t> </a:t>
            </a:r>
            <a:r>
              <a:rPr b="1" lang="ru-RU" sz="2400" spc="-7" strike="noStrike">
                <a:solidFill>
                  <a:srgbClr val="000000"/>
                </a:solidFill>
                <a:latin typeface="Calibri"/>
                <a:ea typeface="DejaVu Sans"/>
              </a:rPr>
              <a:t>локалізації</a:t>
            </a:r>
            <a:r>
              <a:rPr b="1" lang="ru-RU" sz="2400" spc="-52" strike="noStrike">
                <a:solidFill>
                  <a:srgbClr val="000000"/>
                </a:solidFill>
                <a:latin typeface="Calibri"/>
                <a:ea typeface="DejaVu Sans"/>
              </a:rPr>
              <a:t> </a:t>
            </a:r>
            <a:r>
              <a:rPr b="1" lang="ru-RU" sz="2400" spc="-7" strike="noStrike">
                <a:solidFill>
                  <a:srgbClr val="000000"/>
                </a:solidFill>
                <a:latin typeface="Calibri"/>
                <a:ea typeface="DejaVu Sans"/>
              </a:rPr>
              <a:t>(омфаліт,</a:t>
            </a:r>
            <a:r>
              <a:rPr b="1" lang="ru-RU" sz="2400" spc="-46" strike="noStrike">
                <a:solidFill>
                  <a:srgbClr val="000000"/>
                </a:solidFill>
                <a:latin typeface="Calibri"/>
                <a:ea typeface="DejaVu Sans"/>
              </a:rPr>
              <a:t> </a:t>
            </a:r>
            <a:r>
              <a:rPr b="1" lang="ru-RU" sz="2400" spc="-7" strike="noStrike">
                <a:solidFill>
                  <a:srgbClr val="000000"/>
                </a:solidFill>
                <a:latin typeface="Calibri"/>
                <a:ea typeface="DejaVu Sans"/>
              </a:rPr>
              <a:t>абсцеси, </a:t>
            </a:r>
            <a:r>
              <a:rPr b="1" lang="ru-RU" sz="2400" spc="-531" strike="noStrike">
                <a:solidFill>
                  <a:srgbClr val="000000"/>
                </a:solidFill>
                <a:latin typeface="Calibri"/>
                <a:ea typeface="DejaVu Sans"/>
              </a:rPr>
              <a:t> </a:t>
            </a:r>
            <a:r>
              <a:rPr b="1" lang="ru-RU" sz="2400" spc="-7" strike="noStrike">
                <a:solidFill>
                  <a:srgbClr val="000000"/>
                </a:solidFill>
                <a:latin typeface="Calibri"/>
                <a:ea typeface="DejaVu Sans"/>
              </a:rPr>
              <a:t>флегмони)</a:t>
            </a:r>
            <a:endParaRPr b="0" lang="ru-RU" sz="2400" spc="-1" strike="noStrike">
              <a:latin typeface="Arial"/>
            </a:endParaRPr>
          </a:p>
          <a:p>
            <a:pPr marL="354960" indent="-340920">
              <a:lnSpc>
                <a:spcPct val="100000"/>
              </a:lnSpc>
              <a:spcBef>
                <a:spcPts val="575"/>
              </a:spcBef>
              <a:buClr>
                <a:srgbClr val="000000"/>
              </a:buClr>
              <a:buSzPct val="102000"/>
              <a:buFont typeface="Microsoft Sans Serif"/>
              <a:buChar char="•"/>
            </a:pPr>
            <a:r>
              <a:rPr b="1" lang="ru-RU" sz="2400" spc="-7" strike="noStrike">
                <a:solidFill>
                  <a:srgbClr val="000000"/>
                </a:solidFill>
                <a:latin typeface="Calibri"/>
                <a:ea typeface="DejaVu Sans"/>
              </a:rPr>
              <a:t>Рецидивуючі гнійні інфекції: </a:t>
            </a:r>
            <a:r>
              <a:rPr b="1" lang="ru-RU" sz="2400" spc="-1" strike="noStrike">
                <a:solidFill>
                  <a:srgbClr val="000000"/>
                </a:solidFill>
                <a:latin typeface="Calibri"/>
                <a:ea typeface="DejaVu Sans"/>
              </a:rPr>
              <a:t> </a:t>
            </a:r>
            <a:r>
              <a:rPr b="1" lang="ru-RU" sz="2400" spc="-7" strike="noStrike">
                <a:solidFill>
                  <a:srgbClr val="000000"/>
                </a:solidFill>
                <a:latin typeface="Calibri"/>
                <a:ea typeface="DejaVu Sans"/>
              </a:rPr>
              <a:t>стоматит,</a:t>
            </a:r>
            <a:r>
              <a:rPr b="1" lang="ru-RU" sz="2400" spc="-52" strike="noStrike">
                <a:solidFill>
                  <a:srgbClr val="000000"/>
                </a:solidFill>
                <a:latin typeface="Calibri"/>
                <a:ea typeface="DejaVu Sans"/>
              </a:rPr>
              <a:t> </a:t>
            </a:r>
            <a:r>
              <a:rPr b="1" lang="ru-RU" sz="2400" spc="-7" strike="noStrike">
                <a:solidFill>
                  <a:srgbClr val="000000"/>
                </a:solidFill>
                <a:latin typeface="Calibri"/>
                <a:ea typeface="DejaVu Sans"/>
              </a:rPr>
              <a:t>лімфаденіт,</a:t>
            </a:r>
            <a:r>
              <a:rPr b="1" lang="ru-RU" sz="2400" spc="-46" strike="noStrike">
                <a:solidFill>
                  <a:srgbClr val="000000"/>
                </a:solidFill>
                <a:latin typeface="Calibri"/>
                <a:ea typeface="DejaVu Sans"/>
              </a:rPr>
              <a:t> </a:t>
            </a:r>
            <a:r>
              <a:rPr b="1" lang="ru-RU" sz="2400" spc="-7" strike="noStrike">
                <a:solidFill>
                  <a:srgbClr val="000000"/>
                </a:solidFill>
                <a:latin typeface="Calibri"/>
                <a:ea typeface="DejaVu Sans"/>
              </a:rPr>
              <a:t>синусит </a:t>
            </a:r>
            <a:r>
              <a:rPr b="1" lang="ru-RU" sz="2400" spc="-531" strike="noStrike">
                <a:solidFill>
                  <a:srgbClr val="000000"/>
                </a:solidFill>
                <a:latin typeface="Calibri"/>
                <a:ea typeface="DejaVu Sans"/>
              </a:rPr>
              <a:t> </a:t>
            </a:r>
            <a:r>
              <a:rPr b="1" lang="ru-RU" sz="2400" spc="-7" strike="noStrike">
                <a:solidFill>
                  <a:srgbClr val="000000"/>
                </a:solidFill>
                <a:latin typeface="Calibri"/>
                <a:ea typeface="DejaVu Sans"/>
              </a:rPr>
              <a:t>пневмонія</a:t>
            </a:r>
            <a:endParaRPr b="0" lang="ru-RU" sz="2400" spc="-1" strike="noStrike">
              <a:latin typeface="Arial"/>
            </a:endParaRPr>
          </a:p>
        </p:txBody>
      </p:sp>
      <p:pic>
        <p:nvPicPr>
          <p:cNvPr id="483" name="object 4" descr=""/>
          <p:cNvPicPr/>
          <p:nvPr/>
        </p:nvPicPr>
        <p:blipFill>
          <a:blip r:embed="rId1"/>
          <a:stretch/>
        </p:blipFill>
        <p:spPr>
          <a:xfrm>
            <a:off x="5504040" y="1278000"/>
            <a:ext cx="3566520" cy="5344560"/>
          </a:xfrm>
          <a:prstGeom prst="rect">
            <a:avLst/>
          </a:prstGeom>
          <a:ln>
            <a:noFill/>
          </a:ln>
        </p:spPr>
      </p:pic>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CustomShape 1"/>
          <p:cNvSpPr/>
          <p:nvPr/>
        </p:nvSpPr>
        <p:spPr>
          <a:xfrm>
            <a:off x="1214280" y="396360"/>
            <a:ext cx="6711120" cy="43884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800" spc="-7" strike="noStrike">
                <a:solidFill>
                  <a:srgbClr val="000000"/>
                </a:solidFill>
                <a:latin typeface="Calibri"/>
                <a:ea typeface="DejaVu Sans"/>
              </a:rPr>
              <a:t>Тяжки</a:t>
            </a:r>
            <a:r>
              <a:rPr b="1" lang="ru-RU" sz="2800" spc="-1" strike="noStrike">
                <a:solidFill>
                  <a:srgbClr val="000000"/>
                </a:solidFill>
                <a:latin typeface="Calibri"/>
                <a:ea typeface="DejaVu Sans"/>
              </a:rPr>
              <a:t>й</a:t>
            </a:r>
            <a:r>
              <a:rPr b="1" lang="ru-RU" sz="2800" spc="-7" strike="noStrike">
                <a:solidFill>
                  <a:srgbClr val="000000"/>
                </a:solidFill>
                <a:latin typeface="Calibri"/>
                <a:ea typeface="DejaVu Sans"/>
              </a:rPr>
              <a:t> комбіновани</a:t>
            </a:r>
            <a:r>
              <a:rPr b="1" lang="ru-RU" sz="2800" spc="-1" strike="noStrike">
                <a:solidFill>
                  <a:srgbClr val="000000"/>
                </a:solidFill>
                <a:latin typeface="Calibri"/>
                <a:ea typeface="DejaVu Sans"/>
              </a:rPr>
              <a:t>й</a:t>
            </a:r>
            <a:r>
              <a:rPr b="1" lang="ru-RU" sz="2800" spc="-157" strike="noStrike">
                <a:solidFill>
                  <a:srgbClr val="000000"/>
                </a:solidFill>
                <a:latin typeface="Calibri"/>
                <a:ea typeface="DejaVu Sans"/>
              </a:rPr>
              <a:t> </a:t>
            </a:r>
            <a:r>
              <a:rPr b="1" lang="ru-RU" sz="2800" spc="-7" strike="noStrike">
                <a:solidFill>
                  <a:srgbClr val="000000"/>
                </a:solidFill>
                <a:latin typeface="Calibri"/>
                <a:ea typeface="DejaVu Sans"/>
              </a:rPr>
              <a:t>імунодефіци</a:t>
            </a:r>
            <a:r>
              <a:rPr b="1" lang="ru-RU" sz="2800" spc="-1" strike="noStrike">
                <a:solidFill>
                  <a:srgbClr val="000000"/>
                </a:solidFill>
                <a:latin typeface="Calibri"/>
                <a:ea typeface="DejaVu Sans"/>
              </a:rPr>
              <a:t>т</a:t>
            </a:r>
            <a:r>
              <a:rPr b="1" lang="ru-RU" sz="2800" spc="-86" strike="noStrike">
                <a:solidFill>
                  <a:srgbClr val="000000"/>
                </a:solidFill>
                <a:latin typeface="Calibri"/>
                <a:ea typeface="DejaVu Sans"/>
              </a:rPr>
              <a:t> </a:t>
            </a:r>
            <a:r>
              <a:rPr b="1" lang="ru-RU" sz="2800" spc="-7" strike="noStrike">
                <a:solidFill>
                  <a:srgbClr val="000000"/>
                </a:solidFill>
                <a:latin typeface="Calibri"/>
                <a:ea typeface="DejaVu Sans"/>
              </a:rPr>
              <a:t>(ТКІД)</a:t>
            </a:r>
            <a:endParaRPr b="0" lang="ru-RU" sz="2800" spc="-1" strike="noStrike">
              <a:latin typeface="Arial"/>
            </a:endParaRPr>
          </a:p>
        </p:txBody>
      </p:sp>
      <p:sp>
        <p:nvSpPr>
          <p:cNvPr id="485" name="CustomShape 2"/>
          <p:cNvSpPr/>
          <p:nvPr/>
        </p:nvSpPr>
        <p:spPr>
          <a:xfrm>
            <a:off x="339840" y="1157400"/>
            <a:ext cx="8665560" cy="5005080"/>
          </a:xfrm>
          <a:prstGeom prst="rect">
            <a:avLst/>
          </a:prstGeom>
          <a:noFill/>
          <a:ln>
            <a:noFill/>
          </a:ln>
        </p:spPr>
        <p:style>
          <a:lnRef idx="0"/>
          <a:fillRef idx="0"/>
          <a:effectRef idx="0"/>
          <a:fontRef idx="minor"/>
        </p:style>
        <p:txBody>
          <a:bodyPr lIns="0" rIns="0" tIns="65880" bIns="0">
            <a:spAutoFit/>
          </a:bodyPr>
          <a:p>
            <a:pPr marL="12600">
              <a:lnSpc>
                <a:spcPct val="100000"/>
              </a:lnSpc>
              <a:spcBef>
                <a:spcPts val="519"/>
              </a:spcBef>
            </a:pPr>
            <a:r>
              <a:rPr b="1" lang="ru-RU" sz="2000" spc="-7" strike="noStrike">
                <a:solidFill>
                  <a:srgbClr val="000000"/>
                </a:solidFill>
                <a:latin typeface="Calibri"/>
                <a:ea typeface="DejaVu Sans"/>
              </a:rPr>
              <a:t>ТКІД</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(SCID</a:t>
            </a:r>
            <a:r>
              <a:rPr b="1" lang="ru-RU" sz="2000" spc="-12" strike="noStrike">
                <a:solidFill>
                  <a:srgbClr val="000000"/>
                </a:solidFill>
                <a:latin typeface="Calibri"/>
                <a:ea typeface="DejaVu Sans"/>
              </a:rPr>
              <a:t> </a:t>
            </a:r>
            <a:r>
              <a:rPr b="1" lang="ru-RU" sz="2000" spc="-1" strike="noStrike">
                <a:solidFill>
                  <a:srgbClr val="000000"/>
                </a:solidFill>
                <a:latin typeface="Calibri"/>
                <a:ea typeface="DejaVu Sans"/>
              </a:rPr>
              <a:t>–</a:t>
            </a:r>
            <a:r>
              <a:rPr b="1" lang="ru-RU" sz="2000" spc="9" strike="noStrike">
                <a:solidFill>
                  <a:srgbClr val="000000"/>
                </a:solidFill>
                <a:latin typeface="Calibri"/>
                <a:ea typeface="DejaVu Sans"/>
              </a:rPr>
              <a:t> </a:t>
            </a:r>
            <a:r>
              <a:rPr b="1" i="1" lang="ru-RU" sz="2000" spc="-7" strike="noStrike">
                <a:solidFill>
                  <a:srgbClr val="000000"/>
                </a:solidFill>
                <a:latin typeface="Calibri"/>
                <a:ea typeface="DejaVu Sans"/>
              </a:rPr>
              <a:t>Severe</a:t>
            </a:r>
            <a:r>
              <a:rPr b="1" i="1" lang="ru-RU" sz="2000" spc="-12" strike="noStrike">
                <a:solidFill>
                  <a:srgbClr val="000000"/>
                </a:solidFill>
                <a:latin typeface="Calibri"/>
                <a:ea typeface="DejaVu Sans"/>
              </a:rPr>
              <a:t> </a:t>
            </a:r>
            <a:r>
              <a:rPr b="1" i="1" lang="ru-RU" sz="2000" spc="-7" strike="noStrike">
                <a:solidFill>
                  <a:srgbClr val="000000"/>
                </a:solidFill>
                <a:latin typeface="Calibri"/>
                <a:ea typeface="DejaVu Sans"/>
              </a:rPr>
              <a:t>Combined</a:t>
            </a:r>
            <a:r>
              <a:rPr b="1" i="1" lang="ru-RU" sz="2000" spc="-15" strike="noStrike">
                <a:solidFill>
                  <a:srgbClr val="000000"/>
                </a:solidFill>
                <a:latin typeface="Calibri"/>
                <a:ea typeface="DejaVu Sans"/>
              </a:rPr>
              <a:t> </a:t>
            </a:r>
            <a:r>
              <a:rPr b="1" i="1" lang="ru-RU" sz="2000" spc="-7" strike="noStrike">
                <a:solidFill>
                  <a:srgbClr val="000000"/>
                </a:solidFill>
                <a:latin typeface="Calibri"/>
                <a:ea typeface="DejaVu Sans"/>
              </a:rPr>
              <a:t>Immune</a:t>
            </a:r>
            <a:r>
              <a:rPr b="1" i="1" lang="ru-RU" sz="2000" spc="-12" strike="noStrike">
                <a:solidFill>
                  <a:srgbClr val="000000"/>
                </a:solidFill>
                <a:latin typeface="Calibri"/>
                <a:ea typeface="DejaVu Sans"/>
              </a:rPr>
              <a:t> </a:t>
            </a:r>
            <a:r>
              <a:rPr b="1" i="1" lang="ru-RU" sz="2000" spc="-7" strike="noStrike">
                <a:solidFill>
                  <a:srgbClr val="000000"/>
                </a:solidFill>
                <a:latin typeface="Calibri"/>
                <a:ea typeface="DejaVu Sans"/>
              </a:rPr>
              <a:t>Deficiency)</a:t>
            </a:r>
            <a:r>
              <a:rPr b="1" i="1" lang="ru-RU" sz="2000" spc="29" strike="noStrike">
                <a:solidFill>
                  <a:srgbClr val="000000"/>
                </a:solidFill>
                <a:latin typeface="Calibri"/>
                <a:ea typeface="DejaVu Sans"/>
              </a:rPr>
              <a:t> </a:t>
            </a:r>
            <a:r>
              <a:rPr b="1" lang="ru-RU" sz="2000" spc="-1" strike="noStrike">
                <a:solidFill>
                  <a:srgbClr val="000000"/>
                </a:solidFill>
                <a:latin typeface="Calibri"/>
                <a:ea typeface="DejaVu Sans"/>
              </a:rPr>
              <a:t>–</a:t>
            </a:r>
            <a:r>
              <a:rPr b="1" lang="ru-RU" sz="2000" spc="-7" strike="noStrike">
                <a:solidFill>
                  <a:srgbClr val="000000"/>
                </a:solidFill>
                <a:latin typeface="Calibri"/>
                <a:ea typeface="DejaVu Sans"/>
              </a:rPr>
              <a:t> </a:t>
            </a:r>
            <a:r>
              <a:rPr b="0" lang="ru-RU" sz="2000" spc="-7" strike="noStrike">
                <a:solidFill>
                  <a:srgbClr val="000000"/>
                </a:solidFill>
                <a:latin typeface="Calibri"/>
                <a:ea typeface="DejaVu Sans"/>
              </a:rPr>
              <a:t>група</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синдромів</a:t>
            </a:r>
            <a:endParaRPr b="0" lang="ru-RU" sz="2000" spc="-1" strike="noStrike">
              <a:latin typeface="Arial"/>
            </a:endParaRPr>
          </a:p>
          <a:p>
            <a:pPr marL="243720" indent="-229680">
              <a:lnSpc>
                <a:spcPct val="100000"/>
              </a:lnSpc>
              <a:spcBef>
                <a:spcPts val="479"/>
              </a:spcBef>
              <a:buClr>
                <a:srgbClr val="000000"/>
              </a:buClr>
              <a:buSzPct val="103000"/>
              <a:buFont typeface="Microsoft Sans Serif"/>
              <a:buChar char="•"/>
            </a:pPr>
            <a:r>
              <a:rPr b="0" lang="ru-RU" sz="2000" spc="-7" strike="noStrike">
                <a:solidFill>
                  <a:srgbClr val="000000"/>
                </a:solidFill>
                <a:latin typeface="Calibri"/>
                <a:ea typeface="DejaVu Sans"/>
              </a:rPr>
              <a:t>Частота 1-2: 100 000 новонароджених, </a:t>
            </a:r>
            <a:r>
              <a:rPr b="0" lang="ru-RU" sz="2000" spc="-1" strike="noStrike">
                <a:solidFill>
                  <a:srgbClr val="000000"/>
                </a:solidFill>
                <a:latin typeface="Calibri"/>
                <a:ea typeface="DejaVu Sans"/>
              </a:rPr>
              <a:t>вище в </a:t>
            </a:r>
            <a:r>
              <a:rPr b="0" lang="ru-RU" sz="2000" spc="-7" strike="noStrike">
                <a:solidFill>
                  <a:srgbClr val="000000"/>
                </a:solidFill>
                <a:latin typeface="Calibri"/>
                <a:ea typeface="DejaVu Sans"/>
              </a:rPr>
              <a:t>регіонах, де прийняті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близькоспоріднені</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шлюби</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(в</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окремих</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районах</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Туреччини 1:</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10</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000)</a:t>
            </a:r>
            <a:endParaRPr b="0" lang="ru-RU" sz="2000" spc="-1" strike="noStrike">
              <a:latin typeface="Arial"/>
            </a:endParaRPr>
          </a:p>
          <a:p>
            <a:pPr marL="12600">
              <a:lnSpc>
                <a:spcPct val="100000"/>
              </a:lnSpc>
            </a:pPr>
            <a:r>
              <a:rPr b="1" lang="ru-RU" sz="2000" spc="-7" strike="noStrike">
                <a:solidFill>
                  <a:srgbClr val="000000"/>
                </a:solidFill>
                <a:latin typeface="Calibri"/>
                <a:ea typeface="DejaVu Sans"/>
              </a:rPr>
              <a:t>Основні</a:t>
            </a:r>
            <a:r>
              <a:rPr b="1" lang="ru-RU" sz="2000" spc="-35" strike="noStrike">
                <a:solidFill>
                  <a:srgbClr val="000000"/>
                </a:solidFill>
                <a:latin typeface="Calibri"/>
                <a:ea typeface="DejaVu Sans"/>
              </a:rPr>
              <a:t> </a:t>
            </a:r>
            <a:r>
              <a:rPr b="1" lang="ru-RU" sz="2000" spc="-7" strike="noStrike">
                <a:solidFill>
                  <a:srgbClr val="000000"/>
                </a:solidFill>
                <a:latin typeface="Calibri"/>
                <a:ea typeface="DejaVu Sans"/>
              </a:rPr>
              <a:t>клінічні</a:t>
            </a:r>
            <a:r>
              <a:rPr b="1" lang="ru-RU" sz="2000" spc="-32" strike="noStrike">
                <a:solidFill>
                  <a:srgbClr val="000000"/>
                </a:solidFill>
                <a:latin typeface="Calibri"/>
                <a:ea typeface="DejaVu Sans"/>
              </a:rPr>
              <a:t> </a:t>
            </a:r>
            <a:r>
              <a:rPr b="1" lang="ru-RU" sz="2000" spc="-7" strike="noStrike">
                <a:solidFill>
                  <a:srgbClr val="000000"/>
                </a:solidFill>
                <a:latin typeface="Calibri"/>
                <a:ea typeface="DejaVu Sans"/>
              </a:rPr>
              <a:t>ознаки:</a:t>
            </a:r>
            <a:endParaRPr b="0" lang="ru-RU" sz="2000" spc="-1" strike="noStrike">
              <a:latin typeface="Arial"/>
            </a:endParaRPr>
          </a:p>
          <a:p>
            <a:pPr marL="243720" indent="-229680">
              <a:lnSpc>
                <a:spcPct val="100000"/>
              </a:lnSpc>
              <a:buClr>
                <a:srgbClr val="000000"/>
              </a:buClr>
              <a:buSzPct val="103000"/>
              <a:buFont typeface="Microsoft Sans Serif"/>
              <a:buChar char="•"/>
            </a:pPr>
            <a:r>
              <a:rPr b="0" lang="ru-RU" sz="2000" spc="-7" strike="noStrike">
                <a:solidFill>
                  <a:srgbClr val="000000"/>
                </a:solidFill>
                <a:latin typeface="Calibri"/>
                <a:ea typeface="DejaVu Sans"/>
              </a:rPr>
              <a:t>Гіпоплазія тимусу, лімфоїдної тканини, </a:t>
            </a:r>
            <a:r>
              <a:rPr b="0" lang="ru-RU" sz="2000" spc="-1" strike="noStrike">
                <a:solidFill>
                  <a:srgbClr val="000000"/>
                </a:solidFill>
                <a:latin typeface="Calibri"/>
                <a:ea typeface="DejaVu Sans"/>
              </a:rPr>
              <a:t>відсутність </a:t>
            </a:r>
            <a:r>
              <a:rPr b="0" lang="ru-RU" sz="2000" spc="-7" strike="noStrike">
                <a:solidFill>
                  <a:srgbClr val="000000"/>
                </a:solidFill>
                <a:latin typeface="Calibri"/>
                <a:ea typeface="DejaVu Sans"/>
              </a:rPr>
              <a:t>реакції лімфоїдної тканини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на</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інфекційний процес</a:t>
            </a:r>
            <a:endParaRPr b="0" lang="ru-RU" sz="2000" spc="-1" strike="noStrike">
              <a:latin typeface="Arial"/>
            </a:endParaRPr>
          </a:p>
          <a:p>
            <a:pPr marL="243720" indent="-229680">
              <a:lnSpc>
                <a:spcPct val="100000"/>
              </a:lnSpc>
              <a:buClr>
                <a:srgbClr val="000000"/>
              </a:buClr>
              <a:buSzPct val="103000"/>
              <a:buFont typeface="Microsoft Sans Serif"/>
              <a:buChar char="•"/>
            </a:pPr>
            <a:r>
              <a:rPr b="0" lang="ru-RU" sz="2000" spc="-7" strike="noStrike">
                <a:solidFill>
                  <a:srgbClr val="000000"/>
                </a:solidFill>
                <a:latin typeface="Calibri"/>
                <a:ea typeface="DejaVu Sans"/>
              </a:rPr>
              <a:t>Ранній початок </a:t>
            </a:r>
            <a:r>
              <a:rPr b="0" lang="ru-RU" sz="2000" spc="-1" strike="noStrike">
                <a:solidFill>
                  <a:srgbClr val="000000"/>
                </a:solidFill>
                <a:latin typeface="Calibri"/>
                <a:ea typeface="DejaVu Sans"/>
              </a:rPr>
              <a:t>важких </a:t>
            </a:r>
            <a:r>
              <a:rPr b="0" lang="ru-RU" sz="2000" spc="-7" strike="noStrike">
                <a:solidFill>
                  <a:srgbClr val="000000"/>
                </a:solidFill>
                <a:latin typeface="Calibri"/>
                <a:ea typeface="DejaVu Sans"/>
              </a:rPr>
              <a:t>інфекцій, </a:t>
            </a:r>
            <a:r>
              <a:rPr b="0" lang="ru-RU" sz="2000" spc="-1" strike="noStrike">
                <a:solidFill>
                  <a:srgbClr val="000000"/>
                </a:solidFill>
                <a:latin typeface="Calibri"/>
                <a:ea typeface="DejaVu Sans"/>
              </a:rPr>
              <a:t>у </a:t>
            </a:r>
            <a:r>
              <a:rPr b="0" lang="ru-RU" sz="2000" spc="-7" strike="noStrike">
                <a:solidFill>
                  <a:srgbClr val="000000"/>
                </a:solidFill>
                <a:latin typeface="Calibri"/>
                <a:ea typeface="DejaVu Sans"/>
              </a:rPr>
              <a:t>т.ч. кандидоз, БЦЖ-інфекція, хронічна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діарея</a:t>
            </a:r>
            <a:endParaRPr b="0" lang="ru-RU" sz="2000" spc="-1" strike="noStrike">
              <a:latin typeface="Arial"/>
            </a:endParaRPr>
          </a:p>
          <a:p>
            <a:pPr marL="244440" indent="-229680">
              <a:lnSpc>
                <a:spcPct val="100000"/>
              </a:lnSpc>
              <a:buClr>
                <a:srgbClr val="000000"/>
              </a:buClr>
              <a:buSzPct val="103000"/>
              <a:buFont typeface="Microsoft Sans Serif"/>
              <a:buChar char="•"/>
            </a:pPr>
            <a:r>
              <a:rPr b="0" lang="ru-RU" sz="2000" spc="-7" strike="noStrike">
                <a:solidFill>
                  <a:srgbClr val="000000"/>
                </a:solidFill>
                <a:latin typeface="Calibri"/>
                <a:ea typeface="DejaVu Sans"/>
              </a:rPr>
              <a:t>Затримка</a:t>
            </a:r>
            <a:r>
              <a:rPr b="0" lang="ru-RU" sz="2000" spc="-35" strike="noStrike">
                <a:solidFill>
                  <a:srgbClr val="000000"/>
                </a:solidFill>
                <a:latin typeface="Calibri"/>
                <a:ea typeface="DejaVu Sans"/>
              </a:rPr>
              <a:t> </a:t>
            </a:r>
            <a:r>
              <a:rPr b="0" lang="ru-RU" sz="2000" spc="-7" strike="noStrike">
                <a:solidFill>
                  <a:srgbClr val="000000"/>
                </a:solidFill>
                <a:latin typeface="Calibri"/>
                <a:ea typeface="DejaVu Sans"/>
              </a:rPr>
              <a:t>фізичного</a:t>
            </a:r>
            <a:r>
              <a:rPr b="0" lang="ru-RU" sz="2000" spc="-32" strike="noStrike">
                <a:solidFill>
                  <a:srgbClr val="000000"/>
                </a:solidFill>
                <a:latin typeface="Calibri"/>
                <a:ea typeface="DejaVu Sans"/>
              </a:rPr>
              <a:t> </a:t>
            </a:r>
            <a:r>
              <a:rPr b="0" lang="ru-RU" sz="2000" spc="-7" strike="noStrike">
                <a:solidFill>
                  <a:srgbClr val="000000"/>
                </a:solidFill>
                <a:latin typeface="Calibri"/>
                <a:ea typeface="DejaVu Sans"/>
              </a:rPr>
              <a:t>розвитку</a:t>
            </a:r>
            <a:endParaRPr b="0" lang="ru-RU" sz="2000" spc="-1" strike="noStrike">
              <a:latin typeface="Arial"/>
            </a:endParaRPr>
          </a:p>
          <a:p>
            <a:pPr marL="244440" indent="-229680">
              <a:lnSpc>
                <a:spcPct val="100000"/>
              </a:lnSpc>
              <a:buClr>
                <a:srgbClr val="000000"/>
              </a:buClr>
              <a:buSzPct val="103000"/>
              <a:buFont typeface="Microsoft Sans Serif"/>
              <a:buChar char="•"/>
            </a:pPr>
            <a:r>
              <a:rPr b="0" lang="ru-RU" sz="2000" spc="-7" strike="noStrike">
                <a:solidFill>
                  <a:srgbClr val="000000"/>
                </a:solidFill>
                <a:latin typeface="Calibri"/>
                <a:ea typeface="DejaVu Sans"/>
              </a:rPr>
              <a:t>Підвищений</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ризик</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онкологічних</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захворювань</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(лімфоми,</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лейкози)</a:t>
            </a:r>
            <a:endParaRPr b="0" lang="ru-RU" sz="2000" spc="-1" strike="noStrike">
              <a:latin typeface="Arial"/>
            </a:endParaRPr>
          </a:p>
          <a:p>
            <a:pPr marL="244440" indent="-229680">
              <a:lnSpc>
                <a:spcPct val="100000"/>
              </a:lnSpc>
              <a:buClr>
                <a:srgbClr val="000000"/>
              </a:buClr>
              <a:buSzPct val="103000"/>
              <a:buFont typeface="Microsoft Sans Serif"/>
              <a:buChar char="•"/>
            </a:pPr>
            <a:r>
              <a:rPr b="0" lang="ru-RU" sz="2000" spc="-7" strike="noStrike">
                <a:solidFill>
                  <a:srgbClr val="000000"/>
                </a:solidFill>
                <a:latin typeface="Calibri"/>
                <a:ea typeface="DejaVu Sans"/>
              </a:rPr>
              <a:t>Може</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спостерігатися</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порушення</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будови</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скелета,</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зокрема</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кісток</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черепа</a:t>
            </a:r>
            <a:endParaRPr b="0" lang="ru-RU" sz="2000" spc="-1" strike="noStrike">
              <a:latin typeface="Arial"/>
            </a:endParaRPr>
          </a:p>
          <a:p>
            <a:pPr marL="12600">
              <a:lnSpc>
                <a:spcPct val="100000"/>
              </a:lnSpc>
            </a:pPr>
            <a:r>
              <a:rPr b="1" lang="ru-RU" sz="2000" spc="-7" strike="noStrike">
                <a:solidFill>
                  <a:srgbClr val="000000"/>
                </a:solidFill>
                <a:latin typeface="Calibri"/>
                <a:ea typeface="DejaVu Sans"/>
              </a:rPr>
              <a:t>Основні</a:t>
            </a:r>
            <a:r>
              <a:rPr b="1" lang="ru-RU" sz="2000" spc="-35" strike="noStrike">
                <a:solidFill>
                  <a:srgbClr val="000000"/>
                </a:solidFill>
                <a:latin typeface="Calibri"/>
                <a:ea typeface="DejaVu Sans"/>
              </a:rPr>
              <a:t> </a:t>
            </a:r>
            <a:r>
              <a:rPr b="1" lang="ru-RU" sz="2000" spc="-7" strike="noStrike">
                <a:solidFill>
                  <a:srgbClr val="000000"/>
                </a:solidFill>
                <a:latin typeface="Calibri"/>
                <a:ea typeface="DejaVu Sans"/>
              </a:rPr>
              <a:t>імунологічні</a:t>
            </a:r>
            <a:r>
              <a:rPr b="1" lang="ru-RU" sz="2000" spc="-32" strike="noStrike">
                <a:solidFill>
                  <a:srgbClr val="000000"/>
                </a:solidFill>
                <a:latin typeface="Calibri"/>
                <a:ea typeface="DejaVu Sans"/>
              </a:rPr>
              <a:t> </a:t>
            </a:r>
            <a:r>
              <a:rPr b="1" lang="ru-RU" sz="2000" spc="-7" strike="noStrike">
                <a:solidFill>
                  <a:srgbClr val="000000"/>
                </a:solidFill>
                <a:latin typeface="Calibri"/>
                <a:ea typeface="DejaVu Sans"/>
              </a:rPr>
              <a:t>ознаки:</a:t>
            </a:r>
            <a:endParaRPr b="0" lang="ru-RU" sz="2000" spc="-1" strike="noStrike">
              <a:latin typeface="Arial"/>
            </a:endParaRPr>
          </a:p>
          <a:p>
            <a:pPr marL="244440" indent="-229680">
              <a:lnSpc>
                <a:spcPct val="100000"/>
              </a:lnSpc>
              <a:buClr>
                <a:srgbClr val="000000"/>
              </a:buClr>
              <a:buSzPct val="103000"/>
              <a:buFont typeface="Microsoft Sans Serif"/>
              <a:buChar char="•"/>
            </a:pPr>
            <a:r>
              <a:rPr b="0" lang="ru-RU" sz="2000" spc="-7" strike="noStrike">
                <a:solidFill>
                  <a:srgbClr val="000000"/>
                </a:solidFill>
                <a:latin typeface="Calibri"/>
                <a:ea typeface="DejaVu Sans"/>
              </a:rPr>
              <a:t>Виражене</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зниження</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рівня</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CD3-,</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CD4-,</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CD8-клітин</a:t>
            </a:r>
            <a:endParaRPr b="0" lang="ru-RU" sz="2000" spc="-1" strike="noStrike">
              <a:latin typeface="Arial"/>
            </a:endParaRPr>
          </a:p>
          <a:p>
            <a:pPr marL="244440" indent="-229680">
              <a:lnSpc>
                <a:spcPct val="100000"/>
              </a:lnSpc>
              <a:buClr>
                <a:srgbClr val="000000"/>
              </a:buClr>
              <a:buSzPct val="103000"/>
              <a:buFont typeface="Microsoft Sans Serif"/>
              <a:buChar char="•"/>
            </a:pPr>
            <a:r>
              <a:rPr b="0" lang="ru-RU" sz="2000" spc="-7" strike="noStrike">
                <a:solidFill>
                  <a:srgbClr val="000000"/>
                </a:solidFill>
                <a:latin typeface="Calibri"/>
                <a:ea typeface="DejaVu Sans"/>
              </a:rPr>
              <a:t>Як</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правило</a:t>
            </a:r>
            <a:r>
              <a:rPr b="0" lang="ru-RU" sz="2000" spc="-15" strike="noStrike">
                <a:solidFill>
                  <a:srgbClr val="000000"/>
                </a:solidFill>
                <a:latin typeface="Calibri"/>
                <a:ea typeface="DejaVu Sans"/>
              </a:rPr>
              <a:t> </a:t>
            </a:r>
            <a:r>
              <a:rPr b="0" lang="ru-RU" sz="2000" spc="-1" strike="noStrike">
                <a:solidFill>
                  <a:srgbClr val="000000"/>
                </a:solidFill>
                <a:latin typeface="Calibri"/>
                <a:ea typeface="DejaVu Sans"/>
              </a:rPr>
              <a:t>–</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лімфопенія,</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рідше</a:t>
            </a:r>
            <a:r>
              <a:rPr b="0" lang="ru-RU" sz="2000" spc="-15" strike="noStrike">
                <a:solidFill>
                  <a:srgbClr val="000000"/>
                </a:solidFill>
                <a:latin typeface="Calibri"/>
                <a:ea typeface="DejaVu Sans"/>
              </a:rPr>
              <a:t> </a:t>
            </a:r>
            <a:r>
              <a:rPr b="0" lang="ru-RU" sz="2000" spc="-1" strike="noStrike">
                <a:solidFill>
                  <a:srgbClr val="000000"/>
                </a:solidFill>
                <a:latin typeface="Calibri"/>
                <a:ea typeface="DejaVu Sans"/>
              </a:rPr>
              <a:t>–</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нейтропенія</a:t>
            </a:r>
            <a:endParaRPr b="0" lang="ru-RU" sz="2000" spc="-1" strike="noStrike">
              <a:latin typeface="Arial"/>
            </a:endParaRPr>
          </a:p>
          <a:p>
            <a:pPr marL="244440" indent="-229680">
              <a:lnSpc>
                <a:spcPct val="100000"/>
              </a:lnSpc>
              <a:buClr>
                <a:srgbClr val="000000"/>
              </a:buClr>
              <a:buSzPct val="103000"/>
              <a:buFont typeface="Microsoft Sans Serif"/>
              <a:buChar char="•"/>
            </a:pPr>
            <a:r>
              <a:rPr b="0" lang="ru-RU" sz="2000" spc="-7" strike="noStrike">
                <a:solidFill>
                  <a:srgbClr val="000000"/>
                </a:solidFill>
                <a:latin typeface="Calibri"/>
                <a:ea typeface="DejaVu Sans"/>
              </a:rPr>
              <a:t>Значне</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зменшення</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рівня</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сироваткових</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імуноглобулінів</a:t>
            </a:r>
            <a:endParaRPr b="0" lang="ru-RU" sz="2000" spc="-1" strike="noStrike">
              <a:latin typeface="Arial"/>
            </a:endParaRPr>
          </a:p>
          <a:p>
            <a:pPr marL="12600">
              <a:lnSpc>
                <a:spcPct val="100000"/>
              </a:lnSpc>
            </a:pPr>
            <a:r>
              <a:rPr b="1" lang="ru-RU" sz="2000" spc="-7" strike="noStrike">
                <a:solidFill>
                  <a:srgbClr val="000000"/>
                </a:solidFill>
                <a:latin typeface="Calibri"/>
                <a:ea typeface="DejaVu Sans"/>
              </a:rPr>
              <a:t>Тривалість</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життя</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без</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трансплантації</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кісткового</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мозку</a:t>
            </a:r>
            <a:r>
              <a:rPr b="1" lang="ru-RU" sz="2000" spc="-12" strike="noStrike">
                <a:solidFill>
                  <a:srgbClr val="000000"/>
                </a:solidFill>
                <a:latin typeface="Calibri"/>
                <a:ea typeface="DejaVu Sans"/>
              </a:rPr>
              <a:t> </a:t>
            </a:r>
            <a:r>
              <a:rPr b="1" lang="ru-RU" sz="2000" spc="-1" strike="noStrike">
                <a:solidFill>
                  <a:srgbClr val="000000"/>
                </a:solidFill>
                <a:latin typeface="Calibri"/>
                <a:ea typeface="DejaVu Sans"/>
              </a:rPr>
              <a:t>1</a:t>
            </a:r>
            <a:r>
              <a:rPr b="1" lang="ru-RU" sz="2000" spc="-15" strike="noStrike">
                <a:solidFill>
                  <a:srgbClr val="000000"/>
                </a:solidFill>
                <a:latin typeface="Calibri"/>
                <a:ea typeface="DejaVu Sans"/>
              </a:rPr>
              <a:t> </a:t>
            </a:r>
            <a:r>
              <a:rPr b="1" lang="ru-RU" sz="2000" spc="-1" strike="noStrike">
                <a:solidFill>
                  <a:srgbClr val="000000"/>
                </a:solidFill>
                <a:latin typeface="Calibri"/>
                <a:ea typeface="DejaVu Sans"/>
              </a:rPr>
              <a:t>–</a:t>
            </a:r>
            <a:r>
              <a:rPr b="1" lang="ru-RU" sz="2000" spc="-12" strike="noStrike">
                <a:solidFill>
                  <a:srgbClr val="000000"/>
                </a:solidFill>
                <a:latin typeface="Calibri"/>
                <a:ea typeface="DejaVu Sans"/>
              </a:rPr>
              <a:t> </a:t>
            </a:r>
            <a:r>
              <a:rPr b="1" lang="ru-RU" sz="2000" spc="-1" strike="noStrike">
                <a:solidFill>
                  <a:srgbClr val="000000"/>
                </a:solidFill>
                <a:latin typeface="Calibri"/>
                <a:ea typeface="DejaVu Sans"/>
              </a:rPr>
              <a:t>3</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роки</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CustomShape 1"/>
          <p:cNvSpPr/>
          <p:nvPr/>
        </p:nvSpPr>
        <p:spPr>
          <a:xfrm>
            <a:off x="214200" y="0"/>
            <a:ext cx="8713800" cy="66146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400" spc="-1" strike="noStrike">
                <a:solidFill>
                  <a:srgbClr val="0070c0"/>
                </a:solidFill>
                <a:latin typeface="Calibri"/>
                <a:ea typeface="DejaVu Sans"/>
              </a:rPr>
              <a:t>Патогенез імунопатологічних станів  складний і має декілька варіантів розвитку.   </a:t>
            </a:r>
            <a:endParaRPr b="0" lang="ru-RU" sz="2400" spc="-1" strike="noStrike">
              <a:latin typeface="Arial"/>
            </a:endParaRPr>
          </a:p>
          <a:p>
            <a:pPr algn="just">
              <a:lnSpc>
                <a:spcPct val="100000"/>
              </a:lnSpc>
            </a:pPr>
            <a:r>
              <a:rPr b="1" lang="ru-RU" sz="2000" spc="-1" strike="noStrike">
                <a:solidFill>
                  <a:srgbClr val="ff0000"/>
                </a:solidFill>
                <a:latin typeface="Calibri"/>
                <a:ea typeface="DejaVu Sans"/>
              </a:rPr>
              <a:t>Гіпорегенераторний. </a:t>
            </a:r>
            <a:r>
              <a:rPr b="1" lang="ru-RU" sz="2000" spc="-1" strike="noStrike">
                <a:solidFill>
                  <a:srgbClr val="000000"/>
                </a:solidFill>
                <a:latin typeface="Calibri"/>
                <a:ea typeface="DejaVu Sans"/>
              </a:rPr>
              <a:t>Полягає в гальмуванні проліферації стовбурових гемопоетичних і/або поліпотентних, а також інших проліферуючих попередників клітин імунної системи.  </a:t>
            </a:r>
            <a:endParaRPr b="0" lang="ru-RU" sz="2000" spc="-1" strike="noStrike">
              <a:latin typeface="Arial"/>
            </a:endParaRPr>
          </a:p>
          <a:p>
            <a:pPr algn="just">
              <a:lnSpc>
                <a:spcPct val="100000"/>
              </a:lnSpc>
            </a:pPr>
            <a:r>
              <a:rPr b="1" lang="ru-RU" sz="2000" spc="-1" strike="noStrike">
                <a:solidFill>
                  <a:srgbClr val="ff0000"/>
                </a:solidFill>
                <a:latin typeface="Calibri"/>
                <a:ea typeface="DejaVu Sans"/>
              </a:rPr>
              <a:t>Дисрегуляторний. </a:t>
            </a:r>
            <a:r>
              <a:rPr b="1" lang="ru-RU" sz="2000" spc="-1" strike="noStrike">
                <a:solidFill>
                  <a:srgbClr val="000000"/>
                </a:solidFill>
                <a:latin typeface="Calibri"/>
                <a:ea typeface="DejaVu Sans"/>
              </a:rPr>
              <a:t>Обумовлений розладами диференціювання антигенпрезентуючих клітин і/або Т-і/або В-лімфоцитів, а також кооперації цих клітин.  </a:t>
            </a:r>
            <a:r>
              <a:rPr b="1" lang="ru-RU" sz="2000" spc="-1" strike="noStrike">
                <a:solidFill>
                  <a:srgbClr val="ff0000"/>
                </a:solidFill>
                <a:latin typeface="Calibri"/>
                <a:ea typeface="DejaVu Sans"/>
              </a:rPr>
              <a:t>Причини: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Зміна співвідношення кількості і/або ефектів різних категорій імунокомпетентних клітин (напр., збільшення числа супресорів або зменшення кількості хелперів та індукторів).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Порушення вмісту БАР (цитокінів різних класів, кортикостероїдів, анаболічних стероїдів та ін.), числа або чутливості рецепторів до них на мембранах імуноцитів, що приводить до імунодефіциту і патологічної толерантності.   </a:t>
            </a:r>
            <a:endParaRPr b="0" lang="ru-RU" sz="2000" spc="-1" strike="noStrike">
              <a:latin typeface="Arial"/>
            </a:endParaRPr>
          </a:p>
          <a:p>
            <a:pPr algn="just">
              <a:lnSpc>
                <a:spcPct val="100000"/>
              </a:lnSpc>
            </a:pPr>
            <a:r>
              <a:rPr b="1" lang="ru-RU" sz="2000" spc="-1" strike="noStrike">
                <a:solidFill>
                  <a:srgbClr val="ff0000"/>
                </a:solidFill>
                <a:latin typeface="Calibri"/>
                <a:ea typeface="DejaVu Sans"/>
              </a:rPr>
              <a:t>Деструктивний (цитолітичний). </a:t>
            </a:r>
            <a:r>
              <a:rPr b="1" lang="ru-RU" sz="2000" spc="-1" strike="noStrike">
                <a:solidFill>
                  <a:srgbClr val="000000"/>
                </a:solidFill>
                <a:latin typeface="Calibri"/>
                <a:ea typeface="DejaVu Sans"/>
              </a:rPr>
              <a:t>Полягає у масованому руйнуванні імуноцитів. </a:t>
            </a:r>
            <a:r>
              <a:rPr b="1" lang="ru-RU" sz="2000" spc="-1" strike="noStrike">
                <a:solidFill>
                  <a:srgbClr val="0070c0"/>
                </a:solidFill>
                <a:latin typeface="Calibri"/>
                <a:ea typeface="DejaVu Sans"/>
              </a:rPr>
              <a:t>Причини: -</a:t>
            </a:r>
            <a:r>
              <a:rPr b="1" lang="ru-RU" sz="2000" spc="-1" strike="noStrike">
                <a:solidFill>
                  <a:srgbClr val="000000"/>
                </a:solidFill>
                <a:latin typeface="Calibri"/>
                <a:ea typeface="DejaVu Sans"/>
              </a:rPr>
              <a:t> Дефект самих імуноцитів (як наслідок мембрано- і/або ензимопатій).  - Дія на імунокомпетентні клітини цитолітичних агентів (наприклад, Aт, мембраноатакуючого комплексу комплементу, великих доз цитостатиків, глюкокортикоїдів та ін.). - При масованому руйнуванні імуноцитів розвивається лейкопенія і різні імунопатологічні стани.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CustomShape 1"/>
          <p:cNvSpPr/>
          <p:nvPr/>
        </p:nvSpPr>
        <p:spPr>
          <a:xfrm>
            <a:off x="288000" y="763920"/>
            <a:ext cx="5111640" cy="57877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2200" spc="-1" strike="noStrike">
                <a:solidFill>
                  <a:srgbClr val="ff0000"/>
                </a:solidFill>
                <a:latin typeface="Calibri"/>
                <a:ea typeface="DejaVu Sans"/>
              </a:rPr>
              <a:t>Синдром Віскотта-Олдріча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Захворювання зчеплене зі статтю (Х-зчеплений тип захворювання).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Характерне порушення активації CD4+ і CD8+ - клітин, продукції IgМ до капсулярних бактерій (у хворих не виробляються Ат до полісахаридів).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Одразу після народження ураження Т-системи не проявляється, але з часом прогресивно знижується число лімфоцитів у Т-зонах ЛВ і пригнічуються реакції клітинного імунітету.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Незважаючи на нормальне число B-лімфоцитів, різко пригнічена продукція природних Ат і вироблення Ат на імунізацію полісахаридними Аг.</a:t>
            </a:r>
            <a:endParaRPr b="0" lang="ru-RU" sz="2200" spc="-1" strike="noStrike">
              <a:latin typeface="Arial"/>
            </a:endParaRPr>
          </a:p>
          <a:p>
            <a:pPr algn="just">
              <a:lnSpc>
                <a:spcPct val="100000"/>
              </a:lnSpc>
            </a:pPr>
            <a:endParaRPr b="0" lang="ru-RU" sz="2200" spc="-1" strike="noStrike">
              <a:latin typeface="Arial"/>
            </a:endParaRPr>
          </a:p>
        </p:txBody>
      </p:sp>
      <p:pic>
        <p:nvPicPr>
          <p:cNvPr id="487" name="" descr=""/>
          <p:cNvPicPr/>
          <p:nvPr/>
        </p:nvPicPr>
        <p:blipFill>
          <a:blip r:embed="rId1"/>
          <a:stretch/>
        </p:blipFill>
        <p:spPr>
          <a:xfrm>
            <a:off x="5812560" y="1080000"/>
            <a:ext cx="3042360" cy="2278440"/>
          </a:xfrm>
          <a:prstGeom prst="rect">
            <a:avLst/>
          </a:prstGeom>
          <a:ln>
            <a:noFill/>
          </a:ln>
        </p:spPr>
      </p:pic>
      <p:sp>
        <p:nvSpPr>
          <p:cNvPr id="488" name="CustomShape 2"/>
          <p:cNvSpPr/>
          <p:nvPr/>
        </p:nvSpPr>
        <p:spPr>
          <a:xfrm>
            <a:off x="2016000" y="301680"/>
            <a:ext cx="292824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1800" spc="-1" strike="noStrike">
                <a:latin typeface="Arial"/>
              </a:rPr>
              <a:t>Ураження Т- і В-системи</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CustomShape 1"/>
          <p:cNvSpPr/>
          <p:nvPr/>
        </p:nvSpPr>
        <p:spPr>
          <a:xfrm>
            <a:off x="755280" y="464400"/>
            <a:ext cx="7628760" cy="49968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3200" spc="-12" strike="noStrike">
                <a:solidFill>
                  <a:srgbClr val="000000"/>
                </a:solidFill>
                <a:latin typeface="Calibri"/>
                <a:ea typeface="DejaVu Sans"/>
              </a:rPr>
              <a:t>Клінічні</a:t>
            </a:r>
            <a:r>
              <a:rPr b="1" lang="ru-RU" sz="3200" spc="-35" strike="noStrike">
                <a:solidFill>
                  <a:srgbClr val="000000"/>
                </a:solidFill>
                <a:latin typeface="Calibri"/>
                <a:ea typeface="DejaVu Sans"/>
              </a:rPr>
              <a:t> </a:t>
            </a:r>
            <a:r>
              <a:rPr b="1" lang="ru-RU" sz="3200" spc="-7" strike="noStrike">
                <a:solidFill>
                  <a:srgbClr val="000000"/>
                </a:solidFill>
                <a:latin typeface="Calibri"/>
                <a:ea typeface="DejaVu Sans"/>
              </a:rPr>
              <a:t>прояви</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первинних</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імунодефіцитів</a:t>
            </a:r>
            <a:endParaRPr b="0" lang="ru-RU" sz="3200" spc="-1" strike="noStrike">
              <a:latin typeface="Arial"/>
            </a:endParaRPr>
          </a:p>
        </p:txBody>
      </p:sp>
      <p:graphicFrame>
        <p:nvGraphicFramePr>
          <p:cNvPr id="490" name="Table 2"/>
          <p:cNvGraphicFramePr/>
          <p:nvPr/>
        </p:nvGraphicFramePr>
        <p:xfrm>
          <a:off x="173160" y="1212840"/>
          <a:ext cx="8856720" cy="4850640"/>
        </p:xfrm>
        <a:graphic>
          <a:graphicData uri="http://schemas.openxmlformats.org/drawingml/2006/table">
            <a:tbl>
              <a:tblPr/>
              <a:tblGrid>
                <a:gridCol w="2088360"/>
                <a:gridCol w="4464360"/>
                <a:gridCol w="2304360"/>
              </a:tblGrid>
              <a:tr h="370800">
                <a:tc>
                  <a:txBody>
                    <a:bodyPr>
                      <a:noAutofit/>
                    </a:bodyPr>
                    <a:p>
                      <a:pPr marL="103680">
                        <a:lnSpc>
                          <a:spcPct val="100000"/>
                        </a:lnSpc>
                        <a:spcBef>
                          <a:spcPts val="244"/>
                        </a:spcBef>
                      </a:pPr>
                      <a:r>
                        <a:rPr b="1" lang="ru-RU" sz="1800" spc="-7" strike="noStrike">
                          <a:solidFill>
                            <a:srgbClr val="ffffff"/>
                          </a:solidFill>
                          <a:latin typeface="Calibri"/>
                        </a:rPr>
                        <a:t>Вид</a:t>
                      </a:r>
                      <a:r>
                        <a:rPr b="1" lang="ru-RU" sz="1800" spc="-35" strike="noStrike">
                          <a:solidFill>
                            <a:srgbClr val="ffffff"/>
                          </a:solidFill>
                          <a:latin typeface="Calibri"/>
                        </a:rPr>
                        <a:t> </a:t>
                      </a:r>
                      <a:r>
                        <a:rPr b="1" lang="ru-RU" sz="1800" spc="-7" strike="noStrike">
                          <a:solidFill>
                            <a:srgbClr val="ffffff"/>
                          </a:solidFill>
                          <a:latin typeface="Calibri"/>
                        </a:rPr>
                        <a:t>первинного</a:t>
                      </a:r>
                      <a:r>
                        <a:rPr b="1" lang="ru-RU" sz="1800" spc="-32" strike="noStrike">
                          <a:solidFill>
                            <a:srgbClr val="ffffff"/>
                          </a:solidFill>
                          <a:latin typeface="Calibri"/>
                        </a:rPr>
                        <a:t> </a:t>
                      </a:r>
                      <a:r>
                        <a:rPr b="1" lang="ru-RU" sz="1800" spc="-7" strike="noStrike">
                          <a:solidFill>
                            <a:srgbClr val="ffffff"/>
                          </a:solidFill>
                          <a:latin typeface="Calibri"/>
                        </a:rPr>
                        <a:t>ІД</a:t>
                      </a:r>
                      <a:endParaRPr b="0" lang="ru-RU"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2060"/>
                    </a:solidFill>
                  </a:tcPr>
                </a:tc>
                <a:tc>
                  <a:txBody>
                    <a:bodyPr>
                      <a:noAutofit/>
                    </a:bodyPr>
                    <a:p>
                      <a:pPr marL="1098720">
                        <a:lnSpc>
                          <a:spcPct val="100000"/>
                        </a:lnSpc>
                        <a:spcBef>
                          <a:spcPts val="244"/>
                        </a:spcBef>
                      </a:pPr>
                      <a:r>
                        <a:rPr b="1" lang="ru-RU" sz="1800" spc="-7" strike="noStrike">
                          <a:solidFill>
                            <a:srgbClr val="ffffff"/>
                          </a:solidFill>
                          <a:latin typeface="Calibri"/>
                        </a:rPr>
                        <a:t>Інфекції</a:t>
                      </a:r>
                      <a:r>
                        <a:rPr b="1" lang="ru-RU" sz="1800" spc="-26" strike="noStrike">
                          <a:solidFill>
                            <a:srgbClr val="ffffff"/>
                          </a:solidFill>
                          <a:latin typeface="Calibri"/>
                        </a:rPr>
                        <a:t> </a:t>
                      </a:r>
                      <a:r>
                        <a:rPr b="1" lang="ru-RU" sz="1800" spc="-7" strike="noStrike">
                          <a:solidFill>
                            <a:srgbClr val="ffffff"/>
                          </a:solidFill>
                          <a:latin typeface="Calibri"/>
                        </a:rPr>
                        <a:t>та</a:t>
                      </a:r>
                      <a:r>
                        <a:rPr b="1" lang="ru-RU" sz="1800" spc="-26" strike="noStrike">
                          <a:solidFill>
                            <a:srgbClr val="ffffff"/>
                          </a:solidFill>
                          <a:latin typeface="Calibri"/>
                        </a:rPr>
                        <a:t> </a:t>
                      </a:r>
                      <a:r>
                        <a:rPr b="1" lang="ru-RU" sz="1800" spc="-7" strike="noStrike">
                          <a:solidFill>
                            <a:srgbClr val="ffffff"/>
                          </a:solidFill>
                          <a:latin typeface="Calibri"/>
                        </a:rPr>
                        <a:t>їх</a:t>
                      </a:r>
                      <a:r>
                        <a:rPr b="1" lang="ru-RU" sz="1800" spc="-26" strike="noStrike">
                          <a:solidFill>
                            <a:srgbClr val="ffffff"/>
                          </a:solidFill>
                          <a:latin typeface="Calibri"/>
                        </a:rPr>
                        <a:t> </a:t>
                      </a:r>
                      <a:r>
                        <a:rPr b="1" lang="ru-RU" sz="1800" spc="-7" strike="noStrike">
                          <a:solidFill>
                            <a:srgbClr val="ffffff"/>
                          </a:solidFill>
                          <a:latin typeface="Calibri"/>
                        </a:rPr>
                        <a:t>збудники</a:t>
                      </a:r>
                      <a:endParaRPr b="0" lang="ru-RU"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2060"/>
                    </a:solidFill>
                  </a:tcPr>
                </a:tc>
                <a:tc>
                  <a:txBody>
                    <a:bodyPr>
                      <a:noAutofit/>
                    </a:bodyPr>
                    <a:p>
                      <a:pPr marL="201240">
                        <a:lnSpc>
                          <a:spcPct val="100000"/>
                        </a:lnSpc>
                        <a:spcBef>
                          <a:spcPts val="244"/>
                        </a:spcBef>
                      </a:pPr>
                      <a:r>
                        <a:rPr b="1" lang="ru-RU" sz="1800" spc="-7" strike="noStrike">
                          <a:solidFill>
                            <a:srgbClr val="ffffff"/>
                          </a:solidFill>
                          <a:latin typeface="Calibri"/>
                        </a:rPr>
                        <a:t>Інші</a:t>
                      </a:r>
                      <a:r>
                        <a:rPr b="1" lang="ru-RU" sz="1800" spc="-46" strike="noStrike">
                          <a:solidFill>
                            <a:srgbClr val="ffffff"/>
                          </a:solidFill>
                          <a:latin typeface="Calibri"/>
                        </a:rPr>
                        <a:t> </a:t>
                      </a:r>
                      <a:r>
                        <a:rPr b="1" lang="ru-RU" sz="1800" spc="-7" strike="noStrike">
                          <a:solidFill>
                            <a:srgbClr val="ffffff"/>
                          </a:solidFill>
                          <a:latin typeface="Calibri"/>
                        </a:rPr>
                        <a:t>захворювання</a:t>
                      </a:r>
                      <a:endParaRPr b="0" lang="ru-RU"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2060"/>
                    </a:solidFill>
                  </a:tcPr>
                </a:tc>
              </a:tr>
              <a:tr h="1188360">
                <a:tc>
                  <a:txBody>
                    <a:bodyPr>
                      <a:noAutofit/>
                    </a:bodyPr>
                    <a:p>
                      <a:pPr marL="90720" algn="just">
                        <a:lnSpc>
                          <a:spcPct val="101000"/>
                        </a:lnSpc>
                        <a:spcBef>
                          <a:spcPts val="221"/>
                        </a:spcBef>
                      </a:pPr>
                      <a:r>
                        <a:rPr b="1" lang="ru-RU" sz="1800" spc="-7" strike="noStrike">
                          <a:solidFill>
                            <a:srgbClr val="000000"/>
                          </a:solidFill>
                          <a:latin typeface="Calibri"/>
                        </a:rPr>
                        <a:t>Недостатність </a:t>
                      </a:r>
                      <a:r>
                        <a:rPr b="1" lang="ru-RU" sz="1800" spc="-395" strike="noStrike">
                          <a:solidFill>
                            <a:srgbClr val="000000"/>
                          </a:solidFill>
                          <a:latin typeface="Calibri"/>
                        </a:rPr>
                        <a:t> </a:t>
                      </a:r>
                      <a:r>
                        <a:rPr b="1" lang="ru-RU" sz="1800" spc="-7" strike="noStrike">
                          <a:solidFill>
                            <a:srgbClr val="000000"/>
                          </a:solidFill>
                          <a:latin typeface="Calibri"/>
                        </a:rPr>
                        <a:t>гуморального  імунітету</a:t>
                      </a:r>
                      <a:endParaRPr b="0" lang="ru-RU" sz="1800" spc="-1" strike="noStrike">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d0d8e8"/>
                    </a:solidFill>
                  </a:tcPr>
                </a:tc>
                <a:tc>
                  <a:txBody>
                    <a:bodyPr>
                      <a:noAutofit/>
                    </a:bodyPr>
                    <a:p>
                      <a:pPr marL="90720">
                        <a:lnSpc>
                          <a:spcPct val="100000"/>
                        </a:lnSpc>
                        <a:spcBef>
                          <a:spcPts val="244"/>
                        </a:spcBef>
                      </a:pPr>
                      <a:r>
                        <a:rPr b="1" lang="ru-RU" sz="1800" spc="-7" strike="noStrike">
                          <a:solidFill>
                            <a:srgbClr val="002060"/>
                          </a:solidFill>
                          <a:latin typeface="Calibri"/>
                        </a:rPr>
                        <a:t>-</a:t>
                      </a:r>
                      <a:r>
                        <a:rPr b="1" lang="ru-RU" sz="1800" spc="-7" strike="noStrike">
                          <a:solidFill>
                            <a:srgbClr val="000000"/>
                          </a:solidFill>
                          <a:latin typeface="Calibri"/>
                        </a:rPr>
                        <a:t>Дихальна система, ЛОР-органи, шкіра </a:t>
                      </a:r>
                      <a:r>
                        <a:rPr b="1" lang="ru-RU" sz="1800" spc="-395" strike="noStrike">
                          <a:solidFill>
                            <a:srgbClr val="000000"/>
                          </a:solidFill>
                          <a:latin typeface="Calibri"/>
                        </a:rPr>
                        <a:t> </a:t>
                      </a:r>
                      <a:r>
                        <a:rPr b="1" lang="ru-RU" sz="1800" spc="-7" strike="noStrike">
                          <a:solidFill>
                            <a:srgbClr val="000000"/>
                          </a:solidFill>
                          <a:latin typeface="Calibri"/>
                        </a:rPr>
                        <a:t>(піогенна</a:t>
                      </a:r>
                      <a:r>
                        <a:rPr b="1" lang="ru-RU" sz="1800" spc="-12" strike="noStrike">
                          <a:solidFill>
                            <a:srgbClr val="000000"/>
                          </a:solidFill>
                          <a:latin typeface="Calibri"/>
                        </a:rPr>
                        <a:t> </a:t>
                      </a:r>
                      <a:r>
                        <a:rPr b="1" lang="ru-RU" sz="1800" spc="-7" strike="noStrike">
                          <a:solidFill>
                            <a:srgbClr val="000000"/>
                          </a:solidFill>
                          <a:latin typeface="Calibri"/>
                        </a:rPr>
                        <a:t>флора)</a:t>
                      </a:r>
                      <a:endParaRPr b="0" lang="ru-RU" sz="1800" spc="-1" strike="noStrike">
                        <a:latin typeface="Arial"/>
                      </a:endParaRPr>
                    </a:p>
                    <a:p>
                      <a:pPr marL="90720">
                        <a:lnSpc>
                          <a:spcPts val="2120"/>
                        </a:lnSpc>
                        <a:spcBef>
                          <a:spcPts val="145"/>
                        </a:spcBef>
                      </a:pPr>
                      <a:r>
                        <a:rPr b="1" lang="ru-RU" sz="1800" spc="-7" strike="noStrike">
                          <a:solidFill>
                            <a:srgbClr val="000000"/>
                          </a:solidFill>
                          <a:latin typeface="Calibri"/>
                        </a:rPr>
                        <a:t>-Гастроінтестинальна патологія </a:t>
                      </a:r>
                      <a:r>
                        <a:rPr b="1" lang="ru-RU" sz="1800" spc="-395" strike="noStrike">
                          <a:solidFill>
                            <a:srgbClr val="000000"/>
                          </a:solidFill>
                          <a:latin typeface="Calibri"/>
                        </a:rPr>
                        <a:t> </a:t>
                      </a:r>
                      <a:r>
                        <a:rPr b="1" lang="ru-RU" sz="1800" spc="-7" strike="noStrike">
                          <a:solidFill>
                            <a:srgbClr val="000000"/>
                          </a:solidFill>
                          <a:latin typeface="Calibri"/>
                        </a:rPr>
                        <a:t>(ентеровіруси,</a:t>
                      </a:r>
                      <a:r>
                        <a:rPr b="1" lang="ru-RU" sz="1800" spc="-15" strike="noStrike">
                          <a:solidFill>
                            <a:srgbClr val="000000"/>
                          </a:solidFill>
                          <a:latin typeface="Calibri"/>
                        </a:rPr>
                        <a:t> </a:t>
                      </a:r>
                      <a:r>
                        <a:rPr b="1" lang="ru-RU" sz="1800" spc="-7" strike="noStrike">
                          <a:solidFill>
                            <a:srgbClr val="000000"/>
                          </a:solidFill>
                          <a:latin typeface="Calibri"/>
                        </a:rPr>
                        <a:t>лямблії)</a:t>
                      </a:r>
                      <a:endParaRPr b="0" lang="ru-RU" sz="1800" spc="-1" strike="noStrike">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d0d8e8"/>
                    </a:solidFill>
                  </a:tcPr>
                </a:tc>
                <a:tc>
                  <a:txBody>
                    <a:bodyPr>
                      <a:noAutofit/>
                    </a:bodyPr>
                    <a:p>
                      <a:pPr marL="90720">
                        <a:lnSpc>
                          <a:spcPct val="101000"/>
                        </a:lnSpc>
                        <a:spcBef>
                          <a:spcPts val="221"/>
                        </a:spcBef>
                      </a:pPr>
                      <a:r>
                        <a:rPr b="1" lang="ru-RU" sz="1800" spc="-7" strike="noStrike">
                          <a:solidFill>
                            <a:srgbClr val="000000"/>
                          </a:solidFill>
                          <a:latin typeface="Calibri"/>
                        </a:rPr>
                        <a:t>-Алергічні</a:t>
                      </a:r>
                      <a:r>
                        <a:rPr b="1" lang="ru-RU" sz="1800" spc="-92" strike="noStrike">
                          <a:solidFill>
                            <a:srgbClr val="000000"/>
                          </a:solidFill>
                          <a:latin typeface="Calibri"/>
                        </a:rPr>
                        <a:t> </a:t>
                      </a:r>
                      <a:r>
                        <a:rPr b="1" lang="ru-RU" sz="1800" spc="-7" strike="noStrike">
                          <a:solidFill>
                            <a:srgbClr val="000000"/>
                          </a:solidFill>
                          <a:latin typeface="Calibri"/>
                        </a:rPr>
                        <a:t>та </a:t>
                      </a:r>
                      <a:r>
                        <a:rPr b="1" lang="ru-RU" sz="1800" spc="-392" strike="noStrike">
                          <a:solidFill>
                            <a:srgbClr val="000000"/>
                          </a:solidFill>
                          <a:latin typeface="Calibri"/>
                        </a:rPr>
                        <a:t> </a:t>
                      </a:r>
                      <a:r>
                        <a:rPr b="1" lang="ru-RU" sz="1800" spc="-7" strike="noStrike">
                          <a:solidFill>
                            <a:srgbClr val="000000"/>
                          </a:solidFill>
                          <a:latin typeface="Calibri"/>
                        </a:rPr>
                        <a:t>аутоімунні </a:t>
                      </a:r>
                      <a:r>
                        <a:rPr b="1" lang="ru-RU" sz="1800" spc="-1" strike="noStrike">
                          <a:solidFill>
                            <a:srgbClr val="000000"/>
                          </a:solidFill>
                          <a:latin typeface="Calibri"/>
                        </a:rPr>
                        <a:t> </a:t>
                      </a:r>
                      <a:r>
                        <a:rPr b="1" lang="ru-RU" sz="1800" spc="-7" strike="noStrike">
                          <a:solidFill>
                            <a:srgbClr val="000000"/>
                          </a:solidFill>
                          <a:latin typeface="Calibri"/>
                        </a:rPr>
                        <a:t>захворювання</a:t>
                      </a:r>
                      <a:endParaRPr b="0" lang="ru-RU" sz="1800" spc="-1" strike="noStrike">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d0d8e8"/>
                    </a:solidFill>
                  </a:tcPr>
                </a:tc>
              </a:tr>
              <a:tr h="1188360">
                <a:tc>
                  <a:txBody>
                    <a:bodyPr>
                      <a:noAutofit/>
                    </a:bodyPr>
                    <a:p>
                      <a:pPr marL="90720">
                        <a:lnSpc>
                          <a:spcPct val="101000"/>
                        </a:lnSpc>
                        <a:spcBef>
                          <a:spcPts val="221"/>
                        </a:spcBef>
                      </a:pPr>
                      <a:r>
                        <a:rPr b="1" lang="ru-RU" sz="1800" spc="-7" strike="noStrike">
                          <a:solidFill>
                            <a:srgbClr val="000000"/>
                          </a:solidFill>
                          <a:latin typeface="Calibri"/>
                        </a:rPr>
                        <a:t>Недостатність  клітинного </a:t>
                      </a:r>
                      <a:r>
                        <a:rPr b="1" lang="ru-RU" sz="1800" spc="-1" strike="noStrike">
                          <a:solidFill>
                            <a:srgbClr val="000000"/>
                          </a:solidFill>
                          <a:latin typeface="Calibri"/>
                        </a:rPr>
                        <a:t> </a:t>
                      </a:r>
                      <a:r>
                        <a:rPr b="1" lang="ru-RU" sz="1800" spc="-7" strike="noStrike">
                          <a:solidFill>
                            <a:srgbClr val="000000"/>
                          </a:solidFill>
                          <a:latin typeface="Calibri"/>
                        </a:rPr>
                        <a:t>імунітету</a:t>
                      </a:r>
                      <a:endParaRPr b="0" lang="ru-RU"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df4"/>
                    </a:solidFill>
                  </a:tcPr>
                </a:tc>
                <a:tc>
                  <a:txBody>
                    <a:bodyPr>
                      <a:noAutofit/>
                    </a:bodyPr>
                    <a:p>
                      <a:pPr marL="90720">
                        <a:lnSpc>
                          <a:spcPct val="100000"/>
                        </a:lnSpc>
                        <a:spcBef>
                          <a:spcPts val="244"/>
                        </a:spcBef>
                      </a:pPr>
                      <a:r>
                        <a:rPr b="1" lang="ru-RU" sz="1800" spc="-7" strike="noStrike">
                          <a:solidFill>
                            <a:srgbClr val="000000"/>
                          </a:solidFill>
                          <a:latin typeface="Calibri"/>
                        </a:rPr>
                        <a:t>Опортуністичні та рецидивуючі</a:t>
                      </a:r>
                      <a:r>
                        <a:rPr b="1" lang="ru-RU" sz="1800" spc="-1" strike="noStrike">
                          <a:solidFill>
                            <a:srgbClr val="000000"/>
                          </a:solidFill>
                          <a:latin typeface="Calibri"/>
                        </a:rPr>
                        <a:t> </a:t>
                      </a:r>
                      <a:r>
                        <a:rPr b="1" lang="ru-RU" sz="1800" spc="-7" strike="noStrike">
                          <a:solidFill>
                            <a:srgbClr val="000000"/>
                          </a:solidFill>
                          <a:latin typeface="Calibri"/>
                        </a:rPr>
                        <a:t>/хронічні </a:t>
                      </a:r>
                      <a:r>
                        <a:rPr b="1" lang="ru-RU" sz="1800" spc="-395" strike="noStrike">
                          <a:solidFill>
                            <a:srgbClr val="000000"/>
                          </a:solidFill>
                          <a:latin typeface="Calibri"/>
                        </a:rPr>
                        <a:t> </a:t>
                      </a:r>
                      <a:r>
                        <a:rPr b="1" lang="ru-RU" sz="1800" spc="-7" strike="noStrike">
                          <a:solidFill>
                            <a:srgbClr val="000000"/>
                          </a:solidFill>
                          <a:latin typeface="Calibri"/>
                        </a:rPr>
                        <a:t>інфекції органів дихання, травлення, </a:t>
                      </a:r>
                      <a:r>
                        <a:rPr b="1" lang="ru-RU" sz="1800" spc="-1" strike="noStrike">
                          <a:solidFill>
                            <a:srgbClr val="000000"/>
                          </a:solidFill>
                          <a:latin typeface="Calibri"/>
                        </a:rPr>
                        <a:t> </a:t>
                      </a:r>
                      <a:r>
                        <a:rPr b="1" lang="ru-RU" sz="1800" spc="-7" strike="noStrike">
                          <a:solidFill>
                            <a:srgbClr val="000000"/>
                          </a:solidFill>
                          <a:latin typeface="Calibri"/>
                        </a:rPr>
                        <a:t>шкіри, ЦНС (бактерії, віруси, найпростіші, </a:t>
                      </a:r>
                      <a:r>
                        <a:rPr b="1" lang="ru-RU" sz="1800" spc="-395" strike="noStrike">
                          <a:solidFill>
                            <a:srgbClr val="000000"/>
                          </a:solidFill>
                          <a:latin typeface="Calibri"/>
                        </a:rPr>
                        <a:t> </a:t>
                      </a:r>
                      <a:r>
                        <a:rPr b="1" lang="ru-RU" sz="1800" spc="-7" strike="noStrike">
                          <a:solidFill>
                            <a:srgbClr val="000000"/>
                          </a:solidFill>
                          <a:latin typeface="Calibri"/>
                        </a:rPr>
                        <a:t>гриби)</a:t>
                      </a:r>
                      <a:endParaRPr b="0" lang="ru-RU"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df4"/>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df4"/>
                    </a:solidFill>
                  </a:tcPr>
                </a:tc>
              </a:tr>
              <a:tr h="1188360">
                <a:tc>
                  <a:txBody>
                    <a:bodyPr>
                      <a:noAutofit/>
                    </a:bodyPr>
                    <a:p>
                      <a:pPr marL="90720">
                        <a:lnSpc>
                          <a:spcPct val="100000"/>
                        </a:lnSpc>
                        <a:spcBef>
                          <a:spcPts val="244"/>
                        </a:spcBef>
                      </a:pPr>
                      <a:r>
                        <a:rPr b="1" lang="ru-RU" sz="1800" spc="-7" strike="noStrike">
                          <a:solidFill>
                            <a:srgbClr val="000000"/>
                          </a:solidFill>
                          <a:latin typeface="Calibri"/>
                        </a:rPr>
                        <a:t>Недостатність  фагоцитозу</a:t>
                      </a:r>
                      <a:endParaRPr b="0" lang="ru-RU"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8"/>
                    </a:solidFill>
                  </a:tcPr>
                </a:tc>
                <a:tc>
                  <a:txBody>
                    <a:bodyPr>
                      <a:noAutofit/>
                    </a:bodyPr>
                    <a:p>
                      <a:pPr marL="90720">
                        <a:lnSpc>
                          <a:spcPct val="100000"/>
                        </a:lnSpc>
                        <a:spcBef>
                          <a:spcPts val="244"/>
                        </a:spcBef>
                      </a:pPr>
                      <a:r>
                        <a:rPr b="1" lang="ru-RU" sz="1800" spc="-7" strike="noStrike">
                          <a:solidFill>
                            <a:srgbClr val="000000"/>
                          </a:solidFill>
                          <a:latin typeface="Calibri"/>
                        </a:rPr>
                        <a:t>Інфекції шкіри, легень (</a:t>
                      </a:r>
                      <a:r>
                        <a:rPr b="0" lang="ru-RU" sz="1800" spc="-7" strike="noStrike">
                          <a:solidFill>
                            <a:srgbClr val="000000"/>
                          </a:solidFill>
                          <a:latin typeface="Calibri"/>
                        </a:rPr>
                        <a:t>мікроорганізмами, </a:t>
                      </a:r>
                      <a:r>
                        <a:rPr b="0" lang="ru-RU" sz="1800" spc="-395" strike="noStrike">
                          <a:solidFill>
                            <a:srgbClr val="000000"/>
                          </a:solidFill>
                          <a:latin typeface="Calibri"/>
                        </a:rPr>
                        <a:t> </a:t>
                      </a:r>
                      <a:r>
                        <a:rPr b="0" lang="ru-RU" sz="1800" spc="-7" strike="noStrike">
                          <a:solidFill>
                            <a:srgbClr val="000000"/>
                          </a:solidFill>
                          <a:latin typeface="Calibri"/>
                        </a:rPr>
                        <a:t>що </a:t>
                      </a:r>
                      <a:r>
                        <a:rPr b="0" lang="ru-RU" sz="1800" spc="-1" strike="noStrike">
                          <a:solidFill>
                            <a:srgbClr val="000000"/>
                          </a:solidFill>
                          <a:latin typeface="Calibri"/>
                        </a:rPr>
                        <a:t>виробляють </a:t>
                      </a:r>
                      <a:r>
                        <a:rPr b="0" lang="ru-RU" sz="1800" spc="-7" strike="noStrike">
                          <a:solidFill>
                            <a:srgbClr val="000000"/>
                          </a:solidFill>
                          <a:latin typeface="Calibri"/>
                        </a:rPr>
                        <a:t>каталазу (Staph. </a:t>
                      </a:r>
                      <a:r>
                        <a:rPr b="0" lang="ru-RU" sz="1800" spc="-1" strike="noStrike">
                          <a:solidFill>
                            <a:srgbClr val="000000"/>
                          </a:solidFill>
                          <a:latin typeface="Calibri"/>
                        </a:rPr>
                        <a:t>aureus,  </a:t>
                      </a:r>
                      <a:r>
                        <a:rPr b="0" lang="ru-RU" sz="1800" spc="-7" strike="noStrike">
                          <a:solidFill>
                            <a:srgbClr val="000000"/>
                          </a:solidFill>
                          <a:latin typeface="Calibri"/>
                        </a:rPr>
                        <a:t>Serratia, Escherichia, Pseudomonas), </a:t>
                      </a:r>
                      <a:r>
                        <a:rPr b="0" lang="ru-RU" sz="1800" spc="-1" strike="noStrike">
                          <a:solidFill>
                            <a:srgbClr val="000000"/>
                          </a:solidFill>
                          <a:latin typeface="Calibri"/>
                        </a:rPr>
                        <a:t> </a:t>
                      </a:r>
                      <a:r>
                        <a:rPr b="0" lang="ru-RU" sz="1800" spc="-7" strike="noStrike">
                          <a:solidFill>
                            <a:srgbClr val="000000"/>
                          </a:solidFill>
                          <a:latin typeface="Calibri"/>
                        </a:rPr>
                        <a:t>грибкові</a:t>
                      </a:r>
                      <a:r>
                        <a:rPr b="0" lang="ru-RU" sz="1800" spc="-12" strike="noStrike">
                          <a:solidFill>
                            <a:srgbClr val="000000"/>
                          </a:solidFill>
                          <a:latin typeface="Calibri"/>
                        </a:rPr>
                        <a:t> </a:t>
                      </a:r>
                      <a:r>
                        <a:rPr b="0" lang="ru-RU" sz="1800" spc="-7" strike="noStrike">
                          <a:solidFill>
                            <a:srgbClr val="000000"/>
                          </a:solidFill>
                          <a:latin typeface="Calibri"/>
                        </a:rPr>
                        <a:t>інфекції</a:t>
                      </a:r>
                      <a:endParaRPr b="0" lang="ru-RU"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8"/>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8"/>
                    </a:solidFill>
                  </a:tcPr>
                </a:tc>
              </a:tr>
              <a:tr h="915120">
                <a:tc>
                  <a:txBody>
                    <a:bodyPr>
                      <a:noAutofit/>
                    </a:bodyPr>
                    <a:p>
                      <a:pPr marL="90720">
                        <a:lnSpc>
                          <a:spcPct val="100000"/>
                        </a:lnSpc>
                        <a:spcBef>
                          <a:spcPts val="244"/>
                        </a:spcBef>
                      </a:pPr>
                      <a:r>
                        <a:rPr b="1" lang="ru-RU" sz="1800" spc="-7" strike="noStrike">
                          <a:solidFill>
                            <a:srgbClr val="000000"/>
                          </a:solidFill>
                          <a:latin typeface="Calibri"/>
                        </a:rPr>
                        <a:t>Недостатність  комплементу</a:t>
                      </a:r>
                      <a:endParaRPr b="0" lang="ru-RU"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df4"/>
                    </a:solidFill>
                  </a:tcPr>
                </a:tc>
                <a:tc>
                  <a:txBody>
                    <a:bodyPr>
                      <a:noAutofit/>
                    </a:bodyPr>
                    <a:p>
                      <a:pPr marL="90720">
                        <a:lnSpc>
                          <a:spcPct val="100000"/>
                        </a:lnSpc>
                        <a:spcBef>
                          <a:spcPts val="244"/>
                        </a:spcBef>
                      </a:pPr>
                      <a:r>
                        <a:rPr b="1" lang="ru-RU" sz="1800" spc="-7" strike="noStrike">
                          <a:solidFill>
                            <a:srgbClr val="000000"/>
                          </a:solidFill>
                          <a:latin typeface="Calibri"/>
                        </a:rPr>
                        <a:t>Сепсис,</a:t>
                      </a:r>
                      <a:r>
                        <a:rPr b="1" lang="ru-RU" sz="1800" spc="-26" strike="noStrike">
                          <a:solidFill>
                            <a:srgbClr val="000000"/>
                          </a:solidFill>
                          <a:latin typeface="Calibri"/>
                        </a:rPr>
                        <a:t> </a:t>
                      </a:r>
                      <a:r>
                        <a:rPr b="1" lang="ru-RU" sz="1800" spc="-7" strike="noStrike">
                          <a:solidFill>
                            <a:srgbClr val="000000"/>
                          </a:solidFill>
                          <a:latin typeface="Calibri"/>
                        </a:rPr>
                        <a:t>кардит</a:t>
                      </a:r>
                      <a:r>
                        <a:rPr b="1" lang="ru-RU" sz="1800" spc="-26" strike="noStrike">
                          <a:solidFill>
                            <a:srgbClr val="000000"/>
                          </a:solidFill>
                          <a:latin typeface="Calibri"/>
                        </a:rPr>
                        <a:t> </a:t>
                      </a:r>
                      <a:r>
                        <a:rPr b="1" lang="ru-RU" sz="1800" spc="-7" strike="noStrike">
                          <a:solidFill>
                            <a:srgbClr val="000000"/>
                          </a:solidFill>
                          <a:latin typeface="Calibri"/>
                        </a:rPr>
                        <a:t>та</a:t>
                      </a:r>
                      <a:r>
                        <a:rPr b="1" lang="ru-RU" sz="1800" spc="-26" strike="noStrike">
                          <a:solidFill>
                            <a:srgbClr val="000000"/>
                          </a:solidFill>
                          <a:latin typeface="Calibri"/>
                        </a:rPr>
                        <a:t> </a:t>
                      </a:r>
                      <a:r>
                        <a:rPr b="1" lang="ru-RU" sz="1800" spc="-7" strike="noStrike">
                          <a:solidFill>
                            <a:srgbClr val="000000"/>
                          </a:solidFill>
                          <a:latin typeface="Calibri"/>
                        </a:rPr>
                        <a:t>ін.</a:t>
                      </a:r>
                      <a:r>
                        <a:rPr b="1" lang="ru-RU" sz="1800" spc="-60" strike="noStrike">
                          <a:solidFill>
                            <a:srgbClr val="000000"/>
                          </a:solidFill>
                          <a:latin typeface="Calibri"/>
                        </a:rPr>
                        <a:t> </a:t>
                      </a:r>
                      <a:r>
                        <a:rPr b="1" lang="ru-RU" sz="1800" spc="-7" strike="noStrike">
                          <a:solidFill>
                            <a:srgbClr val="000000"/>
                          </a:solidFill>
                          <a:latin typeface="Calibri"/>
                        </a:rPr>
                        <a:t>(стрептокок, </a:t>
                      </a:r>
                      <a:r>
                        <a:rPr b="1" lang="ru-RU" sz="1800" spc="-395" strike="noStrike">
                          <a:solidFill>
                            <a:srgbClr val="000000"/>
                          </a:solidFill>
                          <a:latin typeface="Calibri"/>
                        </a:rPr>
                        <a:t> </a:t>
                      </a:r>
                      <a:r>
                        <a:rPr b="1" lang="ru-RU" sz="1800" spc="-7" strike="noStrike">
                          <a:solidFill>
                            <a:srgbClr val="000000"/>
                          </a:solidFill>
                          <a:latin typeface="Calibri"/>
                        </a:rPr>
                        <a:t>пневмокок,</a:t>
                      </a:r>
                      <a:r>
                        <a:rPr b="1" lang="ru-RU" sz="1800" spc="344" strike="noStrike">
                          <a:solidFill>
                            <a:srgbClr val="000000"/>
                          </a:solidFill>
                          <a:latin typeface="Calibri"/>
                        </a:rPr>
                        <a:t> </a:t>
                      </a:r>
                      <a:r>
                        <a:rPr b="1" i="1" lang="ru-RU" sz="1800" spc="-7" strike="noStrike">
                          <a:solidFill>
                            <a:srgbClr val="000000"/>
                          </a:solidFill>
                          <a:latin typeface="Calibri"/>
                        </a:rPr>
                        <a:t>Neisseria)</a:t>
                      </a:r>
                      <a:endParaRPr b="0" lang="ru-RU"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df4"/>
                    </a:solidFill>
                  </a:tcPr>
                </a:tc>
                <a:tc>
                  <a:txBody>
                    <a:bodyPr>
                      <a:noAutofit/>
                    </a:bodyPr>
                    <a:p>
                      <a:pPr marL="90720">
                        <a:lnSpc>
                          <a:spcPct val="100000"/>
                        </a:lnSpc>
                        <a:spcBef>
                          <a:spcPts val="244"/>
                        </a:spcBef>
                      </a:pPr>
                      <a:r>
                        <a:rPr b="1" lang="ru-RU" sz="1800" spc="-7" strike="noStrike">
                          <a:solidFill>
                            <a:srgbClr val="000000"/>
                          </a:solidFill>
                          <a:latin typeface="Calibri"/>
                        </a:rPr>
                        <a:t>-Аутоімунні </a:t>
                      </a:r>
                      <a:r>
                        <a:rPr b="1" lang="ru-RU" sz="1800" spc="-1" strike="noStrike">
                          <a:solidFill>
                            <a:srgbClr val="000000"/>
                          </a:solidFill>
                          <a:latin typeface="Calibri"/>
                        </a:rPr>
                        <a:t> </a:t>
                      </a:r>
                      <a:r>
                        <a:rPr b="1" lang="ru-RU" sz="1800" spc="-7" strike="noStrike">
                          <a:solidFill>
                            <a:srgbClr val="000000"/>
                          </a:solidFill>
                          <a:latin typeface="Calibri"/>
                        </a:rPr>
                        <a:t>захворювання</a:t>
                      </a:r>
                      <a:endParaRPr b="0" lang="ru-RU"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df4"/>
                    </a:solidFill>
                  </a:tcPr>
                </a:tc>
              </a:tr>
            </a:tbl>
          </a:graphicData>
        </a:graphic>
      </p:graphicFrame>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1" name="CustomShape 1"/>
          <p:cNvSpPr/>
          <p:nvPr/>
        </p:nvSpPr>
        <p:spPr>
          <a:xfrm>
            <a:off x="720000" y="216000"/>
            <a:ext cx="8060760" cy="906120"/>
          </a:xfrm>
          <a:prstGeom prst="rect">
            <a:avLst/>
          </a:prstGeom>
          <a:noFill/>
          <a:ln>
            <a:noFill/>
          </a:ln>
        </p:spPr>
        <p:style>
          <a:lnRef idx="0"/>
          <a:fillRef idx="0"/>
          <a:effectRef idx="0"/>
          <a:fontRef idx="minor"/>
        </p:style>
        <p:txBody>
          <a:bodyPr lIns="0" rIns="0" tIns="53280" bIns="0">
            <a:spAutoFit/>
          </a:bodyPr>
          <a:p>
            <a:pPr marL="2496240" indent="-2358000">
              <a:lnSpc>
                <a:spcPct val="100000"/>
              </a:lnSpc>
              <a:spcBef>
                <a:spcPts val="99"/>
              </a:spcBef>
            </a:pPr>
            <a:r>
              <a:rPr b="1" lang="ru-RU" sz="2800" spc="-12" strike="noStrike">
                <a:solidFill>
                  <a:srgbClr val="000000"/>
                </a:solidFill>
                <a:latin typeface="Calibri"/>
                <a:ea typeface="DejaVu Sans"/>
              </a:rPr>
              <a:t>Загальні </a:t>
            </a:r>
            <a:r>
              <a:rPr b="1" lang="ru-RU" sz="2800" spc="-7" strike="noStrike">
                <a:solidFill>
                  <a:srgbClr val="000000"/>
                </a:solidFill>
                <a:latin typeface="Calibri"/>
                <a:ea typeface="DejaVu Sans"/>
              </a:rPr>
              <a:t>принципи ведення дітей </a:t>
            </a:r>
            <a:r>
              <a:rPr b="1" lang="ru-RU" sz="2800" spc="-1" strike="noStrike">
                <a:solidFill>
                  <a:srgbClr val="000000"/>
                </a:solidFill>
                <a:latin typeface="Calibri"/>
                <a:ea typeface="DejaVu Sans"/>
              </a:rPr>
              <a:t>з </a:t>
            </a:r>
            <a:r>
              <a:rPr b="1" lang="ru-RU" sz="2800" spc="-7" strike="noStrike">
                <a:solidFill>
                  <a:srgbClr val="000000"/>
                </a:solidFill>
                <a:latin typeface="Calibri"/>
                <a:ea typeface="DejaVu Sans"/>
              </a:rPr>
              <a:t>первинним </a:t>
            </a:r>
            <a:r>
              <a:rPr b="1" lang="ru-RU" sz="2800" spc="-622" strike="noStrike">
                <a:solidFill>
                  <a:srgbClr val="000000"/>
                </a:solidFill>
                <a:latin typeface="Calibri"/>
                <a:ea typeface="DejaVu Sans"/>
              </a:rPr>
              <a:t> </a:t>
            </a:r>
            <a:r>
              <a:rPr b="1" lang="ru-RU" sz="2800" spc="-7" strike="noStrike">
                <a:solidFill>
                  <a:srgbClr val="000000"/>
                </a:solidFill>
                <a:latin typeface="Calibri"/>
                <a:ea typeface="DejaVu Sans"/>
              </a:rPr>
              <a:t>імунодефіцитом</a:t>
            </a:r>
            <a:endParaRPr b="0" lang="ru-RU" sz="2800" spc="-1" strike="noStrike">
              <a:latin typeface="Arial"/>
            </a:endParaRPr>
          </a:p>
        </p:txBody>
      </p:sp>
      <p:sp>
        <p:nvSpPr>
          <p:cNvPr id="492" name="CustomShape 2"/>
          <p:cNvSpPr/>
          <p:nvPr/>
        </p:nvSpPr>
        <p:spPr>
          <a:xfrm>
            <a:off x="576000" y="1368000"/>
            <a:ext cx="8134920" cy="4294080"/>
          </a:xfrm>
          <a:prstGeom prst="rect">
            <a:avLst/>
          </a:prstGeom>
          <a:noFill/>
          <a:ln>
            <a:noFill/>
          </a:ln>
        </p:spPr>
        <p:style>
          <a:lnRef idx="0"/>
          <a:fillRef idx="0"/>
          <a:effectRef idx="0"/>
          <a:fontRef idx="minor"/>
        </p:style>
        <p:txBody>
          <a:bodyPr lIns="0" rIns="0" tIns="6480" bIns="0">
            <a:spAutoFit/>
          </a:bodyPr>
          <a:p>
            <a:pPr marL="350640" indent="-336240">
              <a:lnSpc>
                <a:spcPct val="100000"/>
              </a:lnSpc>
              <a:spcBef>
                <a:spcPts val="51"/>
              </a:spcBef>
              <a:buClr>
                <a:srgbClr val="000000"/>
              </a:buClr>
              <a:buSzPct val="103000"/>
              <a:buFont typeface="StarSymbol"/>
              <a:buAutoNum type="arabicPeriod"/>
            </a:pPr>
            <a:r>
              <a:rPr b="1" lang="ru-RU" sz="2000" spc="-7" strike="noStrike">
                <a:solidFill>
                  <a:srgbClr val="000000"/>
                </a:solidFill>
                <a:latin typeface="Calibri"/>
                <a:ea typeface="DejaVu Sans"/>
              </a:rPr>
              <a:t>Гігієна довкілля, </a:t>
            </a:r>
            <a:r>
              <a:rPr b="1" lang="ru-RU" sz="2000" spc="-1" strike="noStrike">
                <a:solidFill>
                  <a:srgbClr val="000000"/>
                </a:solidFill>
                <a:latin typeface="Calibri"/>
                <a:ea typeface="DejaVu Sans"/>
              </a:rPr>
              <a:t>а </a:t>
            </a:r>
            <a:r>
              <a:rPr b="1" lang="ru-RU" sz="2000" spc="-7" strike="noStrike">
                <a:solidFill>
                  <a:srgbClr val="000000"/>
                </a:solidFill>
                <a:latin typeface="Calibri"/>
                <a:ea typeface="DejaVu Sans"/>
              </a:rPr>
              <a:t>при важкому ІД </a:t>
            </a:r>
            <a:r>
              <a:rPr b="1" lang="ru-RU" sz="2000" spc="-1" strike="noStrike">
                <a:solidFill>
                  <a:srgbClr val="000000"/>
                </a:solidFill>
                <a:latin typeface="Calibri"/>
                <a:ea typeface="DejaVu Sans"/>
              </a:rPr>
              <a:t>– </a:t>
            </a:r>
            <a:r>
              <a:rPr b="1" lang="ru-RU" sz="2000" spc="-7" strike="noStrike">
                <a:solidFill>
                  <a:srgbClr val="000000"/>
                </a:solidFill>
                <a:latin typeface="Calibri"/>
                <a:ea typeface="DejaVu Sans"/>
              </a:rPr>
              <a:t>створення гнотобіологічних </a:t>
            </a:r>
            <a:r>
              <a:rPr b="1" lang="ru-RU" sz="2000" spc="-440" strike="noStrike">
                <a:solidFill>
                  <a:srgbClr val="000000"/>
                </a:solidFill>
                <a:latin typeface="Calibri"/>
                <a:ea typeface="DejaVu Sans"/>
              </a:rPr>
              <a:t> </a:t>
            </a:r>
            <a:r>
              <a:rPr b="1" lang="ru-RU" sz="2000" spc="-7" strike="noStrike">
                <a:solidFill>
                  <a:srgbClr val="000000"/>
                </a:solidFill>
                <a:latin typeface="Calibri"/>
                <a:ea typeface="DejaVu Sans"/>
              </a:rPr>
              <a:t>умов</a:t>
            </a:r>
            <a:r>
              <a:rPr b="1" lang="ru-RU" sz="2000" spc="-12" strike="noStrike">
                <a:solidFill>
                  <a:srgbClr val="000000"/>
                </a:solidFill>
                <a:latin typeface="Calibri"/>
                <a:ea typeface="DejaVu Sans"/>
              </a:rPr>
              <a:t> </a:t>
            </a:r>
            <a:r>
              <a:rPr b="1" lang="ru-RU" sz="2000" spc="-7" strike="noStrike">
                <a:solidFill>
                  <a:srgbClr val="000000"/>
                </a:solidFill>
                <a:latin typeface="Calibri"/>
                <a:ea typeface="DejaVu Sans"/>
              </a:rPr>
              <a:t>(стерильний бокс)</a:t>
            </a:r>
            <a:endParaRPr b="0" lang="ru-RU" sz="2000" spc="-1" strike="noStrike">
              <a:latin typeface="Arial"/>
            </a:endParaRPr>
          </a:p>
          <a:p>
            <a:pPr>
              <a:lnSpc>
                <a:spcPct val="100000"/>
              </a:lnSpc>
              <a:spcBef>
                <a:spcPts val="20"/>
              </a:spcBef>
            </a:pPr>
            <a:endParaRPr b="0" lang="ru-RU" sz="2000" spc="-1" strike="noStrike">
              <a:latin typeface="Arial"/>
            </a:endParaRPr>
          </a:p>
          <a:p>
            <a:pPr marL="350640" indent="-336240">
              <a:lnSpc>
                <a:spcPts val="2455"/>
              </a:lnSpc>
              <a:buClr>
                <a:srgbClr val="000000"/>
              </a:buClr>
              <a:buSzPct val="103000"/>
              <a:buFont typeface="Calibri"/>
              <a:buAutoNum type="arabicPeriod"/>
            </a:pPr>
            <a:r>
              <a:rPr b="1" lang="ru-RU" sz="2000" spc="-7" strike="noStrike">
                <a:solidFill>
                  <a:srgbClr val="000000"/>
                </a:solidFill>
                <a:latin typeface="Calibri"/>
                <a:ea typeface="DejaVu Sans"/>
              </a:rPr>
              <a:t>Замісна</a:t>
            </a:r>
            <a:r>
              <a:rPr b="1" lang="ru-RU" sz="2000" spc="-26" strike="noStrike">
                <a:solidFill>
                  <a:srgbClr val="000000"/>
                </a:solidFill>
                <a:latin typeface="Calibri"/>
                <a:ea typeface="DejaVu Sans"/>
              </a:rPr>
              <a:t> </a:t>
            </a:r>
            <a:r>
              <a:rPr b="1" lang="ru-RU" sz="2000" spc="-1" strike="noStrike">
                <a:solidFill>
                  <a:srgbClr val="000000"/>
                </a:solidFill>
                <a:latin typeface="Calibri"/>
                <a:ea typeface="DejaVu Sans"/>
              </a:rPr>
              <a:t>і</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підтримуюча</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планова</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терапія:</a:t>
            </a:r>
            <a:endParaRPr b="0" lang="ru-RU" sz="2000" spc="-1" strike="noStrike">
              <a:latin typeface="Arial"/>
            </a:endParaRPr>
          </a:p>
          <a:p>
            <a:pPr marL="355680" indent="-340920">
              <a:lnSpc>
                <a:spcPts val="2395"/>
              </a:lnSpc>
              <a:buClr>
                <a:srgbClr val="000000"/>
              </a:buClr>
              <a:buSzPct val="103000"/>
              <a:buFont typeface="Microsoft Sans Serif"/>
              <a:buChar char="•"/>
            </a:pPr>
            <a:r>
              <a:rPr b="1" lang="ru-RU" sz="2000" spc="-7" strike="noStrike">
                <a:solidFill>
                  <a:srgbClr val="000000"/>
                </a:solidFill>
                <a:latin typeface="Calibri"/>
                <a:ea typeface="DejaVu Sans"/>
              </a:rPr>
              <a:t>При</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гуморальному</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ІД</a:t>
            </a:r>
            <a:r>
              <a:rPr b="1" lang="ru-RU" sz="2000" spc="-21" strike="noStrike">
                <a:solidFill>
                  <a:srgbClr val="000000"/>
                </a:solidFill>
                <a:latin typeface="Calibri"/>
                <a:ea typeface="DejaVu Sans"/>
              </a:rPr>
              <a:t> </a:t>
            </a:r>
            <a:r>
              <a:rPr b="1" lang="ru-RU" sz="2000" spc="-1" strike="noStrike">
                <a:solidFill>
                  <a:srgbClr val="000000"/>
                </a:solidFill>
                <a:latin typeface="Calibri"/>
                <a:ea typeface="DejaVu Sans"/>
              </a:rPr>
              <a:t>–</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внутрішньовенний</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імуноглобулін</a:t>
            </a:r>
            <a:endParaRPr b="0" lang="ru-RU" sz="2000" spc="-1" strike="noStrike">
              <a:latin typeface="Arial"/>
            </a:endParaRPr>
          </a:p>
          <a:p>
            <a:pPr marL="355680" indent="-340920">
              <a:lnSpc>
                <a:spcPts val="2375"/>
              </a:lnSpc>
              <a:buClr>
                <a:srgbClr val="000000"/>
              </a:buClr>
              <a:buSzPct val="103000"/>
              <a:buFont typeface="Microsoft Sans Serif"/>
              <a:buChar char="•"/>
            </a:pPr>
            <a:r>
              <a:rPr b="1" lang="ru-RU" sz="2000" spc="-7" strike="noStrike">
                <a:solidFill>
                  <a:srgbClr val="000000"/>
                </a:solidFill>
                <a:latin typeface="Calibri"/>
                <a:ea typeface="DejaVu Sans"/>
              </a:rPr>
              <a:t>При</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клітинному</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ІД</a:t>
            </a:r>
            <a:r>
              <a:rPr b="1" lang="ru-RU" sz="2000" spc="-15" strike="noStrike">
                <a:solidFill>
                  <a:srgbClr val="000000"/>
                </a:solidFill>
                <a:latin typeface="Calibri"/>
                <a:ea typeface="DejaVu Sans"/>
              </a:rPr>
              <a:t> </a:t>
            </a:r>
            <a:r>
              <a:rPr b="1" lang="ru-RU" sz="2000" spc="-1" strike="noStrike">
                <a:solidFill>
                  <a:srgbClr val="000000"/>
                </a:solidFill>
                <a:latin typeface="Calibri"/>
                <a:ea typeface="DejaVu Sans"/>
              </a:rPr>
              <a:t>–</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антибактеріальні,</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протигрибкові</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препарати:</a:t>
            </a:r>
            <a:endParaRPr b="0" lang="ru-RU" sz="2000" spc="-1" strike="noStrike">
              <a:latin typeface="Arial"/>
            </a:endParaRPr>
          </a:p>
          <a:p>
            <a:pPr marL="355680" indent="-340920">
              <a:lnSpc>
                <a:spcPts val="2404"/>
              </a:lnSpc>
              <a:buClr>
                <a:srgbClr val="000000"/>
              </a:buClr>
              <a:buSzPct val="103000"/>
              <a:buFont typeface="Microsoft Sans Serif"/>
              <a:buChar char="-"/>
            </a:pPr>
            <a:r>
              <a:rPr b="0" lang="ru-RU" sz="2000" spc="-7" strike="noStrike">
                <a:solidFill>
                  <a:srgbClr val="000000"/>
                </a:solidFill>
                <a:latin typeface="Calibri"/>
                <a:ea typeface="DejaVu Sans"/>
              </a:rPr>
              <a:t>Профілактика</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пневмоцистної</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пневмонії</a:t>
            </a:r>
            <a:r>
              <a:rPr b="0" lang="ru-RU" sz="2000" spc="-15" strike="noStrike">
                <a:solidFill>
                  <a:srgbClr val="000000"/>
                </a:solidFill>
                <a:latin typeface="Calibri"/>
                <a:ea typeface="DejaVu Sans"/>
              </a:rPr>
              <a:t> </a:t>
            </a:r>
            <a:r>
              <a:rPr b="0" lang="ru-RU" sz="2000" spc="-1" strike="noStrike">
                <a:solidFill>
                  <a:srgbClr val="000000"/>
                </a:solidFill>
                <a:latin typeface="Calibri"/>
                <a:ea typeface="DejaVu Sans"/>
              </a:rPr>
              <a:t>-</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ТМП</a:t>
            </a:r>
            <a:r>
              <a:rPr b="0" lang="ru-RU" sz="2000" spc="-12" strike="noStrike">
                <a:solidFill>
                  <a:srgbClr val="000000"/>
                </a:solidFill>
                <a:latin typeface="Calibri"/>
                <a:ea typeface="DejaVu Sans"/>
              </a:rPr>
              <a:t> </a:t>
            </a:r>
            <a:r>
              <a:rPr b="0" lang="ru-RU" sz="2000" spc="-1" strike="noStrike">
                <a:solidFill>
                  <a:srgbClr val="000000"/>
                </a:solidFill>
                <a:latin typeface="Calibri"/>
                <a:ea typeface="DejaVu Sans"/>
              </a:rPr>
              <a:t>/</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СМК</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(бісептол)</a:t>
            </a:r>
            <a:endParaRPr b="0" lang="ru-RU" sz="2000" spc="-1" strike="noStrike">
              <a:latin typeface="Arial"/>
            </a:endParaRPr>
          </a:p>
          <a:p>
            <a:pPr marL="355680" indent="-340920">
              <a:lnSpc>
                <a:spcPts val="2401"/>
              </a:lnSpc>
              <a:buClr>
                <a:srgbClr val="000000"/>
              </a:buClr>
              <a:buSzPct val="103000"/>
              <a:buFont typeface="Microsoft Sans Serif"/>
              <a:buChar char="-"/>
            </a:pPr>
            <a:r>
              <a:rPr b="0" lang="ru-RU" sz="2000" spc="-7" strike="noStrike">
                <a:solidFill>
                  <a:srgbClr val="000000"/>
                </a:solidFill>
                <a:latin typeface="Calibri"/>
                <a:ea typeface="DejaVu Sans"/>
              </a:rPr>
              <a:t>Профілактика</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кандидозу</a:t>
            </a:r>
            <a:r>
              <a:rPr b="0" lang="ru-RU" sz="2000" spc="-32" strike="noStrike">
                <a:solidFill>
                  <a:srgbClr val="000000"/>
                </a:solidFill>
                <a:latin typeface="Calibri"/>
                <a:ea typeface="DejaVu Sans"/>
              </a:rPr>
              <a:t> </a:t>
            </a:r>
            <a:r>
              <a:rPr b="0" lang="ru-RU" sz="2000" spc="-1" strike="noStrike">
                <a:solidFill>
                  <a:srgbClr val="000000"/>
                </a:solidFill>
                <a:latin typeface="Calibri"/>
                <a:ea typeface="DejaVu Sans"/>
              </a:rPr>
              <a:t>–</a:t>
            </a:r>
            <a:r>
              <a:rPr b="0" lang="ru-RU" sz="2000" spc="-26" strike="noStrike">
                <a:solidFill>
                  <a:srgbClr val="000000"/>
                </a:solidFill>
                <a:latin typeface="Calibri"/>
                <a:ea typeface="DejaVu Sans"/>
              </a:rPr>
              <a:t> </a:t>
            </a:r>
            <a:r>
              <a:rPr b="0" lang="ru-RU" sz="2000" spc="-1" strike="noStrike">
                <a:solidFill>
                  <a:srgbClr val="000000"/>
                </a:solidFill>
                <a:latin typeface="Calibri"/>
                <a:ea typeface="DejaVu Sans"/>
              </a:rPr>
              <a:t>флуконазол</a:t>
            </a:r>
            <a:endParaRPr b="0" lang="ru-RU" sz="2000" spc="-1" strike="noStrike">
              <a:latin typeface="Arial"/>
            </a:endParaRPr>
          </a:p>
          <a:p>
            <a:pPr marL="355680" indent="-340920">
              <a:lnSpc>
                <a:spcPts val="2429"/>
              </a:lnSpc>
              <a:buClr>
                <a:srgbClr val="000000"/>
              </a:buClr>
              <a:buSzPct val="103000"/>
              <a:buFont typeface="Microsoft Sans Serif"/>
              <a:buChar char="-"/>
            </a:pPr>
            <a:r>
              <a:rPr b="0" lang="ru-RU" sz="2000" spc="-7" strike="noStrike">
                <a:solidFill>
                  <a:srgbClr val="000000"/>
                </a:solidFill>
                <a:latin typeface="Calibri"/>
                <a:ea typeface="DejaVu Sans"/>
              </a:rPr>
              <a:t>Профілактичне</a:t>
            </a:r>
            <a:r>
              <a:rPr b="0" lang="ru-RU" sz="2000" spc="389" strike="noStrike">
                <a:solidFill>
                  <a:srgbClr val="000000"/>
                </a:solidFill>
                <a:latin typeface="Calibri"/>
                <a:ea typeface="DejaVu Sans"/>
              </a:rPr>
              <a:t> </a:t>
            </a:r>
            <a:r>
              <a:rPr b="0" lang="ru-RU" sz="2000" spc="-7" strike="noStrike">
                <a:solidFill>
                  <a:srgbClr val="000000"/>
                </a:solidFill>
                <a:latin typeface="Calibri"/>
                <a:ea typeface="DejaVu Sans"/>
              </a:rPr>
              <a:t>лікування</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туберкульозу</a:t>
            </a:r>
            <a:endParaRPr b="0" lang="ru-RU" sz="2000" spc="-1" strike="noStrike">
              <a:latin typeface="Arial"/>
            </a:endParaRPr>
          </a:p>
          <a:p>
            <a:pPr>
              <a:lnSpc>
                <a:spcPct val="100000"/>
              </a:lnSpc>
              <a:spcBef>
                <a:spcPts val="20"/>
              </a:spcBef>
            </a:pPr>
            <a:endParaRPr b="0" lang="ru-RU" sz="2000" spc="-1" strike="noStrike">
              <a:latin typeface="Arial"/>
            </a:endParaRPr>
          </a:p>
          <a:p>
            <a:pPr marL="12600">
              <a:lnSpc>
                <a:spcPts val="2429"/>
              </a:lnSpc>
            </a:pPr>
            <a:r>
              <a:rPr b="1" lang="ru-RU" sz="2050" spc="-7" strike="noStrike">
                <a:solidFill>
                  <a:srgbClr val="000000"/>
                </a:solidFill>
                <a:latin typeface="Calibri"/>
                <a:ea typeface="DejaVu Sans"/>
              </a:rPr>
              <a:t>3.</a:t>
            </a:r>
            <a:r>
              <a:rPr b="1" lang="ru-RU" sz="2050" spc="-7" strike="noStrike">
                <a:solidFill>
                  <a:srgbClr val="000000"/>
                </a:solidFill>
                <a:latin typeface="Calibri"/>
                <a:ea typeface="DejaVu Sans"/>
              </a:rPr>
              <a:t>	</a:t>
            </a:r>
            <a:r>
              <a:rPr b="1" lang="ru-RU" sz="2000" spc="-7" strike="noStrike">
                <a:solidFill>
                  <a:srgbClr val="000000"/>
                </a:solidFill>
                <a:latin typeface="Calibri"/>
                <a:ea typeface="DejaVu Sans"/>
              </a:rPr>
              <a:t>Особливості</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вакцинації</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та</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обмеження</a:t>
            </a:r>
            <a:r>
              <a:rPr b="1" lang="ru-RU" sz="2000" spc="-15" strike="noStrike">
                <a:solidFill>
                  <a:srgbClr val="000000"/>
                </a:solidFill>
                <a:latin typeface="Calibri"/>
                <a:ea typeface="DejaVu Sans"/>
              </a:rPr>
              <a:t> </a:t>
            </a:r>
            <a:r>
              <a:rPr b="1" lang="ru-RU" sz="2000" spc="-1" strike="noStrike">
                <a:solidFill>
                  <a:srgbClr val="000000"/>
                </a:solidFill>
                <a:latin typeface="Calibri"/>
                <a:ea typeface="DejaVu Sans"/>
              </a:rPr>
              <a:t>в</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терапії:</a:t>
            </a:r>
            <a:endParaRPr b="0" lang="ru-RU" sz="2000" spc="-1" strike="noStrike">
              <a:latin typeface="Arial"/>
            </a:endParaRPr>
          </a:p>
          <a:p>
            <a:pPr marL="355680" indent="-340920">
              <a:lnSpc>
                <a:spcPts val="2401"/>
              </a:lnSpc>
              <a:buClr>
                <a:srgbClr val="000000"/>
              </a:buClr>
              <a:buSzPct val="103000"/>
              <a:buFont typeface="Microsoft Sans Serif"/>
              <a:buChar char="-"/>
            </a:pPr>
            <a:r>
              <a:rPr b="0" lang="ru-RU" sz="2000" spc="-7" strike="noStrike">
                <a:solidFill>
                  <a:srgbClr val="000000"/>
                </a:solidFill>
                <a:latin typeface="Calibri"/>
                <a:ea typeface="DejaVu Sans"/>
              </a:rPr>
              <a:t>Не</a:t>
            </a:r>
            <a:r>
              <a:rPr b="0" lang="ru-RU" sz="2000" spc="-26" strike="noStrike">
                <a:solidFill>
                  <a:srgbClr val="000000"/>
                </a:solidFill>
                <a:latin typeface="Calibri"/>
                <a:ea typeface="DejaVu Sans"/>
              </a:rPr>
              <a:t> </a:t>
            </a:r>
            <a:r>
              <a:rPr b="0" lang="ru-RU" sz="2000" spc="-1" strike="noStrike">
                <a:solidFill>
                  <a:srgbClr val="000000"/>
                </a:solidFill>
                <a:latin typeface="Calibri"/>
                <a:ea typeface="DejaVu Sans"/>
              </a:rPr>
              <a:t>вакцинувати</a:t>
            </a:r>
            <a:r>
              <a:rPr b="0" lang="ru-RU" sz="2000" spc="-32" strike="noStrike">
                <a:solidFill>
                  <a:srgbClr val="000000"/>
                </a:solidFill>
                <a:latin typeface="Calibri"/>
                <a:ea typeface="DejaVu Sans"/>
              </a:rPr>
              <a:t> </a:t>
            </a:r>
            <a:r>
              <a:rPr b="0" lang="ru-RU" sz="2000" spc="-7" strike="noStrike">
                <a:solidFill>
                  <a:srgbClr val="000000"/>
                </a:solidFill>
                <a:latin typeface="Calibri"/>
                <a:ea typeface="DejaVu Sans"/>
              </a:rPr>
              <a:t>живими</a:t>
            </a:r>
            <a:r>
              <a:rPr b="0" lang="ru-RU" sz="2000" spc="-26" strike="noStrike">
                <a:solidFill>
                  <a:srgbClr val="000000"/>
                </a:solidFill>
                <a:latin typeface="Calibri"/>
                <a:ea typeface="DejaVu Sans"/>
              </a:rPr>
              <a:t> </a:t>
            </a:r>
            <a:r>
              <a:rPr b="0" lang="ru-RU" sz="2000" spc="-1" strike="noStrike">
                <a:solidFill>
                  <a:srgbClr val="000000"/>
                </a:solidFill>
                <a:latin typeface="Calibri"/>
                <a:ea typeface="DejaVu Sans"/>
              </a:rPr>
              <a:t>вакцинами</a:t>
            </a:r>
            <a:endParaRPr b="0" lang="ru-RU" sz="2000" spc="-1" strike="noStrike">
              <a:latin typeface="Arial"/>
            </a:endParaRPr>
          </a:p>
          <a:p>
            <a:pPr marL="355680" indent="-340920">
              <a:lnSpc>
                <a:spcPts val="2401"/>
              </a:lnSpc>
              <a:buClr>
                <a:srgbClr val="000000"/>
              </a:buClr>
              <a:buSzPct val="103000"/>
              <a:buFont typeface="Microsoft Sans Serif"/>
              <a:buChar char="-"/>
            </a:pPr>
            <a:r>
              <a:rPr b="0" lang="ru-RU" sz="2000" spc="-7" strike="noStrike">
                <a:solidFill>
                  <a:srgbClr val="000000"/>
                </a:solidFill>
                <a:latin typeface="Calibri"/>
                <a:ea typeface="DejaVu Sans"/>
              </a:rPr>
              <a:t>Не</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давати</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препарати</a:t>
            </a:r>
            <a:r>
              <a:rPr b="0" lang="ru-RU" sz="2000" spc="-21" strike="noStrike">
                <a:solidFill>
                  <a:srgbClr val="000000"/>
                </a:solidFill>
                <a:latin typeface="Calibri"/>
                <a:ea typeface="DejaVu Sans"/>
              </a:rPr>
              <a:t> </a:t>
            </a:r>
            <a:r>
              <a:rPr b="0" lang="ru-RU" sz="2000" spc="-1" strike="noStrike">
                <a:solidFill>
                  <a:srgbClr val="000000"/>
                </a:solidFill>
                <a:latin typeface="Calibri"/>
                <a:ea typeface="DejaVu Sans"/>
              </a:rPr>
              <a:t>з</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живими</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бактеріями</a:t>
            </a:r>
            <a:endParaRPr b="0" lang="ru-RU" sz="2000" spc="-1" strike="noStrike">
              <a:latin typeface="Arial"/>
            </a:endParaRPr>
          </a:p>
          <a:p>
            <a:pPr marL="355680" indent="-340920">
              <a:lnSpc>
                <a:spcPts val="2429"/>
              </a:lnSpc>
              <a:buClr>
                <a:srgbClr val="000000"/>
              </a:buClr>
              <a:buSzPct val="103000"/>
              <a:buFont typeface="Microsoft Sans Serif"/>
              <a:buChar char="-"/>
            </a:pPr>
            <a:r>
              <a:rPr b="0" lang="ru-RU" sz="2000" spc="-7" strike="noStrike">
                <a:solidFill>
                  <a:srgbClr val="000000"/>
                </a:solidFill>
                <a:latin typeface="Calibri"/>
                <a:ea typeface="DejaVu Sans"/>
              </a:rPr>
              <a:t>Не</a:t>
            </a:r>
            <a:r>
              <a:rPr b="0" lang="ru-RU" sz="2000" spc="-35" strike="noStrike">
                <a:solidFill>
                  <a:srgbClr val="000000"/>
                </a:solidFill>
                <a:latin typeface="Calibri"/>
                <a:ea typeface="DejaVu Sans"/>
              </a:rPr>
              <a:t> </a:t>
            </a:r>
            <a:r>
              <a:rPr b="0" lang="ru-RU" sz="2000" spc="-7" strike="noStrike">
                <a:solidFill>
                  <a:srgbClr val="000000"/>
                </a:solidFill>
                <a:latin typeface="Calibri"/>
                <a:ea typeface="DejaVu Sans"/>
              </a:rPr>
              <a:t>призначати</a:t>
            </a:r>
            <a:r>
              <a:rPr b="0" lang="ru-RU" sz="2000" spc="-32" strike="noStrike">
                <a:solidFill>
                  <a:srgbClr val="000000"/>
                </a:solidFill>
                <a:latin typeface="Calibri"/>
                <a:ea typeface="DejaVu Sans"/>
              </a:rPr>
              <a:t> </a:t>
            </a:r>
            <a:r>
              <a:rPr b="0" lang="ru-RU" sz="2000" spc="-7" strike="noStrike">
                <a:solidFill>
                  <a:srgbClr val="000000"/>
                </a:solidFill>
                <a:latin typeface="Calibri"/>
                <a:ea typeface="DejaVu Sans"/>
              </a:rPr>
              <a:t>імуномодулятори</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3" name="CustomShape 1"/>
          <p:cNvSpPr/>
          <p:nvPr/>
        </p:nvSpPr>
        <p:spPr>
          <a:xfrm>
            <a:off x="432000" y="1368000"/>
            <a:ext cx="8134560" cy="3106080"/>
          </a:xfrm>
          <a:prstGeom prst="rect">
            <a:avLst/>
          </a:prstGeom>
          <a:noFill/>
          <a:ln>
            <a:noFill/>
          </a:ln>
        </p:spPr>
        <p:style>
          <a:lnRef idx="0"/>
          <a:fillRef idx="0"/>
          <a:effectRef idx="0"/>
          <a:fontRef idx="minor"/>
        </p:style>
        <p:txBody>
          <a:bodyPr lIns="90000" rIns="90000" tIns="45000" bIns="45000">
            <a:spAutoFit/>
          </a:bodyPr>
          <a:p>
            <a:pPr marL="216000" indent="-214200" algn="just">
              <a:lnSpc>
                <a:spcPct val="100000"/>
              </a:lnSpc>
              <a:buClr>
                <a:srgbClr val="000000"/>
              </a:buClr>
              <a:buFont typeface="Wingdings" charset="2"/>
              <a:buChar char=""/>
            </a:pPr>
            <a:r>
              <a:rPr b="1" lang="ru-RU" sz="2200" spc="-1" strike="noStrike">
                <a:solidFill>
                  <a:srgbClr val="ff0000"/>
                </a:solidFill>
                <a:latin typeface="Times New Roman"/>
                <a:ea typeface="Times New Roman"/>
              </a:rPr>
              <a:t>2. Вторинні імунодефіцити. ВІЛ-інфекція у дітей. Інфекції як причина вторинного імунодефіциту. Імунодефіцити при недостатності харчування. Імунодефіцит при спадкових хворобах. Імунодефіцит при хронічних захворюваннях. Імунодефіцит, спричинений імуносупресивними агентами. Імунодефіцит при лімфопроліферативних та онкогематологічних захворюваннях. Імунодефіцити, зумовлені стресом: травми, операції, опіки. Спленектомія. ВІЛ-інфекція у дітей. </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4" name="CustomShape 1"/>
          <p:cNvSpPr/>
          <p:nvPr/>
        </p:nvSpPr>
        <p:spPr>
          <a:xfrm>
            <a:off x="313560" y="819000"/>
            <a:ext cx="8559000" cy="5132880"/>
          </a:xfrm>
          <a:prstGeom prst="rect">
            <a:avLst/>
          </a:prstGeom>
          <a:noFill/>
          <a:ln>
            <a:noFill/>
          </a:ln>
        </p:spPr>
        <p:style>
          <a:lnRef idx="0"/>
          <a:fillRef idx="0"/>
          <a:effectRef idx="0"/>
          <a:fontRef idx="minor"/>
        </p:style>
        <p:txBody>
          <a:bodyPr lIns="0" rIns="0" tIns="12600" bIns="0">
            <a:spAutoFit/>
          </a:bodyPr>
          <a:p>
            <a:pPr marL="469800" indent="-455040">
              <a:lnSpc>
                <a:spcPct val="100000"/>
              </a:lnSpc>
              <a:spcBef>
                <a:spcPts val="99"/>
              </a:spcBef>
              <a:buClr>
                <a:srgbClr val="000000"/>
              </a:buClr>
              <a:buSzPct val="102000"/>
              <a:buFont typeface="Microsoft Sans Serif"/>
              <a:buChar char="•"/>
            </a:pPr>
            <a:r>
              <a:rPr b="1" lang="ru-RU" sz="2800" spc="-7" strike="noStrike">
                <a:solidFill>
                  <a:srgbClr val="000000"/>
                </a:solidFill>
                <a:latin typeface="Calibri"/>
                <a:ea typeface="DejaVu Sans"/>
              </a:rPr>
              <a:t>Вторинний</a:t>
            </a:r>
            <a:r>
              <a:rPr b="1" lang="ru-RU" sz="2800" spc="-26" strike="noStrike">
                <a:solidFill>
                  <a:srgbClr val="000000"/>
                </a:solidFill>
                <a:latin typeface="Calibri"/>
                <a:ea typeface="DejaVu Sans"/>
              </a:rPr>
              <a:t> </a:t>
            </a:r>
            <a:r>
              <a:rPr b="1" lang="ru-RU" sz="2800" spc="-7" strike="noStrike">
                <a:solidFill>
                  <a:srgbClr val="000000"/>
                </a:solidFill>
                <a:latin typeface="Calibri"/>
                <a:ea typeface="DejaVu Sans"/>
              </a:rPr>
              <a:t>(набутий)</a:t>
            </a:r>
            <a:r>
              <a:rPr b="1" lang="ru-RU" sz="2800" spc="-26" strike="noStrike">
                <a:solidFill>
                  <a:srgbClr val="000000"/>
                </a:solidFill>
                <a:latin typeface="Calibri"/>
                <a:ea typeface="DejaVu Sans"/>
              </a:rPr>
              <a:t> </a:t>
            </a:r>
            <a:r>
              <a:rPr b="1" lang="ru-RU" sz="2800" spc="-7" strike="noStrike">
                <a:solidFill>
                  <a:srgbClr val="000000"/>
                </a:solidFill>
                <a:latin typeface="Calibri"/>
                <a:ea typeface="DejaVu Sans"/>
              </a:rPr>
              <a:t>імунодефіцит</a:t>
            </a:r>
            <a:r>
              <a:rPr b="1" lang="ru-RU" sz="2800" spc="-26" strike="noStrike">
                <a:solidFill>
                  <a:srgbClr val="000000"/>
                </a:solidFill>
                <a:latin typeface="Calibri"/>
                <a:ea typeface="DejaVu Sans"/>
              </a:rPr>
              <a:t> </a:t>
            </a:r>
            <a:r>
              <a:rPr b="1" lang="ru-RU" sz="2800" spc="-1" strike="noStrike">
                <a:solidFill>
                  <a:srgbClr val="000000"/>
                </a:solidFill>
                <a:latin typeface="Calibri"/>
                <a:ea typeface="DejaVu Sans"/>
              </a:rPr>
              <a:t>–</a:t>
            </a:r>
            <a:r>
              <a:rPr b="1" lang="ru-RU" sz="2800" spc="75" strike="noStrike">
                <a:solidFill>
                  <a:srgbClr val="000000"/>
                </a:solidFill>
                <a:latin typeface="Calibri"/>
                <a:ea typeface="DejaVu Sans"/>
              </a:rPr>
              <a:t> </a:t>
            </a:r>
            <a:r>
              <a:rPr b="0" lang="ru-RU" sz="2800" spc="-7" strike="noStrike">
                <a:solidFill>
                  <a:srgbClr val="000000"/>
                </a:solidFill>
                <a:latin typeface="Calibri"/>
                <a:ea typeface="DejaVu Sans"/>
              </a:rPr>
              <a:t>порушення </a:t>
            </a:r>
            <a:r>
              <a:rPr b="0" lang="ru-RU" sz="2800" spc="-622" strike="noStrike">
                <a:solidFill>
                  <a:srgbClr val="000000"/>
                </a:solidFill>
                <a:latin typeface="Calibri"/>
                <a:ea typeface="DejaVu Sans"/>
              </a:rPr>
              <a:t> </a:t>
            </a:r>
            <a:r>
              <a:rPr b="0" lang="ru-RU" sz="2800" spc="-7" strike="noStrike">
                <a:solidFill>
                  <a:srgbClr val="000000"/>
                </a:solidFill>
                <a:latin typeface="Calibri"/>
                <a:ea typeface="DejaVu Sans"/>
              </a:rPr>
              <a:t>нормально сформованої імунної системи, що </a:t>
            </a:r>
            <a:r>
              <a:rPr b="0" lang="ru-RU" sz="2800" spc="-1" strike="noStrike">
                <a:solidFill>
                  <a:srgbClr val="000000"/>
                </a:solidFill>
                <a:latin typeface="Calibri"/>
                <a:ea typeface="DejaVu Sans"/>
              </a:rPr>
              <a:t> </a:t>
            </a:r>
            <a:r>
              <a:rPr b="0" lang="ru-RU" sz="2800" spc="-7" strike="noStrike">
                <a:solidFill>
                  <a:srgbClr val="000000"/>
                </a:solidFill>
                <a:latin typeface="Calibri"/>
                <a:ea typeface="DejaVu Sans"/>
              </a:rPr>
              <a:t>розвивається після неонатального періоду під </a:t>
            </a:r>
            <a:r>
              <a:rPr b="0" lang="ru-RU" sz="2800" spc="-1" strike="noStrike">
                <a:solidFill>
                  <a:srgbClr val="000000"/>
                </a:solidFill>
                <a:latin typeface="Calibri"/>
                <a:ea typeface="DejaVu Sans"/>
              </a:rPr>
              <a:t> впливом </a:t>
            </a:r>
            <a:r>
              <a:rPr b="0" lang="ru-RU" sz="2800" spc="-7" strike="noStrike">
                <a:solidFill>
                  <a:srgbClr val="000000"/>
                </a:solidFill>
                <a:latin typeface="Calibri"/>
                <a:ea typeface="DejaVu Sans"/>
              </a:rPr>
              <a:t>факторів зовнішнього середовища </a:t>
            </a:r>
            <a:r>
              <a:rPr b="0" lang="ru-RU" sz="2800" spc="-1" strike="noStrike">
                <a:solidFill>
                  <a:srgbClr val="000000"/>
                </a:solidFill>
                <a:latin typeface="Calibri"/>
                <a:ea typeface="DejaVu Sans"/>
              </a:rPr>
              <a:t>або в </a:t>
            </a:r>
            <a:r>
              <a:rPr b="0" lang="ru-RU" sz="2800" spc="-622" strike="noStrike">
                <a:solidFill>
                  <a:srgbClr val="000000"/>
                </a:solidFill>
                <a:latin typeface="Calibri"/>
                <a:ea typeface="DejaVu Sans"/>
              </a:rPr>
              <a:t> </a:t>
            </a:r>
            <a:r>
              <a:rPr b="0" lang="ru-RU" sz="2800" spc="-7" strike="noStrike">
                <a:solidFill>
                  <a:srgbClr val="000000"/>
                </a:solidFill>
                <a:latin typeface="Calibri"/>
                <a:ea typeface="DejaVu Sans"/>
              </a:rPr>
              <a:t>результаті</a:t>
            </a:r>
            <a:r>
              <a:rPr b="0" lang="ru-RU" sz="2800" spc="-12" strike="noStrike">
                <a:solidFill>
                  <a:srgbClr val="000000"/>
                </a:solidFill>
                <a:latin typeface="Calibri"/>
                <a:ea typeface="DejaVu Sans"/>
              </a:rPr>
              <a:t> </a:t>
            </a:r>
            <a:r>
              <a:rPr b="0" lang="ru-RU" sz="2800" spc="-7" strike="noStrike">
                <a:solidFill>
                  <a:srgbClr val="000000"/>
                </a:solidFill>
                <a:latin typeface="Calibri"/>
                <a:ea typeface="DejaVu Sans"/>
              </a:rPr>
              <a:t>патологічних</a:t>
            </a:r>
            <a:r>
              <a:rPr b="0" lang="ru-RU" sz="2800" spc="-12" strike="noStrike">
                <a:solidFill>
                  <a:srgbClr val="000000"/>
                </a:solidFill>
                <a:latin typeface="Calibri"/>
                <a:ea typeface="DejaVu Sans"/>
              </a:rPr>
              <a:t> </a:t>
            </a:r>
            <a:r>
              <a:rPr b="0" lang="ru-RU" sz="2800" spc="-7" strike="noStrike">
                <a:solidFill>
                  <a:srgbClr val="000000"/>
                </a:solidFill>
                <a:latin typeface="Calibri"/>
                <a:ea typeface="DejaVu Sans"/>
              </a:rPr>
              <a:t>процесів</a:t>
            </a:r>
            <a:endParaRPr b="0" lang="ru-RU" sz="2800" spc="-1" strike="noStrike">
              <a:latin typeface="Arial"/>
            </a:endParaRPr>
          </a:p>
          <a:p>
            <a:pPr>
              <a:lnSpc>
                <a:spcPct val="100000"/>
              </a:lnSpc>
              <a:spcBef>
                <a:spcPts val="6"/>
              </a:spcBef>
            </a:pPr>
            <a:endParaRPr b="0" lang="ru-RU" sz="2800" spc="-1" strike="noStrike">
              <a:latin typeface="Arial"/>
            </a:endParaRPr>
          </a:p>
          <a:p>
            <a:pPr marL="354960" indent="-340920">
              <a:lnSpc>
                <a:spcPct val="100000"/>
              </a:lnSpc>
              <a:buClr>
                <a:srgbClr val="000000"/>
              </a:buClr>
              <a:buSzPct val="102000"/>
              <a:buFont typeface="Microsoft Sans Serif"/>
              <a:buChar char="•"/>
            </a:pPr>
            <a:r>
              <a:rPr b="1" lang="ru-RU" sz="2400" spc="-7" strike="noStrike">
                <a:solidFill>
                  <a:srgbClr val="000000"/>
                </a:solidFill>
                <a:latin typeface="Calibri"/>
                <a:ea typeface="DejaVu Sans"/>
              </a:rPr>
              <a:t>Вторинний</a:t>
            </a:r>
            <a:r>
              <a:rPr b="1" lang="ru-RU" sz="2400" spc="-15" strike="noStrike">
                <a:solidFill>
                  <a:srgbClr val="000000"/>
                </a:solidFill>
                <a:latin typeface="Calibri"/>
                <a:ea typeface="DejaVu Sans"/>
              </a:rPr>
              <a:t> </a:t>
            </a:r>
            <a:r>
              <a:rPr b="1" lang="ru-RU" sz="2400" spc="-7" strike="noStrike">
                <a:solidFill>
                  <a:srgbClr val="000000"/>
                </a:solidFill>
                <a:latin typeface="Calibri"/>
                <a:ea typeface="DejaVu Sans"/>
              </a:rPr>
              <a:t>(набутий)</a:t>
            </a:r>
            <a:r>
              <a:rPr b="1" lang="ru-RU" sz="2400" spc="-15" strike="noStrike">
                <a:solidFill>
                  <a:srgbClr val="000000"/>
                </a:solidFill>
                <a:latin typeface="Calibri"/>
                <a:ea typeface="DejaVu Sans"/>
              </a:rPr>
              <a:t> </a:t>
            </a:r>
            <a:r>
              <a:rPr b="1" lang="ru-RU" sz="2400" spc="-7" strike="noStrike">
                <a:solidFill>
                  <a:srgbClr val="000000"/>
                </a:solidFill>
                <a:latin typeface="Calibri"/>
                <a:ea typeface="DejaVu Sans"/>
              </a:rPr>
              <a:t>імунодефіцит</a:t>
            </a:r>
            <a:r>
              <a:rPr b="1" lang="ru-RU" sz="2400" spc="-12" strike="noStrike">
                <a:solidFill>
                  <a:srgbClr val="000000"/>
                </a:solidFill>
                <a:latin typeface="Calibri"/>
                <a:ea typeface="DejaVu Sans"/>
              </a:rPr>
              <a:t> </a:t>
            </a:r>
            <a:r>
              <a:rPr b="1" lang="ru-RU" sz="2400" spc="-1" strike="noStrike">
                <a:solidFill>
                  <a:srgbClr val="000000"/>
                </a:solidFill>
                <a:latin typeface="Calibri"/>
                <a:ea typeface="DejaVu Sans"/>
              </a:rPr>
              <a:t>–</a:t>
            </a:r>
            <a:r>
              <a:rPr b="1" lang="ru-RU" sz="2400" spc="83" strike="noStrike">
                <a:solidFill>
                  <a:srgbClr val="000000"/>
                </a:solidFill>
                <a:latin typeface="Calibri"/>
                <a:ea typeface="DejaVu Sans"/>
              </a:rPr>
              <a:t> </a:t>
            </a:r>
            <a:r>
              <a:rPr b="0" lang="ru-RU" sz="2400" spc="-7" strike="noStrike">
                <a:solidFill>
                  <a:srgbClr val="000000"/>
                </a:solidFill>
                <a:latin typeface="Calibri"/>
                <a:ea typeface="DejaVu Sans"/>
              </a:rPr>
              <a:t>це</a:t>
            </a:r>
            <a:r>
              <a:rPr b="0" lang="ru-RU" sz="2400" spc="-12" strike="noStrike">
                <a:solidFill>
                  <a:srgbClr val="000000"/>
                </a:solidFill>
                <a:latin typeface="Calibri"/>
                <a:ea typeface="DejaVu Sans"/>
              </a:rPr>
              <a:t> </a:t>
            </a:r>
            <a:r>
              <a:rPr b="0" lang="ru-RU" sz="2400" spc="-7" strike="noStrike">
                <a:solidFill>
                  <a:srgbClr val="000000"/>
                </a:solidFill>
                <a:latin typeface="Calibri"/>
                <a:ea typeface="DejaVu Sans"/>
              </a:rPr>
              <a:t>ІД,</a:t>
            </a:r>
            <a:r>
              <a:rPr b="0" lang="ru-RU" sz="2400" spc="-15" strike="noStrike">
                <a:solidFill>
                  <a:srgbClr val="000000"/>
                </a:solidFill>
                <a:latin typeface="Calibri"/>
                <a:ea typeface="DejaVu Sans"/>
              </a:rPr>
              <a:t> </a:t>
            </a:r>
            <a:r>
              <a:rPr b="0" lang="ru-RU" sz="2400" spc="-7" strike="noStrike">
                <a:solidFill>
                  <a:srgbClr val="000000"/>
                </a:solidFill>
                <a:latin typeface="Calibri"/>
                <a:ea typeface="DejaVu Sans"/>
              </a:rPr>
              <a:t>що</a:t>
            </a:r>
            <a:r>
              <a:rPr b="0" lang="ru-RU" sz="2400" spc="-15" strike="noStrike">
                <a:solidFill>
                  <a:srgbClr val="000000"/>
                </a:solidFill>
                <a:latin typeface="Calibri"/>
                <a:ea typeface="DejaVu Sans"/>
              </a:rPr>
              <a:t> </a:t>
            </a:r>
            <a:r>
              <a:rPr b="0" lang="ru-RU" sz="2400" spc="-7" strike="noStrike">
                <a:solidFill>
                  <a:srgbClr val="000000"/>
                </a:solidFill>
                <a:latin typeface="Calibri"/>
                <a:ea typeface="DejaVu Sans"/>
              </a:rPr>
              <a:t>розвивається</a:t>
            </a:r>
            <a:r>
              <a:rPr b="0" lang="ru-RU" sz="2400" spc="-12" strike="noStrike">
                <a:solidFill>
                  <a:srgbClr val="000000"/>
                </a:solidFill>
                <a:latin typeface="Calibri"/>
                <a:ea typeface="DejaVu Sans"/>
              </a:rPr>
              <a:t> </a:t>
            </a:r>
            <a:r>
              <a:rPr b="0" lang="ru-RU" sz="2400" spc="-1" strike="noStrike">
                <a:solidFill>
                  <a:srgbClr val="000000"/>
                </a:solidFill>
                <a:latin typeface="Calibri"/>
                <a:ea typeface="DejaVu Sans"/>
              </a:rPr>
              <a:t>в </a:t>
            </a:r>
            <a:r>
              <a:rPr b="0" lang="ru-RU" sz="2400" spc="-531" strike="noStrike">
                <a:solidFill>
                  <a:srgbClr val="000000"/>
                </a:solidFill>
                <a:latin typeface="Calibri"/>
                <a:ea typeface="DejaVu Sans"/>
              </a:rPr>
              <a:t> </a:t>
            </a:r>
            <a:r>
              <a:rPr b="0" lang="ru-RU" sz="2400" spc="-7" strike="noStrike">
                <a:solidFill>
                  <a:srgbClr val="000000"/>
                </a:solidFill>
                <a:latin typeface="Calibri"/>
                <a:ea typeface="DejaVu Sans"/>
              </a:rPr>
              <a:t>результаті </a:t>
            </a:r>
            <a:r>
              <a:rPr b="0" lang="ru-RU" sz="2400" spc="-1" strike="noStrike">
                <a:solidFill>
                  <a:srgbClr val="000000"/>
                </a:solidFill>
                <a:latin typeface="Calibri"/>
                <a:ea typeface="DejaVu Sans"/>
              </a:rPr>
              <a:t>важкого </a:t>
            </a:r>
            <a:r>
              <a:rPr b="0" lang="ru-RU" sz="2400" spc="-7" strike="noStrike">
                <a:solidFill>
                  <a:srgbClr val="000000"/>
                </a:solidFill>
                <a:latin typeface="Calibri"/>
                <a:ea typeface="DejaVu Sans"/>
              </a:rPr>
              <a:t>порушення харчування, </a:t>
            </a:r>
            <a:r>
              <a:rPr b="0" lang="ru-RU" sz="2400" spc="-1" strike="noStrike">
                <a:solidFill>
                  <a:srgbClr val="000000"/>
                </a:solidFill>
                <a:latin typeface="Calibri"/>
                <a:ea typeface="DejaVu Sans"/>
              </a:rPr>
              <a:t>важких </a:t>
            </a:r>
            <a:r>
              <a:rPr b="0" lang="ru-RU" sz="2400" spc="-7" strike="noStrike">
                <a:solidFill>
                  <a:srgbClr val="000000"/>
                </a:solidFill>
                <a:latin typeface="Calibri"/>
                <a:ea typeface="DejaVu Sans"/>
              </a:rPr>
              <a:t>інфекцій, </a:t>
            </a:r>
            <a:r>
              <a:rPr b="0" lang="ru-RU" sz="2400" spc="-1" strike="noStrike">
                <a:solidFill>
                  <a:srgbClr val="000000"/>
                </a:solidFill>
                <a:latin typeface="Calibri"/>
                <a:ea typeface="DejaVu Sans"/>
              </a:rPr>
              <a:t> </a:t>
            </a:r>
            <a:r>
              <a:rPr b="0" lang="ru-RU" sz="2400" spc="-7" strike="noStrike">
                <a:solidFill>
                  <a:srgbClr val="000000"/>
                </a:solidFill>
                <a:latin typeface="Calibri"/>
                <a:ea typeface="DejaVu Sans"/>
              </a:rPr>
              <a:t>променевої терапії, лікування цитостатиками, </a:t>
            </a:r>
            <a:r>
              <a:rPr b="0" lang="ru-RU" sz="2400" spc="-1" strike="noStrike">
                <a:solidFill>
                  <a:srgbClr val="000000"/>
                </a:solidFill>
                <a:latin typeface="Calibri"/>
                <a:ea typeface="DejaVu Sans"/>
              </a:rPr>
              <a:t> </a:t>
            </a:r>
            <a:r>
              <a:rPr b="0" lang="ru-RU" sz="2400" spc="-7" strike="noStrike">
                <a:solidFill>
                  <a:srgbClr val="000000"/>
                </a:solidFill>
                <a:latin typeface="Calibri"/>
                <a:ea typeface="DejaVu Sans"/>
              </a:rPr>
              <a:t>глюкокортикоїдами,</a:t>
            </a:r>
            <a:r>
              <a:rPr b="0" lang="ru-RU" sz="2400" spc="-15" strike="noStrike">
                <a:solidFill>
                  <a:srgbClr val="000000"/>
                </a:solidFill>
                <a:latin typeface="Calibri"/>
                <a:ea typeface="DejaVu Sans"/>
              </a:rPr>
              <a:t> </a:t>
            </a:r>
            <a:r>
              <a:rPr b="0" lang="ru-RU" sz="2400" spc="-7" strike="noStrike">
                <a:solidFill>
                  <a:srgbClr val="000000"/>
                </a:solidFill>
                <a:latin typeface="Calibri"/>
                <a:ea typeface="DejaVu Sans"/>
              </a:rPr>
              <a:t>після</a:t>
            </a:r>
            <a:r>
              <a:rPr b="0" lang="ru-RU" sz="2400" spc="-12" strike="noStrike">
                <a:solidFill>
                  <a:srgbClr val="000000"/>
                </a:solidFill>
                <a:latin typeface="Calibri"/>
                <a:ea typeface="DejaVu Sans"/>
              </a:rPr>
              <a:t> </a:t>
            </a:r>
            <a:r>
              <a:rPr b="0" lang="ru-RU" sz="2400" spc="-7" strike="noStrike">
                <a:solidFill>
                  <a:srgbClr val="000000"/>
                </a:solidFill>
                <a:latin typeface="Calibri"/>
                <a:ea typeface="DejaVu Sans"/>
              </a:rPr>
              <a:t>травм</a:t>
            </a:r>
            <a:r>
              <a:rPr b="0" lang="ru-RU" sz="2400" spc="-15" strike="noStrike">
                <a:solidFill>
                  <a:srgbClr val="000000"/>
                </a:solidFill>
                <a:latin typeface="Calibri"/>
                <a:ea typeface="DejaVu Sans"/>
              </a:rPr>
              <a:t> </a:t>
            </a:r>
            <a:r>
              <a:rPr b="0" lang="ru-RU" sz="2400" spc="-1" strike="noStrike">
                <a:solidFill>
                  <a:srgbClr val="000000"/>
                </a:solidFill>
                <a:latin typeface="Calibri"/>
                <a:ea typeface="DejaVu Sans"/>
              </a:rPr>
              <a:t>і</a:t>
            </a:r>
            <a:r>
              <a:rPr b="0" lang="ru-RU" sz="2400" spc="-12" strike="noStrike">
                <a:solidFill>
                  <a:srgbClr val="000000"/>
                </a:solidFill>
                <a:latin typeface="Calibri"/>
                <a:ea typeface="DejaVu Sans"/>
              </a:rPr>
              <a:t> </a:t>
            </a:r>
            <a:r>
              <a:rPr b="0" lang="ru-RU" sz="2400" spc="-7" strike="noStrike">
                <a:solidFill>
                  <a:srgbClr val="000000"/>
                </a:solidFill>
                <a:latin typeface="Calibri"/>
                <a:ea typeface="DejaVu Sans"/>
              </a:rPr>
              <a:t>хірургічних</a:t>
            </a:r>
            <a:r>
              <a:rPr b="0" lang="ru-RU" sz="2400" spc="-12" strike="noStrike">
                <a:solidFill>
                  <a:srgbClr val="000000"/>
                </a:solidFill>
                <a:latin typeface="Calibri"/>
                <a:ea typeface="DejaVu Sans"/>
              </a:rPr>
              <a:t> </a:t>
            </a:r>
            <a:r>
              <a:rPr b="0" lang="ru-RU" sz="2400" spc="-1" strike="noStrike">
                <a:solidFill>
                  <a:srgbClr val="000000"/>
                </a:solidFill>
                <a:latin typeface="Calibri"/>
                <a:ea typeface="DejaVu Sans"/>
              </a:rPr>
              <a:t>втручань</a:t>
            </a:r>
            <a:r>
              <a:rPr b="0" lang="ru-RU" sz="2400" spc="-15" strike="noStrike">
                <a:solidFill>
                  <a:srgbClr val="000000"/>
                </a:solidFill>
                <a:latin typeface="Calibri"/>
                <a:ea typeface="DejaVu Sans"/>
              </a:rPr>
              <a:t> </a:t>
            </a:r>
            <a:r>
              <a:rPr b="0" lang="ru-RU" sz="2400" spc="-7" strike="noStrike">
                <a:solidFill>
                  <a:srgbClr val="000000"/>
                </a:solidFill>
                <a:latin typeface="Calibri"/>
                <a:ea typeface="DejaVu Sans"/>
              </a:rPr>
              <a:t>тощо.</a:t>
            </a:r>
            <a:endParaRPr b="0" lang="ru-RU" sz="2400" spc="-1" strike="noStrike">
              <a:latin typeface="Arial"/>
            </a:endParaRPr>
          </a:p>
          <a:p>
            <a:pPr>
              <a:lnSpc>
                <a:spcPct val="100000"/>
              </a:lnSpc>
            </a:pPr>
            <a:endParaRPr b="0" lang="ru-RU" sz="2400" spc="-1" strike="noStrike">
              <a:latin typeface="Arial"/>
            </a:endParaRPr>
          </a:p>
          <a:p>
            <a:pPr marL="354960" indent="-340920">
              <a:lnSpc>
                <a:spcPct val="100000"/>
              </a:lnSpc>
              <a:buClr>
                <a:srgbClr val="000000"/>
              </a:buClr>
              <a:buSzPct val="102000"/>
              <a:buFont typeface="Microsoft Sans Serif"/>
              <a:buChar char="•"/>
            </a:pPr>
            <a:r>
              <a:rPr b="1" lang="ru-RU" sz="2400" spc="-7" strike="noStrike">
                <a:solidFill>
                  <a:srgbClr val="000000"/>
                </a:solidFill>
                <a:latin typeface="Calibri"/>
                <a:ea typeface="DejaVu Sans"/>
              </a:rPr>
              <a:t>Синдром набутого імунодефіциту </a:t>
            </a:r>
            <a:r>
              <a:rPr b="1" lang="ru-RU" sz="2400" spc="-1" strike="noStrike">
                <a:solidFill>
                  <a:srgbClr val="000000"/>
                </a:solidFill>
                <a:latin typeface="Calibri"/>
                <a:ea typeface="DejaVu Sans"/>
              </a:rPr>
              <a:t>– </a:t>
            </a:r>
            <a:r>
              <a:rPr b="1" lang="ru-RU" sz="2400" spc="-7" strike="noStrike">
                <a:solidFill>
                  <a:srgbClr val="000000"/>
                </a:solidFill>
                <a:latin typeface="Calibri"/>
                <a:ea typeface="DejaVu Sans"/>
              </a:rPr>
              <a:t>СНІД </a:t>
            </a:r>
            <a:r>
              <a:rPr b="1" lang="ru-RU" sz="2400" spc="-1" strike="noStrike">
                <a:solidFill>
                  <a:srgbClr val="000000"/>
                </a:solidFill>
                <a:latin typeface="Calibri"/>
                <a:ea typeface="DejaVu Sans"/>
              </a:rPr>
              <a:t>– </a:t>
            </a:r>
            <a:r>
              <a:rPr b="0" lang="ru-RU" sz="2400" spc="-7" strike="noStrike">
                <a:solidFill>
                  <a:srgbClr val="000000"/>
                </a:solidFill>
                <a:latin typeface="Calibri"/>
                <a:ea typeface="DejaVu Sans"/>
              </a:rPr>
              <a:t>це термін, що </a:t>
            </a:r>
            <a:r>
              <a:rPr b="0" lang="ru-RU" sz="2400" spc="-531" strike="noStrike">
                <a:solidFill>
                  <a:srgbClr val="000000"/>
                </a:solidFill>
                <a:latin typeface="Calibri"/>
                <a:ea typeface="DejaVu Sans"/>
              </a:rPr>
              <a:t> </a:t>
            </a:r>
            <a:r>
              <a:rPr b="0" lang="ru-RU" sz="2400" spc="-7" strike="noStrike">
                <a:solidFill>
                  <a:srgbClr val="000000"/>
                </a:solidFill>
                <a:latin typeface="Calibri"/>
                <a:ea typeface="DejaVu Sans"/>
              </a:rPr>
              <a:t>застосовується</a:t>
            </a:r>
            <a:r>
              <a:rPr b="0" lang="ru-RU" sz="2400" spc="-32" strike="noStrike">
                <a:solidFill>
                  <a:srgbClr val="000000"/>
                </a:solidFill>
                <a:latin typeface="Calibri"/>
                <a:ea typeface="DejaVu Sans"/>
              </a:rPr>
              <a:t> </a:t>
            </a:r>
            <a:r>
              <a:rPr b="0" lang="ru-RU" sz="2400" spc="-1" strike="noStrike" u="heavy">
                <a:solidFill>
                  <a:srgbClr val="000000"/>
                </a:solidFill>
                <a:uFill>
                  <a:solidFill>
                    <a:srgbClr val="000000"/>
                  </a:solidFill>
                </a:uFill>
                <a:latin typeface="Calibri"/>
                <a:ea typeface="DejaVu Sans"/>
              </a:rPr>
              <a:t>виключно</a:t>
            </a:r>
            <a:r>
              <a:rPr b="0" lang="ru-RU" sz="2400" spc="-12" strike="noStrike" u="heavy">
                <a:solidFill>
                  <a:srgbClr val="000000"/>
                </a:solidFill>
                <a:uFill>
                  <a:solidFill>
                    <a:srgbClr val="000000"/>
                  </a:solidFill>
                </a:uFill>
                <a:latin typeface="Calibri"/>
                <a:ea typeface="DejaVu Sans"/>
              </a:rPr>
              <a:t> </a:t>
            </a:r>
            <a:r>
              <a:rPr b="0" lang="ru-RU" sz="2400" spc="-7" strike="noStrike" u="heavy">
                <a:solidFill>
                  <a:srgbClr val="000000"/>
                </a:solidFill>
                <a:uFill>
                  <a:solidFill>
                    <a:srgbClr val="000000"/>
                  </a:solidFill>
                </a:uFill>
                <a:latin typeface="Calibri"/>
                <a:ea typeface="DejaVu Sans"/>
              </a:rPr>
              <a:t>для</a:t>
            </a:r>
            <a:r>
              <a:rPr b="0" lang="ru-RU" sz="2400" spc="-12" strike="noStrike" u="heavy">
                <a:solidFill>
                  <a:srgbClr val="000000"/>
                </a:solidFill>
                <a:uFill>
                  <a:solidFill>
                    <a:srgbClr val="000000"/>
                  </a:solidFill>
                </a:uFill>
                <a:latin typeface="Calibri"/>
                <a:ea typeface="DejaVu Sans"/>
              </a:rPr>
              <a:t> </a:t>
            </a:r>
            <a:r>
              <a:rPr b="1" lang="ru-RU" sz="2400" spc="-7" strike="noStrike" u="heavy">
                <a:solidFill>
                  <a:srgbClr val="000000"/>
                </a:solidFill>
                <a:uFill>
                  <a:solidFill>
                    <a:srgbClr val="000000"/>
                  </a:solidFill>
                </a:uFill>
                <a:latin typeface="Calibri"/>
                <a:ea typeface="DejaVu Sans"/>
              </a:rPr>
              <a:t>ІІІ</a:t>
            </a:r>
            <a:r>
              <a:rPr b="1" lang="ru-RU" sz="2400" spc="-12" strike="noStrike" u="heavy">
                <a:solidFill>
                  <a:srgbClr val="000000"/>
                </a:solidFill>
                <a:uFill>
                  <a:solidFill>
                    <a:srgbClr val="000000"/>
                  </a:solidFill>
                </a:uFill>
                <a:latin typeface="Calibri"/>
                <a:ea typeface="DejaVu Sans"/>
              </a:rPr>
              <a:t> </a:t>
            </a:r>
            <a:r>
              <a:rPr b="1" lang="ru-RU" sz="2400" spc="-1" strike="noStrike" u="heavy">
                <a:solidFill>
                  <a:srgbClr val="000000"/>
                </a:solidFill>
                <a:uFill>
                  <a:solidFill>
                    <a:srgbClr val="000000"/>
                  </a:solidFill>
                </a:uFill>
                <a:latin typeface="Calibri"/>
                <a:ea typeface="DejaVu Sans"/>
              </a:rPr>
              <a:t>і</a:t>
            </a:r>
            <a:r>
              <a:rPr b="1" lang="ru-RU" sz="2400" spc="-12" strike="noStrike" u="heavy">
                <a:solidFill>
                  <a:srgbClr val="000000"/>
                </a:solidFill>
                <a:uFill>
                  <a:solidFill>
                    <a:srgbClr val="000000"/>
                  </a:solidFill>
                </a:uFill>
                <a:latin typeface="Calibri"/>
                <a:ea typeface="DejaVu Sans"/>
              </a:rPr>
              <a:t> </a:t>
            </a:r>
            <a:r>
              <a:rPr b="1" lang="ru-RU" sz="2400" spc="-7" strike="noStrike" u="heavy">
                <a:solidFill>
                  <a:srgbClr val="000000"/>
                </a:solidFill>
                <a:uFill>
                  <a:solidFill>
                    <a:srgbClr val="000000"/>
                  </a:solidFill>
                </a:uFill>
                <a:latin typeface="Calibri"/>
                <a:ea typeface="DejaVu Sans"/>
              </a:rPr>
              <a:t>IV</a:t>
            </a:r>
            <a:r>
              <a:rPr b="1" lang="ru-RU" sz="2400" spc="-12" strike="noStrike" u="heavy">
                <a:solidFill>
                  <a:srgbClr val="000000"/>
                </a:solidFill>
                <a:uFill>
                  <a:solidFill>
                    <a:srgbClr val="000000"/>
                  </a:solidFill>
                </a:uFill>
                <a:latin typeface="Calibri"/>
                <a:ea typeface="DejaVu Sans"/>
              </a:rPr>
              <a:t> </a:t>
            </a:r>
            <a:r>
              <a:rPr b="1" lang="ru-RU" sz="2400" spc="-7" strike="noStrike" u="heavy">
                <a:solidFill>
                  <a:srgbClr val="000000"/>
                </a:solidFill>
                <a:uFill>
                  <a:solidFill>
                    <a:srgbClr val="000000"/>
                  </a:solidFill>
                </a:uFill>
                <a:latin typeface="Calibri"/>
                <a:ea typeface="DejaVu Sans"/>
              </a:rPr>
              <a:t>стадії</a:t>
            </a:r>
            <a:r>
              <a:rPr b="1" lang="ru-RU" sz="2400" spc="-12" strike="noStrike" u="heavy">
                <a:solidFill>
                  <a:srgbClr val="000000"/>
                </a:solidFill>
                <a:uFill>
                  <a:solidFill>
                    <a:srgbClr val="000000"/>
                  </a:solidFill>
                </a:uFill>
                <a:latin typeface="Calibri"/>
                <a:ea typeface="DejaVu Sans"/>
              </a:rPr>
              <a:t> </a:t>
            </a:r>
            <a:r>
              <a:rPr b="1" lang="ru-RU" sz="2400" spc="-7" strike="noStrike" u="heavy">
                <a:solidFill>
                  <a:srgbClr val="000000"/>
                </a:solidFill>
                <a:uFill>
                  <a:solidFill>
                    <a:srgbClr val="000000"/>
                  </a:solidFill>
                </a:uFill>
                <a:latin typeface="Calibri"/>
                <a:ea typeface="DejaVu Sans"/>
              </a:rPr>
              <a:t>ВІЛ-інфекції</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5" name="CustomShape 1"/>
          <p:cNvSpPr/>
          <p:nvPr/>
        </p:nvSpPr>
        <p:spPr>
          <a:xfrm>
            <a:off x="588600" y="417240"/>
            <a:ext cx="7357320" cy="45396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900" spc="-12" strike="noStrike">
                <a:solidFill>
                  <a:srgbClr val="000000"/>
                </a:solidFill>
                <a:latin typeface="Calibri"/>
                <a:ea typeface="DejaVu Sans"/>
              </a:rPr>
              <a:t>Причини</a:t>
            </a:r>
            <a:r>
              <a:rPr b="1" lang="ru-RU" sz="2900" spc="-35" strike="noStrike">
                <a:solidFill>
                  <a:srgbClr val="000000"/>
                </a:solidFill>
                <a:latin typeface="Calibri"/>
                <a:ea typeface="DejaVu Sans"/>
              </a:rPr>
              <a:t> </a:t>
            </a:r>
            <a:r>
              <a:rPr b="1" lang="ru-RU" sz="2900" spc="-7" strike="noStrike">
                <a:solidFill>
                  <a:srgbClr val="000000"/>
                </a:solidFill>
                <a:latin typeface="Calibri"/>
                <a:ea typeface="DejaVu Sans"/>
              </a:rPr>
              <a:t>вторинного</a:t>
            </a:r>
            <a:r>
              <a:rPr b="1" lang="ru-RU" sz="2900" spc="-32" strike="noStrike">
                <a:solidFill>
                  <a:srgbClr val="000000"/>
                </a:solidFill>
                <a:latin typeface="Calibri"/>
                <a:ea typeface="DejaVu Sans"/>
              </a:rPr>
              <a:t> </a:t>
            </a:r>
            <a:r>
              <a:rPr b="1" lang="ru-RU" sz="2900" spc="-7" strike="noStrike">
                <a:solidFill>
                  <a:srgbClr val="000000"/>
                </a:solidFill>
                <a:latin typeface="Calibri"/>
                <a:ea typeface="DejaVu Sans"/>
              </a:rPr>
              <a:t>набутого</a:t>
            </a:r>
            <a:r>
              <a:rPr b="1" lang="ru-RU" sz="2900" spc="-32" strike="noStrike">
                <a:solidFill>
                  <a:srgbClr val="000000"/>
                </a:solidFill>
                <a:latin typeface="Calibri"/>
                <a:ea typeface="DejaVu Sans"/>
              </a:rPr>
              <a:t> </a:t>
            </a:r>
            <a:r>
              <a:rPr b="1" lang="ru-RU" sz="2900" spc="-7" strike="noStrike">
                <a:solidFill>
                  <a:srgbClr val="000000"/>
                </a:solidFill>
                <a:latin typeface="Calibri"/>
                <a:ea typeface="DejaVu Sans"/>
              </a:rPr>
              <a:t>імунодефіциту</a:t>
            </a:r>
            <a:endParaRPr b="0" lang="ru-RU" sz="2900" spc="-1" strike="noStrike">
              <a:latin typeface="Arial"/>
            </a:endParaRPr>
          </a:p>
        </p:txBody>
      </p:sp>
      <p:sp>
        <p:nvSpPr>
          <p:cNvPr id="496" name="CustomShape 2"/>
          <p:cNvSpPr/>
          <p:nvPr/>
        </p:nvSpPr>
        <p:spPr>
          <a:xfrm>
            <a:off x="471960" y="1146240"/>
            <a:ext cx="8053560" cy="5040360"/>
          </a:xfrm>
          <a:prstGeom prst="rect">
            <a:avLst/>
          </a:prstGeom>
          <a:noFill/>
          <a:ln>
            <a:noFill/>
          </a:ln>
        </p:spPr>
        <p:style>
          <a:lnRef idx="0"/>
          <a:fillRef idx="0"/>
          <a:effectRef idx="0"/>
          <a:fontRef idx="minor"/>
        </p:style>
        <p:txBody>
          <a:bodyPr lIns="0" rIns="0" tIns="23400" bIns="0">
            <a:spAutoFit/>
          </a:bodyPr>
          <a:p>
            <a:pPr marL="469800" indent="-455040">
              <a:lnSpc>
                <a:spcPts val="2639"/>
              </a:lnSpc>
              <a:spcBef>
                <a:spcPts val="184"/>
              </a:spcBef>
              <a:buClr>
                <a:srgbClr val="000000"/>
              </a:buClr>
              <a:buSzPct val="102000"/>
              <a:buFont typeface="StarSymbol"/>
              <a:buAutoNum type="arabicPeriod"/>
            </a:pPr>
            <a:r>
              <a:rPr b="1" lang="ru-RU" sz="2200" spc="-7" strike="noStrike">
                <a:solidFill>
                  <a:srgbClr val="000000"/>
                </a:solidFill>
                <a:latin typeface="Calibri"/>
                <a:ea typeface="DejaVu Sans"/>
              </a:rPr>
              <a:t>Важке порушення харчування: </a:t>
            </a:r>
            <a:r>
              <a:rPr b="0" lang="ru-RU" sz="2200" spc="-7" strike="noStrike">
                <a:solidFill>
                  <a:srgbClr val="000000"/>
                </a:solidFill>
                <a:latin typeface="Calibri"/>
                <a:ea typeface="DejaVu Sans"/>
              </a:rPr>
              <a:t>білкове голодування, </a:t>
            </a:r>
            <a:r>
              <a:rPr b="0" lang="ru-RU" sz="2200" spc="-1" strike="noStrike">
                <a:solidFill>
                  <a:srgbClr val="000000"/>
                </a:solidFill>
                <a:latin typeface="Calibri"/>
                <a:ea typeface="DejaVu Sans"/>
              </a:rPr>
              <a:t> </a:t>
            </a:r>
            <a:r>
              <a:rPr b="0" lang="ru-RU" sz="2200" spc="-7" strike="noStrike">
                <a:solidFill>
                  <a:srgbClr val="000000"/>
                </a:solidFill>
                <a:latin typeface="Calibri"/>
                <a:ea typeface="DejaVu Sans"/>
              </a:rPr>
              <a:t>недостатня калорійність їжі, нестача заліза, міді, цинку, ряду </a:t>
            </a:r>
            <a:r>
              <a:rPr b="0" lang="ru-RU" sz="2200" spc="-486" strike="noStrike">
                <a:solidFill>
                  <a:srgbClr val="000000"/>
                </a:solidFill>
                <a:latin typeface="Calibri"/>
                <a:ea typeface="DejaVu Sans"/>
              </a:rPr>
              <a:t> </a:t>
            </a:r>
            <a:r>
              <a:rPr b="0" lang="ru-RU" sz="2200" spc="-1" strike="noStrike">
                <a:solidFill>
                  <a:srgbClr val="000000"/>
                </a:solidFill>
                <a:latin typeface="Calibri"/>
                <a:ea typeface="DejaVu Sans"/>
              </a:rPr>
              <a:t>вітамінів</a:t>
            </a:r>
            <a:endParaRPr b="0" lang="ru-RU" sz="2200" spc="-1" strike="noStrike">
              <a:latin typeface="Arial"/>
            </a:endParaRPr>
          </a:p>
          <a:p>
            <a:pPr marL="469800" indent="-455040">
              <a:lnSpc>
                <a:spcPts val="2639"/>
              </a:lnSpc>
              <a:buClr>
                <a:srgbClr val="000000"/>
              </a:buClr>
              <a:buSzPct val="102000"/>
              <a:buFont typeface="StarSymbol"/>
              <a:buAutoNum type="arabicPeriod"/>
            </a:pPr>
            <a:r>
              <a:rPr b="1" lang="ru-RU" sz="2200" spc="-7" strike="noStrike">
                <a:solidFill>
                  <a:srgbClr val="000000"/>
                </a:solidFill>
                <a:latin typeface="Calibri"/>
                <a:ea typeface="DejaVu Sans"/>
              </a:rPr>
              <a:t>Значна</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втрата</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білка</a:t>
            </a:r>
            <a:r>
              <a:rPr b="1" lang="ru-RU" sz="2200" spc="-12" strike="noStrike">
                <a:solidFill>
                  <a:srgbClr val="000000"/>
                </a:solidFill>
                <a:latin typeface="Calibri"/>
                <a:ea typeface="DejaVu Sans"/>
              </a:rPr>
              <a:t> </a:t>
            </a:r>
            <a:r>
              <a:rPr b="1" lang="ru-RU" sz="2200" spc="-1" strike="noStrike">
                <a:solidFill>
                  <a:srgbClr val="000000"/>
                </a:solidFill>
                <a:latin typeface="Calibri"/>
                <a:ea typeface="DejaVu Sans"/>
              </a:rPr>
              <a:t>і</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поживних</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речовин</a:t>
            </a:r>
            <a:r>
              <a:rPr b="1" lang="ru-RU" sz="2200" spc="-12" strike="noStrike">
                <a:solidFill>
                  <a:srgbClr val="000000"/>
                </a:solidFill>
                <a:latin typeface="Calibri"/>
                <a:ea typeface="DejaVu Sans"/>
              </a:rPr>
              <a:t> </a:t>
            </a:r>
            <a:r>
              <a:rPr b="1" lang="ru-RU" sz="2200" spc="-1" strike="noStrike">
                <a:solidFill>
                  <a:srgbClr val="000000"/>
                </a:solidFill>
                <a:latin typeface="Calibri"/>
                <a:ea typeface="DejaVu Sans"/>
              </a:rPr>
              <a:t>з</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організму:</a:t>
            </a:r>
            <a:r>
              <a:rPr b="1" lang="ru-RU" sz="2200" spc="123" strike="noStrike">
                <a:solidFill>
                  <a:srgbClr val="000000"/>
                </a:solidFill>
                <a:latin typeface="Calibri"/>
                <a:ea typeface="DejaVu Sans"/>
              </a:rPr>
              <a:t> </a:t>
            </a:r>
            <a:r>
              <a:rPr b="0" lang="ru-RU" sz="2200" spc="-7" strike="noStrike">
                <a:solidFill>
                  <a:srgbClr val="000000"/>
                </a:solidFill>
                <a:latin typeface="Calibri"/>
                <a:ea typeface="DejaVu Sans"/>
              </a:rPr>
              <a:t>синдром </a:t>
            </a:r>
            <a:r>
              <a:rPr b="0" lang="ru-RU" sz="2200" spc="-486" strike="noStrike">
                <a:solidFill>
                  <a:srgbClr val="000000"/>
                </a:solidFill>
                <a:latin typeface="Calibri"/>
                <a:ea typeface="DejaVu Sans"/>
              </a:rPr>
              <a:t> </a:t>
            </a:r>
            <a:r>
              <a:rPr b="0" lang="ru-RU" sz="2200" spc="-7" strike="noStrike">
                <a:solidFill>
                  <a:srgbClr val="000000"/>
                </a:solidFill>
                <a:latin typeface="Calibri"/>
                <a:ea typeface="DejaVu Sans"/>
              </a:rPr>
              <a:t>мальабсорбції,</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захворювання</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нирок і</a:t>
            </a:r>
            <a:r>
              <a:rPr b="0" lang="ru-RU" sz="2200" spc="-1" strike="noStrike">
                <a:solidFill>
                  <a:srgbClr val="000000"/>
                </a:solidFill>
                <a:latin typeface="Calibri"/>
                <a:ea typeface="DejaVu Sans"/>
              </a:rPr>
              <a:t>з</a:t>
            </a:r>
            <a:r>
              <a:rPr b="0" lang="ru-RU" sz="2200" spc="-12" strike="noStrike">
                <a:solidFill>
                  <a:srgbClr val="000000"/>
                </a:solidFill>
                <a:latin typeface="Calibri"/>
                <a:ea typeface="DejaVu Sans"/>
              </a:rPr>
              <a:t> </a:t>
            </a:r>
            <a:r>
              <a:rPr b="0" lang="ru-RU" sz="2200" spc="-1" strike="noStrike">
                <a:solidFill>
                  <a:srgbClr val="000000"/>
                </a:solidFill>
                <a:latin typeface="Calibri"/>
                <a:ea typeface="DejaVu Sans"/>
              </a:rPr>
              <a:t>втратою</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білка</a:t>
            </a:r>
            <a:endParaRPr b="0" lang="ru-RU" sz="2200" spc="-1" strike="noStrike">
              <a:latin typeface="Arial"/>
            </a:endParaRPr>
          </a:p>
          <a:p>
            <a:pPr marL="469800" indent="-455040">
              <a:lnSpc>
                <a:spcPts val="2531"/>
              </a:lnSpc>
              <a:buClr>
                <a:srgbClr val="000000"/>
              </a:buClr>
              <a:buSzPct val="102000"/>
              <a:buFont typeface="StarSymbol"/>
              <a:buAutoNum type="arabicPeriod"/>
            </a:pPr>
            <a:r>
              <a:rPr b="1" lang="ru-RU" sz="2200" spc="-7" strike="noStrike">
                <a:solidFill>
                  <a:srgbClr val="000000"/>
                </a:solidFill>
                <a:latin typeface="Calibri"/>
                <a:ea typeface="DejaVu Sans"/>
              </a:rPr>
              <a:t>Важкі</a:t>
            </a:r>
            <a:r>
              <a:rPr b="1" lang="ru-RU" sz="2200" spc="-21" strike="noStrike">
                <a:solidFill>
                  <a:srgbClr val="000000"/>
                </a:solidFill>
                <a:latin typeface="Calibri"/>
                <a:ea typeface="DejaVu Sans"/>
              </a:rPr>
              <a:t> </a:t>
            </a:r>
            <a:r>
              <a:rPr b="1" lang="ru-RU" sz="2200" spc="-7" strike="noStrike">
                <a:solidFill>
                  <a:srgbClr val="000000"/>
                </a:solidFill>
                <a:latin typeface="Calibri"/>
                <a:ea typeface="DejaVu Sans"/>
              </a:rPr>
              <a:t>хронічні</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інфекції:</a:t>
            </a:r>
            <a:r>
              <a:rPr b="1" lang="ru-RU" sz="2200" spc="29" strike="noStrike">
                <a:solidFill>
                  <a:srgbClr val="000000"/>
                </a:solidFill>
                <a:latin typeface="Calibri"/>
                <a:ea typeface="DejaVu Sans"/>
              </a:rPr>
              <a:t> </a:t>
            </a:r>
            <a:r>
              <a:rPr b="0" lang="ru-RU" sz="2200" spc="-7" strike="noStrike">
                <a:solidFill>
                  <a:srgbClr val="000000"/>
                </a:solidFill>
                <a:latin typeface="Calibri"/>
                <a:ea typeface="DejaVu Sans"/>
              </a:rPr>
              <a:t>ВІЛ-інфекція,</a:t>
            </a:r>
            <a:r>
              <a:rPr b="0" lang="ru-RU" sz="2200" spc="-15" strike="noStrike">
                <a:solidFill>
                  <a:srgbClr val="000000"/>
                </a:solidFill>
                <a:latin typeface="Calibri"/>
                <a:ea typeface="DejaVu Sans"/>
              </a:rPr>
              <a:t> </a:t>
            </a:r>
            <a:r>
              <a:rPr b="0" lang="ru-RU" sz="2200" spc="-7" strike="noStrike">
                <a:solidFill>
                  <a:srgbClr val="000000"/>
                </a:solidFill>
                <a:latin typeface="Calibri"/>
                <a:ea typeface="DejaVu Sans"/>
              </a:rPr>
              <a:t>туберкульоз,</a:t>
            </a:r>
            <a:r>
              <a:rPr b="0" lang="ru-RU" sz="2200" spc="-15" strike="noStrike">
                <a:solidFill>
                  <a:srgbClr val="000000"/>
                </a:solidFill>
                <a:latin typeface="Calibri"/>
                <a:ea typeface="DejaVu Sans"/>
              </a:rPr>
              <a:t> </a:t>
            </a:r>
            <a:r>
              <a:rPr b="0" lang="ru-RU" sz="2200" spc="-7" strike="noStrike">
                <a:solidFill>
                  <a:srgbClr val="000000"/>
                </a:solidFill>
                <a:latin typeface="Calibri"/>
                <a:ea typeface="DejaVu Sans"/>
              </a:rPr>
              <a:t>гепатити</a:t>
            </a:r>
            <a:endParaRPr b="0" lang="ru-RU" sz="2200" spc="-1" strike="noStrike">
              <a:latin typeface="Arial"/>
            </a:endParaRPr>
          </a:p>
          <a:p>
            <a:pPr marL="469800" indent="-455040">
              <a:lnSpc>
                <a:spcPts val="2639"/>
              </a:lnSpc>
              <a:spcBef>
                <a:spcPts val="111"/>
              </a:spcBef>
              <a:buClr>
                <a:srgbClr val="000000"/>
              </a:buClr>
              <a:buSzPct val="102000"/>
              <a:buFont typeface="StarSymbol"/>
              <a:buAutoNum type="arabicPeriod"/>
            </a:pPr>
            <a:r>
              <a:rPr b="1" lang="ru-RU" sz="2200" spc="-7" strike="noStrike">
                <a:solidFill>
                  <a:srgbClr val="000000"/>
                </a:solidFill>
                <a:latin typeface="Calibri"/>
                <a:ea typeface="DejaVu Sans"/>
              </a:rPr>
              <a:t>Важке</a:t>
            </a:r>
            <a:r>
              <a:rPr b="1" lang="ru-RU" sz="2200" spc="-21" strike="noStrike">
                <a:solidFill>
                  <a:srgbClr val="000000"/>
                </a:solidFill>
                <a:latin typeface="Calibri"/>
                <a:ea typeface="DejaVu Sans"/>
              </a:rPr>
              <a:t> </a:t>
            </a:r>
            <a:r>
              <a:rPr b="1" lang="ru-RU" sz="2200" spc="-7" strike="noStrike">
                <a:solidFill>
                  <a:srgbClr val="000000"/>
                </a:solidFill>
                <a:latin typeface="Calibri"/>
                <a:ea typeface="DejaVu Sans"/>
              </a:rPr>
              <a:t>тривале</a:t>
            </a:r>
            <a:r>
              <a:rPr b="1" lang="ru-RU" sz="2200" spc="-21" strike="noStrike">
                <a:solidFill>
                  <a:srgbClr val="000000"/>
                </a:solidFill>
                <a:latin typeface="Calibri"/>
                <a:ea typeface="DejaVu Sans"/>
              </a:rPr>
              <a:t> </a:t>
            </a:r>
            <a:r>
              <a:rPr b="1" lang="ru-RU" sz="2200" spc="-7" strike="noStrike">
                <a:solidFill>
                  <a:srgbClr val="000000"/>
                </a:solidFill>
                <a:latin typeface="Calibri"/>
                <a:ea typeface="DejaVu Sans"/>
              </a:rPr>
              <a:t>порушення</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метаболізму:</a:t>
            </a:r>
            <a:r>
              <a:rPr b="1" lang="ru-RU" sz="2200" spc="89" strike="noStrike">
                <a:solidFill>
                  <a:srgbClr val="000000"/>
                </a:solidFill>
                <a:latin typeface="Calibri"/>
                <a:ea typeface="DejaVu Sans"/>
              </a:rPr>
              <a:t> </a:t>
            </a:r>
            <a:r>
              <a:rPr b="0" lang="ru-RU" sz="2200" spc="-7" strike="noStrike">
                <a:solidFill>
                  <a:srgbClr val="000000"/>
                </a:solidFill>
                <a:latin typeface="Calibri"/>
                <a:ea typeface="DejaVu Sans"/>
              </a:rPr>
              <a:t>цукровий</a:t>
            </a:r>
            <a:r>
              <a:rPr b="0" lang="ru-RU" sz="2200" spc="-21" strike="noStrike">
                <a:solidFill>
                  <a:srgbClr val="000000"/>
                </a:solidFill>
                <a:latin typeface="Calibri"/>
                <a:ea typeface="DejaVu Sans"/>
              </a:rPr>
              <a:t> </a:t>
            </a:r>
            <a:r>
              <a:rPr b="0" lang="ru-RU" sz="2200" spc="-7" strike="noStrike">
                <a:solidFill>
                  <a:srgbClr val="000000"/>
                </a:solidFill>
                <a:latin typeface="Calibri"/>
                <a:ea typeface="DejaVu Sans"/>
              </a:rPr>
              <a:t>діабет, </a:t>
            </a:r>
            <a:r>
              <a:rPr b="0" lang="ru-RU" sz="2200" spc="-480" strike="noStrike">
                <a:solidFill>
                  <a:srgbClr val="000000"/>
                </a:solidFill>
                <a:latin typeface="Calibri"/>
                <a:ea typeface="DejaVu Sans"/>
              </a:rPr>
              <a:t> </a:t>
            </a:r>
            <a:r>
              <a:rPr b="0" lang="ru-RU" sz="2200" spc="-7" strike="noStrike">
                <a:solidFill>
                  <a:srgbClr val="000000"/>
                </a:solidFill>
                <a:latin typeface="Calibri"/>
                <a:ea typeface="DejaVu Sans"/>
              </a:rPr>
              <a:t>ожиріння</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та ін.</a:t>
            </a:r>
            <a:endParaRPr b="0" lang="ru-RU" sz="2200" spc="-1" strike="noStrike">
              <a:latin typeface="Arial"/>
            </a:endParaRPr>
          </a:p>
          <a:p>
            <a:pPr marL="469800" indent="-455040">
              <a:lnSpc>
                <a:spcPts val="2531"/>
              </a:lnSpc>
              <a:buClr>
                <a:srgbClr val="000000"/>
              </a:buClr>
              <a:buSzPct val="102000"/>
              <a:buFont typeface="StarSymbol"/>
              <a:buAutoNum type="arabicPeriod"/>
            </a:pPr>
            <a:r>
              <a:rPr b="1" lang="ru-RU" sz="2200" spc="-7" strike="noStrike">
                <a:solidFill>
                  <a:srgbClr val="000000"/>
                </a:solidFill>
                <a:latin typeface="Calibri"/>
                <a:ea typeface="DejaVu Sans"/>
              </a:rPr>
              <a:t>Важкі</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гострі</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інфекції:</a:t>
            </a:r>
            <a:r>
              <a:rPr b="1" lang="ru-RU" sz="2200" spc="9" strike="noStrike">
                <a:solidFill>
                  <a:srgbClr val="000000"/>
                </a:solidFill>
                <a:latin typeface="Calibri"/>
                <a:ea typeface="DejaVu Sans"/>
              </a:rPr>
              <a:t> </a:t>
            </a:r>
            <a:r>
              <a:rPr b="0" lang="ru-RU" sz="2200" spc="-7" strike="noStrike">
                <a:solidFill>
                  <a:srgbClr val="000000"/>
                </a:solidFill>
                <a:latin typeface="Calibri"/>
                <a:ea typeface="DejaVu Sans"/>
              </a:rPr>
              <a:t>кір,</a:t>
            </a:r>
            <a:r>
              <a:rPr b="0" lang="ru-RU" sz="2200" spc="-15" strike="noStrike">
                <a:solidFill>
                  <a:srgbClr val="000000"/>
                </a:solidFill>
                <a:latin typeface="Calibri"/>
                <a:ea typeface="DejaVu Sans"/>
              </a:rPr>
              <a:t> </a:t>
            </a:r>
            <a:r>
              <a:rPr b="0" lang="ru-RU" sz="2200" spc="-7" strike="noStrike">
                <a:solidFill>
                  <a:srgbClr val="000000"/>
                </a:solidFill>
                <a:latin typeface="Calibri"/>
                <a:ea typeface="DejaVu Sans"/>
              </a:rPr>
              <a:t>грип,</a:t>
            </a:r>
            <a:r>
              <a:rPr b="0" lang="ru-RU" sz="2200" spc="-15" strike="noStrike">
                <a:solidFill>
                  <a:srgbClr val="000000"/>
                </a:solidFill>
                <a:latin typeface="Calibri"/>
                <a:ea typeface="DejaVu Sans"/>
              </a:rPr>
              <a:t> </a:t>
            </a:r>
            <a:r>
              <a:rPr b="0" lang="ru-RU" sz="2200" spc="-1" strike="noStrike">
                <a:solidFill>
                  <a:srgbClr val="000000"/>
                </a:solidFill>
                <a:latin typeface="Calibri"/>
                <a:ea typeface="DejaVu Sans"/>
              </a:rPr>
              <a:t>вітряна</a:t>
            </a:r>
            <a:r>
              <a:rPr b="0" lang="ru-RU" sz="2200" spc="-15" strike="noStrike">
                <a:solidFill>
                  <a:srgbClr val="000000"/>
                </a:solidFill>
                <a:latin typeface="Calibri"/>
                <a:ea typeface="DejaVu Sans"/>
              </a:rPr>
              <a:t> </a:t>
            </a:r>
            <a:r>
              <a:rPr b="0" lang="ru-RU" sz="2200" spc="-1" strike="noStrike">
                <a:solidFill>
                  <a:srgbClr val="000000"/>
                </a:solidFill>
                <a:latin typeface="Calibri"/>
                <a:ea typeface="DejaVu Sans"/>
              </a:rPr>
              <a:t>віспа</a:t>
            </a:r>
            <a:endParaRPr b="0" lang="ru-RU" sz="2200" spc="-1" strike="noStrike">
              <a:latin typeface="Arial"/>
            </a:endParaRPr>
          </a:p>
          <a:p>
            <a:pPr marL="469800" indent="-455040">
              <a:lnSpc>
                <a:spcPts val="2639"/>
              </a:lnSpc>
              <a:buClr>
                <a:srgbClr val="000000"/>
              </a:buClr>
              <a:buSzPct val="102000"/>
              <a:buFont typeface="StarSymbol"/>
              <a:buAutoNum type="arabicPeriod"/>
            </a:pPr>
            <a:r>
              <a:rPr b="1" lang="ru-RU" sz="2200" spc="-7" strike="noStrike">
                <a:solidFill>
                  <a:srgbClr val="000000"/>
                </a:solidFill>
                <a:latin typeface="Calibri"/>
                <a:ea typeface="DejaVu Sans"/>
              </a:rPr>
              <a:t>Пухлини</a:t>
            </a:r>
            <a:r>
              <a:rPr b="1" lang="ru-RU" sz="2200" spc="4" strike="noStrike">
                <a:solidFill>
                  <a:srgbClr val="000000"/>
                </a:solidFill>
                <a:latin typeface="Calibri"/>
                <a:ea typeface="DejaVu Sans"/>
              </a:rPr>
              <a:t> </a:t>
            </a:r>
            <a:r>
              <a:rPr b="0" lang="ru-RU" sz="2200" spc="-7" strike="noStrike">
                <a:solidFill>
                  <a:srgbClr val="000000"/>
                </a:solidFill>
                <a:latin typeface="Calibri"/>
                <a:ea typeface="DejaVu Sans"/>
              </a:rPr>
              <a:t>(також</a:t>
            </a:r>
            <a:r>
              <a:rPr b="0" lang="ru-RU" sz="2200" spc="-15" strike="noStrike">
                <a:solidFill>
                  <a:srgbClr val="000000"/>
                </a:solidFill>
                <a:latin typeface="Calibri"/>
                <a:ea typeface="DejaVu Sans"/>
              </a:rPr>
              <a:t> </a:t>
            </a:r>
            <a:r>
              <a:rPr b="0" lang="ru-RU" sz="2200" spc="-7" strike="noStrike">
                <a:solidFill>
                  <a:srgbClr val="000000"/>
                </a:solidFill>
                <a:latin typeface="Calibri"/>
                <a:ea typeface="DejaVu Sans"/>
              </a:rPr>
              <a:t>можуть</a:t>
            </a:r>
            <a:r>
              <a:rPr b="0" lang="ru-RU" sz="2200" spc="-15" strike="noStrike">
                <a:solidFill>
                  <a:srgbClr val="000000"/>
                </a:solidFill>
                <a:latin typeface="Calibri"/>
                <a:ea typeface="DejaVu Sans"/>
              </a:rPr>
              <a:t> </a:t>
            </a:r>
            <a:r>
              <a:rPr b="0" lang="ru-RU" sz="2200" spc="-7" strike="noStrike">
                <a:solidFill>
                  <a:srgbClr val="000000"/>
                </a:solidFill>
                <a:latin typeface="Calibri"/>
                <a:ea typeface="DejaVu Sans"/>
              </a:rPr>
              <a:t>бути</a:t>
            </a:r>
            <a:r>
              <a:rPr b="0" lang="ru-RU" sz="2200" spc="-15" strike="noStrike">
                <a:solidFill>
                  <a:srgbClr val="000000"/>
                </a:solidFill>
                <a:latin typeface="Calibri"/>
                <a:ea typeface="DejaVu Sans"/>
              </a:rPr>
              <a:t> </a:t>
            </a:r>
            <a:r>
              <a:rPr b="0" lang="ru-RU" sz="2200" spc="-7" strike="noStrike">
                <a:solidFill>
                  <a:srgbClr val="000000"/>
                </a:solidFill>
                <a:latin typeface="Calibri"/>
                <a:ea typeface="DejaVu Sans"/>
              </a:rPr>
              <a:t>наслідком</a:t>
            </a:r>
            <a:r>
              <a:rPr b="0" lang="ru-RU" sz="2200" spc="-15" strike="noStrike">
                <a:solidFill>
                  <a:srgbClr val="000000"/>
                </a:solidFill>
                <a:latin typeface="Calibri"/>
                <a:ea typeface="DejaVu Sans"/>
              </a:rPr>
              <a:t> </a:t>
            </a:r>
            <a:r>
              <a:rPr b="0" lang="ru-RU" sz="2200" spc="-7" strike="noStrike">
                <a:solidFill>
                  <a:srgbClr val="000000"/>
                </a:solidFill>
                <a:latin typeface="Calibri"/>
                <a:ea typeface="DejaVu Sans"/>
              </a:rPr>
              <a:t>первинного</a:t>
            </a:r>
            <a:r>
              <a:rPr b="0" lang="ru-RU" sz="2200" spc="-15" strike="noStrike">
                <a:solidFill>
                  <a:srgbClr val="000000"/>
                </a:solidFill>
                <a:latin typeface="Calibri"/>
                <a:ea typeface="DejaVu Sans"/>
              </a:rPr>
              <a:t> </a:t>
            </a:r>
            <a:r>
              <a:rPr b="0" lang="ru-RU" sz="2200" spc="-7" strike="noStrike">
                <a:solidFill>
                  <a:srgbClr val="000000"/>
                </a:solidFill>
                <a:latin typeface="Calibri"/>
                <a:ea typeface="DejaVu Sans"/>
              </a:rPr>
              <a:t>ІД)</a:t>
            </a:r>
            <a:endParaRPr b="0" lang="ru-RU" sz="2200" spc="-1" strike="noStrike">
              <a:latin typeface="Arial"/>
            </a:endParaRPr>
          </a:p>
          <a:p>
            <a:pPr marL="469800" indent="-455040">
              <a:lnSpc>
                <a:spcPts val="2639"/>
              </a:lnSpc>
              <a:buClr>
                <a:srgbClr val="000000"/>
              </a:buClr>
              <a:buSzPct val="102000"/>
              <a:buFont typeface="StarSymbol"/>
              <a:buAutoNum type="arabicPeriod"/>
            </a:pPr>
            <a:r>
              <a:rPr b="1" lang="ru-RU" sz="2200" spc="-7" strike="noStrike">
                <a:solidFill>
                  <a:srgbClr val="000000"/>
                </a:solidFill>
                <a:latin typeface="Calibri"/>
                <a:ea typeface="DejaVu Sans"/>
              </a:rPr>
              <a:t>Радіоактивне</a:t>
            </a:r>
            <a:r>
              <a:rPr b="1" lang="ru-RU" sz="2200" spc="-35" strike="noStrike">
                <a:solidFill>
                  <a:srgbClr val="000000"/>
                </a:solidFill>
                <a:latin typeface="Calibri"/>
                <a:ea typeface="DejaVu Sans"/>
              </a:rPr>
              <a:t> </a:t>
            </a:r>
            <a:r>
              <a:rPr b="1" lang="ru-RU" sz="2200" spc="-7" strike="noStrike">
                <a:solidFill>
                  <a:srgbClr val="000000"/>
                </a:solidFill>
                <a:latin typeface="Calibri"/>
                <a:ea typeface="DejaVu Sans"/>
              </a:rPr>
              <a:t>випромінювання</a:t>
            </a:r>
            <a:endParaRPr b="0" lang="ru-RU" sz="2200" spc="-1" strike="noStrike">
              <a:latin typeface="Arial"/>
            </a:endParaRPr>
          </a:p>
          <a:p>
            <a:pPr marL="469800" indent="-455040">
              <a:lnSpc>
                <a:spcPts val="2639"/>
              </a:lnSpc>
              <a:buClr>
                <a:srgbClr val="000000"/>
              </a:buClr>
              <a:buSzPct val="102000"/>
              <a:buFont typeface="StarSymbol"/>
              <a:buAutoNum type="arabicPeriod"/>
            </a:pPr>
            <a:r>
              <a:rPr b="1" lang="ru-RU" sz="2200" spc="-7" strike="noStrike">
                <a:solidFill>
                  <a:srgbClr val="000000"/>
                </a:solidFill>
                <a:latin typeface="Calibri"/>
                <a:ea typeface="DejaVu Sans"/>
              </a:rPr>
              <a:t>Важкі травми,</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опіки</a:t>
            </a:r>
            <a:r>
              <a:rPr b="1" lang="ru-RU" sz="2200" spc="-15" strike="noStrike">
                <a:solidFill>
                  <a:srgbClr val="000000"/>
                </a:solidFill>
                <a:latin typeface="Calibri"/>
                <a:ea typeface="DejaVu Sans"/>
              </a:rPr>
              <a:t> </a:t>
            </a:r>
            <a:r>
              <a:rPr b="1" lang="ru-RU" sz="2200" spc="-1" strike="noStrike">
                <a:solidFill>
                  <a:srgbClr val="000000"/>
                </a:solidFill>
                <a:latin typeface="Calibri"/>
                <a:ea typeface="DejaVu Sans"/>
              </a:rPr>
              <a:t>і</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опікова</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хвороба</a:t>
            </a:r>
            <a:endParaRPr b="0" lang="ru-RU" sz="2200" spc="-1" strike="noStrike">
              <a:latin typeface="Arial"/>
            </a:endParaRPr>
          </a:p>
          <a:p>
            <a:pPr marL="469800" indent="-455040">
              <a:lnSpc>
                <a:spcPts val="2639"/>
              </a:lnSpc>
              <a:spcBef>
                <a:spcPts val="105"/>
              </a:spcBef>
              <a:buClr>
                <a:srgbClr val="000000"/>
              </a:buClr>
              <a:buSzPct val="102000"/>
              <a:buFont typeface="StarSymbol"/>
              <a:buAutoNum type="arabicPeriod"/>
            </a:pPr>
            <a:r>
              <a:rPr b="1" lang="ru-RU" sz="2200" spc="-7" strike="noStrike">
                <a:solidFill>
                  <a:srgbClr val="000000"/>
                </a:solidFill>
                <a:latin typeface="Calibri"/>
                <a:ea typeface="DejaVu Sans"/>
              </a:rPr>
              <a:t>Тривала дія лікарських препаратів: </a:t>
            </a:r>
            <a:r>
              <a:rPr b="0" lang="ru-RU" sz="2200" spc="-7" strike="noStrike">
                <a:solidFill>
                  <a:srgbClr val="000000"/>
                </a:solidFill>
                <a:latin typeface="Calibri"/>
                <a:ea typeface="DejaVu Sans"/>
              </a:rPr>
              <a:t>кортикостероїди, </a:t>
            </a:r>
            <a:r>
              <a:rPr b="0" lang="ru-RU" sz="2200" spc="-486" strike="noStrike">
                <a:solidFill>
                  <a:srgbClr val="000000"/>
                </a:solidFill>
                <a:latin typeface="Calibri"/>
                <a:ea typeface="DejaVu Sans"/>
              </a:rPr>
              <a:t> </a:t>
            </a:r>
            <a:r>
              <a:rPr b="0" lang="ru-RU" sz="2200" spc="-7" strike="noStrike">
                <a:solidFill>
                  <a:srgbClr val="000000"/>
                </a:solidFill>
                <a:latin typeface="Calibri"/>
                <a:ea typeface="DejaVu Sans"/>
              </a:rPr>
              <a:t>цитостатики,</a:t>
            </a:r>
            <a:r>
              <a:rPr b="0" lang="ru-RU" sz="2200" spc="-12" strike="noStrike">
                <a:solidFill>
                  <a:srgbClr val="000000"/>
                </a:solidFill>
                <a:latin typeface="Calibri"/>
                <a:ea typeface="DejaVu Sans"/>
              </a:rPr>
              <a:t> </a:t>
            </a:r>
            <a:r>
              <a:rPr b="0" lang="ru-RU" sz="2200" spc="-7" strike="noStrike">
                <a:solidFill>
                  <a:srgbClr val="000000"/>
                </a:solidFill>
                <a:latin typeface="Calibri"/>
                <a:ea typeface="DejaVu Sans"/>
              </a:rPr>
              <a:t>імунодепресанти,</a:t>
            </a:r>
            <a:r>
              <a:rPr b="0" lang="ru-RU" sz="2200" spc="-12" strike="noStrike">
                <a:solidFill>
                  <a:srgbClr val="000000"/>
                </a:solidFill>
                <a:latin typeface="Calibri"/>
                <a:ea typeface="DejaVu Sans"/>
              </a:rPr>
              <a:t> </a:t>
            </a:r>
            <a:r>
              <a:rPr b="0" lang="ru-RU" sz="2200" spc="-1" strike="noStrike">
                <a:solidFill>
                  <a:srgbClr val="000000"/>
                </a:solidFill>
                <a:latin typeface="Calibri"/>
                <a:ea typeface="DejaVu Sans"/>
              </a:rPr>
              <a:t>антибіотики</a:t>
            </a:r>
            <a:endParaRPr b="0" lang="ru-RU" sz="2200" spc="-1" strike="noStrike">
              <a:latin typeface="Arial"/>
            </a:endParaRPr>
          </a:p>
          <a:p>
            <a:pPr marL="469800" indent="-455040">
              <a:lnSpc>
                <a:spcPts val="2560"/>
              </a:lnSpc>
              <a:buClr>
                <a:srgbClr val="000000"/>
              </a:buClr>
              <a:buSzPct val="102000"/>
              <a:buFont typeface="StarSymbol"/>
              <a:buAutoNum type="arabicPeriod"/>
            </a:pPr>
            <a:r>
              <a:rPr b="1" lang="ru-RU" sz="2200" spc="-7" strike="noStrike">
                <a:solidFill>
                  <a:srgbClr val="000000"/>
                </a:solidFill>
                <a:latin typeface="Calibri"/>
                <a:ea typeface="DejaVu Sans"/>
              </a:rPr>
              <a:t>Важкі</a:t>
            </a:r>
            <a:r>
              <a:rPr b="1" lang="ru-RU" sz="2200" spc="-21" strike="noStrike">
                <a:solidFill>
                  <a:srgbClr val="000000"/>
                </a:solidFill>
                <a:latin typeface="Calibri"/>
                <a:ea typeface="DejaVu Sans"/>
              </a:rPr>
              <a:t> </a:t>
            </a:r>
            <a:r>
              <a:rPr b="1" lang="ru-RU" sz="2200" spc="-7" strike="noStrike">
                <a:solidFill>
                  <a:srgbClr val="000000"/>
                </a:solidFill>
                <a:latin typeface="Calibri"/>
                <a:ea typeface="DejaVu Sans"/>
              </a:rPr>
              <a:t>тривалі</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стресові</a:t>
            </a:r>
            <a:r>
              <a:rPr b="1" lang="ru-RU" sz="2200" spc="-15" strike="noStrike">
                <a:solidFill>
                  <a:srgbClr val="000000"/>
                </a:solidFill>
                <a:latin typeface="Calibri"/>
                <a:ea typeface="DejaVu Sans"/>
              </a:rPr>
              <a:t> </a:t>
            </a:r>
            <a:r>
              <a:rPr b="1" lang="ru-RU" sz="2200" spc="-7" strike="noStrike">
                <a:solidFill>
                  <a:srgbClr val="000000"/>
                </a:solidFill>
                <a:latin typeface="Calibri"/>
                <a:ea typeface="DejaVu Sans"/>
              </a:rPr>
              <a:t>ситуації,</a:t>
            </a:r>
            <a:r>
              <a:rPr b="1" lang="ru-RU" sz="2200" spc="-21" strike="noStrike">
                <a:solidFill>
                  <a:srgbClr val="000000"/>
                </a:solidFill>
                <a:latin typeface="Calibri"/>
                <a:ea typeface="DejaVu Sans"/>
              </a:rPr>
              <a:t> </a:t>
            </a:r>
            <a:r>
              <a:rPr b="1" lang="ru-RU" sz="2200" spc="-7" strike="noStrike">
                <a:solidFill>
                  <a:srgbClr val="000000"/>
                </a:solidFill>
                <a:latin typeface="Calibri"/>
                <a:ea typeface="DejaVu Sans"/>
              </a:rPr>
              <a:t>перевантаження,</a:t>
            </a:r>
            <a:r>
              <a:rPr b="1" lang="ru-RU" sz="2200" spc="-15" strike="noStrike">
                <a:solidFill>
                  <a:srgbClr val="000000"/>
                </a:solidFill>
                <a:latin typeface="Calibri"/>
                <a:ea typeface="DejaVu Sans"/>
              </a:rPr>
              <a:t> </a:t>
            </a:r>
            <a:r>
              <a:rPr b="1" lang="ru-RU" sz="2200" spc="-1" strike="noStrike">
                <a:solidFill>
                  <a:srgbClr val="000000"/>
                </a:solidFill>
                <a:latin typeface="Calibri"/>
                <a:ea typeface="DejaVu Sans"/>
              </a:rPr>
              <a:t>втома тощо</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7" name="CustomShape 1"/>
          <p:cNvSpPr/>
          <p:nvPr/>
        </p:nvSpPr>
        <p:spPr>
          <a:xfrm>
            <a:off x="214200" y="0"/>
            <a:ext cx="8570880" cy="6553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400" spc="-1" strike="noStrike">
                <a:solidFill>
                  <a:srgbClr val="ff0000"/>
                </a:solidFill>
                <a:latin typeface="Calibri"/>
                <a:ea typeface="DejaVu Sans"/>
              </a:rPr>
              <a:t>ВІЛ інфекція. Синдром набутого імунодефіциту (СНІД) </a:t>
            </a:r>
            <a:endParaRPr b="0" lang="ru-RU" sz="24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Проявляється повільно прогресуючим ІД: від безсимптомного носійства до важких і смертельних захворювань. </a:t>
            </a:r>
            <a:r>
              <a:rPr b="1" lang="ru-RU" sz="2000" spc="-1" strike="noStrike">
                <a:solidFill>
                  <a:srgbClr val="ff0000"/>
                </a:solidFill>
                <a:latin typeface="Calibri"/>
                <a:ea typeface="DejaVu Sans"/>
              </a:rPr>
              <a:t>СНІД </a:t>
            </a:r>
            <a:r>
              <a:rPr b="1" lang="ru-RU" sz="2000" spc="-1" strike="noStrike">
                <a:solidFill>
                  <a:srgbClr val="000000"/>
                </a:solidFill>
                <a:latin typeface="Calibri"/>
                <a:ea typeface="DejaVu Sans"/>
              </a:rPr>
              <a:t>- термінальна стадія  ВІЛ-інфекції. </a:t>
            </a:r>
            <a:endParaRPr b="0" lang="ru-RU" sz="2000" spc="-1" strike="noStrike">
              <a:latin typeface="Arial"/>
            </a:endParaRPr>
          </a:p>
          <a:p>
            <a:pPr algn="just">
              <a:lnSpc>
                <a:spcPct val="100000"/>
              </a:lnSpc>
            </a:pPr>
            <a:r>
              <a:rPr b="1" lang="ru-RU" sz="2000" spc="-1" strike="noStrike">
                <a:solidFill>
                  <a:srgbClr val="ff0000"/>
                </a:solidFill>
                <a:latin typeface="Calibri"/>
                <a:ea typeface="DejaVu Sans"/>
              </a:rPr>
              <a:t>Етіологія ВІЛ-інфекції</a:t>
            </a:r>
            <a:r>
              <a:rPr b="1" lang="ru-RU" sz="2000" spc="-1" strike="noStrike">
                <a:solidFill>
                  <a:srgbClr val="000000"/>
                </a:solidFill>
                <a:latin typeface="Calibri"/>
                <a:ea typeface="DejaVu Sans"/>
              </a:rPr>
              <a:t> Збудники ВІЛ (віруси роду Retrovirus підродини Lentivirinae сімейства Retro-viridae) руйнуються при температурі 56°С протягом 30 хв., але стійкі до низьких температур; швидко гинуть під дією етанолу, ефіру, ацетону і дезінфікуючих засобів. У крові та інших біологічних середовищах при звичайних умовах зберігають життєздатність протягом декількох діб.  </a:t>
            </a:r>
            <a:r>
              <a:rPr b="1" lang="ru-RU" sz="2000" spc="-1" strike="noStrike">
                <a:solidFill>
                  <a:srgbClr val="ff0000"/>
                </a:solidFill>
                <a:latin typeface="Calibri"/>
                <a:ea typeface="DejaVu Sans"/>
              </a:rPr>
              <a:t>Відомо два типи вірусу: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70c0"/>
                </a:solidFill>
                <a:latin typeface="Calibri"/>
                <a:ea typeface="DejaVu Sans"/>
              </a:rPr>
              <a:t>ВІЛ-1 (HIV-1) - </a:t>
            </a:r>
            <a:r>
              <a:rPr b="1" lang="ru-RU" sz="2000" spc="-1" strike="noStrike">
                <a:solidFill>
                  <a:srgbClr val="000000"/>
                </a:solidFill>
                <a:latin typeface="Calibri"/>
                <a:ea typeface="DejaVu Sans"/>
              </a:rPr>
              <a:t>основний збудник ВІЛ-інфекції та СНІДу (раніше був відомий як HTLV-III або LAV) в Північній і Південній Америці, Європі, Азії, Центральної, Південній і Східнії Африці.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70c0"/>
                </a:solidFill>
                <a:latin typeface="Calibri"/>
                <a:ea typeface="DejaVu Sans"/>
              </a:rPr>
              <a:t>ВІЛ-2 (HIV-2) </a:t>
            </a:r>
            <a:r>
              <a:rPr b="1" lang="ru-RU" sz="2000" spc="-1" strike="noStrike">
                <a:solidFill>
                  <a:srgbClr val="000000"/>
                </a:solidFill>
                <a:latin typeface="Calibri"/>
                <a:ea typeface="DejaVu Sans"/>
              </a:rPr>
              <a:t>- менш отруйний вірус; рідко викликає типові прояви СНІДу; основний збудник СНІД у в Західній Африці. </a:t>
            </a:r>
            <a:endParaRPr b="0" lang="ru-RU" sz="2000" spc="-1" strike="noStrike">
              <a:latin typeface="Arial"/>
            </a:endParaRPr>
          </a:p>
          <a:p>
            <a:pPr algn="just">
              <a:lnSpc>
                <a:spcPct val="100000"/>
              </a:lnSpc>
            </a:pPr>
            <a:r>
              <a:rPr b="1" lang="ru-RU" sz="2000" spc="-1" strike="noStrike">
                <a:solidFill>
                  <a:srgbClr val="ff0000"/>
                </a:solidFill>
                <a:latin typeface="Calibri"/>
                <a:ea typeface="DejaVu Sans"/>
              </a:rPr>
              <a:t>Епідеміологія ВІЛ-інфекції </a:t>
            </a:r>
            <a:r>
              <a:rPr b="1" lang="ru-RU" sz="2000" spc="-1" strike="noStrike">
                <a:solidFill>
                  <a:srgbClr val="000000"/>
                </a:solidFill>
                <a:latin typeface="Calibri"/>
                <a:ea typeface="DejaVu Sans"/>
              </a:rPr>
              <a:t>Джерело інфекції – людина в будь-якій стадії інфекційного процесу. Вірус виділяють з крові, сперми, вагінального секрету, материнського молока, слини. Шляхи передачі ВІЛ-інфекції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Статевий – при анальному, вагінальному і оральному сексі.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Ін'єкційні і інструментальні – при використанні забруднених шприців, голок, катетерів і т.д.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8" name="Picture 2" descr=""/>
          <p:cNvPicPr/>
          <p:nvPr/>
        </p:nvPicPr>
        <p:blipFill>
          <a:blip r:embed="rId1"/>
          <a:srcRect l="26371" t="37136" r="30294" b="35571"/>
          <a:stretch/>
        </p:blipFill>
        <p:spPr>
          <a:xfrm>
            <a:off x="432000" y="144000"/>
            <a:ext cx="8494920" cy="3224160"/>
          </a:xfrm>
          <a:prstGeom prst="rect">
            <a:avLst/>
          </a:prstGeom>
          <a:ln w="9360">
            <a:noFill/>
          </a:ln>
        </p:spPr>
      </p:pic>
      <p:sp>
        <p:nvSpPr>
          <p:cNvPr id="499" name="CustomShape 1"/>
          <p:cNvSpPr/>
          <p:nvPr/>
        </p:nvSpPr>
        <p:spPr>
          <a:xfrm>
            <a:off x="357120" y="3429000"/>
            <a:ext cx="8427960" cy="28339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Гемотрансфузійний.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Перинатальний (антенатальний, трансплацентарний – від інфікованої матері; інтранатальний – при проходженні дитини по інфікованих родових шляхах матері).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Трансплантаційний.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Молочний (зараження дитини інфікованим молоком матері).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Професійний і побутовий – зараження через пошкоджені шкіру і СО людей, що контактують з кров'ю або деякими секретами хворих на ВІЛ-інфекцію.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0" name="CustomShape 1"/>
          <p:cNvSpPr/>
          <p:nvPr/>
        </p:nvSpPr>
        <p:spPr>
          <a:xfrm>
            <a:off x="357120" y="197280"/>
            <a:ext cx="8427960" cy="64576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200" spc="-1" strike="noStrike">
                <a:solidFill>
                  <a:srgbClr val="0070c0"/>
                </a:solidFill>
                <a:latin typeface="Calibri"/>
                <a:ea typeface="DejaVu Sans"/>
              </a:rPr>
              <a:t>Групи ризику на ВІЛ-інфекцію:  </a:t>
            </a:r>
            <a:endParaRPr b="0" lang="ru-RU" sz="2200" spc="-1" strike="noStrike">
              <a:latin typeface="Arial"/>
            </a:endParaRPr>
          </a:p>
          <a:p>
            <a:pPr marL="216000" indent="-214560" algn="just">
              <a:lnSpc>
                <a:spcPct val="100000"/>
              </a:lnSpc>
              <a:buClr>
                <a:srgbClr val="000000"/>
              </a:buClr>
              <a:buFont typeface="Wingdings" charset="2"/>
              <a:buChar char=""/>
            </a:pPr>
            <a:r>
              <a:rPr b="1" lang="ru-RU" sz="2200" spc="-1" strike="noStrike">
                <a:solidFill>
                  <a:srgbClr val="000000"/>
                </a:solidFill>
                <a:latin typeface="Calibri"/>
                <a:ea typeface="DejaVu Sans"/>
              </a:rPr>
              <a:t>Гомосексуальні і бісексуальні чоловіки (43%).   </a:t>
            </a:r>
            <a:endParaRPr b="0" lang="ru-RU" sz="2200" spc="-1" strike="noStrike">
              <a:latin typeface="Arial"/>
            </a:endParaRPr>
          </a:p>
          <a:p>
            <a:pPr marL="216000" indent="-214560" algn="just">
              <a:lnSpc>
                <a:spcPct val="100000"/>
              </a:lnSpc>
              <a:buClr>
                <a:srgbClr val="000000"/>
              </a:buClr>
              <a:buFont typeface="Wingdings" charset="2"/>
              <a:buChar char=""/>
            </a:pPr>
            <a:r>
              <a:rPr b="1" lang="ru-RU" sz="2200" spc="-1" strike="noStrike">
                <a:solidFill>
                  <a:srgbClr val="000000"/>
                </a:solidFill>
                <a:latin typeface="Calibri"/>
                <a:ea typeface="DejaVu Sans"/>
              </a:rPr>
              <a:t>Наркомани, які використовують наркотики в/в і користуються спільними шприцами (31%).   </a:t>
            </a:r>
            <a:endParaRPr b="0" lang="ru-RU" sz="2200" spc="-1" strike="noStrike">
              <a:latin typeface="Arial"/>
            </a:endParaRPr>
          </a:p>
          <a:p>
            <a:pPr marL="216000" indent="-214560" algn="just">
              <a:lnSpc>
                <a:spcPct val="100000"/>
              </a:lnSpc>
              <a:buClr>
                <a:srgbClr val="000000"/>
              </a:buClr>
              <a:buFont typeface="Wingdings" charset="2"/>
              <a:buChar char=""/>
            </a:pPr>
            <a:r>
              <a:rPr b="1" lang="ru-RU" sz="2200" spc="-1" strike="noStrike">
                <a:solidFill>
                  <a:srgbClr val="000000"/>
                </a:solidFill>
                <a:latin typeface="Calibri"/>
                <a:ea typeface="DejaVu Sans"/>
              </a:rPr>
              <a:t>Гетеросексуали (10%).   </a:t>
            </a:r>
            <a:endParaRPr b="0" lang="ru-RU" sz="2200" spc="-1" strike="noStrike">
              <a:latin typeface="Arial"/>
            </a:endParaRPr>
          </a:p>
          <a:p>
            <a:pPr marL="216000" indent="-214560" algn="just">
              <a:lnSpc>
                <a:spcPct val="100000"/>
              </a:lnSpc>
              <a:buClr>
                <a:srgbClr val="000000"/>
              </a:buClr>
              <a:buFont typeface="Wingdings" charset="2"/>
              <a:buChar char=""/>
            </a:pPr>
            <a:r>
              <a:rPr b="1" lang="ru-RU" sz="2200" spc="-1" strike="noStrike">
                <a:solidFill>
                  <a:srgbClr val="000000"/>
                </a:solidFill>
                <a:latin typeface="Calibri"/>
                <a:ea typeface="DejaVu Sans"/>
              </a:rPr>
              <a:t>Реципієнти крові та її компонентів, а також органів, трансплантуються (2%).   </a:t>
            </a:r>
            <a:endParaRPr b="0" lang="ru-RU" sz="2200" spc="-1" strike="noStrike">
              <a:latin typeface="Arial"/>
            </a:endParaRPr>
          </a:p>
          <a:p>
            <a:pPr marL="216000" indent="-214560" algn="just">
              <a:lnSpc>
                <a:spcPct val="100000"/>
              </a:lnSpc>
              <a:buClr>
                <a:srgbClr val="000000"/>
              </a:buClr>
              <a:buFont typeface="Wingdings" charset="2"/>
              <a:buChar char=""/>
            </a:pPr>
            <a:r>
              <a:rPr b="1" lang="ru-RU" sz="2200" spc="-1" strike="noStrike">
                <a:solidFill>
                  <a:srgbClr val="000000"/>
                </a:solidFill>
                <a:latin typeface="Calibri"/>
                <a:ea typeface="DejaVu Sans"/>
              </a:rPr>
              <a:t>Хворі на гемофілію (1%).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ВІЛ заражає насамперед клітини імунної системи (CD4+ Т-лімфоцити, макрофаги і дендритні клітини). Інфіковані ВІЛ CD4 + Т-лімфоцити поступово гинуть. </a:t>
            </a:r>
            <a:endParaRPr b="0" lang="ru-RU" sz="2200" spc="-1" strike="noStrike">
              <a:latin typeface="Arial"/>
            </a:endParaRPr>
          </a:p>
          <a:p>
            <a:pPr algn="just">
              <a:lnSpc>
                <a:spcPct val="100000"/>
              </a:lnSpc>
            </a:pPr>
            <a:r>
              <a:rPr b="1" lang="ru-RU" sz="2200" spc="-1" strike="noStrike">
                <a:solidFill>
                  <a:srgbClr val="0070c0"/>
                </a:solidFill>
                <a:latin typeface="Calibri"/>
                <a:ea typeface="DejaVu Sans"/>
              </a:rPr>
              <a:t>Їх загибель обумовлена головним чином трьома факторами: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1. Безпосереднім руйнування клітин вірусом </a:t>
            </a:r>
            <a:endParaRPr b="0" lang="ru-RU" sz="2200" spc="-1" strike="noStrike">
              <a:latin typeface="Arial"/>
            </a:endParaRPr>
          </a:p>
          <a:p>
            <a:pPr algn="just">
              <a:lnSpc>
                <a:spcPct val="100000"/>
              </a:lnSpc>
            </a:pPr>
            <a:r>
              <a:rPr b="1" lang="ru-RU" sz="2200" spc="-1" strike="noStrike">
                <a:solidFill>
                  <a:srgbClr val="000000"/>
                </a:solidFill>
                <a:latin typeface="Calibri"/>
                <a:ea typeface="DejaVu Sans"/>
              </a:rPr>
              <a:t>2. Запрограмованою клітинною смертю. 3. Вбивством інфікованих клітин CD8+ Т-лімфоцитами. Поступово субпопуляція CD4+ Т-лімфоцитів скорочується, в результаті чого клітинний імунітет знижується, і при досягненні критичного рівня кількості CD4+ Т-лімфоцитів організм стає сприйнятливим до опортуністичних (умовно-патогенних) інфекцій. </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1" name="CustomShape 1"/>
          <p:cNvSpPr/>
          <p:nvPr/>
        </p:nvSpPr>
        <p:spPr>
          <a:xfrm>
            <a:off x="596160" y="216000"/>
            <a:ext cx="8475480" cy="56088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3600" spc="-7" strike="noStrike">
                <a:solidFill>
                  <a:srgbClr val="000000"/>
                </a:solidFill>
                <a:latin typeface="Calibri"/>
                <a:ea typeface="DejaVu Sans"/>
              </a:rPr>
              <a:t>ВІЛ-інфекція</a:t>
            </a:r>
            <a:r>
              <a:rPr b="1" lang="ru-RU" sz="3600" spc="-52" strike="noStrike">
                <a:solidFill>
                  <a:srgbClr val="000000"/>
                </a:solidFill>
                <a:latin typeface="Calibri"/>
                <a:ea typeface="DejaVu Sans"/>
              </a:rPr>
              <a:t> </a:t>
            </a:r>
            <a:r>
              <a:rPr b="1" lang="ru-RU" sz="3600" spc="-1" strike="noStrike">
                <a:solidFill>
                  <a:srgbClr val="000000"/>
                </a:solidFill>
                <a:latin typeface="Calibri"/>
                <a:ea typeface="DejaVu Sans"/>
              </a:rPr>
              <a:t>у</a:t>
            </a:r>
            <a:r>
              <a:rPr b="1" lang="ru-RU" sz="3600" spc="-52" strike="noStrike">
                <a:solidFill>
                  <a:srgbClr val="000000"/>
                </a:solidFill>
                <a:latin typeface="Calibri"/>
                <a:ea typeface="DejaVu Sans"/>
              </a:rPr>
              <a:t> </a:t>
            </a:r>
            <a:r>
              <a:rPr b="1" lang="ru-RU" sz="3600" spc="-7" strike="noStrike">
                <a:solidFill>
                  <a:srgbClr val="000000"/>
                </a:solidFill>
                <a:latin typeface="Calibri"/>
                <a:ea typeface="DejaVu Sans"/>
              </a:rPr>
              <a:t>дітей: особливості</a:t>
            </a:r>
            <a:endParaRPr b="0" lang="ru-RU" sz="3600" spc="-1" strike="noStrike">
              <a:latin typeface="Arial"/>
            </a:endParaRPr>
          </a:p>
        </p:txBody>
      </p:sp>
      <p:pic>
        <p:nvPicPr>
          <p:cNvPr id="502" name="object 3" descr=""/>
          <p:cNvPicPr/>
          <p:nvPr/>
        </p:nvPicPr>
        <p:blipFill>
          <a:blip r:embed="rId1"/>
          <a:stretch/>
        </p:blipFill>
        <p:spPr>
          <a:xfrm>
            <a:off x="5703840" y="825120"/>
            <a:ext cx="3367080" cy="2557800"/>
          </a:xfrm>
          <a:prstGeom prst="rect">
            <a:avLst/>
          </a:prstGeom>
          <a:ln>
            <a:noFill/>
          </a:ln>
        </p:spPr>
      </p:pic>
      <p:sp>
        <p:nvSpPr>
          <p:cNvPr id="503" name="CustomShape 2"/>
          <p:cNvSpPr/>
          <p:nvPr/>
        </p:nvSpPr>
        <p:spPr>
          <a:xfrm>
            <a:off x="72720" y="1080000"/>
            <a:ext cx="5541840" cy="5403600"/>
          </a:xfrm>
          <a:prstGeom prst="rect">
            <a:avLst/>
          </a:prstGeom>
          <a:noFill/>
          <a:ln>
            <a:noFill/>
          </a:ln>
        </p:spPr>
        <p:style>
          <a:lnRef idx="0"/>
          <a:fillRef idx="0"/>
          <a:effectRef idx="0"/>
          <a:fontRef idx="minor"/>
        </p:style>
        <p:txBody>
          <a:bodyPr lIns="0" rIns="0" tIns="12600" bIns="0">
            <a:spAutoFit/>
          </a:bodyPr>
          <a:p>
            <a:pPr marL="355680" indent="-340920">
              <a:lnSpc>
                <a:spcPct val="100000"/>
              </a:lnSpc>
              <a:spcBef>
                <a:spcPts val="99"/>
              </a:spcBef>
              <a:buClr>
                <a:srgbClr val="000000"/>
              </a:buClr>
              <a:buSzPct val="103000"/>
              <a:buFont typeface="Microsoft Sans Serif"/>
              <a:buChar char="•"/>
            </a:pPr>
            <a:r>
              <a:rPr b="1" lang="ru-RU" sz="2000" spc="-7" strike="noStrike">
                <a:solidFill>
                  <a:srgbClr val="000000"/>
                </a:solidFill>
                <a:latin typeface="Calibri"/>
                <a:ea typeface="DejaVu Sans"/>
              </a:rPr>
              <a:t>Оскільки вірус</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імунодефіциту</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людини</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(ВІЛ)</a:t>
            </a:r>
            <a:endParaRPr b="0" lang="ru-RU" sz="2000" spc="-1" strike="noStrike">
              <a:latin typeface="Arial"/>
            </a:endParaRPr>
          </a:p>
          <a:p>
            <a:pPr marL="354960">
              <a:lnSpc>
                <a:spcPct val="100000"/>
              </a:lnSpc>
            </a:pPr>
            <a:r>
              <a:rPr b="1"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ретровірус, життєвий цикл якого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проходить </a:t>
            </a:r>
            <a:r>
              <a:rPr b="0" lang="ru-RU" sz="2000" spc="-1" strike="noStrike">
                <a:solidFill>
                  <a:srgbClr val="000000"/>
                </a:solidFill>
                <a:latin typeface="Calibri"/>
                <a:ea typeface="DejaVu Sans"/>
              </a:rPr>
              <a:t>у </a:t>
            </a:r>
            <a:r>
              <a:rPr b="0" lang="ru-RU" sz="2000" spc="-15" strike="noStrike">
                <a:solidFill>
                  <a:srgbClr val="000000"/>
                </a:solidFill>
                <a:latin typeface="Calibri"/>
                <a:ea typeface="DejaVu Sans"/>
              </a:rPr>
              <a:t>СD4-Т-лімфоцитах, </a:t>
            </a:r>
            <a:r>
              <a:rPr b="0" lang="ru-RU" sz="2000" spc="-1" strike="noStrike">
                <a:solidFill>
                  <a:srgbClr val="000000"/>
                </a:solidFill>
                <a:latin typeface="Calibri"/>
                <a:ea typeface="DejaVu Sans"/>
              </a:rPr>
              <a:t>в  </a:t>
            </a:r>
            <a:r>
              <a:rPr b="0" lang="ru-RU" sz="2000" spc="-7" strike="noStrike">
                <a:solidFill>
                  <a:srgbClr val="000000"/>
                </a:solidFill>
                <a:latin typeface="Calibri"/>
                <a:ea typeface="DejaVu Sans"/>
              </a:rPr>
              <a:t>результаті чого </a:t>
            </a:r>
            <a:r>
              <a:rPr b="0" lang="ru-RU" sz="2000" spc="-1" strike="noStrike">
                <a:solidFill>
                  <a:srgbClr val="000000"/>
                </a:solidFill>
                <a:latin typeface="Calibri"/>
                <a:ea typeface="DejaVu Sans"/>
              </a:rPr>
              <a:t>відбувається </a:t>
            </a:r>
            <a:r>
              <a:rPr b="0" lang="ru-RU" sz="2000" spc="-7" strike="noStrike">
                <a:solidFill>
                  <a:srgbClr val="000000"/>
                </a:solidFill>
                <a:latin typeface="Calibri"/>
                <a:ea typeface="DejaVu Sans"/>
              </a:rPr>
              <a:t>його </a:t>
            </a:r>
            <a:r>
              <a:rPr b="0"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реплікація </a:t>
            </a:r>
            <a:r>
              <a:rPr b="0" lang="ru-RU" sz="2000" spc="-1" strike="noStrike">
                <a:solidFill>
                  <a:srgbClr val="000000"/>
                </a:solidFill>
                <a:latin typeface="Calibri"/>
                <a:ea typeface="DejaVu Sans"/>
              </a:rPr>
              <a:t>і </a:t>
            </a:r>
            <a:r>
              <a:rPr b="0" lang="ru-RU" sz="2000" spc="-7" strike="noStrike">
                <a:solidFill>
                  <a:srgbClr val="000000"/>
                </a:solidFill>
                <a:latin typeface="Calibri"/>
                <a:ea typeface="DejaVu Sans"/>
              </a:rPr>
              <a:t>загибель клітини-господаря, тобто розвивається </a:t>
            </a:r>
            <a:r>
              <a:rPr b="0"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клітинний</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імунодефіцит.</a:t>
            </a:r>
            <a:endParaRPr b="0" lang="ru-RU" sz="2000" spc="-1" strike="noStrike">
              <a:latin typeface="Arial"/>
            </a:endParaRPr>
          </a:p>
          <a:p>
            <a:pPr lvl="1" marL="602640" indent="-340920">
              <a:lnSpc>
                <a:spcPct val="100000"/>
              </a:lnSpc>
              <a:spcBef>
                <a:spcPts val="1636"/>
              </a:spcBef>
              <a:buClr>
                <a:srgbClr val="000000"/>
              </a:buClr>
              <a:buSzPct val="103000"/>
              <a:buFont typeface="Microsoft Sans Serif"/>
              <a:buChar char="•"/>
            </a:pPr>
            <a:r>
              <a:rPr b="1" lang="ru-RU" sz="2000" spc="-7" strike="noStrike">
                <a:solidFill>
                  <a:srgbClr val="000000"/>
                </a:solidFill>
                <a:latin typeface="Calibri"/>
                <a:ea typeface="DejaVu Sans"/>
              </a:rPr>
              <a:t>Основний шлях інфікування дітей ВІЛ </a:t>
            </a:r>
            <a:r>
              <a:rPr b="1"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передача ВІЛ </a:t>
            </a:r>
            <a:r>
              <a:rPr b="0" lang="ru-RU" sz="2000" spc="-1" strike="noStrike">
                <a:solidFill>
                  <a:srgbClr val="000000"/>
                </a:solidFill>
                <a:latin typeface="Calibri"/>
                <a:ea typeface="DejaVu Sans"/>
              </a:rPr>
              <a:t>від </a:t>
            </a:r>
            <a:r>
              <a:rPr b="0" lang="ru-RU" sz="2000" spc="-7" strike="noStrike">
                <a:solidFill>
                  <a:srgbClr val="000000"/>
                </a:solidFill>
                <a:latin typeface="Calibri"/>
                <a:ea typeface="DejaVu Sans"/>
              </a:rPr>
              <a:t>матері </a:t>
            </a:r>
            <a:r>
              <a:rPr b="0" lang="ru-RU" sz="2000" spc="-440" strike="noStrike">
                <a:solidFill>
                  <a:srgbClr val="000000"/>
                </a:solidFill>
                <a:latin typeface="Calibri"/>
                <a:ea typeface="DejaVu Sans"/>
              </a:rPr>
              <a:t> </a:t>
            </a:r>
            <a:r>
              <a:rPr b="0" lang="ru-RU" sz="2000" spc="-1" strike="noStrike">
                <a:solidFill>
                  <a:srgbClr val="000000"/>
                </a:solidFill>
                <a:latin typeface="Calibri"/>
                <a:ea typeface="DejaVu Sans"/>
              </a:rPr>
              <a:t>внутрішньоутробно,</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під</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час</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пологів</a:t>
            </a:r>
            <a:r>
              <a:rPr b="0" lang="ru-RU" sz="2000" spc="-12" strike="noStrike">
                <a:solidFill>
                  <a:srgbClr val="000000"/>
                </a:solidFill>
                <a:latin typeface="Calibri"/>
                <a:ea typeface="DejaVu Sans"/>
              </a:rPr>
              <a:t> </a:t>
            </a:r>
            <a:r>
              <a:rPr b="0" lang="ru-RU" sz="2000" spc="-1" strike="noStrike">
                <a:solidFill>
                  <a:srgbClr val="000000"/>
                </a:solidFill>
                <a:latin typeface="Calibri"/>
                <a:ea typeface="DejaVu Sans"/>
              </a:rPr>
              <a:t>або</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при</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годуванні</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груддю</a:t>
            </a:r>
            <a:endParaRPr b="0" lang="ru-RU" sz="2000" spc="-1" strike="noStrike">
              <a:latin typeface="Arial"/>
            </a:endParaRPr>
          </a:p>
          <a:p>
            <a:pPr lvl="1" marL="602640" indent="-341280">
              <a:lnSpc>
                <a:spcPct val="100000"/>
              </a:lnSpc>
              <a:buClr>
                <a:srgbClr val="000000"/>
              </a:buClr>
              <a:buSzPct val="103000"/>
              <a:buFont typeface="Microsoft Sans Serif"/>
              <a:buChar char="•"/>
            </a:pPr>
            <a:r>
              <a:rPr b="1" lang="ru-RU" sz="2000" spc="-7" strike="noStrike">
                <a:solidFill>
                  <a:srgbClr val="000000"/>
                </a:solidFill>
                <a:latin typeface="Calibri"/>
                <a:ea typeface="DejaVu Sans"/>
              </a:rPr>
              <a:t>Ризик</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передачі</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ВІЛ</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від</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матері</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до</a:t>
            </a:r>
            <a:r>
              <a:rPr b="1" lang="ru-RU" sz="2000" spc="-15" strike="noStrike">
                <a:solidFill>
                  <a:srgbClr val="000000"/>
                </a:solidFill>
                <a:latin typeface="Calibri"/>
                <a:ea typeface="DejaVu Sans"/>
              </a:rPr>
              <a:t> </a:t>
            </a:r>
            <a:r>
              <a:rPr b="1" lang="ru-RU" sz="2000" spc="-7" strike="noStrike">
                <a:solidFill>
                  <a:srgbClr val="000000"/>
                </a:solidFill>
                <a:latin typeface="Calibri"/>
                <a:ea typeface="DejaVu Sans"/>
              </a:rPr>
              <a:t>дитини:</a:t>
            </a:r>
            <a:endParaRPr b="0" lang="ru-RU" sz="2000" spc="-1" strike="noStrike">
              <a:latin typeface="Arial"/>
            </a:endParaRPr>
          </a:p>
          <a:p>
            <a:pPr marL="607680" indent="-345960">
              <a:lnSpc>
                <a:spcPct val="100000"/>
              </a:lnSpc>
              <a:buClr>
                <a:srgbClr val="000000"/>
              </a:buClr>
              <a:buSzPct val="103000"/>
              <a:buFont typeface="Wingdings" charset="2"/>
              <a:buChar char=""/>
            </a:pPr>
            <a:r>
              <a:rPr b="0" lang="ru-RU" sz="2000" spc="-7" strike="noStrike">
                <a:solidFill>
                  <a:srgbClr val="000000"/>
                </a:solidFill>
                <a:latin typeface="Calibri"/>
                <a:ea typeface="DejaVu Sans"/>
              </a:rPr>
              <a:t>Без профілактики інфікуються ВІЛ </a:t>
            </a:r>
            <a:r>
              <a:rPr b="0" lang="ru-RU" sz="2000" spc="-1" strike="noStrike">
                <a:solidFill>
                  <a:srgbClr val="000000"/>
                </a:solidFill>
                <a:latin typeface="Calibri"/>
                <a:ea typeface="DejaVu Sans"/>
              </a:rPr>
              <a:t>від </a:t>
            </a:r>
            <a:r>
              <a:rPr b="0" lang="ru-RU" sz="2000" spc="-7" strike="noStrike">
                <a:solidFill>
                  <a:srgbClr val="000000"/>
                </a:solidFill>
                <a:latin typeface="Calibri"/>
                <a:ea typeface="DejaVu Sans"/>
              </a:rPr>
              <a:t>27 до 41% народжених ВІЛ-інфікованими</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матерями дітей</a:t>
            </a:r>
            <a:endParaRPr b="0" lang="ru-RU" sz="2000" spc="-1" strike="noStrike">
              <a:latin typeface="Arial"/>
            </a:endParaRPr>
          </a:p>
          <a:p>
            <a:pPr marL="607680" indent="-345960">
              <a:lnSpc>
                <a:spcPct val="100000"/>
              </a:lnSpc>
              <a:buClr>
                <a:srgbClr val="000000"/>
              </a:buClr>
              <a:buSzPct val="103000"/>
              <a:buFont typeface="Wingdings" charset="2"/>
              <a:buChar char=""/>
            </a:pPr>
            <a:r>
              <a:rPr b="0" lang="ru-RU" sz="2000" spc="-7" strike="noStrike">
                <a:solidFill>
                  <a:srgbClr val="000000"/>
                </a:solidFill>
                <a:latin typeface="Calibri"/>
                <a:ea typeface="DejaVu Sans"/>
              </a:rPr>
              <a:t>При безперервному лікування ВІЛ-інфікованої жінки </a:t>
            </a:r>
            <a:r>
              <a:rPr b="0" lang="ru-RU" sz="2000" spc="-1" strike="noStrike">
                <a:solidFill>
                  <a:srgbClr val="000000"/>
                </a:solidFill>
                <a:latin typeface="Calibri"/>
                <a:ea typeface="DejaVu Sans"/>
              </a:rPr>
              <a:t> антиретровірусними</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препаратами</a:t>
            </a:r>
            <a:r>
              <a:rPr b="0" lang="ru-RU" sz="2000" spc="-15" strike="noStrike">
                <a:solidFill>
                  <a:srgbClr val="000000"/>
                </a:solidFill>
                <a:latin typeface="Calibri"/>
                <a:ea typeface="DejaVu Sans"/>
              </a:rPr>
              <a:t> </a:t>
            </a:r>
            <a:r>
              <a:rPr b="0" lang="ru-RU" sz="2000" spc="-1" strike="noStrike">
                <a:solidFill>
                  <a:srgbClr val="000000"/>
                </a:solidFill>
                <a:latin typeface="Calibri"/>
                <a:ea typeface="DejaVu Sans"/>
              </a:rPr>
              <a:t>–</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ризик</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інфікування</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дитини</a:t>
            </a:r>
            <a:r>
              <a:rPr b="0" lang="ru-RU" sz="2000" spc="-21" strike="noStrike">
                <a:solidFill>
                  <a:srgbClr val="000000"/>
                </a:solidFill>
                <a:latin typeface="Calibri"/>
                <a:ea typeface="DejaVu Sans"/>
              </a:rPr>
              <a:t> </a:t>
            </a:r>
            <a:r>
              <a:rPr b="0" lang="ru-RU" sz="2000" spc="-1" strike="noStrike">
                <a:solidFill>
                  <a:srgbClr val="000000"/>
                </a:solidFill>
                <a:latin typeface="Calibri"/>
                <a:ea typeface="DejaVu Sans"/>
              </a:rPr>
              <a:t>˂</a:t>
            </a:r>
            <a:r>
              <a:rPr b="0" lang="ru-RU" sz="2000" spc="-7" strike="noStrike">
                <a:solidFill>
                  <a:srgbClr val="000000"/>
                </a:solidFill>
                <a:latin typeface="Calibri"/>
                <a:ea typeface="DejaVu Sans"/>
              </a:rPr>
              <a:t>2%</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CustomShape 1"/>
          <p:cNvSpPr/>
          <p:nvPr/>
        </p:nvSpPr>
        <p:spPr>
          <a:xfrm>
            <a:off x="1224000" y="432000"/>
            <a:ext cx="7198560" cy="577080"/>
          </a:xfrm>
          <a:prstGeom prst="rect">
            <a:avLst/>
          </a:prstGeom>
          <a:noFill/>
          <a:ln>
            <a:noFill/>
          </a:ln>
        </p:spPr>
        <p:style>
          <a:lnRef idx="0"/>
          <a:fillRef idx="0"/>
          <a:effectRef idx="0"/>
          <a:fontRef idx="minor"/>
        </p:style>
        <p:txBody>
          <a:bodyPr lIns="90000" rIns="90000" tIns="45000" bIns="45000">
            <a:spAutoFit/>
          </a:bodyPr>
          <a:p>
            <a:pPr marL="216000" indent="-214200" algn="just">
              <a:lnSpc>
                <a:spcPct val="100000"/>
              </a:lnSpc>
              <a:buClr>
                <a:srgbClr val="000000"/>
              </a:buClr>
              <a:buFont typeface="Wingdings" charset="2"/>
              <a:buChar char=""/>
            </a:pPr>
            <a:r>
              <a:rPr b="1" lang="ru-RU" sz="3200" spc="-1" strike="noStrike">
                <a:solidFill>
                  <a:srgbClr val="ff0000"/>
                </a:solidFill>
                <a:latin typeface="Times New Roman"/>
                <a:ea typeface="Times New Roman"/>
              </a:rPr>
              <a:t>Імунодефіцити: загальні уявлення</a:t>
            </a:r>
            <a:endParaRPr b="0" lang="ru-RU" sz="3200" spc="-1" strike="noStrike">
              <a:latin typeface="Arial"/>
            </a:endParaRPr>
          </a:p>
        </p:txBody>
      </p:sp>
      <p:sp>
        <p:nvSpPr>
          <p:cNvPr id="310" name="CustomShape 2"/>
          <p:cNvSpPr/>
          <p:nvPr/>
        </p:nvSpPr>
        <p:spPr>
          <a:xfrm>
            <a:off x="364680" y="1271520"/>
            <a:ext cx="8422200" cy="52732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2000" spc="-1" strike="noStrike">
                <a:solidFill>
                  <a:srgbClr val="ff0000"/>
                </a:solidFill>
                <a:latin typeface="Arial"/>
                <a:ea typeface="DejaVu Sans"/>
              </a:rPr>
              <a:t>Імунодефіцитною</a:t>
            </a:r>
            <a:r>
              <a:rPr b="1" lang="ru-RU" sz="2000" spc="-1" strike="noStrike">
                <a:solidFill>
                  <a:srgbClr val="ff0000"/>
                </a:solidFill>
                <a:latin typeface="Arial"/>
                <a:ea typeface="DejaVu Sans"/>
              </a:rPr>
              <a:t> </a:t>
            </a:r>
            <a:r>
              <a:rPr b="1" lang="ru-RU" sz="2000" spc="-1" strike="noStrike">
                <a:solidFill>
                  <a:srgbClr val="000000"/>
                </a:solidFill>
                <a:latin typeface="Arial"/>
                <a:ea typeface="DejaVu Sans"/>
              </a:rPr>
              <a:t>називається хвороба, в основі якої лежить дефіцит або дефект певного чинника або чинників імунної системи людини (К. Дресслер).</a:t>
            </a:r>
            <a:endParaRPr b="0" lang="ru-RU" sz="2000" spc="-1" strike="noStrike">
              <a:latin typeface="Arial"/>
            </a:endParaRPr>
          </a:p>
          <a:p>
            <a:pPr algn="just">
              <a:lnSpc>
                <a:spcPct val="100000"/>
              </a:lnSpc>
            </a:pPr>
            <a:endParaRPr b="0" lang="ru-RU" sz="2000" spc="-1" strike="noStrike">
              <a:latin typeface="Arial"/>
            </a:endParaRPr>
          </a:p>
          <a:p>
            <a:pPr algn="just">
              <a:lnSpc>
                <a:spcPct val="100000"/>
              </a:lnSpc>
            </a:pPr>
            <a:r>
              <a:rPr b="1" lang="ru-RU" sz="2000" spc="-1" strike="noStrike">
                <a:solidFill>
                  <a:srgbClr val="000000"/>
                </a:solidFill>
                <a:latin typeface="Arial"/>
                <a:ea typeface="DejaVu Sans"/>
              </a:rPr>
              <a:t>Термін </a:t>
            </a:r>
            <a:r>
              <a:rPr b="1" lang="ru-RU" sz="2000" spc="-1" strike="noStrike">
                <a:solidFill>
                  <a:srgbClr val="800080"/>
                </a:solidFill>
                <a:latin typeface="Arial"/>
                <a:ea typeface="DejaVu Sans"/>
              </a:rPr>
              <a:t>«імунодефіцит» </a:t>
            </a:r>
            <a:r>
              <a:rPr b="1" lang="ru-RU" sz="2000" spc="-1" strike="noStrike">
                <a:solidFill>
                  <a:srgbClr val="000000"/>
                </a:solidFill>
                <a:latin typeface="Arial"/>
                <a:ea typeface="DejaVu Sans"/>
              </a:rPr>
              <a:t>використовують для визначення виключно лабораторного (молекулярного/клітинного) субстрату імунодефіцитної хвороби. </a:t>
            </a:r>
            <a:endParaRPr b="0" lang="ru-RU" sz="2000" spc="-1" strike="noStrike">
              <a:latin typeface="Arial"/>
            </a:endParaRPr>
          </a:p>
          <a:p>
            <a:pPr algn="just">
              <a:lnSpc>
                <a:spcPct val="100000"/>
              </a:lnSpc>
            </a:pPr>
            <a:endParaRPr b="0" lang="ru-RU" sz="2000" spc="-1" strike="noStrike">
              <a:latin typeface="Arial"/>
            </a:endParaRPr>
          </a:p>
          <a:p>
            <a:pPr algn="just">
              <a:lnSpc>
                <a:spcPct val="100000"/>
              </a:lnSpc>
            </a:pPr>
            <a:r>
              <a:rPr b="1" lang="ru-RU" sz="2000" spc="-1" strike="noStrike" u="sng">
                <a:solidFill>
                  <a:srgbClr val="000000"/>
                </a:solidFill>
                <a:uFillTx/>
                <a:latin typeface="Arial"/>
                <a:ea typeface="DejaVu Sans"/>
              </a:rPr>
              <a:t>Імунодефіцитна хвороба є ширшим, однак невід’ємним від імунодефіциту поняттям і включає всі клінічні атрибути: етіологію, патогенез, епідеміологію, клінічні прояви, ускладнення, діагностику, диференційний діагноз, прогноз, лікування і профілактику.</a:t>
            </a:r>
            <a:r>
              <a:rPr b="1" lang="ru-RU" sz="2000" spc="-1" strike="noStrike">
                <a:solidFill>
                  <a:srgbClr val="000000"/>
                </a:solidFill>
                <a:latin typeface="Arial"/>
                <a:ea typeface="DejaVu Sans"/>
              </a:rPr>
              <a:t> Під імунною недостатністю слід розуміти функціональну характеристику імунної системи при імунодефіцитній хворобі, подібно до того, як термін «дихальна недостатність» застосовується в пульмонології, а недостатність кровообігу – в кардіології.</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CustomShape 1"/>
          <p:cNvSpPr/>
          <p:nvPr/>
        </p:nvSpPr>
        <p:spPr>
          <a:xfrm>
            <a:off x="285840" y="285840"/>
            <a:ext cx="8642160" cy="5941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400" spc="-1" strike="noStrike">
                <a:solidFill>
                  <a:srgbClr val="0070c0"/>
                </a:solidFill>
                <a:latin typeface="Calibri"/>
                <a:ea typeface="DejaVu Sans"/>
              </a:rPr>
              <a:t>Патогенез ВІЛ-інфекції </a:t>
            </a:r>
            <a:endParaRPr b="0" lang="ru-RU" sz="2400" spc="-1" strike="noStrike">
              <a:latin typeface="Arial"/>
            </a:endParaRPr>
          </a:p>
          <a:p>
            <a:pPr algn="just">
              <a:lnSpc>
                <a:spcPct val="100000"/>
              </a:lnSpc>
            </a:pPr>
            <a:r>
              <a:rPr b="1" lang="ru-RU" sz="2400" spc="-1" strike="noStrike">
                <a:solidFill>
                  <a:srgbClr val="000000"/>
                </a:solidFill>
                <a:latin typeface="Calibri"/>
                <a:ea typeface="DejaVu Sans"/>
              </a:rPr>
              <a:t>Популяції клітин, що вражаються ВІЛ</a:t>
            </a:r>
            <a:endParaRPr b="0" lang="ru-RU" sz="2400" spc="-1" strike="noStrike">
              <a:latin typeface="Arial"/>
            </a:endParaRPr>
          </a:p>
          <a:p>
            <a:pPr algn="just">
              <a:lnSpc>
                <a:spcPct val="100000"/>
              </a:lnSpc>
            </a:pPr>
            <a:r>
              <a:rPr b="1" lang="ru-RU" sz="2400" spc="-1" strike="noStrike">
                <a:solidFill>
                  <a:srgbClr val="000000"/>
                </a:solidFill>
                <a:latin typeface="Calibri"/>
                <a:ea typeface="DejaVu Sans"/>
              </a:rPr>
              <a:t>ВІЛ вражає активовані СD4+-клітини (моноцити, макрофаги і споріднені клітини, які експресують СD4-подібні молекули), використовуючи молекулу CD4 в якості рецептора; </a:t>
            </a:r>
            <a:endParaRPr b="0" lang="ru-RU" sz="2400" spc="-1" strike="noStrike">
              <a:latin typeface="Arial"/>
            </a:endParaRPr>
          </a:p>
          <a:p>
            <a:pPr algn="just">
              <a:lnSpc>
                <a:spcPct val="100000"/>
              </a:lnSpc>
            </a:pPr>
            <a:r>
              <a:rPr b="1" lang="ru-RU" sz="2400" spc="-1" strike="noStrike">
                <a:solidFill>
                  <a:srgbClr val="000000"/>
                </a:solidFill>
                <a:latin typeface="Calibri"/>
                <a:ea typeface="DejaVu Sans"/>
              </a:rPr>
              <a:t>ці клітини розпізнають Аг і виконують функції Т-хелперів/ампліфікаторов.  Інфікування можливе при фагоцитозі імунних комплексів, що містять ВІЛ і Aт. </a:t>
            </a:r>
            <a:endParaRPr b="0" lang="ru-RU" sz="2400" spc="-1" strike="noStrike">
              <a:latin typeface="Arial"/>
            </a:endParaRPr>
          </a:p>
          <a:p>
            <a:pPr algn="just">
              <a:lnSpc>
                <a:spcPct val="100000"/>
              </a:lnSpc>
            </a:pPr>
            <a:r>
              <a:rPr b="1" lang="ru-RU" sz="2400" spc="-1" strike="noStrike">
                <a:solidFill>
                  <a:srgbClr val="000000"/>
                </a:solidFill>
                <a:latin typeface="Calibri"/>
                <a:ea typeface="DejaVu Sans"/>
              </a:rPr>
              <a:t>Зараження моноцитів і макрофагів не супроводжується цитопатичним ефектом і клітини стають персистивною системою для збудника. </a:t>
            </a:r>
            <a:endParaRPr b="0" lang="ru-RU" sz="2400" spc="-1" strike="noStrike">
              <a:latin typeface="Arial"/>
            </a:endParaRPr>
          </a:p>
          <a:p>
            <a:pPr algn="ctr">
              <a:lnSpc>
                <a:spcPct val="100000"/>
              </a:lnSpc>
            </a:pPr>
            <a:r>
              <a:rPr b="1" lang="ru-RU" sz="2400" spc="-1" strike="noStrike">
                <a:solidFill>
                  <a:srgbClr val="0070c0"/>
                </a:solidFill>
                <a:latin typeface="Calibri"/>
                <a:ea typeface="DejaVu Sans"/>
              </a:rPr>
              <a:t>Резервуари ВІЛ в організмі інфікованого індивіда   </a:t>
            </a:r>
            <a:endParaRPr b="0" lang="ru-RU" sz="2400" spc="-1" strike="noStrike">
              <a:latin typeface="Arial"/>
            </a:endParaRPr>
          </a:p>
          <a:p>
            <a:pPr marL="216000" indent="-214560" algn="just">
              <a:lnSpc>
                <a:spcPct val="100000"/>
              </a:lnSpc>
              <a:buClr>
                <a:srgbClr val="000000"/>
              </a:buClr>
              <a:buFont typeface="Arial"/>
              <a:buChar char="•"/>
            </a:pPr>
            <a:r>
              <a:rPr b="1" lang="ru-RU" sz="2400" spc="-1" strike="noStrike">
                <a:solidFill>
                  <a:srgbClr val="000000"/>
                </a:solidFill>
                <a:latin typeface="Calibri"/>
                <a:ea typeface="DejaVu Sans"/>
              </a:rPr>
              <a:t>Основний резервуар – лімфоїдні тканини. Збудник репродукується постійно, навіть на ранніх стадіях.  </a:t>
            </a:r>
            <a:endParaRPr b="0" lang="ru-RU" sz="2400" spc="-1" strike="noStrike">
              <a:latin typeface="Arial"/>
            </a:endParaRPr>
          </a:p>
          <a:p>
            <a:pPr marL="216000" indent="-214560" algn="just">
              <a:lnSpc>
                <a:spcPct val="100000"/>
              </a:lnSpc>
              <a:buClr>
                <a:srgbClr val="000000"/>
              </a:buClr>
              <a:buFont typeface="Arial"/>
              <a:buChar char="•"/>
            </a:pPr>
            <a:r>
              <a:rPr b="1" lang="ru-RU" sz="2400" spc="-1" strike="noStrike">
                <a:solidFill>
                  <a:srgbClr val="000000"/>
                </a:solidFill>
                <a:latin typeface="Calibri"/>
                <a:ea typeface="DejaVu Sans"/>
              </a:rPr>
              <a:t>В ЦНС – мікроглія.   </a:t>
            </a:r>
            <a:endParaRPr b="0" lang="ru-RU" sz="2400" spc="-1" strike="noStrike">
              <a:latin typeface="Arial"/>
            </a:endParaRPr>
          </a:p>
          <a:p>
            <a:pPr marL="216000" indent="-214560" algn="just">
              <a:lnSpc>
                <a:spcPct val="100000"/>
              </a:lnSpc>
              <a:buClr>
                <a:srgbClr val="000000"/>
              </a:buClr>
              <a:buFont typeface="Arial"/>
              <a:buChar char="•"/>
            </a:pPr>
            <a:r>
              <a:rPr b="1" lang="ru-RU" sz="2400" spc="-1" strike="noStrike">
                <a:solidFill>
                  <a:srgbClr val="000000"/>
                </a:solidFill>
                <a:latin typeface="Calibri"/>
                <a:ea typeface="DejaVu Sans"/>
              </a:rPr>
              <a:t>Епітелій кишечника.</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5" name="CustomShape 1"/>
          <p:cNvSpPr/>
          <p:nvPr/>
        </p:nvSpPr>
        <p:spPr>
          <a:xfrm>
            <a:off x="1201320" y="529920"/>
            <a:ext cx="6734520" cy="56088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3600" spc="-12" strike="noStrike">
                <a:solidFill>
                  <a:srgbClr val="000000"/>
                </a:solidFill>
                <a:latin typeface="Calibri"/>
                <a:ea typeface="DejaVu Sans"/>
              </a:rPr>
              <a:t>Клінічні</a:t>
            </a:r>
            <a:r>
              <a:rPr b="1" lang="ru-RU" sz="3600" spc="-32" strike="noStrike">
                <a:solidFill>
                  <a:srgbClr val="000000"/>
                </a:solidFill>
                <a:latin typeface="Calibri"/>
                <a:ea typeface="DejaVu Sans"/>
              </a:rPr>
              <a:t> </a:t>
            </a:r>
            <a:r>
              <a:rPr b="1" lang="ru-RU" sz="3600" spc="-7" strike="noStrike">
                <a:solidFill>
                  <a:srgbClr val="000000"/>
                </a:solidFill>
                <a:latin typeface="Calibri"/>
                <a:ea typeface="DejaVu Sans"/>
              </a:rPr>
              <a:t>стадії</a:t>
            </a:r>
            <a:r>
              <a:rPr b="1" lang="ru-RU" sz="3600" spc="-26" strike="noStrike">
                <a:solidFill>
                  <a:srgbClr val="000000"/>
                </a:solidFill>
                <a:latin typeface="Calibri"/>
                <a:ea typeface="DejaVu Sans"/>
              </a:rPr>
              <a:t> </a:t>
            </a:r>
            <a:r>
              <a:rPr b="1" lang="ru-RU" sz="3600" spc="-7" strike="noStrike">
                <a:solidFill>
                  <a:srgbClr val="000000"/>
                </a:solidFill>
                <a:latin typeface="Calibri"/>
                <a:ea typeface="DejaVu Sans"/>
              </a:rPr>
              <a:t>ВІЛ-інфекції</a:t>
            </a:r>
            <a:r>
              <a:rPr b="1" lang="ru-RU" sz="3600" spc="-26" strike="noStrike">
                <a:solidFill>
                  <a:srgbClr val="000000"/>
                </a:solidFill>
                <a:latin typeface="Calibri"/>
                <a:ea typeface="DejaVu Sans"/>
              </a:rPr>
              <a:t> </a:t>
            </a:r>
            <a:r>
              <a:rPr b="1" lang="ru-RU" sz="3600" spc="-1" strike="noStrike">
                <a:solidFill>
                  <a:srgbClr val="000000"/>
                </a:solidFill>
                <a:latin typeface="Calibri"/>
                <a:ea typeface="DejaVu Sans"/>
              </a:rPr>
              <a:t>у</a:t>
            </a:r>
            <a:r>
              <a:rPr b="1" lang="ru-RU" sz="3600" spc="-26" strike="noStrike">
                <a:solidFill>
                  <a:srgbClr val="000000"/>
                </a:solidFill>
                <a:latin typeface="Calibri"/>
                <a:ea typeface="DejaVu Sans"/>
              </a:rPr>
              <a:t> </a:t>
            </a:r>
            <a:r>
              <a:rPr b="1" lang="ru-RU" sz="3600" spc="-7" strike="noStrike">
                <a:solidFill>
                  <a:srgbClr val="000000"/>
                </a:solidFill>
                <a:latin typeface="Calibri"/>
                <a:ea typeface="DejaVu Sans"/>
              </a:rPr>
              <a:t>дітей</a:t>
            </a:r>
            <a:endParaRPr b="0" lang="ru-RU" sz="3600" spc="-1" strike="noStrike">
              <a:latin typeface="Arial"/>
            </a:endParaRPr>
          </a:p>
        </p:txBody>
      </p:sp>
      <p:grpSp>
        <p:nvGrpSpPr>
          <p:cNvPr id="506" name="Group 2"/>
          <p:cNvGrpSpPr/>
          <p:nvPr/>
        </p:nvGrpSpPr>
        <p:grpSpPr>
          <a:xfrm>
            <a:off x="457200" y="1603800"/>
            <a:ext cx="865800" cy="1238040"/>
            <a:chOff x="457200" y="1603800"/>
            <a:chExt cx="865800" cy="1238040"/>
          </a:xfrm>
        </p:grpSpPr>
        <p:sp>
          <p:nvSpPr>
            <p:cNvPr id="507" name="CustomShape 3"/>
            <p:cNvSpPr/>
            <p:nvPr/>
          </p:nvSpPr>
          <p:spPr>
            <a:xfrm>
              <a:off x="457200" y="1603800"/>
              <a:ext cx="865800" cy="1238040"/>
            </a:xfrm>
            <a:custGeom>
              <a:avLst/>
              <a:gdLst/>
              <a:ahLst/>
              <a:rect l="l" t="t" r="r" b="b"/>
              <a:pathLst>
                <a:path w="868044" h="1240155">
                  <a:moveTo>
                    <a:pt x="0" y="805854"/>
                  </a:moveTo>
                  <a:lnTo>
                    <a:pt x="0" y="0"/>
                  </a:lnTo>
                  <a:lnTo>
                    <a:pt x="423851" y="433922"/>
                  </a:lnTo>
                  <a:lnTo>
                    <a:pt x="867844" y="0"/>
                  </a:lnTo>
                  <a:lnTo>
                    <a:pt x="867844" y="805854"/>
                  </a:lnTo>
                  <a:lnTo>
                    <a:pt x="423851" y="1239777"/>
                  </a:lnTo>
                  <a:lnTo>
                    <a:pt x="0" y="805854"/>
                  </a:lnTo>
                  <a:close/>
                </a:path>
              </a:pathLst>
            </a:custGeom>
            <a:solidFill>
              <a:srgbClr val="dce6f2"/>
            </a:solidFill>
            <a:ln>
              <a:noFill/>
            </a:ln>
          </p:spPr>
          <p:style>
            <a:lnRef idx="0"/>
            <a:fillRef idx="0"/>
            <a:effectRef idx="0"/>
            <a:fontRef idx="minor"/>
          </p:style>
        </p:sp>
        <p:sp>
          <p:nvSpPr>
            <p:cNvPr id="508" name="CustomShape 4"/>
            <p:cNvSpPr/>
            <p:nvPr/>
          </p:nvSpPr>
          <p:spPr>
            <a:xfrm>
              <a:off x="457200" y="1603800"/>
              <a:ext cx="865800" cy="1238040"/>
            </a:xfrm>
            <a:custGeom>
              <a:avLst/>
              <a:gdLst/>
              <a:ahLst/>
              <a:rect l="l" t="t" r="r" b="b"/>
              <a:pathLst>
                <a:path w="868044" h="1240155">
                  <a:moveTo>
                    <a:pt x="867844" y="0"/>
                  </a:moveTo>
                  <a:lnTo>
                    <a:pt x="867844" y="805854"/>
                  </a:lnTo>
                  <a:lnTo>
                    <a:pt x="423851" y="1239777"/>
                  </a:lnTo>
                  <a:lnTo>
                    <a:pt x="0" y="805854"/>
                  </a:lnTo>
                  <a:lnTo>
                    <a:pt x="0" y="0"/>
                  </a:lnTo>
                  <a:lnTo>
                    <a:pt x="423851" y="433922"/>
                  </a:lnTo>
                  <a:lnTo>
                    <a:pt x="867844" y="0"/>
                  </a:lnTo>
                  <a:close/>
                </a:path>
              </a:pathLst>
            </a:custGeom>
            <a:noFill/>
            <a:ln w="25560">
              <a:solidFill>
                <a:srgbClr val="4f81bd"/>
              </a:solidFill>
              <a:round/>
            </a:ln>
          </p:spPr>
          <p:style>
            <a:lnRef idx="0"/>
            <a:fillRef idx="0"/>
            <a:effectRef idx="0"/>
            <a:fontRef idx="minor"/>
          </p:style>
        </p:sp>
      </p:grpSp>
      <p:sp>
        <p:nvSpPr>
          <p:cNvPr id="509" name="CustomShape 5"/>
          <p:cNvSpPr/>
          <p:nvPr/>
        </p:nvSpPr>
        <p:spPr>
          <a:xfrm>
            <a:off x="840240" y="1998360"/>
            <a:ext cx="100080" cy="37800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400" spc="-1" strike="noStrike">
                <a:solidFill>
                  <a:srgbClr val="000000"/>
                </a:solidFill>
                <a:latin typeface="Calibri"/>
                <a:ea typeface="DejaVu Sans"/>
              </a:rPr>
              <a:t>І</a:t>
            </a:r>
            <a:endParaRPr b="0" lang="ru-RU" sz="2400" spc="-1" strike="noStrike">
              <a:latin typeface="Arial"/>
            </a:endParaRPr>
          </a:p>
        </p:txBody>
      </p:sp>
      <p:grpSp>
        <p:nvGrpSpPr>
          <p:cNvPr id="510" name="Group 6"/>
          <p:cNvGrpSpPr/>
          <p:nvPr/>
        </p:nvGrpSpPr>
        <p:grpSpPr>
          <a:xfrm>
            <a:off x="1324800" y="1604520"/>
            <a:ext cx="6409800" cy="803520"/>
            <a:chOff x="1324800" y="1604520"/>
            <a:chExt cx="6409800" cy="803520"/>
          </a:xfrm>
        </p:grpSpPr>
        <p:sp>
          <p:nvSpPr>
            <p:cNvPr id="511" name="CustomShape 7"/>
            <p:cNvSpPr/>
            <p:nvPr/>
          </p:nvSpPr>
          <p:spPr>
            <a:xfrm>
              <a:off x="1325160" y="1605240"/>
              <a:ext cx="6409440" cy="802440"/>
            </a:xfrm>
            <a:custGeom>
              <a:avLst/>
              <a:gdLst/>
              <a:ahLst/>
              <a:rect l="l" t="t" r="r" b="b"/>
              <a:pathLst>
                <a:path w="6411595" h="804544">
                  <a:moveTo>
                    <a:pt x="0" y="804488"/>
                  </a:moveTo>
                  <a:lnTo>
                    <a:pt x="0" y="3"/>
                  </a:lnTo>
                  <a:lnTo>
                    <a:pt x="6276757" y="0"/>
                  </a:lnTo>
                  <a:lnTo>
                    <a:pt x="6319210" y="6705"/>
                  </a:lnTo>
                  <a:lnTo>
                    <a:pt x="6356080" y="25433"/>
                  </a:lnTo>
                  <a:lnTo>
                    <a:pt x="6385154" y="54103"/>
                  </a:lnTo>
                  <a:lnTo>
                    <a:pt x="6404221" y="90633"/>
                  </a:lnTo>
                  <a:lnTo>
                    <a:pt x="6411068" y="132944"/>
                  </a:lnTo>
                  <a:lnTo>
                    <a:pt x="6411068" y="670175"/>
                  </a:lnTo>
                  <a:lnTo>
                    <a:pt x="6404221" y="712628"/>
                  </a:lnTo>
                  <a:lnTo>
                    <a:pt x="6385154" y="749498"/>
                  </a:lnTo>
                  <a:lnTo>
                    <a:pt x="6356079" y="778573"/>
                  </a:lnTo>
                  <a:lnTo>
                    <a:pt x="6319209" y="797640"/>
                  </a:lnTo>
                  <a:lnTo>
                    <a:pt x="6276757" y="804487"/>
                  </a:lnTo>
                  <a:lnTo>
                    <a:pt x="0" y="804488"/>
                  </a:lnTo>
                  <a:close/>
                  <a:moveTo>
                    <a:pt x="6276756" y="0"/>
                  </a:moveTo>
                </a:path>
              </a:pathLst>
            </a:custGeom>
            <a:solidFill>
              <a:srgbClr val="ffffff">
                <a:alpha val="91000"/>
              </a:srgbClr>
            </a:solidFill>
            <a:ln>
              <a:noFill/>
            </a:ln>
          </p:spPr>
          <p:style>
            <a:lnRef idx="0"/>
            <a:fillRef idx="0"/>
            <a:effectRef idx="0"/>
            <a:fontRef idx="minor"/>
          </p:style>
        </p:sp>
        <p:sp>
          <p:nvSpPr>
            <p:cNvPr id="512" name="CustomShape 8"/>
            <p:cNvSpPr/>
            <p:nvPr/>
          </p:nvSpPr>
          <p:spPr>
            <a:xfrm>
              <a:off x="1324800" y="1604520"/>
              <a:ext cx="6409440" cy="803520"/>
            </a:xfrm>
            <a:custGeom>
              <a:avLst/>
              <a:gdLst/>
              <a:ahLst/>
              <a:rect l="l" t="t" r="r" b="b"/>
              <a:pathLst>
                <a:path w="6411595" h="805814">
                  <a:moveTo>
                    <a:pt x="6411118" y="134143"/>
                  </a:moveTo>
                  <a:lnTo>
                    <a:pt x="6411118" y="671512"/>
                  </a:lnTo>
                  <a:lnTo>
                    <a:pt x="6408737" y="698500"/>
                  </a:lnTo>
                  <a:lnTo>
                    <a:pt x="6400800" y="723900"/>
                  </a:lnTo>
                  <a:lnTo>
                    <a:pt x="6371431" y="765968"/>
                  </a:lnTo>
                  <a:lnTo>
                    <a:pt x="6329362" y="795337"/>
                  </a:lnTo>
                  <a:lnTo>
                    <a:pt x="6303962" y="803275"/>
                  </a:lnTo>
                  <a:lnTo>
                    <a:pt x="6276975" y="805656"/>
                  </a:lnTo>
                  <a:lnTo>
                    <a:pt x="0" y="805656"/>
                  </a:lnTo>
                  <a:lnTo>
                    <a:pt x="0" y="0"/>
                  </a:lnTo>
                  <a:lnTo>
                    <a:pt x="6276975" y="0"/>
                  </a:lnTo>
                  <a:lnTo>
                    <a:pt x="6329362" y="10318"/>
                  </a:lnTo>
                  <a:lnTo>
                    <a:pt x="6371431" y="38893"/>
                  </a:lnTo>
                  <a:lnTo>
                    <a:pt x="6400800" y="81756"/>
                  </a:lnTo>
                  <a:lnTo>
                    <a:pt x="6408737" y="107156"/>
                  </a:lnTo>
                  <a:lnTo>
                    <a:pt x="6411118" y="134143"/>
                  </a:lnTo>
                  <a:close/>
                </a:path>
              </a:pathLst>
            </a:custGeom>
            <a:noFill/>
            <a:ln w="25560">
              <a:solidFill>
                <a:srgbClr val="4f81bd"/>
              </a:solidFill>
              <a:round/>
            </a:ln>
          </p:spPr>
          <p:style>
            <a:lnRef idx="0"/>
            <a:fillRef idx="0"/>
            <a:effectRef idx="0"/>
            <a:fontRef idx="minor"/>
          </p:style>
        </p:sp>
      </p:grpSp>
      <p:sp>
        <p:nvSpPr>
          <p:cNvPr id="513" name="CustomShape 9"/>
          <p:cNvSpPr/>
          <p:nvPr/>
        </p:nvSpPr>
        <p:spPr>
          <a:xfrm>
            <a:off x="1454760" y="1816920"/>
            <a:ext cx="5654520" cy="317160"/>
          </a:xfrm>
          <a:prstGeom prst="rect">
            <a:avLst/>
          </a:prstGeom>
          <a:noFill/>
          <a:ln>
            <a:noFill/>
          </a:ln>
        </p:spPr>
        <p:style>
          <a:lnRef idx="0"/>
          <a:fillRef idx="0"/>
          <a:effectRef idx="0"/>
          <a:fontRef idx="minor"/>
        </p:style>
        <p:txBody>
          <a:bodyPr lIns="0" rIns="0" tIns="12600" bIns="0">
            <a:spAutoFit/>
          </a:bodyPr>
          <a:p>
            <a:pPr marL="241200" indent="-226440">
              <a:lnSpc>
                <a:spcPct val="100000"/>
              </a:lnSpc>
              <a:spcBef>
                <a:spcPts val="99"/>
              </a:spcBef>
              <a:buClr>
                <a:srgbClr val="000000"/>
              </a:buClr>
              <a:buSzPct val="103000"/>
              <a:buFont typeface="Calibri"/>
              <a:buChar char="•"/>
            </a:pPr>
            <a:r>
              <a:rPr b="1" lang="ru-RU" sz="2000" spc="-7" strike="noStrike">
                <a:solidFill>
                  <a:srgbClr val="000000"/>
                </a:solidFill>
                <a:latin typeface="Calibri"/>
                <a:ea typeface="DejaVu Sans"/>
              </a:rPr>
              <a:t>Клінічна</a:t>
            </a:r>
            <a:r>
              <a:rPr b="1" lang="ru-RU" sz="2000" spc="-26" strike="noStrike">
                <a:solidFill>
                  <a:srgbClr val="000000"/>
                </a:solidFill>
                <a:latin typeface="Calibri"/>
                <a:ea typeface="DejaVu Sans"/>
              </a:rPr>
              <a:t> </a:t>
            </a:r>
            <a:r>
              <a:rPr b="1" lang="ru-RU" sz="2000" spc="-7" strike="noStrike">
                <a:solidFill>
                  <a:srgbClr val="000000"/>
                </a:solidFill>
                <a:latin typeface="Calibri"/>
                <a:ea typeface="DejaVu Sans"/>
              </a:rPr>
              <a:t>стадія</a:t>
            </a:r>
            <a:r>
              <a:rPr b="1" lang="ru-RU" sz="2000" spc="-12" strike="noStrike">
                <a:solidFill>
                  <a:srgbClr val="000000"/>
                </a:solidFill>
                <a:latin typeface="Calibri"/>
                <a:ea typeface="DejaVu Sans"/>
              </a:rPr>
              <a:t> </a:t>
            </a:r>
            <a:r>
              <a:rPr b="1" lang="ru-RU" sz="2000" spc="-1" strike="noStrike">
                <a:solidFill>
                  <a:srgbClr val="000000"/>
                </a:solidFill>
                <a:latin typeface="Calibri"/>
                <a:ea typeface="DejaVu Sans"/>
              </a:rPr>
              <a:t>I:</a:t>
            </a:r>
            <a:r>
              <a:rPr b="1"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генералізована</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лімфаденопатія</a:t>
            </a:r>
            <a:endParaRPr b="0" lang="ru-RU" sz="2000" spc="-1" strike="noStrike">
              <a:latin typeface="Arial"/>
            </a:endParaRPr>
          </a:p>
        </p:txBody>
      </p:sp>
      <p:grpSp>
        <p:nvGrpSpPr>
          <p:cNvPr id="514" name="Group 10"/>
          <p:cNvGrpSpPr/>
          <p:nvPr/>
        </p:nvGrpSpPr>
        <p:grpSpPr>
          <a:xfrm>
            <a:off x="457200" y="2696760"/>
            <a:ext cx="865800" cy="1238040"/>
            <a:chOff x="457200" y="2696760"/>
            <a:chExt cx="865800" cy="1238040"/>
          </a:xfrm>
        </p:grpSpPr>
        <p:sp>
          <p:nvSpPr>
            <p:cNvPr id="515" name="CustomShape 11"/>
            <p:cNvSpPr/>
            <p:nvPr/>
          </p:nvSpPr>
          <p:spPr>
            <a:xfrm>
              <a:off x="457200" y="2696760"/>
              <a:ext cx="865800" cy="1238040"/>
            </a:xfrm>
            <a:custGeom>
              <a:avLst/>
              <a:gdLst/>
              <a:ahLst/>
              <a:rect l="l" t="t" r="r" b="b"/>
              <a:pathLst>
                <a:path w="868044" h="1240154">
                  <a:moveTo>
                    <a:pt x="0" y="805854"/>
                  </a:moveTo>
                  <a:lnTo>
                    <a:pt x="0" y="0"/>
                  </a:lnTo>
                  <a:lnTo>
                    <a:pt x="433921" y="433922"/>
                  </a:lnTo>
                  <a:lnTo>
                    <a:pt x="867844" y="0"/>
                  </a:lnTo>
                  <a:lnTo>
                    <a:pt x="867844" y="805854"/>
                  </a:lnTo>
                  <a:lnTo>
                    <a:pt x="433921" y="1239777"/>
                  </a:lnTo>
                  <a:lnTo>
                    <a:pt x="0" y="805854"/>
                  </a:lnTo>
                  <a:close/>
                </a:path>
              </a:pathLst>
            </a:custGeom>
            <a:solidFill>
              <a:srgbClr val="b9cde5"/>
            </a:solidFill>
            <a:ln>
              <a:noFill/>
            </a:ln>
          </p:spPr>
          <p:style>
            <a:lnRef idx="0"/>
            <a:fillRef idx="0"/>
            <a:effectRef idx="0"/>
            <a:fontRef idx="minor"/>
          </p:style>
        </p:sp>
        <p:sp>
          <p:nvSpPr>
            <p:cNvPr id="516" name="CustomShape 12"/>
            <p:cNvSpPr/>
            <p:nvPr/>
          </p:nvSpPr>
          <p:spPr>
            <a:xfrm>
              <a:off x="457200" y="2696760"/>
              <a:ext cx="865800" cy="1238040"/>
            </a:xfrm>
            <a:custGeom>
              <a:avLst/>
              <a:gdLst/>
              <a:ahLst/>
              <a:rect l="l" t="t" r="r" b="b"/>
              <a:pathLst>
                <a:path w="868044" h="1240154">
                  <a:moveTo>
                    <a:pt x="867844" y="0"/>
                  </a:moveTo>
                  <a:lnTo>
                    <a:pt x="867844" y="805854"/>
                  </a:lnTo>
                  <a:lnTo>
                    <a:pt x="433921" y="1239777"/>
                  </a:lnTo>
                  <a:lnTo>
                    <a:pt x="0" y="805854"/>
                  </a:lnTo>
                  <a:lnTo>
                    <a:pt x="0" y="0"/>
                  </a:lnTo>
                  <a:lnTo>
                    <a:pt x="433921" y="433922"/>
                  </a:lnTo>
                  <a:lnTo>
                    <a:pt x="867844" y="0"/>
                  </a:lnTo>
                  <a:close/>
                </a:path>
              </a:pathLst>
            </a:custGeom>
            <a:noFill/>
            <a:ln w="25560">
              <a:solidFill>
                <a:srgbClr val="4f81bd"/>
              </a:solidFill>
              <a:round/>
            </a:ln>
          </p:spPr>
          <p:style>
            <a:lnRef idx="0"/>
            <a:fillRef idx="0"/>
            <a:effectRef idx="0"/>
            <a:fontRef idx="minor"/>
          </p:style>
        </p:sp>
      </p:grpSp>
      <p:sp>
        <p:nvSpPr>
          <p:cNvPr id="517" name="CustomShape 13"/>
          <p:cNvSpPr/>
          <p:nvPr/>
        </p:nvSpPr>
        <p:spPr>
          <a:xfrm>
            <a:off x="802080" y="3091320"/>
            <a:ext cx="176400" cy="37800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400" spc="-7" strike="noStrike">
                <a:solidFill>
                  <a:srgbClr val="000000"/>
                </a:solidFill>
                <a:latin typeface="Calibri"/>
                <a:ea typeface="DejaVu Sans"/>
              </a:rPr>
              <a:t>ІІ</a:t>
            </a:r>
            <a:endParaRPr b="0" lang="ru-RU" sz="2400" spc="-1" strike="noStrike">
              <a:latin typeface="Arial"/>
            </a:endParaRPr>
          </a:p>
        </p:txBody>
      </p:sp>
      <p:grpSp>
        <p:nvGrpSpPr>
          <p:cNvPr id="518" name="Group 14"/>
          <p:cNvGrpSpPr/>
          <p:nvPr/>
        </p:nvGrpSpPr>
        <p:grpSpPr>
          <a:xfrm>
            <a:off x="1324800" y="2697480"/>
            <a:ext cx="6409800" cy="803520"/>
            <a:chOff x="1324800" y="2697480"/>
            <a:chExt cx="6409800" cy="803520"/>
          </a:xfrm>
        </p:grpSpPr>
        <p:sp>
          <p:nvSpPr>
            <p:cNvPr id="519" name="CustomShape 15"/>
            <p:cNvSpPr/>
            <p:nvPr/>
          </p:nvSpPr>
          <p:spPr>
            <a:xfrm>
              <a:off x="1325160" y="2698200"/>
              <a:ext cx="6409440" cy="802440"/>
            </a:xfrm>
            <a:custGeom>
              <a:avLst/>
              <a:gdLst/>
              <a:ahLst/>
              <a:rect l="l" t="t" r="r" b="b"/>
              <a:pathLst>
                <a:path w="6411595" h="804545">
                  <a:moveTo>
                    <a:pt x="0" y="804488"/>
                  </a:moveTo>
                  <a:lnTo>
                    <a:pt x="0" y="3"/>
                  </a:lnTo>
                  <a:lnTo>
                    <a:pt x="6276757" y="0"/>
                  </a:lnTo>
                  <a:lnTo>
                    <a:pt x="6319210" y="6705"/>
                  </a:lnTo>
                  <a:lnTo>
                    <a:pt x="6356080" y="25433"/>
                  </a:lnTo>
                  <a:lnTo>
                    <a:pt x="6385154" y="54103"/>
                  </a:lnTo>
                  <a:lnTo>
                    <a:pt x="6404221" y="90634"/>
                  </a:lnTo>
                  <a:lnTo>
                    <a:pt x="6411068" y="132944"/>
                  </a:lnTo>
                  <a:lnTo>
                    <a:pt x="6411068" y="670175"/>
                  </a:lnTo>
                  <a:lnTo>
                    <a:pt x="6404221" y="712628"/>
                  </a:lnTo>
                  <a:lnTo>
                    <a:pt x="6385154" y="749498"/>
                  </a:lnTo>
                  <a:lnTo>
                    <a:pt x="6356079" y="778573"/>
                  </a:lnTo>
                  <a:lnTo>
                    <a:pt x="6319209" y="797640"/>
                  </a:lnTo>
                  <a:lnTo>
                    <a:pt x="6276757" y="804487"/>
                  </a:lnTo>
                  <a:lnTo>
                    <a:pt x="0" y="804488"/>
                  </a:lnTo>
                  <a:close/>
                  <a:moveTo>
                    <a:pt x="6276756" y="0"/>
                  </a:moveTo>
                </a:path>
              </a:pathLst>
            </a:custGeom>
            <a:solidFill>
              <a:srgbClr val="ffffff">
                <a:alpha val="91000"/>
              </a:srgbClr>
            </a:solidFill>
            <a:ln>
              <a:noFill/>
            </a:ln>
          </p:spPr>
          <p:style>
            <a:lnRef idx="0"/>
            <a:fillRef idx="0"/>
            <a:effectRef idx="0"/>
            <a:fontRef idx="minor"/>
          </p:style>
        </p:sp>
        <p:sp>
          <p:nvSpPr>
            <p:cNvPr id="520" name="CustomShape 16"/>
            <p:cNvSpPr/>
            <p:nvPr/>
          </p:nvSpPr>
          <p:spPr>
            <a:xfrm>
              <a:off x="1324800" y="2697480"/>
              <a:ext cx="6409440" cy="803520"/>
            </a:xfrm>
            <a:custGeom>
              <a:avLst/>
              <a:gdLst/>
              <a:ahLst/>
              <a:rect l="l" t="t" r="r" b="b"/>
              <a:pathLst>
                <a:path w="6411595" h="805814">
                  <a:moveTo>
                    <a:pt x="6411118" y="134143"/>
                  </a:moveTo>
                  <a:lnTo>
                    <a:pt x="6411118" y="671512"/>
                  </a:lnTo>
                  <a:lnTo>
                    <a:pt x="6408737" y="698500"/>
                  </a:lnTo>
                  <a:lnTo>
                    <a:pt x="6400800" y="723900"/>
                  </a:lnTo>
                  <a:lnTo>
                    <a:pt x="6371431" y="765968"/>
                  </a:lnTo>
                  <a:lnTo>
                    <a:pt x="6329362" y="795337"/>
                  </a:lnTo>
                  <a:lnTo>
                    <a:pt x="6303962" y="803275"/>
                  </a:lnTo>
                  <a:lnTo>
                    <a:pt x="6276975" y="805656"/>
                  </a:lnTo>
                  <a:lnTo>
                    <a:pt x="0" y="805656"/>
                  </a:lnTo>
                  <a:lnTo>
                    <a:pt x="0" y="0"/>
                  </a:lnTo>
                  <a:lnTo>
                    <a:pt x="6276975" y="0"/>
                  </a:lnTo>
                  <a:lnTo>
                    <a:pt x="6329362" y="10318"/>
                  </a:lnTo>
                  <a:lnTo>
                    <a:pt x="6371431" y="38893"/>
                  </a:lnTo>
                  <a:lnTo>
                    <a:pt x="6400800" y="81756"/>
                  </a:lnTo>
                  <a:lnTo>
                    <a:pt x="6408737" y="107156"/>
                  </a:lnTo>
                  <a:lnTo>
                    <a:pt x="6411118" y="134143"/>
                  </a:lnTo>
                  <a:close/>
                </a:path>
              </a:pathLst>
            </a:custGeom>
            <a:noFill/>
            <a:ln w="25560">
              <a:solidFill>
                <a:srgbClr val="4f81bd"/>
              </a:solidFill>
              <a:round/>
            </a:ln>
          </p:spPr>
          <p:style>
            <a:lnRef idx="0"/>
            <a:fillRef idx="0"/>
            <a:effectRef idx="0"/>
            <a:fontRef idx="minor"/>
          </p:style>
        </p:sp>
      </p:grpSp>
      <p:sp>
        <p:nvSpPr>
          <p:cNvPr id="521" name="CustomShape 17"/>
          <p:cNvSpPr/>
          <p:nvPr/>
        </p:nvSpPr>
        <p:spPr>
          <a:xfrm>
            <a:off x="1454760" y="2772720"/>
            <a:ext cx="5875560" cy="595440"/>
          </a:xfrm>
          <a:prstGeom prst="rect">
            <a:avLst/>
          </a:prstGeom>
          <a:noFill/>
          <a:ln>
            <a:noFill/>
          </a:ln>
        </p:spPr>
        <p:style>
          <a:lnRef idx="0"/>
          <a:fillRef idx="0"/>
          <a:effectRef idx="0"/>
          <a:fontRef idx="minor"/>
        </p:style>
        <p:txBody>
          <a:bodyPr lIns="0" rIns="0" tIns="47160" bIns="0">
            <a:spAutoFit/>
          </a:bodyPr>
          <a:p>
            <a:pPr marL="241200" indent="-226440">
              <a:lnSpc>
                <a:spcPts val="2160"/>
              </a:lnSpc>
              <a:spcBef>
                <a:spcPts val="371"/>
              </a:spcBef>
              <a:buClr>
                <a:srgbClr val="000000"/>
              </a:buClr>
              <a:buSzPct val="103000"/>
              <a:buFont typeface="Calibri"/>
              <a:buChar char="•"/>
            </a:pPr>
            <a:r>
              <a:rPr b="1" lang="ru-RU" sz="2000" spc="-7" strike="noStrike">
                <a:solidFill>
                  <a:srgbClr val="000000"/>
                </a:solidFill>
                <a:latin typeface="Calibri"/>
                <a:ea typeface="DejaVu Sans"/>
              </a:rPr>
              <a:t>Клінічна стадія ІІ: </a:t>
            </a:r>
            <a:r>
              <a:rPr b="0" lang="ru-RU" sz="2000" spc="-7" strike="noStrike">
                <a:solidFill>
                  <a:srgbClr val="000000"/>
                </a:solidFill>
                <a:latin typeface="Calibri"/>
                <a:ea typeface="DejaVu Sans"/>
              </a:rPr>
              <a:t>гепато-, спленомегалія, ураження </a:t>
            </a:r>
            <a:r>
              <a:rPr b="0" lang="ru-RU" sz="2000" spc="-440" strike="noStrike">
                <a:solidFill>
                  <a:srgbClr val="000000"/>
                </a:solidFill>
                <a:latin typeface="Calibri"/>
                <a:ea typeface="DejaVu Sans"/>
              </a:rPr>
              <a:t> </a:t>
            </a:r>
            <a:r>
              <a:rPr b="0" lang="ru-RU" sz="2000" spc="-7" strike="noStrike">
                <a:solidFill>
                  <a:srgbClr val="000000"/>
                </a:solidFill>
                <a:latin typeface="Calibri"/>
                <a:ea typeface="DejaVu Sans"/>
              </a:rPr>
              <a:t>шкіри</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та слизових</a:t>
            </a:r>
            <a:r>
              <a:rPr b="0" lang="ru-RU" sz="2000" spc="-12" strike="noStrike">
                <a:solidFill>
                  <a:srgbClr val="000000"/>
                </a:solidFill>
                <a:latin typeface="Calibri"/>
                <a:ea typeface="DejaVu Sans"/>
              </a:rPr>
              <a:t> </a:t>
            </a:r>
            <a:r>
              <a:rPr b="0" lang="ru-RU" sz="2000" spc="-7" strike="noStrike">
                <a:solidFill>
                  <a:srgbClr val="000000"/>
                </a:solidFill>
                <a:latin typeface="Calibri"/>
                <a:ea typeface="DejaVu Sans"/>
              </a:rPr>
              <a:t>оболонок</a:t>
            </a:r>
            <a:endParaRPr b="0" lang="ru-RU" sz="2000" spc="-1" strike="noStrike">
              <a:latin typeface="Arial"/>
            </a:endParaRPr>
          </a:p>
        </p:txBody>
      </p:sp>
      <p:grpSp>
        <p:nvGrpSpPr>
          <p:cNvPr id="522" name="Group 18"/>
          <p:cNvGrpSpPr/>
          <p:nvPr/>
        </p:nvGrpSpPr>
        <p:grpSpPr>
          <a:xfrm>
            <a:off x="457200" y="3795840"/>
            <a:ext cx="860040" cy="1238040"/>
            <a:chOff x="457200" y="3795840"/>
            <a:chExt cx="860040" cy="1238040"/>
          </a:xfrm>
        </p:grpSpPr>
        <p:sp>
          <p:nvSpPr>
            <p:cNvPr id="523" name="CustomShape 19"/>
            <p:cNvSpPr/>
            <p:nvPr/>
          </p:nvSpPr>
          <p:spPr>
            <a:xfrm>
              <a:off x="457200" y="3795840"/>
              <a:ext cx="860040" cy="1238040"/>
            </a:xfrm>
            <a:custGeom>
              <a:avLst/>
              <a:gdLst/>
              <a:ahLst/>
              <a:rect l="l" t="t" r="r" b="b"/>
              <a:pathLst>
                <a:path w="862330" h="1240154">
                  <a:moveTo>
                    <a:pt x="0" y="805854"/>
                  </a:moveTo>
                  <a:lnTo>
                    <a:pt x="0" y="0"/>
                  </a:lnTo>
                  <a:lnTo>
                    <a:pt x="433921" y="433922"/>
                  </a:lnTo>
                  <a:lnTo>
                    <a:pt x="861736" y="0"/>
                  </a:lnTo>
                  <a:lnTo>
                    <a:pt x="861736" y="805854"/>
                  </a:lnTo>
                  <a:lnTo>
                    <a:pt x="433921" y="1239777"/>
                  </a:lnTo>
                  <a:lnTo>
                    <a:pt x="0" y="805854"/>
                  </a:lnTo>
                  <a:close/>
                </a:path>
              </a:pathLst>
            </a:custGeom>
            <a:solidFill>
              <a:srgbClr val="95b3d7"/>
            </a:solidFill>
            <a:ln>
              <a:noFill/>
            </a:ln>
          </p:spPr>
          <p:style>
            <a:lnRef idx="0"/>
            <a:fillRef idx="0"/>
            <a:effectRef idx="0"/>
            <a:fontRef idx="minor"/>
          </p:style>
        </p:sp>
        <p:sp>
          <p:nvSpPr>
            <p:cNvPr id="524" name="CustomShape 20"/>
            <p:cNvSpPr/>
            <p:nvPr/>
          </p:nvSpPr>
          <p:spPr>
            <a:xfrm>
              <a:off x="457200" y="3795840"/>
              <a:ext cx="860040" cy="1238040"/>
            </a:xfrm>
            <a:custGeom>
              <a:avLst/>
              <a:gdLst/>
              <a:ahLst/>
              <a:rect l="l" t="t" r="r" b="b"/>
              <a:pathLst>
                <a:path w="862330" h="1240154">
                  <a:moveTo>
                    <a:pt x="861736" y="0"/>
                  </a:moveTo>
                  <a:lnTo>
                    <a:pt x="861736" y="805854"/>
                  </a:lnTo>
                  <a:lnTo>
                    <a:pt x="433921" y="1239777"/>
                  </a:lnTo>
                  <a:lnTo>
                    <a:pt x="0" y="805854"/>
                  </a:lnTo>
                  <a:lnTo>
                    <a:pt x="0" y="0"/>
                  </a:lnTo>
                  <a:lnTo>
                    <a:pt x="433921" y="433922"/>
                  </a:lnTo>
                  <a:lnTo>
                    <a:pt x="861736" y="0"/>
                  </a:lnTo>
                  <a:close/>
                </a:path>
              </a:pathLst>
            </a:custGeom>
            <a:noFill/>
            <a:ln w="25560">
              <a:solidFill>
                <a:srgbClr val="4f81bd"/>
              </a:solidFill>
              <a:round/>
            </a:ln>
          </p:spPr>
          <p:style>
            <a:lnRef idx="0"/>
            <a:fillRef idx="0"/>
            <a:effectRef idx="0"/>
            <a:fontRef idx="minor"/>
          </p:style>
        </p:sp>
      </p:grpSp>
      <p:sp>
        <p:nvSpPr>
          <p:cNvPr id="525" name="CustomShape 21"/>
          <p:cNvSpPr/>
          <p:nvPr/>
        </p:nvSpPr>
        <p:spPr>
          <a:xfrm>
            <a:off x="757080" y="4184280"/>
            <a:ext cx="267120" cy="37800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400" spc="-7" strike="noStrike">
                <a:solidFill>
                  <a:srgbClr val="000000"/>
                </a:solidFill>
                <a:latin typeface="Calibri"/>
                <a:ea typeface="DejaVu Sans"/>
              </a:rPr>
              <a:t>ІІІ</a:t>
            </a:r>
            <a:endParaRPr b="0" lang="ru-RU" sz="2400" spc="-1" strike="noStrike">
              <a:latin typeface="Arial"/>
            </a:endParaRPr>
          </a:p>
        </p:txBody>
      </p:sp>
      <p:grpSp>
        <p:nvGrpSpPr>
          <p:cNvPr id="526" name="Group 22"/>
          <p:cNvGrpSpPr/>
          <p:nvPr/>
        </p:nvGrpSpPr>
        <p:grpSpPr>
          <a:xfrm>
            <a:off x="1324800" y="3790440"/>
            <a:ext cx="6409800" cy="803520"/>
            <a:chOff x="1324800" y="3790440"/>
            <a:chExt cx="6409800" cy="803520"/>
          </a:xfrm>
        </p:grpSpPr>
        <p:sp>
          <p:nvSpPr>
            <p:cNvPr id="527" name="CustomShape 23"/>
            <p:cNvSpPr/>
            <p:nvPr/>
          </p:nvSpPr>
          <p:spPr>
            <a:xfrm>
              <a:off x="1325160" y="3791160"/>
              <a:ext cx="6409440" cy="802440"/>
            </a:xfrm>
            <a:custGeom>
              <a:avLst/>
              <a:gdLst/>
              <a:ahLst/>
              <a:rect l="l" t="t" r="r" b="b"/>
              <a:pathLst>
                <a:path w="6411595" h="804545">
                  <a:moveTo>
                    <a:pt x="0" y="804488"/>
                  </a:moveTo>
                  <a:lnTo>
                    <a:pt x="0" y="3"/>
                  </a:lnTo>
                  <a:lnTo>
                    <a:pt x="6276756" y="0"/>
                  </a:lnTo>
                  <a:lnTo>
                    <a:pt x="6319209" y="6705"/>
                  </a:lnTo>
                  <a:lnTo>
                    <a:pt x="6356079" y="25433"/>
                  </a:lnTo>
                  <a:lnTo>
                    <a:pt x="6385154" y="54103"/>
                  </a:lnTo>
                  <a:lnTo>
                    <a:pt x="6404221" y="90633"/>
                  </a:lnTo>
                  <a:lnTo>
                    <a:pt x="6411068" y="132944"/>
                  </a:lnTo>
                  <a:lnTo>
                    <a:pt x="6411068" y="670175"/>
                  </a:lnTo>
                  <a:lnTo>
                    <a:pt x="6404221" y="712628"/>
                  </a:lnTo>
                  <a:lnTo>
                    <a:pt x="6385154" y="749498"/>
                  </a:lnTo>
                  <a:lnTo>
                    <a:pt x="6356079" y="778573"/>
                  </a:lnTo>
                  <a:lnTo>
                    <a:pt x="6319209" y="797640"/>
                  </a:lnTo>
                  <a:lnTo>
                    <a:pt x="6276756" y="804487"/>
                  </a:lnTo>
                  <a:lnTo>
                    <a:pt x="0" y="804488"/>
                  </a:lnTo>
                  <a:close/>
                  <a:moveTo>
                    <a:pt x="6276756" y="0"/>
                  </a:moveTo>
                </a:path>
              </a:pathLst>
            </a:custGeom>
            <a:solidFill>
              <a:srgbClr val="ffffff">
                <a:alpha val="91000"/>
              </a:srgbClr>
            </a:solidFill>
            <a:ln>
              <a:noFill/>
            </a:ln>
          </p:spPr>
          <p:style>
            <a:lnRef idx="0"/>
            <a:fillRef idx="0"/>
            <a:effectRef idx="0"/>
            <a:fontRef idx="minor"/>
          </p:style>
        </p:sp>
        <p:sp>
          <p:nvSpPr>
            <p:cNvPr id="528" name="CustomShape 24"/>
            <p:cNvSpPr/>
            <p:nvPr/>
          </p:nvSpPr>
          <p:spPr>
            <a:xfrm>
              <a:off x="1324800" y="3790440"/>
              <a:ext cx="6409440" cy="803520"/>
            </a:xfrm>
            <a:custGeom>
              <a:avLst/>
              <a:gdLst/>
              <a:ahLst/>
              <a:rect l="l" t="t" r="r" b="b"/>
              <a:pathLst>
                <a:path w="6411595" h="805814">
                  <a:moveTo>
                    <a:pt x="6411118" y="134143"/>
                  </a:moveTo>
                  <a:lnTo>
                    <a:pt x="6411118" y="671512"/>
                  </a:lnTo>
                  <a:lnTo>
                    <a:pt x="6408737" y="698500"/>
                  </a:lnTo>
                  <a:lnTo>
                    <a:pt x="6400800" y="723900"/>
                  </a:lnTo>
                  <a:lnTo>
                    <a:pt x="6371431" y="765968"/>
                  </a:lnTo>
                  <a:lnTo>
                    <a:pt x="6329362" y="795337"/>
                  </a:lnTo>
                  <a:lnTo>
                    <a:pt x="6303962" y="803275"/>
                  </a:lnTo>
                  <a:lnTo>
                    <a:pt x="6276975" y="805656"/>
                  </a:lnTo>
                  <a:lnTo>
                    <a:pt x="0" y="805656"/>
                  </a:lnTo>
                  <a:lnTo>
                    <a:pt x="0" y="0"/>
                  </a:lnTo>
                  <a:lnTo>
                    <a:pt x="6276975" y="0"/>
                  </a:lnTo>
                  <a:lnTo>
                    <a:pt x="6329362" y="10318"/>
                  </a:lnTo>
                  <a:lnTo>
                    <a:pt x="6371431" y="38893"/>
                  </a:lnTo>
                  <a:lnTo>
                    <a:pt x="6400800" y="81756"/>
                  </a:lnTo>
                  <a:lnTo>
                    <a:pt x="6408737" y="107156"/>
                  </a:lnTo>
                  <a:lnTo>
                    <a:pt x="6411118" y="134143"/>
                  </a:lnTo>
                  <a:close/>
                </a:path>
              </a:pathLst>
            </a:custGeom>
            <a:noFill/>
            <a:ln w="25560">
              <a:solidFill>
                <a:srgbClr val="4f81bd"/>
              </a:solidFill>
              <a:round/>
            </a:ln>
          </p:spPr>
          <p:style>
            <a:lnRef idx="0"/>
            <a:fillRef idx="0"/>
            <a:effectRef idx="0"/>
            <a:fontRef idx="minor"/>
          </p:style>
        </p:sp>
      </p:grpSp>
      <p:sp>
        <p:nvSpPr>
          <p:cNvPr id="529" name="CustomShape 25"/>
          <p:cNvSpPr/>
          <p:nvPr/>
        </p:nvSpPr>
        <p:spPr>
          <a:xfrm>
            <a:off x="1454760" y="3874320"/>
            <a:ext cx="6208200" cy="599400"/>
          </a:xfrm>
          <a:prstGeom prst="rect">
            <a:avLst/>
          </a:prstGeom>
          <a:noFill/>
          <a:ln>
            <a:noFill/>
          </a:ln>
        </p:spPr>
        <p:style>
          <a:lnRef idx="0"/>
          <a:fillRef idx="0"/>
          <a:effectRef idx="0"/>
          <a:fontRef idx="minor"/>
        </p:style>
        <p:txBody>
          <a:bodyPr lIns="0" rIns="0" tIns="6480" bIns="0">
            <a:spAutoFit/>
          </a:bodyPr>
          <a:p>
            <a:pPr marL="142920" indent="-128520">
              <a:lnSpc>
                <a:spcPts val="2336"/>
              </a:lnSpc>
              <a:spcBef>
                <a:spcPts val="51"/>
              </a:spcBef>
              <a:buClr>
                <a:srgbClr val="000000"/>
              </a:buClr>
              <a:buSzPct val="98000"/>
              <a:buFont typeface="Calibri"/>
              <a:buChar char="•"/>
            </a:pPr>
            <a:r>
              <a:rPr b="1" lang="ru-RU" sz="2000" spc="-7" strike="noStrike">
                <a:solidFill>
                  <a:srgbClr val="000000"/>
                </a:solidFill>
                <a:latin typeface="Calibri"/>
                <a:ea typeface="DejaVu Sans"/>
              </a:rPr>
              <a:t>Клінічна</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стадія</a:t>
            </a:r>
            <a:r>
              <a:rPr b="1" lang="ru-RU" sz="2000" spc="-1" strike="noStrike">
                <a:solidFill>
                  <a:srgbClr val="000000"/>
                </a:solidFill>
                <a:latin typeface="Calibri"/>
                <a:ea typeface="DejaVu Sans"/>
              </a:rPr>
              <a:t> </a:t>
            </a:r>
            <a:r>
              <a:rPr b="1" lang="ru-RU" sz="2000" spc="-7" strike="noStrike">
                <a:solidFill>
                  <a:srgbClr val="000000"/>
                </a:solidFill>
                <a:latin typeface="Calibri"/>
                <a:ea typeface="DejaVu Sans"/>
              </a:rPr>
              <a:t>ІІІ:</a:t>
            </a:r>
            <a:r>
              <a:rPr b="1" lang="ru-RU" sz="2000" spc="-1" strike="noStrike">
                <a:solidFill>
                  <a:srgbClr val="000000"/>
                </a:solidFill>
                <a:latin typeface="Calibri"/>
                <a:ea typeface="DejaVu Sans"/>
              </a:rPr>
              <a:t> </a:t>
            </a:r>
            <a:r>
              <a:rPr b="0" lang="ru-RU" sz="2000" spc="-7" strike="noStrike">
                <a:solidFill>
                  <a:srgbClr val="000000"/>
                </a:solidFill>
                <a:latin typeface="Calibri"/>
                <a:ea typeface="DejaVu Sans"/>
              </a:rPr>
              <a:t>значна</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затримка</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фізичного</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розвитку,</a:t>
            </a:r>
            <a:endParaRPr b="0" lang="ru-RU" sz="2000" spc="-1" strike="noStrike">
              <a:latin typeface="Arial"/>
            </a:endParaRPr>
          </a:p>
          <a:p>
            <a:pPr lvl="1" marL="371520" indent="-128520">
              <a:lnSpc>
                <a:spcPts val="2336"/>
              </a:lnSpc>
              <a:buClr>
                <a:srgbClr val="000000"/>
              </a:buClr>
              <a:buSzPct val="98000"/>
              <a:buFont typeface="Symbol"/>
              <a:buChar char=""/>
            </a:pPr>
            <a:r>
              <a:rPr b="0" lang="ru-RU" sz="2000" spc="-7" strike="noStrike">
                <a:solidFill>
                  <a:srgbClr val="000000"/>
                </a:solidFill>
                <a:latin typeface="Calibri"/>
                <a:ea typeface="DejaVu Sans"/>
              </a:rPr>
              <a:t>бактеріальні</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та</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грибкові</a:t>
            </a:r>
            <a:r>
              <a:rPr b="0" lang="ru-RU" sz="2000" spc="-26" strike="noStrike">
                <a:solidFill>
                  <a:srgbClr val="000000"/>
                </a:solidFill>
                <a:latin typeface="Calibri"/>
                <a:ea typeface="DejaVu Sans"/>
              </a:rPr>
              <a:t> </a:t>
            </a:r>
            <a:r>
              <a:rPr b="0" lang="ru-RU" sz="2000" spc="-7" strike="noStrike">
                <a:solidFill>
                  <a:srgbClr val="000000"/>
                </a:solidFill>
                <a:latin typeface="Calibri"/>
                <a:ea typeface="DejaVu Sans"/>
              </a:rPr>
              <a:t>інфекції,</a:t>
            </a:r>
            <a:endParaRPr b="0" lang="ru-RU" sz="2000" spc="-1" strike="noStrike">
              <a:latin typeface="Arial"/>
            </a:endParaRPr>
          </a:p>
        </p:txBody>
      </p:sp>
      <p:grpSp>
        <p:nvGrpSpPr>
          <p:cNvPr id="530" name="Group 26"/>
          <p:cNvGrpSpPr/>
          <p:nvPr/>
        </p:nvGrpSpPr>
        <p:grpSpPr>
          <a:xfrm>
            <a:off x="457200" y="4886280"/>
            <a:ext cx="865800" cy="1238040"/>
            <a:chOff x="457200" y="4886280"/>
            <a:chExt cx="865800" cy="1238040"/>
          </a:xfrm>
        </p:grpSpPr>
        <p:sp>
          <p:nvSpPr>
            <p:cNvPr id="531" name="CustomShape 27"/>
            <p:cNvSpPr/>
            <p:nvPr/>
          </p:nvSpPr>
          <p:spPr>
            <a:xfrm>
              <a:off x="457200" y="4886280"/>
              <a:ext cx="865800" cy="1238040"/>
            </a:xfrm>
            <a:custGeom>
              <a:avLst/>
              <a:gdLst/>
              <a:ahLst/>
              <a:rect l="l" t="t" r="r" b="b"/>
              <a:pathLst>
                <a:path w="868044" h="1240154">
                  <a:moveTo>
                    <a:pt x="0" y="805854"/>
                  </a:moveTo>
                  <a:lnTo>
                    <a:pt x="0" y="0"/>
                  </a:lnTo>
                  <a:lnTo>
                    <a:pt x="433921" y="433922"/>
                  </a:lnTo>
                  <a:lnTo>
                    <a:pt x="867843" y="0"/>
                  </a:lnTo>
                  <a:lnTo>
                    <a:pt x="867843" y="805854"/>
                  </a:lnTo>
                  <a:lnTo>
                    <a:pt x="433921" y="1239777"/>
                  </a:lnTo>
                  <a:lnTo>
                    <a:pt x="0" y="805854"/>
                  </a:lnTo>
                  <a:close/>
                </a:path>
              </a:pathLst>
            </a:custGeom>
            <a:solidFill>
              <a:srgbClr val="4f81bd"/>
            </a:solidFill>
            <a:ln>
              <a:noFill/>
            </a:ln>
          </p:spPr>
          <p:style>
            <a:lnRef idx="0"/>
            <a:fillRef idx="0"/>
            <a:effectRef idx="0"/>
            <a:fontRef idx="minor"/>
          </p:style>
        </p:sp>
        <p:sp>
          <p:nvSpPr>
            <p:cNvPr id="532" name="CustomShape 28"/>
            <p:cNvSpPr/>
            <p:nvPr/>
          </p:nvSpPr>
          <p:spPr>
            <a:xfrm>
              <a:off x="457200" y="4886280"/>
              <a:ext cx="865800" cy="1238040"/>
            </a:xfrm>
            <a:custGeom>
              <a:avLst/>
              <a:gdLst/>
              <a:ahLst/>
              <a:rect l="l" t="t" r="r" b="b"/>
              <a:pathLst>
                <a:path w="868044" h="1240154">
                  <a:moveTo>
                    <a:pt x="867843" y="0"/>
                  </a:moveTo>
                  <a:lnTo>
                    <a:pt x="867843" y="805854"/>
                  </a:lnTo>
                  <a:lnTo>
                    <a:pt x="433921" y="1239777"/>
                  </a:lnTo>
                  <a:lnTo>
                    <a:pt x="0" y="805854"/>
                  </a:lnTo>
                  <a:lnTo>
                    <a:pt x="0" y="0"/>
                  </a:lnTo>
                  <a:lnTo>
                    <a:pt x="433921" y="433922"/>
                  </a:lnTo>
                  <a:lnTo>
                    <a:pt x="867843" y="0"/>
                  </a:lnTo>
                  <a:close/>
                </a:path>
              </a:pathLst>
            </a:custGeom>
            <a:noFill/>
            <a:ln w="25560">
              <a:solidFill>
                <a:srgbClr val="4f81bd"/>
              </a:solidFill>
              <a:round/>
            </a:ln>
          </p:spPr>
          <p:style>
            <a:lnRef idx="0"/>
            <a:fillRef idx="0"/>
            <a:effectRef idx="0"/>
            <a:fontRef idx="minor"/>
          </p:style>
        </p:sp>
      </p:grpSp>
      <p:sp>
        <p:nvSpPr>
          <p:cNvPr id="533" name="CustomShape 29"/>
          <p:cNvSpPr/>
          <p:nvPr/>
        </p:nvSpPr>
        <p:spPr>
          <a:xfrm>
            <a:off x="753840" y="5280840"/>
            <a:ext cx="272880" cy="37800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2400" spc="-7" strike="noStrike">
                <a:solidFill>
                  <a:srgbClr val="000000"/>
                </a:solidFill>
                <a:latin typeface="Calibri"/>
                <a:ea typeface="DejaVu Sans"/>
              </a:rPr>
              <a:t>IV</a:t>
            </a:r>
            <a:endParaRPr b="0" lang="ru-RU" sz="2400" spc="-1" strike="noStrike">
              <a:latin typeface="Arial"/>
            </a:endParaRPr>
          </a:p>
        </p:txBody>
      </p:sp>
      <p:grpSp>
        <p:nvGrpSpPr>
          <p:cNvPr id="534" name="Group 30"/>
          <p:cNvGrpSpPr/>
          <p:nvPr/>
        </p:nvGrpSpPr>
        <p:grpSpPr>
          <a:xfrm>
            <a:off x="1324800" y="4883400"/>
            <a:ext cx="6409800" cy="803520"/>
            <a:chOff x="1324800" y="4883400"/>
            <a:chExt cx="6409800" cy="803520"/>
          </a:xfrm>
        </p:grpSpPr>
        <p:sp>
          <p:nvSpPr>
            <p:cNvPr id="535" name="CustomShape 31"/>
            <p:cNvSpPr/>
            <p:nvPr/>
          </p:nvSpPr>
          <p:spPr>
            <a:xfrm>
              <a:off x="1325160" y="4884120"/>
              <a:ext cx="6409440" cy="802440"/>
            </a:xfrm>
            <a:custGeom>
              <a:avLst/>
              <a:gdLst/>
              <a:ahLst/>
              <a:rect l="l" t="t" r="r" b="b"/>
              <a:pathLst>
                <a:path w="6411595" h="804545">
                  <a:moveTo>
                    <a:pt x="0" y="804488"/>
                  </a:moveTo>
                  <a:lnTo>
                    <a:pt x="0" y="3"/>
                  </a:lnTo>
                  <a:lnTo>
                    <a:pt x="6276757" y="0"/>
                  </a:lnTo>
                  <a:lnTo>
                    <a:pt x="6319210" y="6705"/>
                  </a:lnTo>
                  <a:lnTo>
                    <a:pt x="6356080" y="25433"/>
                  </a:lnTo>
                  <a:lnTo>
                    <a:pt x="6385155" y="54103"/>
                  </a:lnTo>
                  <a:lnTo>
                    <a:pt x="6404222" y="90634"/>
                  </a:lnTo>
                  <a:lnTo>
                    <a:pt x="6411069" y="132944"/>
                  </a:lnTo>
                  <a:lnTo>
                    <a:pt x="6411069" y="670176"/>
                  </a:lnTo>
                  <a:lnTo>
                    <a:pt x="6404222" y="712628"/>
                  </a:lnTo>
                  <a:lnTo>
                    <a:pt x="6385154" y="749498"/>
                  </a:lnTo>
                  <a:lnTo>
                    <a:pt x="6356080" y="778572"/>
                  </a:lnTo>
                  <a:lnTo>
                    <a:pt x="6319210" y="797640"/>
                  </a:lnTo>
                  <a:lnTo>
                    <a:pt x="6276757" y="804487"/>
                  </a:lnTo>
                  <a:lnTo>
                    <a:pt x="0" y="804488"/>
                  </a:lnTo>
                  <a:close/>
                </a:path>
              </a:pathLst>
            </a:custGeom>
            <a:solidFill>
              <a:srgbClr val="ffffff">
                <a:alpha val="91000"/>
              </a:srgbClr>
            </a:solidFill>
            <a:ln>
              <a:noFill/>
            </a:ln>
          </p:spPr>
          <p:style>
            <a:lnRef idx="0"/>
            <a:fillRef idx="0"/>
            <a:effectRef idx="0"/>
            <a:fontRef idx="minor"/>
          </p:style>
        </p:sp>
        <p:sp>
          <p:nvSpPr>
            <p:cNvPr id="536" name="CustomShape 32"/>
            <p:cNvSpPr/>
            <p:nvPr/>
          </p:nvSpPr>
          <p:spPr>
            <a:xfrm>
              <a:off x="1324800" y="4883400"/>
              <a:ext cx="6409440" cy="803520"/>
            </a:xfrm>
            <a:custGeom>
              <a:avLst/>
              <a:gdLst/>
              <a:ahLst/>
              <a:rect l="l" t="t" r="r" b="b"/>
              <a:pathLst>
                <a:path w="6411595" h="805814">
                  <a:moveTo>
                    <a:pt x="6411118" y="134143"/>
                  </a:moveTo>
                  <a:lnTo>
                    <a:pt x="6411118" y="671512"/>
                  </a:lnTo>
                  <a:lnTo>
                    <a:pt x="6408737" y="698500"/>
                  </a:lnTo>
                  <a:lnTo>
                    <a:pt x="6400800" y="723900"/>
                  </a:lnTo>
                  <a:lnTo>
                    <a:pt x="6371431" y="765968"/>
                  </a:lnTo>
                  <a:lnTo>
                    <a:pt x="6329362" y="795337"/>
                  </a:lnTo>
                  <a:lnTo>
                    <a:pt x="6303962" y="803275"/>
                  </a:lnTo>
                  <a:lnTo>
                    <a:pt x="6276975" y="805656"/>
                  </a:lnTo>
                  <a:lnTo>
                    <a:pt x="0" y="805656"/>
                  </a:lnTo>
                  <a:lnTo>
                    <a:pt x="0" y="0"/>
                  </a:lnTo>
                  <a:lnTo>
                    <a:pt x="6276975" y="0"/>
                  </a:lnTo>
                  <a:lnTo>
                    <a:pt x="6329362" y="10318"/>
                  </a:lnTo>
                  <a:lnTo>
                    <a:pt x="6371431" y="38893"/>
                  </a:lnTo>
                  <a:lnTo>
                    <a:pt x="6400800" y="81756"/>
                  </a:lnTo>
                  <a:lnTo>
                    <a:pt x="6408737" y="107156"/>
                  </a:lnTo>
                  <a:lnTo>
                    <a:pt x="6411118" y="134143"/>
                  </a:lnTo>
                  <a:close/>
                </a:path>
              </a:pathLst>
            </a:custGeom>
            <a:noFill/>
            <a:ln w="25560">
              <a:solidFill>
                <a:srgbClr val="4f81bd"/>
              </a:solidFill>
              <a:round/>
            </a:ln>
          </p:spPr>
          <p:style>
            <a:lnRef idx="0"/>
            <a:fillRef idx="0"/>
            <a:effectRef idx="0"/>
            <a:fontRef idx="minor"/>
          </p:style>
        </p:sp>
      </p:grpSp>
      <p:sp>
        <p:nvSpPr>
          <p:cNvPr id="537" name="CustomShape 33"/>
          <p:cNvSpPr/>
          <p:nvPr/>
        </p:nvSpPr>
        <p:spPr>
          <a:xfrm>
            <a:off x="1454760" y="4958640"/>
            <a:ext cx="6088680" cy="591120"/>
          </a:xfrm>
          <a:prstGeom prst="rect">
            <a:avLst/>
          </a:prstGeom>
          <a:noFill/>
          <a:ln>
            <a:noFill/>
          </a:ln>
        </p:spPr>
        <p:style>
          <a:lnRef idx="0"/>
          <a:fillRef idx="0"/>
          <a:effectRef idx="0"/>
          <a:fontRef idx="minor"/>
        </p:style>
        <p:txBody>
          <a:bodyPr lIns="0" rIns="0" tIns="12600" bIns="0">
            <a:spAutoFit/>
          </a:bodyPr>
          <a:p>
            <a:pPr marL="241200" indent="-226440">
              <a:lnSpc>
                <a:spcPts val="2279"/>
              </a:lnSpc>
              <a:spcBef>
                <a:spcPts val="99"/>
              </a:spcBef>
              <a:buClr>
                <a:srgbClr val="000000"/>
              </a:buClr>
              <a:buSzPct val="103000"/>
              <a:buFont typeface="Calibri"/>
              <a:buChar char="•"/>
            </a:pPr>
            <a:r>
              <a:rPr b="1" lang="ru-RU" sz="2000" spc="-7" strike="noStrike">
                <a:solidFill>
                  <a:srgbClr val="000000"/>
                </a:solidFill>
                <a:latin typeface="Calibri"/>
                <a:ea typeface="DejaVu Sans"/>
              </a:rPr>
              <a:t>Клінічна</a:t>
            </a:r>
            <a:r>
              <a:rPr b="1" lang="ru-RU" sz="2000" spc="-21" strike="noStrike">
                <a:solidFill>
                  <a:srgbClr val="000000"/>
                </a:solidFill>
                <a:latin typeface="Calibri"/>
                <a:ea typeface="DejaVu Sans"/>
              </a:rPr>
              <a:t> </a:t>
            </a:r>
            <a:r>
              <a:rPr b="1" lang="ru-RU" sz="2000" spc="-7" strike="noStrike">
                <a:solidFill>
                  <a:srgbClr val="000000"/>
                </a:solidFill>
                <a:latin typeface="Calibri"/>
                <a:ea typeface="DejaVu Sans"/>
              </a:rPr>
              <a:t>стадія</a:t>
            </a:r>
            <a:r>
              <a:rPr b="1" lang="ru-RU" sz="2000" spc="-1" strike="noStrike">
                <a:solidFill>
                  <a:srgbClr val="000000"/>
                </a:solidFill>
                <a:latin typeface="Calibri"/>
                <a:ea typeface="DejaVu Sans"/>
              </a:rPr>
              <a:t> IV:</a:t>
            </a:r>
            <a:r>
              <a:rPr b="1"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опортуністичні</a:t>
            </a:r>
            <a:r>
              <a:rPr b="0" lang="ru-RU" sz="2000" spc="-21" strike="noStrike">
                <a:solidFill>
                  <a:srgbClr val="000000"/>
                </a:solidFill>
                <a:latin typeface="Calibri"/>
                <a:ea typeface="DejaVu Sans"/>
              </a:rPr>
              <a:t> </a:t>
            </a:r>
            <a:r>
              <a:rPr b="0" lang="ru-RU" sz="2000" spc="-7" strike="noStrike">
                <a:solidFill>
                  <a:srgbClr val="000000"/>
                </a:solidFill>
                <a:latin typeface="Calibri"/>
                <a:ea typeface="DejaVu Sans"/>
              </a:rPr>
              <a:t>інфекції,</a:t>
            </a:r>
            <a:r>
              <a:rPr b="0" lang="ru-RU" sz="2000" spc="-15" strike="noStrike">
                <a:solidFill>
                  <a:srgbClr val="000000"/>
                </a:solidFill>
                <a:latin typeface="Calibri"/>
                <a:ea typeface="DejaVu Sans"/>
              </a:rPr>
              <a:t> </a:t>
            </a:r>
            <a:r>
              <a:rPr b="0" lang="ru-RU" sz="2000" spc="-7" strike="noStrike">
                <a:solidFill>
                  <a:srgbClr val="000000"/>
                </a:solidFill>
                <a:latin typeface="Calibri"/>
                <a:ea typeface="DejaVu Sans"/>
              </a:rPr>
              <a:t>пухлини</a:t>
            </a:r>
            <a:endParaRPr b="0" lang="ru-RU" sz="2000" spc="-1" strike="noStrike">
              <a:latin typeface="Arial"/>
            </a:endParaRPr>
          </a:p>
          <a:p>
            <a:pPr marL="240840">
              <a:lnSpc>
                <a:spcPts val="2279"/>
              </a:lnSpc>
            </a:pPr>
            <a:r>
              <a:rPr b="0" lang="ru-RU" sz="2000" spc="-7" strike="noStrike">
                <a:solidFill>
                  <a:srgbClr val="000000"/>
                </a:solidFill>
                <a:latin typeface="Calibri"/>
                <a:ea typeface="DejaVu Sans"/>
              </a:rPr>
              <a:t>/онкогематологічні</a:t>
            </a:r>
            <a:r>
              <a:rPr b="0" lang="ru-RU" sz="2000" spc="-35" strike="noStrike">
                <a:solidFill>
                  <a:srgbClr val="000000"/>
                </a:solidFill>
                <a:latin typeface="Calibri"/>
                <a:ea typeface="DejaVu Sans"/>
              </a:rPr>
              <a:t> </a:t>
            </a:r>
            <a:r>
              <a:rPr b="0" lang="ru-RU" sz="2000" spc="-7" strike="noStrike">
                <a:solidFill>
                  <a:srgbClr val="000000"/>
                </a:solidFill>
                <a:latin typeface="Calibri"/>
                <a:ea typeface="DejaVu Sans"/>
              </a:rPr>
              <a:t>захворювання,</a:t>
            </a:r>
            <a:r>
              <a:rPr b="0" lang="ru-RU" sz="2000" spc="-32" strike="noStrike">
                <a:solidFill>
                  <a:srgbClr val="000000"/>
                </a:solidFill>
                <a:latin typeface="Calibri"/>
                <a:ea typeface="DejaVu Sans"/>
              </a:rPr>
              <a:t> </a:t>
            </a:r>
            <a:r>
              <a:rPr b="0" lang="ru-RU" sz="2000" spc="-1" strike="noStrike">
                <a:solidFill>
                  <a:srgbClr val="000000"/>
                </a:solidFill>
                <a:latin typeface="Calibri"/>
                <a:ea typeface="DejaVu Sans"/>
              </a:rPr>
              <a:t>важке</a:t>
            </a:r>
            <a:r>
              <a:rPr b="0" lang="ru-RU" sz="2000" spc="-32" strike="noStrike">
                <a:solidFill>
                  <a:srgbClr val="000000"/>
                </a:solidFill>
                <a:latin typeface="Calibri"/>
                <a:ea typeface="DejaVu Sans"/>
              </a:rPr>
              <a:t> </a:t>
            </a:r>
            <a:r>
              <a:rPr b="0" lang="ru-RU" sz="2000" spc="-1" strike="noStrike">
                <a:solidFill>
                  <a:srgbClr val="000000"/>
                </a:solidFill>
                <a:latin typeface="Calibri"/>
                <a:ea typeface="DejaVu Sans"/>
              </a:rPr>
              <a:t>виснаження</a:t>
            </a:r>
            <a:endParaRPr b="0" lang="ru-RU" sz="2000" spc="-1" strike="noStrike">
              <a:latin typeface="Arial"/>
            </a:endParaRPr>
          </a:p>
        </p:txBody>
      </p:sp>
      <p:sp>
        <p:nvSpPr>
          <p:cNvPr id="538" name="CustomShape 34"/>
          <p:cNvSpPr/>
          <p:nvPr/>
        </p:nvSpPr>
        <p:spPr>
          <a:xfrm>
            <a:off x="7961760" y="1600200"/>
            <a:ext cx="460080" cy="1739520"/>
          </a:xfrm>
          <a:custGeom>
            <a:avLst/>
            <a:gdLst/>
            <a:ahLst/>
            <a:rect l="l" t="t" r="r" b="b"/>
            <a:pathLst>
              <a:path w="462279" h="1741804">
                <a:moveTo>
                  <a:pt x="461664" y="1741713"/>
                </a:moveTo>
                <a:lnTo>
                  <a:pt x="0" y="1741713"/>
                </a:lnTo>
                <a:lnTo>
                  <a:pt x="0" y="0"/>
                </a:lnTo>
                <a:lnTo>
                  <a:pt x="461664" y="0"/>
                </a:lnTo>
                <a:lnTo>
                  <a:pt x="461664" y="1741713"/>
                </a:lnTo>
                <a:close/>
              </a:path>
            </a:pathLst>
          </a:custGeom>
          <a:solidFill>
            <a:srgbClr val="f2f2f2"/>
          </a:solidFill>
          <a:ln>
            <a:noFill/>
          </a:ln>
        </p:spPr>
        <p:style>
          <a:lnRef idx="0"/>
          <a:fillRef idx="0"/>
          <a:effectRef idx="0"/>
          <a:fontRef idx="minor"/>
        </p:style>
      </p:sp>
      <p:sp>
        <p:nvSpPr>
          <p:cNvPr id="539" name="CustomShape 35"/>
          <p:cNvSpPr/>
          <p:nvPr/>
        </p:nvSpPr>
        <p:spPr>
          <a:xfrm>
            <a:off x="8083080" y="1740240"/>
            <a:ext cx="252000" cy="1461600"/>
          </a:xfrm>
          <a:prstGeom prst="rect">
            <a:avLst/>
          </a:prstGeom>
          <a:noFill/>
          <a:ln>
            <a:noFill/>
          </a:ln>
        </p:spPr>
        <p:style>
          <a:lnRef idx="0"/>
          <a:fillRef idx="0"/>
          <a:effectRef idx="0"/>
          <a:fontRef idx="minor"/>
        </p:style>
        <p:txBody>
          <a:bodyPr lIns="0" rIns="0" tIns="0" bIns="0" vert="vert270" rot="16200000">
            <a:noAutofit/>
          </a:bodyPr>
          <a:p>
            <a:pPr marL="12600">
              <a:lnSpc>
                <a:spcPts val="1811"/>
              </a:lnSpc>
            </a:pPr>
            <a:r>
              <a:rPr b="1" lang="ru-RU" sz="1800" spc="-7" strike="noStrike">
                <a:solidFill>
                  <a:srgbClr val="000000"/>
                </a:solidFill>
                <a:latin typeface="Calibri"/>
                <a:ea typeface="DejaVu Sans"/>
              </a:rPr>
              <a:t>Латентна</a:t>
            </a:r>
            <a:r>
              <a:rPr b="1" lang="ru-RU" sz="1800" spc="-80" strike="noStrike">
                <a:solidFill>
                  <a:srgbClr val="000000"/>
                </a:solidFill>
                <a:latin typeface="Calibri"/>
                <a:ea typeface="DejaVu Sans"/>
              </a:rPr>
              <a:t> </a:t>
            </a:r>
            <a:r>
              <a:rPr b="1" lang="ru-RU" sz="1800" spc="-7" strike="noStrike">
                <a:solidFill>
                  <a:srgbClr val="000000"/>
                </a:solidFill>
                <a:latin typeface="Calibri"/>
                <a:ea typeface="DejaVu Sans"/>
              </a:rPr>
              <a:t>фаза</a:t>
            </a:r>
            <a:endParaRPr b="0" lang="ru-RU" sz="1800" spc="-1" strike="noStrike">
              <a:latin typeface="Arial"/>
            </a:endParaRPr>
          </a:p>
        </p:txBody>
      </p:sp>
      <p:sp>
        <p:nvSpPr>
          <p:cNvPr id="540" name="CustomShape 36"/>
          <p:cNvSpPr/>
          <p:nvPr/>
        </p:nvSpPr>
        <p:spPr>
          <a:xfrm>
            <a:off x="7939440" y="3526920"/>
            <a:ext cx="460080" cy="2236320"/>
          </a:xfrm>
          <a:custGeom>
            <a:avLst/>
            <a:gdLst/>
            <a:ahLst/>
            <a:rect l="l" t="t" r="r" b="b"/>
            <a:pathLst>
              <a:path w="462279" h="2238375">
                <a:moveTo>
                  <a:pt x="461664" y="2237888"/>
                </a:moveTo>
                <a:lnTo>
                  <a:pt x="0" y="2237888"/>
                </a:lnTo>
                <a:lnTo>
                  <a:pt x="0" y="0"/>
                </a:lnTo>
                <a:lnTo>
                  <a:pt x="461664" y="0"/>
                </a:lnTo>
                <a:lnTo>
                  <a:pt x="461664" y="2237888"/>
                </a:lnTo>
                <a:close/>
              </a:path>
            </a:pathLst>
          </a:custGeom>
          <a:solidFill>
            <a:srgbClr val="b9cde5"/>
          </a:solidFill>
          <a:ln>
            <a:noFill/>
          </a:ln>
        </p:spPr>
        <p:style>
          <a:lnRef idx="0"/>
          <a:fillRef idx="0"/>
          <a:effectRef idx="0"/>
          <a:fontRef idx="minor"/>
        </p:style>
      </p:sp>
      <p:sp>
        <p:nvSpPr>
          <p:cNvPr id="541" name="CustomShape 37"/>
          <p:cNvSpPr/>
          <p:nvPr/>
        </p:nvSpPr>
        <p:spPr>
          <a:xfrm>
            <a:off x="8060400" y="3940920"/>
            <a:ext cx="252000" cy="1404360"/>
          </a:xfrm>
          <a:prstGeom prst="rect">
            <a:avLst/>
          </a:prstGeom>
          <a:noFill/>
          <a:ln>
            <a:noFill/>
          </a:ln>
        </p:spPr>
        <p:style>
          <a:lnRef idx="0"/>
          <a:fillRef idx="0"/>
          <a:effectRef idx="0"/>
          <a:fontRef idx="minor"/>
        </p:style>
        <p:txBody>
          <a:bodyPr lIns="0" rIns="0" tIns="0" bIns="0" vert="vert270" rot="16200000">
            <a:noAutofit/>
          </a:bodyPr>
          <a:p>
            <a:pPr marL="12600">
              <a:lnSpc>
                <a:spcPts val="1811"/>
              </a:lnSpc>
            </a:pPr>
            <a:r>
              <a:rPr b="1" lang="ru-RU" sz="1800" spc="-7" strike="noStrike">
                <a:solidFill>
                  <a:srgbClr val="000000"/>
                </a:solidFill>
                <a:latin typeface="Calibri"/>
                <a:ea typeface="DejaVu Sans"/>
              </a:rPr>
              <a:t>Прояви</a:t>
            </a:r>
            <a:r>
              <a:rPr b="1" lang="ru-RU" sz="1800" spc="-80" strike="noStrike">
                <a:solidFill>
                  <a:srgbClr val="000000"/>
                </a:solidFill>
                <a:latin typeface="Calibri"/>
                <a:ea typeface="DejaVu Sans"/>
              </a:rPr>
              <a:t> </a:t>
            </a:r>
            <a:r>
              <a:rPr b="1" lang="ru-RU" sz="1800" spc="-7" strike="noStrike">
                <a:solidFill>
                  <a:srgbClr val="000000"/>
                </a:solidFill>
                <a:latin typeface="Calibri"/>
                <a:ea typeface="DejaVu Sans"/>
              </a:rPr>
              <a:t>СНІДу</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2" name="CustomShape 1"/>
          <p:cNvSpPr/>
          <p:nvPr/>
        </p:nvSpPr>
        <p:spPr>
          <a:xfrm>
            <a:off x="142920" y="0"/>
            <a:ext cx="8785080" cy="6248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800" spc="-1" strike="noStrike">
                <a:solidFill>
                  <a:srgbClr val="0070c0"/>
                </a:solidFill>
                <a:latin typeface="Calibri"/>
                <a:ea typeface="DejaVu Sans"/>
              </a:rPr>
              <a:t>Рання віремічна стадія ВІЛ-інфекції </a:t>
            </a:r>
            <a:endParaRPr b="0" lang="ru-RU" sz="28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Вірус реплікується протягом різних проміжків часу в невеликих кількостях.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Тимчасове зменшення загального числа СD4+-клітин і збільшення числа циркулюючих ВІЛ-інфікованих CD4+ T-лімфоцитів.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Циркуляцію ВІЛ в крові виявляють в різні терміни; вірусемія досягає піку до 10-20 діб після зараження і триває до появи специфічних Aт (до періоду сероконверсії). </a:t>
            </a:r>
            <a:endParaRPr b="0" lang="ru-RU" sz="2000" spc="-1" strike="noStrike">
              <a:latin typeface="Arial"/>
            </a:endParaRPr>
          </a:p>
          <a:p>
            <a:pPr algn="ctr">
              <a:lnSpc>
                <a:spcPct val="100000"/>
              </a:lnSpc>
            </a:pPr>
            <a:r>
              <a:rPr b="1" lang="ru-RU" sz="2800" spc="-1" strike="noStrike">
                <a:solidFill>
                  <a:srgbClr val="0070c0"/>
                </a:solidFill>
                <a:latin typeface="Calibri"/>
                <a:ea typeface="DejaVu Sans"/>
              </a:rPr>
              <a:t>Безсимптомна стадія ВІЛ-інфекції </a:t>
            </a:r>
            <a:endParaRPr b="0" lang="ru-RU" sz="28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Протягом різного часу (10-15 років) у ВІЛ-інфікованих людей симптоми хвороби відсутні. У цей період захисні системи організму ефективно стримують репродукцію збудника.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Гуморальні реакції – синтез Aт різних типів, які не здатні надавати протективний ефект і не оберігають від подальшого розвитку інфекції.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Клітинні імунні реакції здатні або блокувати репродукцію збудника, або запобігати проявам інфекції. Цитотоксичні реакції домінують в інфікованих з тривалою відсутністю клініки. </a:t>
            </a:r>
            <a:endParaRPr b="0" lang="ru-RU" sz="2000" spc="-1" strike="noStrike">
              <a:latin typeface="Arial"/>
            </a:endParaRPr>
          </a:p>
          <a:p>
            <a:pPr algn="ctr">
              <a:lnSpc>
                <a:spcPct val="100000"/>
              </a:lnSpc>
            </a:pPr>
            <a:r>
              <a:rPr b="1" lang="ru-RU" sz="2800" spc="-1" strike="noStrike">
                <a:solidFill>
                  <a:srgbClr val="0070c0"/>
                </a:solidFill>
                <a:latin typeface="Calibri"/>
                <a:ea typeface="DejaVu Sans"/>
              </a:rPr>
              <a:t>Імуносупресія при ВІЛ-інфекції  </a:t>
            </a:r>
            <a:endParaRPr b="0" lang="ru-RU" sz="2800" spc="-1" strike="noStrike">
              <a:latin typeface="Arial"/>
            </a:endParaRPr>
          </a:p>
          <a:p>
            <a:pPr algn="just">
              <a:lnSpc>
                <a:spcPct val="100000"/>
              </a:lnSpc>
            </a:pPr>
            <a:r>
              <a:rPr b="1" lang="ru-RU" sz="2000" spc="-1" strike="noStrike">
                <a:solidFill>
                  <a:srgbClr val="000000"/>
                </a:solidFill>
                <a:latin typeface="Calibri"/>
                <a:ea typeface="DejaVu Sans"/>
              </a:rPr>
              <a:t>ВІЛ інфікує клітини-попередники в тимусі і КМ, що призводить до відсутності регенерації і зменшення пулу CD4+-лімфоцитів.</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3" name="CustomShape 1"/>
          <p:cNvSpPr/>
          <p:nvPr/>
        </p:nvSpPr>
        <p:spPr>
          <a:xfrm>
            <a:off x="142920" y="214200"/>
            <a:ext cx="8713800" cy="63990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Calibri"/>
                <a:ea typeface="DejaVu Sans"/>
              </a:rPr>
              <a:t>Зниження числа СD4+-лімфоцитів супроводжується падінням активності Тh1-субпопуляції Тклітин. Дисбаланс між субпопуляціями клітин Th1 і Тh2 передує розвитку СНІДу. Зменшується активність цитотоксичних Т-клітин і природних кілерів, що пов'язано з дефіцитом хелперів. Відповідь В-клітин теж слабшає в міру чисельного скорочення Тh2-субпопуляції.  Дефекти гуморальних реакцій на різні Аг обумовлені дефіцитом Т-хелперів. В-лімфоцити знаходяться в стані постійної поліклональної активації.  Внаслідок поліклональної активації і дефекту регуляторних механізмів В-клітини продукують Aт до Аг ВІЛ з низькою специфічністю, перехресно реагують з ядерними, тромбоцитарними і лімфоцитарними авто-Аг. </a:t>
            </a:r>
            <a:endParaRPr b="0" lang="ru-RU" sz="1800" spc="-1" strike="noStrike">
              <a:latin typeface="Arial"/>
            </a:endParaRPr>
          </a:p>
          <a:p>
            <a:pPr algn="just">
              <a:lnSpc>
                <a:spcPct val="100000"/>
              </a:lnSpc>
            </a:pPr>
            <a:r>
              <a:rPr b="1" lang="ru-RU" sz="1800" spc="-1" strike="noStrike">
                <a:solidFill>
                  <a:srgbClr val="0070c0"/>
                </a:solidFill>
                <a:latin typeface="Calibri"/>
                <a:ea typeface="DejaVu Sans"/>
              </a:rPr>
              <a:t>Прояви ВІЛ-інфекції та СНІДу </a:t>
            </a:r>
            <a:endParaRPr b="0" lang="ru-RU" sz="1800" spc="-1" strike="noStrike">
              <a:latin typeface="Arial"/>
            </a:endParaRPr>
          </a:p>
          <a:p>
            <a:pPr algn="just">
              <a:lnSpc>
                <a:spcPct val="100000"/>
              </a:lnSpc>
            </a:pPr>
            <a:r>
              <a:rPr b="1" i="1" lang="ru-RU" sz="1800" spc="-1" strike="noStrike">
                <a:solidFill>
                  <a:srgbClr val="ff0000"/>
                </a:solidFill>
                <a:latin typeface="Calibri"/>
                <a:ea typeface="DejaVu Sans"/>
              </a:rPr>
              <a:t>Стадія сероконверсії (віремії) ВІЛ-інфекції.</a:t>
            </a:r>
            <a:r>
              <a:rPr b="1" lang="ru-RU" sz="1800" spc="-1" strike="noStrike">
                <a:solidFill>
                  <a:srgbClr val="000000"/>
                </a:solidFill>
                <a:latin typeface="Calibri"/>
                <a:ea typeface="DejaVu Sans"/>
              </a:rPr>
              <a:t> Протягом декількох тижнів або місяців після інфікування в крові виявляють вірус і вірусні Аг при відсутності специфічних Aт в сироватці, що з'являються у більшості інфікованих ВІЛ-1 через 3-6 міс після зараження. Після короткого (2-4 тижні) інкубаційного періоду у 50-90% хворих спостерігаються симптоми, що нагадують інфекційний мононуклеоз або застуду (головний біль, лихоманка, висипання на шкірі і лімфаденопатія), які спонтанно зникають протягом декількох тижнів. </a:t>
            </a:r>
            <a:endParaRPr b="0" lang="ru-RU" sz="1800" spc="-1" strike="noStrike">
              <a:latin typeface="Arial"/>
            </a:endParaRPr>
          </a:p>
          <a:p>
            <a:pPr algn="just">
              <a:lnSpc>
                <a:spcPct val="100000"/>
              </a:lnSpc>
            </a:pPr>
            <a:r>
              <a:rPr b="1" i="1" lang="ru-RU" sz="1800" spc="-1" strike="noStrike">
                <a:solidFill>
                  <a:srgbClr val="ff0000"/>
                </a:solidFill>
                <a:latin typeface="Calibri"/>
                <a:ea typeface="DejaVu Sans"/>
              </a:rPr>
              <a:t>Безсимптомна стадія ВІЛ-інфекції.</a:t>
            </a:r>
            <a:r>
              <a:rPr b="1" lang="ru-RU" sz="1800" spc="-1" strike="noStrike">
                <a:solidFill>
                  <a:srgbClr val="000000"/>
                </a:solidFill>
                <a:latin typeface="Calibri"/>
                <a:ea typeface="DejaVu Sans"/>
              </a:rPr>
              <a:t> Хворий залишається серопозитивним за відсутності симптомів або при їх мінімальній вираженості (зазвичай дифузна реактивна лімфаденопатія і головний біль). Пацієнта без виражених симптомів обстежують і, якщо це необхідно, проводять лікування хвороб, які часто спостерігаються у ВІЛ-інфікованих (сифіліс, гепатит В і туберкульоз).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4" name="CustomShape 1"/>
          <p:cNvSpPr/>
          <p:nvPr/>
        </p:nvSpPr>
        <p:spPr>
          <a:xfrm>
            <a:off x="214200" y="144000"/>
            <a:ext cx="8857440" cy="64933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2000" spc="-1" strike="noStrike">
                <a:solidFill>
                  <a:srgbClr val="ff0000"/>
                </a:solidFill>
                <a:latin typeface="Calibri"/>
                <a:ea typeface="DejaVu Sans"/>
              </a:rPr>
              <a:t>Стадія ранньої симптоматики ВІЛ-інфекції.</a:t>
            </a:r>
            <a:r>
              <a:rPr b="1" lang="ru-RU" sz="2000" spc="-1" strike="noStrike">
                <a:solidFill>
                  <a:srgbClr val="0070c0"/>
                </a:solidFill>
                <a:latin typeface="Calibri"/>
                <a:ea typeface="DejaVu Sans"/>
              </a:rPr>
              <a:t> </a:t>
            </a:r>
            <a:r>
              <a:rPr b="1" lang="ru-RU" sz="2000" spc="-1" strike="noStrike">
                <a:solidFill>
                  <a:srgbClr val="000000"/>
                </a:solidFill>
                <a:latin typeface="Calibri"/>
                <a:ea typeface="DejaVu Sans"/>
              </a:rPr>
              <a:t>Про перехід безсимптомної ВІЛ-інфекції в захворювання з неспецифічними симптомами свідчать лихоманка, підвищене нічне потовиділення, слабкість, хронічна діарея, розсіяна лімфаденопатія і головний біль при відсутності будьякої специфічної або опортуністичної інфекції. Супутні інфекції: саркома Капоші, кандидоз ротової порожнини, лейкоплакія СО порожнини рота (часто безсимптомна), інфекції верхніх і нижніх дихальних шляхів і захворювання періодонта.  </a:t>
            </a:r>
            <a:endParaRPr b="0" lang="ru-RU" sz="2000" spc="-1" strike="noStrike">
              <a:latin typeface="Arial"/>
            </a:endParaRPr>
          </a:p>
          <a:p>
            <a:pPr algn="just">
              <a:lnSpc>
                <a:spcPct val="100000"/>
              </a:lnSpc>
            </a:pPr>
            <a:r>
              <a:rPr b="1" i="1" lang="ru-RU" sz="2000" spc="-1" strike="noStrike">
                <a:solidFill>
                  <a:srgbClr val="ff0000"/>
                </a:solidFill>
                <a:latin typeface="Calibri"/>
                <a:ea typeface="DejaVu Sans"/>
              </a:rPr>
              <a:t>Стадія пізньої симптоматики ВІЛ-інфекції.</a:t>
            </a:r>
            <a:r>
              <a:rPr b="1" lang="ru-RU" sz="2000" spc="-1" strike="noStrike">
                <a:solidFill>
                  <a:srgbClr val="000000"/>
                </a:solidFill>
                <a:latin typeface="Calibri"/>
                <a:ea typeface="DejaVu Sans"/>
              </a:rPr>
              <a:t> При прогресуючому зменшенні CD4+клітин зростає ризик розвитку опортуністичних інфекцій. Основний їх прояв – пневмоцистна пневмонія (захворюваність зростає при зменшенні числа CD4+-лімфоцітів нижче 200/мм3) і токсоплазмоз з частим ураженням головного мозку. При падінні числа СD4+- клітин нижче 100/мм3 зростає частота інфікування Mycobacterium avium-intracellulare, цитомегаловірусом; часто відзначають кандидози стравоходу, стрептококові пневмонії, менінгіти, рецидивні герпетичні інфекції на тлі загального виснаження. Вивільнення TNFα (фактору некрозу пухлин – кахектіну) вносить свій внесок в синдром виснаження, характерний для прогресуючого СНІДу. </a:t>
            </a:r>
            <a:endParaRPr b="0" lang="ru-RU" sz="2000" spc="-1" strike="noStrike">
              <a:latin typeface="Arial"/>
            </a:endParaRPr>
          </a:p>
          <a:p>
            <a:pPr algn="just">
              <a:lnSpc>
                <a:spcPct val="100000"/>
              </a:lnSpc>
            </a:pPr>
            <a:r>
              <a:rPr b="1" i="1" lang="ru-RU" sz="2000" spc="-1" strike="noStrike">
                <a:solidFill>
                  <a:srgbClr val="ff0000"/>
                </a:solidFill>
                <a:latin typeface="Calibri"/>
                <a:ea typeface="DejaVu Sans"/>
              </a:rPr>
              <a:t>Стадія прогресування захворювання ВІЛ-інфекції.</a:t>
            </a:r>
            <a:r>
              <a:rPr b="1" lang="ru-RU" sz="2000" spc="-1" strike="noStrike">
                <a:solidFill>
                  <a:srgbClr val="0070c0"/>
                </a:solidFill>
                <a:latin typeface="Calibri"/>
                <a:ea typeface="DejaVu Sans"/>
              </a:rPr>
              <a:t> </a:t>
            </a:r>
            <a:r>
              <a:rPr b="1" lang="ru-RU" sz="2000" spc="-1" strike="noStrike">
                <a:solidFill>
                  <a:srgbClr val="000000"/>
                </a:solidFill>
                <a:latin typeface="Calibri"/>
                <a:ea typeface="DejaVu Sans"/>
              </a:rPr>
              <a:t>Скорочення числа СD4+-лімфоцитів до 50/мм3 і нижче призводить до повної дисфункції імунної системи та розвитку опор туністичних інфекцій.</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5" name="CustomShape 1"/>
          <p:cNvSpPr/>
          <p:nvPr/>
        </p:nvSpPr>
        <p:spPr>
          <a:xfrm>
            <a:off x="428760" y="357120"/>
            <a:ext cx="8356320" cy="56368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800" spc="-1" strike="noStrike">
                <a:solidFill>
                  <a:srgbClr val="0070c0"/>
                </a:solidFill>
                <a:latin typeface="Calibri"/>
                <a:ea typeface="DejaVu Sans"/>
              </a:rPr>
              <a:t>Опортуністичні інфекції, асоційовані зі СНІДом:  </a:t>
            </a:r>
            <a:endParaRPr b="0" lang="ru-RU" sz="2800" spc="-1" strike="noStrike">
              <a:latin typeface="Arial"/>
            </a:endParaRPr>
          </a:p>
          <a:p>
            <a:pPr marL="216000" indent="-214920" algn="just">
              <a:lnSpc>
                <a:spcPct val="100000"/>
              </a:lnSpc>
              <a:buClr>
                <a:srgbClr val="000000"/>
              </a:buClr>
              <a:buFont typeface="Wingdings" charset="2"/>
              <a:buChar char=""/>
            </a:pPr>
            <a:r>
              <a:rPr b="1" lang="ru-RU" sz="2400" spc="-1" strike="noStrike">
                <a:solidFill>
                  <a:srgbClr val="000000"/>
                </a:solidFill>
                <a:latin typeface="Calibri"/>
                <a:ea typeface="DejaVu Sans"/>
              </a:rPr>
              <a:t>пневмонія, викликана Pneumocystis carinii,  </a:t>
            </a:r>
            <a:endParaRPr b="0" lang="ru-RU" sz="2400" spc="-1" strike="noStrike">
              <a:latin typeface="Arial"/>
            </a:endParaRPr>
          </a:p>
          <a:p>
            <a:pPr marL="216000" indent="-214920" algn="just">
              <a:lnSpc>
                <a:spcPct val="100000"/>
              </a:lnSpc>
              <a:buClr>
                <a:srgbClr val="000000"/>
              </a:buClr>
              <a:buFont typeface="Wingdings" charset="2"/>
              <a:buChar char=""/>
            </a:pPr>
            <a:r>
              <a:rPr b="1" lang="ru-RU" sz="2400" spc="-1" strike="noStrike">
                <a:solidFill>
                  <a:srgbClr val="000000"/>
                </a:solidFill>
                <a:latin typeface="Calibri"/>
                <a:ea typeface="DejaVu Sans"/>
              </a:rPr>
              <a:t>хронічний криптоспоридіоз або ізоспоріоз, що викликають важковиліковну діарею,  </a:t>
            </a:r>
            <a:endParaRPr b="0" lang="ru-RU" sz="2400" spc="-1" strike="noStrike">
              <a:latin typeface="Arial"/>
            </a:endParaRPr>
          </a:p>
          <a:p>
            <a:pPr marL="216000" indent="-214920" algn="just">
              <a:lnSpc>
                <a:spcPct val="100000"/>
              </a:lnSpc>
              <a:buClr>
                <a:srgbClr val="000000"/>
              </a:buClr>
              <a:buFont typeface="Wingdings" charset="2"/>
              <a:buChar char=""/>
            </a:pPr>
            <a:r>
              <a:rPr b="1" lang="ru-RU" sz="2400" spc="-1" strike="noStrike">
                <a:solidFill>
                  <a:srgbClr val="000000"/>
                </a:solidFill>
                <a:latin typeface="Calibri"/>
                <a:ea typeface="DejaVu Sans"/>
              </a:rPr>
              <a:t>токсоплазмоз,  </a:t>
            </a:r>
            <a:endParaRPr b="0" lang="ru-RU" sz="2400" spc="-1" strike="noStrike">
              <a:latin typeface="Arial"/>
            </a:endParaRPr>
          </a:p>
          <a:p>
            <a:pPr marL="216000" indent="-214920" algn="just">
              <a:lnSpc>
                <a:spcPct val="100000"/>
              </a:lnSpc>
              <a:buClr>
                <a:srgbClr val="000000"/>
              </a:buClr>
              <a:buFont typeface="Wingdings" charset="2"/>
              <a:buChar char=""/>
            </a:pPr>
            <a:r>
              <a:rPr b="1" lang="ru-RU" sz="2400" spc="-1" strike="noStrike">
                <a:solidFill>
                  <a:srgbClr val="000000"/>
                </a:solidFill>
                <a:latin typeface="Calibri"/>
                <a:ea typeface="DejaVu Sans"/>
              </a:rPr>
              <a:t>позакишковий стронгілоїдоз,  </a:t>
            </a:r>
            <a:endParaRPr b="0" lang="ru-RU" sz="2400" spc="-1" strike="noStrike">
              <a:latin typeface="Arial"/>
            </a:endParaRPr>
          </a:p>
          <a:p>
            <a:pPr marL="216000" indent="-214920" algn="just">
              <a:lnSpc>
                <a:spcPct val="100000"/>
              </a:lnSpc>
              <a:buClr>
                <a:srgbClr val="000000"/>
              </a:buClr>
              <a:buFont typeface="Wingdings" charset="2"/>
              <a:buChar char=""/>
            </a:pPr>
            <a:r>
              <a:rPr b="1" lang="ru-RU" sz="2400" spc="-1" strike="noStrike">
                <a:solidFill>
                  <a:srgbClr val="000000"/>
                </a:solidFill>
                <a:latin typeface="Calibri"/>
                <a:ea typeface="DejaVu Sans"/>
              </a:rPr>
              <a:t>кандидози порожнини рота, стравоходу, бронхів і легень,  </a:t>
            </a:r>
            <a:endParaRPr b="0" lang="ru-RU" sz="2400" spc="-1" strike="noStrike">
              <a:latin typeface="Arial"/>
            </a:endParaRPr>
          </a:p>
          <a:p>
            <a:pPr marL="216000" indent="-214920" algn="just">
              <a:lnSpc>
                <a:spcPct val="100000"/>
              </a:lnSpc>
              <a:buClr>
                <a:srgbClr val="000000"/>
              </a:buClr>
              <a:buFont typeface="Wingdings" charset="2"/>
              <a:buChar char=""/>
            </a:pPr>
            <a:r>
              <a:rPr b="1" lang="ru-RU" sz="2400" spc="-1" strike="noStrike">
                <a:solidFill>
                  <a:srgbClr val="000000"/>
                </a:solidFill>
                <a:latin typeface="Calibri"/>
                <a:ea typeface="DejaVu Sans"/>
              </a:rPr>
              <a:t>інфекції, викликані атиповими мікобактеріями, напр., Mycobacterium aviumintracellulare,  </a:t>
            </a:r>
            <a:endParaRPr b="0" lang="ru-RU" sz="2400" spc="-1" strike="noStrike">
              <a:latin typeface="Arial"/>
            </a:endParaRPr>
          </a:p>
          <a:p>
            <a:pPr marL="216000" indent="-214920" algn="just">
              <a:lnSpc>
                <a:spcPct val="100000"/>
              </a:lnSpc>
              <a:buClr>
                <a:srgbClr val="000000"/>
              </a:buClr>
              <a:buFont typeface="Wingdings" charset="2"/>
              <a:buChar char=""/>
            </a:pPr>
            <a:r>
              <a:rPr b="1" lang="ru-RU" sz="2400" spc="-1" strike="noStrike">
                <a:solidFill>
                  <a:srgbClr val="000000"/>
                </a:solidFill>
                <a:latin typeface="Calibri"/>
                <a:ea typeface="DejaVu Sans"/>
              </a:rPr>
              <a:t>легеневий і позалегеневий туберкульоз (часто стійкий до терапії),  </a:t>
            </a:r>
            <a:endParaRPr b="0" lang="ru-RU" sz="2400" spc="-1" strike="noStrike">
              <a:latin typeface="Arial"/>
            </a:endParaRPr>
          </a:p>
          <a:p>
            <a:pPr marL="216000" indent="-214920" algn="just">
              <a:lnSpc>
                <a:spcPct val="100000"/>
              </a:lnSpc>
              <a:buClr>
                <a:srgbClr val="000000"/>
              </a:buClr>
              <a:buFont typeface="Wingdings" charset="2"/>
              <a:buChar char=""/>
            </a:pPr>
            <a:r>
              <a:rPr b="1" lang="ru-RU" sz="2400" spc="-1" strike="noStrike">
                <a:solidFill>
                  <a:srgbClr val="000000"/>
                </a:solidFill>
                <a:latin typeface="Calibri"/>
                <a:ea typeface="DejaVu Sans"/>
              </a:rPr>
              <a:t>генералізована цитомегаловірусна інфекція,  </a:t>
            </a:r>
            <a:endParaRPr b="0" lang="ru-RU" sz="2400" spc="-1" strike="noStrike">
              <a:latin typeface="Arial"/>
            </a:endParaRPr>
          </a:p>
          <a:p>
            <a:pPr marL="216000" indent="-214920" algn="just">
              <a:lnSpc>
                <a:spcPct val="100000"/>
              </a:lnSpc>
              <a:buClr>
                <a:srgbClr val="000000"/>
              </a:buClr>
              <a:buFont typeface="Wingdings" charset="2"/>
              <a:buChar char=""/>
            </a:pPr>
            <a:r>
              <a:rPr b="1" lang="ru-RU" sz="2400" spc="-1" strike="noStrike">
                <a:solidFill>
                  <a:srgbClr val="000000"/>
                </a:solidFill>
                <a:latin typeface="Calibri"/>
                <a:ea typeface="DejaVu Sans"/>
              </a:rPr>
              <a:t>генералізована інфекція вірусом простого герпесу,  </a:t>
            </a:r>
            <a:endParaRPr b="0" lang="ru-RU" sz="2400" spc="-1" strike="noStrike">
              <a:latin typeface="Arial"/>
            </a:endParaRPr>
          </a:p>
          <a:p>
            <a:pPr marL="216000" indent="-214920" algn="just">
              <a:lnSpc>
                <a:spcPct val="100000"/>
              </a:lnSpc>
              <a:buClr>
                <a:srgbClr val="000000"/>
              </a:buClr>
              <a:buFont typeface="Wingdings" charset="2"/>
              <a:buChar char=""/>
            </a:pPr>
            <a:r>
              <a:rPr b="1" lang="ru-RU" sz="2400" spc="-1" strike="noStrike">
                <a:solidFill>
                  <a:srgbClr val="000000"/>
                </a:solidFill>
                <a:latin typeface="Calibri"/>
                <a:ea typeface="DejaVu Sans"/>
              </a:rPr>
              <a:t>генералізовані прояви оперізуючого лишаю,  </a:t>
            </a:r>
            <a:endParaRPr b="0" lang="ru-RU" sz="2400" spc="-1" strike="noStrike">
              <a:latin typeface="Arial"/>
            </a:endParaRPr>
          </a:p>
          <a:p>
            <a:pPr marL="216000" indent="-214920" algn="just">
              <a:lnSpc>
                <a:spcPct val="100000"/>
              </a:lnSpc>
              <a:buClr>
                <a:srgbClr val="000000"/>
              </a:buClr>
              <a:buFont typeface="Wingdings" charset="2"/>
              <a:buChar char=""/>
            </a:pPr>
            <a:r>
              <a:rPr b="1" lang="ru-RU" sz="2400" spc="-1" strike="noStrike">
                <a:solidFill>
                  <a:srgbClr val="000000"/>
                </a:solidFill>
                <a:latin typeface="Calibri"/>
                <a:ea typeface="DejaVu Sans"/>
              </a:rPr>
              <a:t>рецидивна сальмонельозна бактеріємія, </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6" name="CustomShape 1"/>
          <p:cNvSpPr/>
          <p:nvPr/>
        </p:nvSpPr>
        <p:spPr>
          <a:xfrm>
            <a:off x="214200" y="214200"/>
            <a:ext cx="8642160" cy="3504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400" spc="-1" strike="noStrike">
                <a:solidFill>
                  <a:srgbClr val="0070c0"/>
                </a:solidFill>
                <a:latin typeface="Calibri"/>
                <a:ea typeface="DejaVu Sans"/>
              </a:rPr>
              <a:t>Стадія СНІДу ВІЛ-інфекції  </a:t>
            </a:r>
            <a:endParaRPr b="0" lang="ru-RU" sz="2400" spc="-1" strike="noStrike">
              <a:latin typeface="Arial"/>
            </a:endParaRPr>
          </a:p>
          <a:p>
            <a:pPr algn="just">
              <a:lnSpc>
                <a:spcPct val="100000"/>
              </a:lnSpc>
            </a:pPr>
            <a:r>
              <a:rPr b="1" lang="ru-RU" sz="2000" spc="-1" strike="noStrike">
                <a:solidFill>
                  <a:srgbClr val="000000"/>
                </a:solidFill>
                <a:latin typeface="Calibri"/>
                <a:ea typeface="DejaVu Sans"/>
              </a:rPr>
              <a:t>На розвиток СНІДу вказують опортуністичні інфекції та прогресуючий синдром виснаження у дорослих або затримка розвитку у підлітків.   Найбільш часто у дітей і підлітків зі СНІДом виявляють незвично часті інфекції, </a:t>
            </a:r>
            <a:r>
              <a:rPr b="1" i="1" lang="ru-RU" sz="2000" spc="-1" strike="noStrike">
                <a:solidFill>
                  <a:srgbClr val="ff0000"/>
                </a:solidFill>
                <a:latin typeface="Calibri"/>
                <a:ea typeface="DejaVu Sans"/>
              </a:rPr>
              <a:t>що не розглядаються як опортуністичні (рецидивуючі бактеріальні пневмонії або туберкульоз легенів)</a:t>
            </a:r>
            <a:r>
              <a:rPr b="1" lang="ru-RU" sz="2000" spc="-1" strike="noStrike">
                <a:solidFill>
                  <a:srgbClr val="000000"/>
                </a:solidFill>
                <a:latin typeface="Calibri"/>
                <a:ea typeface="DejaVu Sans"/>
              </a:rPr>
              <a:t>.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Специфічними визнані деякі неопластичні захворювання, наприклад, </a:t>
            </a:r>
            <a:r>
              <a:rPr b="1" lang="ru-RU" sz="2000" spc="-1" strike="noStrike">
                <a:solidFill>
                  <a:srgbClr val="ff0000"/>
                </a:solidFill>
                <a:latin typeface="Calibri"/>
                <a:ea typeface="DejaVu Sans"/>
              </a:rPr>
              <a:t>саркома Капоші</a:t>
            </a:r>
            <a:r>
              <a:rPr b="1" lang="ru-RU" sz="2000" spc="-1" strike="noStrike">
                <a:solidFill>
                  <a:srgbClr val="000000"/>
                </a:solidFill>
                <a:latin typeface="Calibri"/>
                <a:ea typeface="DejaVu Sans"/>
              </a:rPr>
              <a:t>.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Неврологічні захворювання і психічні розлади (деменція, значна затримка росту і порушення розвитку у дітей).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Лімфоцитарні інтерстиціальні пневмоніти у підлітків і дітей.</a:t>
            </a:r>
            <a:endParaRPr b="0" lang="ru-RU" sz="2000" spc="-1" strike="noStrike">
              <a:latin typeface="Arial"/>
            </a:endParaRPr>
          </a:p>
        </p:txBody>
      </p:sp>
      <p:pic>
        <p:nvPicPr>
          <p:cNvPr id="547" name="Picture 2" descr=""/>
          <p:cNvPicPr/>
          <p:nvPr/>
        </p:nvPicPr>
        <p:blipFill>
          <a:blip r:embed="rId1"/>
          <a:srcRect l="31869" t="24439" r="35239" b="49247"/>
          <a:stretch/>
        </p:blipFill>
        <p:spPr>
          <a:xfrm>
            <a:off x="1115280" y="3816000"/>
            <a:ext cx="6659640" cy="2995920"/>
          </a:xfrm>
          <a:prstGeom prst="rect">
            <a:avLst/>
          </a:prstGeom>
          <a:ln w="9360">
            <a:noFill/>
          </a:ln>
        </p:spPr>
      </p:pic>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8" name="CustomShape 1"/>
          <p:cNvSpPr/>
          <p:nvPr/>
        </p:nvSpPr>
        <p:spPr>
          <a:xfrm>
            <a:off x="540720" y="146880"/>
            <a:ext cx="8060760" cy="1159920"/>
          </a:xfrm>
          <a:prstGeom prst="rect">
            <a:avLst/>
          </a:prstGeom>
          <a:noFill/>
          <a:ln>
            <a:noFill/>
          </a:ln>
        </p:spPr>
        <p:style>
          <a:lnRef idx="0"/>
          <a:fillRef idx="0"/>
          <a:effectRef idx="0"/>
          <a:fontRef idx="minor"/>
        </p:style>
        <p:txBody>
          <a:bodyPr lIns="0" rIns="0" tIns="185400" bIns="0">
            <a:spAutoFit/>
          </a:bodyPr>
          <a:p>
            <a:pPr marL="1901880" indent="-1653840">
              <a:lnSpc>
                <a:spcPct val="100000"/>
              </a:lnSpc>
              <a:spcBef>
                <a:spcPts val="99"/>
              </a:spcBef>
            </a:pPr>
            <a:r>
              <a:rPr b="1" lang="ru-RU" sz="3200" spc="-7" strike="noStrike">
                <a:solidFill>
                  <a:srgbClr val="000000"/>
                </a:solidFill>
                <a:latin typeface="Calibri"/>
                <a:ea typeface="DejaVu Sans"/>
              </a:rPr>
              <a:t>ВІЛ-інфекція,</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IV</a:t>
            </a:r>
            <a:r>
              <a:rPr b="1" lang="ru-RU" sz="3200" spc="-32" strike="noStrike">
                <a:solidFill>
                  <a:srgbClr val="000000"/>
                </a:solidFill>
                <a:latin typeface="Calibri"/>
                <a:ea typeface="DejaVu Sans"/>
              </a:rPr>
              <a:t> </a:t>
            </a:r>
            <a:r>
              <a:rPr b="1" lang="ru-RU" sz="3200" spc="-7" strike="noStrike">
                <a:solidFill>
                  <a:srgbClr val="000000"/>
                </a:solidFill>
                <a:latin typeface="Calibri"/>
                <a:ea typeface="DejaVu Sans"/>
              </a:rPr>
              <a:t>клінічна</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стадія,</a:t>
            </a:r>
            <a:r>
              <a:rPr b="1" lang="ru-RU" sz="3200" spc="-26" strike="noStrike">
                <a:solidFill>
                  <a:srgbClr val="000000"/>
                </a:solidFill>
                <a:latin typeface="Calibri"/>
                <a:ea typeface="DejaVu Sans"/>
              </a:rPr>
              <a:t> </a:t>
            </a:r>
            <a:r>
              <a:rPr b="1" lang="ru-RU" sz="3200" spc="-7" strike="noStrike">
                <a:solidFill>
                  <a:srgbClr val="000000"/>
                </a:solidFill>
                <a:latin typeface="Calibri"/>
                <a:ea typeface="DejaVu Sans"/>
              </a:rPr>
              <a:t>синдром </a:t>
            </a:r>
            <a:r>
              <a:rPr b="1" lang="ru-RU" sz="3200" spc="-710" strike="noStrike">
                <a:solidFill>
                  <a:srgbClr val="000000"/>
                </a:solidFill>
                <a:latin typeface="Calibri"/>
                <a:ea typeface="DejaVu Sans"/>
              </a:rPr>
              <a:t> </a:t>
            </a:r>
            <a:r>
              <a:rPr b="1" lang="ru-RU" sz="3200" spc="-7" strike="noStrike">
                <a:solidFill>
                  <a:srgbClr val="000000"/>
                </a:solidFill>
                <a:latin typeface="Calibri"/>
                <a:ea typeface="DejaVu Sans"/>
              </a:rPr>
              <a:t>виснаження</a:t>
            </a:r>
            <a:r>
              <a:rPr b="1" lang="ru-RU" sz="3200" spc="-12" strike="noStrike">
                <a:solidFill>
                  <a:srgbClr val="000000"/>
                </a:solidFill>
                <a:latin typeface="Calibri"/>
                <a:ea typeface="DejaVu Sans"/>
              </a:rPr>
              <a:t> </a:t>
            </a:r>
            <a:r>
              <a:rPr b="1" lang="ru-RU" sz="3200" spc="-7" strike="noStrike">
                <a:solidFill>
                  <a:srgbClr val="000000"/>
                </a:solidFill>
                <a:latin typeface="Calibri"/>
                <a:ea typeface="DejaVu Sans"/>
              </a:rPr>
              <a:t>(кахексія)</a:t>
            </a:r>
            <a:endParaRPr b="0" lang="ru-RU" sz="3200" spc="-1" strike="noStrike">
              <a:latin typeface="Arial"/>
            </a:endParaRPr>
          </a:p>
        </p:txBody>
      </p:sp>
      <p:pic>
        <p:nvPicPr>
          <p:cNvPr id="549" name="object 3" descr=""/>
          <p:cNvPicPr/>
          <p:nvPr/>
        </p:nvPicPr>
        <p:blipFill>
          <a:blip r:embed="rId1"/>
          <a:stretch/>
        </p:blipFill>
        <p:spPr>
          <a:xfrm>
            <a:off x="1549440" y="1600200"/>
            <a:ext cx="6032520" cy="4523760"/>
          </a:xfrm>
          <a:prstGeom prst="rect">
            <a:avLst/>
          </a:prstGeom>
          <a:ln>
            <a:noFill/>
          </a:ln>
        </p:spPr>
      </p:pic>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0" name="CustomShape 1"/>
          <p:cNvSpPr/>
          <p:nvPr/>
        </p:nvSpPr>
        <p:spPr>
          <a:xfrm>
            <a:off x="357120" y="285840"/>
            <a:ext cx="8499240" cy="5821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800" spc="-1" strike="noStrike">
                <a:solidFill>
                  <a:srgbClr val="0070c0"/>
                </a:solidFill>
                <a:latin typeface="Calibri"/>
                <a:ea typeface="DejaVu Sans"/>
              </a:rPr>
              <a:t>Принципи терапії ВІЛ-інфекції </a:t>
            </a:r>
            <a:endParaRPr b="0" lang="ru-RU" sz="2800" spc="-1" strike="noStrike">
              <a:latin typeface="Arial"/>
            </a:endParaRPr>
          </a:p>
          <a:p>
            <a:pPr algn="just">
              <a:lnSpc>
                <a:spcPct val="100000"/>
              </a:lnSpc>
            </a:pPr>
            <a:r>
              <a:rPr b="1" lang="ru-RU" sz="2000" spc="-1" strike="noStrike">
                <a:solidFill>
                  <a:srgbClr val="000000"/>
                </a:solidFill>
                <a:latin typeface="Calibri"/>
                <a:ea typeface="DejaVu Sans"/>
              </a:rPr>
              <a:t>До теперішнього часу не створено вакцини проти ВІЛ, лікування ВІЛ-інфекції значно уповільнює перебіг хвороби, проте відомий тільки один випадок повного вилікування хвороби в результаті пересадки модифікованих стовбурних клітин.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Високоактивна антиретровірусна терапія знижує смертність від ВІЛ-інфекції, однак такі лікарські засоби коштують дуже дорого і доступні не у всіх країнах світу.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З огляду на те, що лікування ВІЛ-інфекції значно ускладнене, ключову роль в контролі пандемії ВІЛ-інфекції відіграє профілактика зараження, яка полягає в пропаганді захищеного сексу і одноразового використання шприців. </a:t>
            </a:r>
            <a:endParaRPr b="0" lang="ru-RU" sz="2000" spc="-1" strike="noStrike">
              <a:latin typeface="Arial"/>
            </a:endParaRPr>
          </a:p>
          <a:p>
            <a:pPr algn="ctr">
              <a:lnSpc>
                <a:spcPct val="100000"/>
              </a:lnSpc>
            </a:pPr>
            <a:r>
              <a:rPr b="1" lang="ru-RU" sz="2800" spc="-1" strike="noStrike">
                <a:solidFill>
                  <a:srgbClr val="0070c0"/>
                </a:solidFill>
                <a:latin typeface="Calibri"/>
                <a:ea typeface="DejaVu Sans"/>
              </a:rPr>
              <a:t>Етіотропне лікування ВІЛ-інфекції </a:t>
            </a:r>
            <a:endParaRPr b="0" lang="ru-RU" sz="2800" spc="-1" strike="noStrike">
              <a:latin typeface="Arial"/>
            </a:endParaRPr>
          </a:p>
          <a:p>
            <a:pPr algn="just">
              <a:lnSpc>
                <a:spcPct val="100000"/>
              </a:lnSpc>
            </a:pPr>
            <a:r>
              <a:rPr b="1" lang="ru-RU" sz="2000" spc="-1" strike="noStrike">
                <a:solidFill>
                  <a:srgbClr val="000000"/>
                </a:solidFill>
                <a:latin typeface="Calibri"/>
                <a:ea typeface="DejaVu Sans"/>
              </a:rPr>
              <a:t>Призначають одночасно не менше 2 препаратів для попередження швидкого розвитку резистентності до них. Застосовують інгібітори зворотної транскриптази ВІЛ (зидовудин, зальцитабін, діданозин), інгібітори протеаз (саквіновір, індинавір), інгібітори збірки і дозрівання дочірніх популяцій (наприклад, α-інтерферон).</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1" name="CustomShape 1"/>
          <p:cNvSpPr/>
          <p:nvPr/>
        </p:nvSpPr>
        <p:spPr>
          <a:xfrm>
            <a:off x="142920" y="214200"/>
            <a:ext cx="8713800" cy="6309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800" spc="-1" strike="noStrike">
                <a:solidFill>
                  <a:srgbClr val="0070c0"/>
                </a:solidFill>
                <a:latin typeface="Calibri"/>
                <a:ea typeface="DejaVu Sans"/>
              </a:rPr>
              <a:t>Загальна тактика лікування ВІЛ-інфекції </a:t>
            </a:r>
            <a:endParaRPr b="0" lang="ru-RU" sz="28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Збір максимально повної інформації про минулі захворюваннях і результатах їх лікування.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Звертають увагу на лихоманку неясного генезу, тривалу діарею, зниження маси тіла, аденопатію, виразки в ротовій порожнині, дисфагію, кашель, почастішання дихання, задишку при навантаженні, шкірні висипання, синусити.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Частоту обстежень визначають по клінічній картині, психічному статусу хворого, необхідності в контролі над функцією імунної системи і розвитком побічних ефектів лікарських засобів.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При обстеженнях виконують повне і ретельне фізичне дослідження всіх систем органів.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Визначення вмісту Т-хелперів в залежності від стадії захворювання кожні 3-6 міс.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Активність репродукції збудника визначають за допомогою полімеразної ланцюгової реакції.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У ВІЛ-інфікованих жінок відзначають підвищений ризик розвитку раку шийки матки.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У зв'язку з цим необхідно виконувати мазки за Папаніколау кожні 6 міс. або частіше.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1" name="" descr=""/>
          <p:cNvPicPr/>
          <p:nvPr/>
        </p:nvPicPr>
        <p:blipFill>
          <a:blip r:embed="rId1"/>
          <a:stretch/>
        </p:blipFill>
        <p:spPr>
          <a:xfrm>
            <a:off x="66600" y="36000"/>
            <a:ext cx="9141480" cy="6855840"/>
          </a:xfrm>
          <a:prstGeom prst="rect">
            <a:avLst/>
          </a:prstGeom>
          <a:ln>
            <a:noFill/>
          </a:ln>
        </p:spPr>
      </p:pic>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2" name="CustomShape 1"/>
          <p:cNvSpPr/>
          <p:nvPr/>
        </p:nvSpPr>
        <p:spPr>
          <a:xfrm>
            <a:off x="214200" y="142920"/>
            <a:ext cx="8570880" cy="6553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400" spc="-1" strike="noStrike">
                <a:solidFill>
                  <a:srgbClr val="0070c0"/>
                </a:solidFill>
                <a:latin typeface="Calibri"/>
                <a:ea typeface="DejaVu Sans"/>
              </a:rPr>
              <a:t>Принципи терапії та профілактики ІД </a:t>
            </a:r>
            <a:endParaRPr b="0" lang="ru-RU" sz="2400" spc="-1" strike="noStrike">
              <a:latin typeface="Arial"/>
            </a:endParaRPr>
          </a:p>
          <a:p>
            <a:pPr algn="just">
              <a:lnSpc>
                <a:spcPct val="100000"/>
              </a:lnSpc>
            </a:pPr>
            <a:r>
              <a:rPr b="1" lang="ru-RU" sz="2000" spc="-1" strike="noStrike">
                <a:solidFill>
                  <a:srgbClr val="000000"/>
                </a:solidFill>
                <a:latin typeface="Calibri"/>
                <a:ea typeface="DejaVu Sans"/>
              </a:rPr>
              <a:t>Загальна тактика лікування ІД  </a:t>
            </a:r>
            <a:endParaRPr b="0" lang="ru-RU" sz="2000" spc="-1" strike="noStrike">
              <a:latin typeface="Arial"/>
            </a:endParaRPr>
          </a:p>
          <a:p>
            <a:pPr algn="just">
              <a:lnSpc>
                <a:spcPct val="100000"/>
              </a:lnSpc>
            </a:pPr>
            <a:r>
              <a:rPr b="1" lang="ru-RU" sz="2000" spc="-1" strike="noStrike">
                <a:solidFill>
                  <a:srgbClr val="0070c0"/>
                </a:solidFill>
                <a:latin typeface="Calibri"/>
                <a:ea typeface="DejaVu Sans"/>
              </a:rPr>
              <a:t>Лікування визначається типом ІД.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При важкій патології Т-клітин показана трансплантація КМ.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При недостатності IgG – внутрішньовенне введення розчинів, що містять Ig.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Не слід вводити живі вакцини хворим з ІД і членам їх сімей.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При клітинному ІД протипоказано переливання свіжої крові і препаратів крові.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Ig і плазму не слід вводити пацієнтам з селективною недостатністю IgA.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При тромбоцитопенії слід уникати внутрішньом'язових ін'єкцій.   </a:t>
            </a:r>
            <a:endParaRPr b="0" lang="ru-RU" sz="2000" spc="-1" strike="noStrike">
              <a:latin typeface="Arial"/>
            </a:endParaRPr>
          </a:p>
          <a:p>
            <a:pPr marL="216000" indent="-214560" algn="just">
              <a:lnSpc>
                <a:spcPct val="100000"/>
              </a:lnSpc>
              <a:buClr>
                <a:srgbClr val="000000"/>
              </a:buClr>
              <a:buFont typeface="Wingdings" charset="2"/>
              <a:buChar char=""/>
            </a:pPr>
            <a:r>
              <a:rPr b="1" lang="ru-RU" sz="2000" spc="-1" strike="noStrike">
                <a:solidFill>
                  <a:srgbClr val="000000"/>
                </a:solidFill>
                <a:latin typeface="Calibri"/>
                <a:ea typeface="DejaVu Sans"/>
              </a:rPr>
              <a:t>Перед хірургічними або стоматологічними втручаннями призначення антибіотиків.  </a:t>
            </a:r>
            <a:endParaRPr b="0" lang="ru-RU" sz="2000" spc="-1" strike="noStrike">
              <a:latin typeface="Arial"/>
            </a:endParaRPr>
          </a:p>
          <a:p>
            <a:pPr algn="just">
              <a:lnSpc>
                <a:spcPct val="100000"/>
              </a:lnSpc>
            </a:pPr>
            <a:r>
              <a:rPr b="1" lang="ru-RU" sz="2000" spc="-1" strike="noStrike">
                <a:solidFill>
                  <a:srgbClr val="ff0000"/>
                </a:solidFill>
                <a:latin typeface="Calibri"/>
                <a:ea typeface="DejaVu Sans"/>
              </a:rPr>
              <a:t>Медикаментозна терапія ІД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Практично при всіх формах необхідне призначення: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антибіотиків (для профілактики і негайного лікування інфекцій),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 </a:t>
            </a:r>
            <a:r>
              <a:rPr b="1" lang="ru-RU" sz="2000" spc="-1" strike="noStrike">
                <a:solidFill>
                  <a:srgbClr val="000000"/>
                </a:solidFill>
                <a:latin typeface="Calibri"/>
                <a:ea typeface="DejaVu Sans"/>
              </a:rPr>
              <a:t>імуностимуляторів.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При гуморальних і комбінованих ІД – замісна терапія імуноглобулінами.   При недостатності аденозіндезамінази – замісна терапія ферментом, кон'югованим з поліетиленгліколем. Проводиться також генна терапія (кориговані Т-лімфоцити пацієнта).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3" name="CustomShape 1"/>
          <p:cNvSpPr/>
          <p:nvPr/>
        </p:nvSpPr>
        <p:spPr>
          <a:xfrm>
            <a:off x="428760" y="214200"/>
            <a:ext cx="8285040" cy="56354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800" spc="-1" strike="noStrike">
                <a:solidFill>
                  <a:srgbClr val="ff0000"/>
                </a:solidFill>
                <a:latin typeface="Calibri"/>
                <a:ea typeface="DejaVu Sans"/>
              </a:rPr>
              <a:t>Ускладнення ІД </a:t>
            </a:r>
            <a:endParaRPr b="0" lang="ru-RU" sz="2800" spc="-1" strike="noStrike">
              <a:latin typeface="Arial"/>
            </a:endParaRPr>
          </a:p>
          <a:p>
            <a:pPr algn="just">
              <a:lnSpc>
                <a:spcPct val="100000"/>
              </a:lnSpc>
            </a:pPr>
            <a:r>
              <a:rPr b="1" lang="ru-RU" sz="2800" spc="-1" strike="noStrike">
                <a:solidFill>
                  <a:srgbClr val="000000"/>
                </a:solidFill>
                <a:latin typeface="Calibri"/>
                <a:ea typeface="DejaVu Sans"/>
              </a:rPr>
              <a:t>• </a:t>
            </a:r>
            <a:r>
              <a:rPr b="1" lang="ru-RU" sz="2800" spc="-1" strike="noStrike">
                <a:solidFill>
                  <a:srgbClr val="000000"/>
                </a:solidFill>
                <a:latin typeface="Calibri"/>
                <a:ea typeface="DejaVu Sans"/>
              </a:rPr>
              <a:t>Автоімунні захворювання.  </a:t>
            </a:r>
            <a:endParaRPr b="0" lang="ru-RU" sz="2800" spc="-1" strike="noStrike">
              <a:latin typeface="Arial"/>
            </a:endParaRPr>
          </a:p>
          <a:p>
            <a:pPr algn="just">
              <a:lnSpc>
                <a:spcPct val="100000"/>
              </a:lnSpc>
            </a:pPr>
            <a:r>
              <a:rPr b="1" lang="ru-RU" sz="2800" spc="-1" strike="noStrike">
                <a:solidFill>
                  <a:srgbClr val="000000"/>
                </a:solidFill>
                <a:latin typeface="Calibri"/>
                <a:ea typeface="DejaVu Sans"/>
              </a:rPr>
              <a:t>• </a:t>
            </a:r>
            <a:r>
              <a:rPr b="1" lang="ru-RU" sz="2800" spc="-1" strike="noStrike">
                <a:solidFill>
                  <a:srgbClr val="000000"/>
                </a:solidFill>
                <a:latin typeface="Calibri"/>
                <a:ea typeface="DejaVu Sans"/>
              </a:rPr>
              <a:t>Розвиток сироваткової хвороби при лікуванні γ-глобуліном.  </a:t>
            </a:r>
            <a:endParaRPr b="0" lang="ru-RU" sz="2800" spc="-1" strike="noStrike">
              <a:latin typeface="Arial"/>
            </a:endParaRPr>
          </a:p>
          <a:p>
            <a:pPr algn="just">
              <a:lnSpc>
                <a:spcPct val="100000"/>
              </a:lnSpc>
            </a:pPr>
            <a:r>
              <a:rPr b="1" lang="ru-RU" sz="2800" spc="-1" strike="noStrike">
                <a:solidFill>
                  <a:srgbClr val="000000"/>
                </a:solidFill>
                <a:latin typeface="Calibri"/>
                <a:ea typeface="DejaVu Sans"/>
              </a:rPr>
              <a:t>• </a:t>
            </a:r>
            <a:r>
              <a:rPr b="1" lang="ru-RU" sz="2800" spc="-1" strike="noStrike">
                <a:solidFill>
                  <a:srgbClr val="000000"/>
                </a:solidFill>
                <a:latin typeface="Calibri"/>
                <a:ea typeface="DejaVu Sans"/>
              </a:rPr>
              <a:t>Розвиток злоякісних новоутворень. </a:t>
            </a:r>
            <a:endParaRPr b="0" lang="ru-RU" sz="2800" spc="-1" strike="noStrike">
              <a:latin typeface="Arial"/>
            </a:endParaRPr>
          </a:p>
          <a:p>
            <a:pPr algn="just">
              <a:lnSpc>
                <a:spcPct val="100000"/>
              </a:lnSpc>
            </a:pPr>
            <a:r>
              <a:rPr b="1" lang="ru-RU" sz="2800" spc="-1" strike="noStrike">
                <a:solidFill>
                  <a:srgbClr val="000000"/>
                </a:solidFill>
                <a:latin typeface="Calibri"/>
                <a:ea typeface="DejaVu Sans"/>
              </a:rPr>
              <a:t>• </a:t>
            </a:r>
            <a:r>
              <a:rPr b="1" lang="ru-RU" sz="2800" spc="-1" strike="noStrike">
                <a:solidFill>
                  <a:srgbClr val="000000"/>
                </a:solidFill>
                <a:latin typeface="Calibri"/>
                <a:ea typeface="DejaVu Sans"/>
              </a:rPr>
              <a:t>Важкі інфекції.  </a:t>
            </a:r>
            <a:endParaRPr b="0" lang="ru-RU" sz="2800" spc="-1" strike="noStrike">
              <a:latin typeface="Arial"/>
            </a:endParaRPr>
          </a:p>
          <a:p>
            <a:pPr algn="just">
              <a:lnSpc>
                <a:spcPct val="100000"/>
              </a:lnSpc>
            </a:pPr>
            <a:r>
              <a:rPr b="1" lang="ru-RU" sz="2800" spc="-1" strike="noStrike">
                <a:solidFill>
                  <a:srgbClr val="000000"/>
                </a:solidFill>
                <a:latin typeface="Calibri"/>
                <a:ea typeface="DejaVu Sans"/>
              </a:rPr>
              <a:t>• </a:t>
            </a:r>
            <a:r>
              <a:rPr b="1" lang="ru-RU" sz="2800" spc="-1" strike="noStrike">
                <a:solidFill>
                  <a:srgbClr val="000000"/>
                </a:solidFill>
                <a:latin typeface="Calibri"/>
                <a:ea typeface="DejaVu Sans"/>
              </a:rPr>
              <a:t>Реакція «трансплантат проти господаря» (зазвичай в результаті проведення гемотрансфузії у пацієнтів з важким комбінованим ІД).  </a:t>
            </a:r>
            <a:endParaRPr b="0" lang="ru-RU" sz="2800" spc="-1" strike="noStrike">
              <a:latin typeface="Arial"/>
            </a:endParaRPr>
          </a:p>
          <a:p>
            <a:pPr algn="ctr">
              <a:lnSpc>
                <a:spcPct val="100000"/>
              </a:lnSpc>
            </a:pPr>
            <a:endParaRPr b="0" lang="ru-RU" sz="2800" spc="-1" strike="noStrike">
              <a:latin typeface="Arial"/>
            </a:endParaRPr>
          </a:p>
          <a:p>
            <a:pPr algn="ctr">
              <a:lnSpc>
                <a:spcPct val="100000"/>
              </a:lnSpc>
            </a:pPr>
            <a:r>
              <a:rPr b="1" lang="ru-RU" sz="2800" spc="-1" strike="noStrike">
                <a:solidFill>
                  <a:srgbClr val="ff0000"/>
                </a:solidFill>
                <a:latin typeface="Calibri"/>
                <a:ea typeface="DejaVu Sans"/>
              </a:rPr>
              <a:t>Профілактика ІД. </a:t>
            </a:r>
            <a:endParaRPr b="0" lang="ru-RU" sz="2800" spc="-1" strike="noStrike">
              <a:latin typeface="Arial"/>
            </a:endParaRPr>
          </a:p>
          <a:p>
            <a:pPr algn="just">
              <a:lnSpc>
                <a:spcPct val="100000"/>
              </a:lnSpc>
            </a:pPr>
            <a:r>
              <a:rPr b="1" lang="ru-RU" sz="2800" spc="-1" strike="noStrike">
                <a:solidFill>
                  <a:srgbClr val="000000"/>
                </a:solidFill>
                <a:latin typeface="Calibri"/>
                <a:ea typeface="DejaVu Sans"/>
              </a:rPr>
              <a:t>При первинних ІД необхідно медико-генетичне консультування. </a:t>
            </a:r>
            <a:endParaRPr b="0" lang="ru-RU" sz="2800" spc="-1" strike="noStrike">
              <a:latin typeface="Arial"/>
            </a:endParaRPr>
          </a:p>
        </p:txBody>
      </p:sp>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4" name="CustomShape 1"/>
          <p:cNvSpPr/>
          <p:nvPr/>
        </p:nvSpPr>
        <p:spPr>
          <a:xfrm>
            <a:off x="0" y="439920"/>
            <a:ext cx="9142560" cy="516240"/>
          </a:xfrm>
          <a:prstGeom prst="rect">
            <a:avLst/>
          </a:prstGeom>
          <a:noFill/>
          <a:ln w="9360">
            <a:noFill/>
          </a:ln>
        </p:spPr>
        <p:style>
          <a:lnRef idx="0"/>
          <a:fillRef idx="0"/>
          <a:effectRef idx="0"/>
          <a:fontRef idx="minor"/>
        </p:style>
        <p:txBody>
          <a:bodyPr lIns="90000" rIns="90000" tIns="45000" bIns="45000" anchor="ctr">
            <a:spAutoFit/>
          </a:bodyPr>
          <a:p>
            <a:pPr algn="ctr">
              <a:lnSpc>
                <a:spcPct val="100000"/>
              </a:lnSpc>
            </a:pPr>
            <a:r>
              <a:rPr b="1" lang="ru-RU" sz="2800" spc="-1" strike="noStrike">
                <a:solidFill>
                  <a:srgbClr val="ff0000"/>
                </a:solidFill>
                <a:latin typeface="Times New Roman"/>
                <a:ea typeface="Times New Roman"/>
              </a:rPr>
              <a:t>СНІД : узагальнення</a:t>
            </a:r>
            <a:r>
              <a:rPr b="1" i="1" lang="ru-RU" sz="2400" spc="-1" strike="noStrike">
                <a:solidFill>
                  <a:srgbClr val="00b0f0"/>
                </a:solidFill>
                <a:latin typeface="Times New Roman"/>
                <a:ea typeface="Times New Roman"/>
              </a:rPr>
              <a:t> </a:t>
            </a:r>
            <a:endParaRPr b="0" lang="ru-RU" sz="2400" spc="-1" strike="noStrike">
              <a:latin typeface="Arial"/>
            </a:endParaRPr>
          </a:p>
        </p:txBody>
      </p:sp>
      <p:pic>
        <p:nvPicPr>
          <p:cNvPr id="555" name="Picture 1" descr=""/>
          <p:cNvPicPr/>
          <p:nvPr/>
        </p:nvPicPr>
        <p:blipFill>
          <a:blip r:embed="rId1"/>
          <a:srcRect l="0" t="3324" r="0" b="55664"/>
          <a:stretch/>
        </p:blipFill>
        <p:spPr>
          <a:xfrm>
            <a:off x="56160" y="1050840"/>
            <a:ext cx="8942760" cy="5356080"/>
          </a:xfrm>
          <a:prstGeom prst="rect">
            <a:avLst/>
          </a:prstGeom>
          <a:ln w="9360">
            <a:noFill/>
          </a:ln>
        </p:spPr>
      </p:pic>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6" name="Picture 1" descr=""/>
          <p:cNvPicPr/>
          <p:nvPr/>
        </p:nvPicPr>
        <p:blipFill>
          <a:blip r:embed="rId1"/>
          <a:srcRect l="0" t="49016" r="0" b="0"/>
          <a:stretch/>
        </p:blipFill>
        <p:spPr>
          <a:xfrm>
            <a:off x="410760" y="233640"/>
            <a:ext cx="8444160" cy="6461280"/>
          </a:xfrm>
          <a:prstGeom prst="rect">
            <a:avLst/>
          </a:prstGeom>
          <a:ln w="9360">
            <a:noFill/>
          </a:ln>
        </p:spPr>
      </p:pic>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7" name="CustomShape 1"/>
          <p:cNvSpPr/>
          <p:nvPr/>
        </p:nvSpPr>
        <p:spPr>
          <a:xfrm>
            <a:off x="144000" y="792000"/>
            <a:ext cx="8784000" cy="593028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1600" spc="-1" strike="noStrike">
                <a:solidFill>
                  <a:srgbClr val="000000"/>
                </a:solidFill>
                <a:latin typeface="Arial"/>
                <a:ea typeface="Times New Roman"/>
              </a:rPr>
              <a:t>Наразі людство переживає швидке збільшення частоти алергічних реакцій. Серед причин зростання можна відзначити </a:t>
            </a:r>
            <a:r>
              <a:rPr b="1" i="1" lang="ru-RU" sz="1600" spc="-1" strike="noStrike">
                <a:solidFill>
                  <a:srgbClr val="000000"/>
                </a:solidFill>
                <a:latin typeface="Arial"/>
                <a:ea typeface="Times New Roman"/>
              </a:rPr>
              <a:t>неправильне харчування, безконтрольне застосування ліків, особливо антибіотиків.</a:t>
            </a:r>
            <a:r>
              <a:rPr b="1" lang="ru-RU" sz="1600" spc="-1" strike="noStrike">
                <a:solidFill>
                  <a:srgbClr val="000000"/>
                </a:solidFill>
                <a:latin typeface="Arial"/>
                <a:ea typeface="Times New Roman"/>
              </a:rPr>
              <a:t> Важливим фактором, який обумовлює зростання алергічних хвороб, є розвиток хімічної промисловості, виробництва синтетичних матеріалів, фарб, розчинників та інших хімічних сполук. Поряд зі збільшенням випадків алергічних хвороб, викликаних різними алергенами із зовнішнього середовища, в даний час увагу лікарів привертають алергічні захворювання, викликані </a:t>
            </a:r>
            <a:r>
              <a:rPr b="1" i="1" lang="ru-RU" sz="1600" spc="-1" strike="noStrike" u="sng">
                <a:solidFill>
                  <a:srgbClr val="000000"/>
                </a:solidFill>
                <a:uFillTx/>
                <a:latin typeface="Arial"/>
                <a:ea typeface="Times New Roman"/>
              </a:rPr>
              <a:t>ендогенними алергенами</a:t>
            </a:r>
            <a:r>
              <a:rPr b="1" lang="ru-RU" sz="1600" spc="-1" strike="noStrike">
                <a:solidFill>
                  <a:srgbClr val="000000"/>
                </a:solidFill>
                <a:latin typeface="Arial"/>
                <a:ea typeface="Times New Roman"/>
              </a:rPr>
              <a:t>. Сучасні уявлення про механізми різних алергічних реакцій склалися головним чином на підставі експериментального вивчення анафілаксії та алергії.</a:t>
            </a:r>
            <a:endParaRPr b="0" lang="ru-RU" sz="1600" spc="-1" strike="noStrike">
              <a:latin typeface="Arial"/>
            </a:endParaRPr>
          </a:p>
          <a:p>
            <a:pPr algn="just">
              <a:lnSpc>
                <a:spcPct val="100000"/>
              </a:lnSpc>
            </a:pPr>
            <a:r>
              <a:rPr b="1" lang="ru-RU" sz="1600" spc="-1" strike="noStrike">
                <a:solidFill>
                  <a:srgbClr val="ff0000"/>
                </a:solidFill>
                <a:latin typeface="Arial"/>
                <a:ea typeface="Times New Roman"/>
              </a:rPr>
              <a:t>Алергія </a:t>
            </a:r>
            <a:r>
              <a:rPr b="1" lang="ru-RU" sz="1600" spc="-1" strike="noStrike">
                <a:solidFill>
                  <a:srgbClr val="000000"/>
                </a:solidFill>
                <a:latin typeface="Arial"/>
                <a:ea typeface="Times New Roman"/>
              </a:rPr>
              <a:t>(грец. аllos - інший, інший, ergon - дія) – це якісно змінена реакція організму на дію речовин антигенної природи, що викликає різні структурні і функціональні порушення. </a:t>
            </a:r>
            <a:endParaRPr b="0" lang="ru-RU" sz="1600" spc="-1" strike="noStrike">
              <a:latin typeface="Arial"/>
            </a:endParaRPr>
          </a:p>
          <a:p>
            <a:pPr algn="just">
              <a:lnSpc>
                <a:spcPct val="100000"/>
              </a:lnSpc>
            </a:pPr>
            <a:r>
              <a:rPr b="1" lang="ru-RU" sz="1600" spc="-1" strike="noStrike">
                <a:solidFill>
                  <a:srgbClr val="000000"/>
                </a:solidFill>
                <a:latin typeface="Arial"/>
                <a:ea typeface="Times New Roman"/>
              </a:rPr>
              <a:t>В основі алергічних реакцій лежить імунологічний механізм, і вони  є високоспецифічними реакціями. Аг, що викликав алергію, називається </a:t>
            </a:r>
            <a:r>
              <a:rPr b="1" i="1" lang="ru-RU" sz="1600" spc="-1" strike="noStrike" u="sng">
                <a:solidFill>
                  <a:srgbClr val="000000"/>
                </a:solidFill>
                <a:uFillTx/>
                <a:latin typeface="Arial"/>
                <a:ea typeface="Times New Roman"/>
              </a:rPr>
              <a:t>алергеном.</a:t>
            </a:r>
            <a:r>
              <a:rPr b="1" lang="ru-RU" sz="1600" spc="-1" strike="noStrike">
                <a:solidFill>
                  <a:srgbClr val="000000"/>
                </a:solidFill>
                <a:latin typeface="Arial"/>
                <a:ea typeface="Times New Roman"/>
              </a:rPr>
              <a:t> Залежно </a:t>
            </a:r>
            <a:endParaRPr b="0" lang="ru-RU" sz="1600" spc="-1" strike="noStrike">
              <a:latin typeface="Arial"/>
            </a:endParaRPr>
          </a:p>
          <a:p>
            <a:pPr algn="just">
              <a:lnSpc>
                <a:spcPct val="100000"/>
              </a:lnSpc>
            </a:pPr>
            <a:r>
              <a:rPr b="1" lang="ru-RU" sz="1600" spc="-1" strike="noStrike">
                <a:solidFill>
                  <a:srgbClr val="ff0000"/>
                </a:solidFill>
                <a:latin typeface="Arial"/>
                <a:ea typeface="Times New Roman"/>
              </a:rPr>
              <a:t>Етіологія алергії </a:t>
            </a:r>
            <a:r>
              <a:rPr b="1" lang="ru-RU" sz="1600" spc="-1" strike="noStrike">
                <a:solidFill>
                  <a:srgbClr val="000000"/>
                </a:solidFill>
                <a:latin typeface="Arial"/>
                <a:ea typeface="Times New Roman"/>
              </a:rPr>
              <a:t>від будови алергени бувають повні і неповні (гаптени). Гаптен стає антигеном тільки після з'єднання з білками тканин організму (метаболіти ліків, прості хімічні речовини).  За своєю природою алергени найчастіше є:  білками,   білково-полісахаридними або білково-ліпоїдними комплексами (сироваткові, тканинні, бактеріальні алергени),  складними сполуками небілкової природи (полісахариди, полісахаридно-ліпоїдні комплекси – алерген домашнього пилу, бактеріальні алергени),   простими хімічними речовинами, в т.ч. окремими елементами (бром, йод, хром, нікель). </a:t>
            </a:r>
            <a:endParaRPr b="0" lang="ru-RU" sz="1600" spc="-1" strike="noStrike">
              <a:latin typeface="Arial"/>
            </a:endParaRPr>
          </a:p>
        </p:txBody>
      </p:sp>
      <p:sp>
        <p:nvSpPr>
          <p:cNvPr id="558" name="CustomShape 2"/>
          <p:cNvSpPr/>
          <p:nvPr/>
        </p:nvSpPr>
        <p:spPr>
          <a:xfrm>
            <a:off x="288000" y="288000"/>
            <a:ext cx="8566200" cy="3945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ff0000"/>
                </a:solidFill>
                <a:latin typeface="Times New Roman"/>
                <a:ea typeface="Times New Roman"/>
              </a:rPr>
              <a:t>3. Алергії.</a:t>
            </a:r>
            <a:r>
              <a:rPr b="1" lang="ru-RU" sz="2000" spc="-1" strike="noStrike">
                <a:solidFill>
                  <a:srgbClr val="000000"/>
                </a:solidFill>
                <a:latin typeface="Times New Roman"/>
                <a:ea typeface="Times New Roman"/>
              </a:rPr>
              <a:t> </a:t>
            </a:r>
            <a:r>
              <a:rPr b="1" lang="ru-RU" sz="2000" spc="-1" strike="noStrike">
                <a:solidFill>
                  <a:srgbClr val="ff0000"/>
                </a:solidFill>
                <a:latin typeface="Times New Roman"/>
                <a:ea typeface="Times New Roman"/>
              </a:rPr>
              <a:t>Імунні аспекти аутоімунної патології.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9" name="CustomShape 1"/>
          <p:cNvSpPr/>
          <p:nvPr/>
        </p:nvSpPr>
        <p:spPr>
          <a:xfrm>
            <a:off x="142920" y="214200"/>
            <a:ext cx="8785080" cy="64602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000" spc="-1" strike="noStrike">
                <a:solidFill>
                  <a:srgbClr val="ff0000"/>
                </a:solidFill>
                <a:latin typeface="Calibri"/>
                <a:ea typeface="DejaVu Sans"/>
              </a:rPr>
              <a:t>Класифікація алергенів За А.Д. Адо (1970) в залежності від походження розрізняють екзоалергени і ендоалергени. </a:t>
            </a:r>
            <a:endParaRPr b="0" lang="ru-RU" sz="2000" spc="-1" strike="noStrike">
              <a:latin typeface="Arial"/>
            </a:endParaRPr>
          </a:p>
          <a:p>
            <a:pPr algn="just">
              <a:lnSpc>
                <a:spcPct val="100000"/>
              </a:lnSpc>
            </a:pPr>
            <a:r>
              <a:rPr b="1" i="1" lang="ru-RU" sz="1800" spc="-1" strike="noStrike">
                <a:solidFill>
                  <a:srgbClr val="ff0000"/>
                </a:solidFill>
                <a:latin typeface="Calibri"/>
                <a:ea typeface="DejaVu Sans"/>
              </a:rPr>
              <a:t>Ендогенні алергени поділяються на: </a:t>
            </a:r>
            <a:endParaRPr b="0" lang="ru-RU" sz="1800" spc="-1" strike="noStrike">
              <a:latin typeface="Arial"/>
            </a:endParaRPr>
          </a:p>
          <a:p>
            <a:pPr marL="343080" indent="-341280" algn="just">
              <a:lnSpc>
                <a:spcPct val="100000"/>
              </a:lnSpc>
              <a:buClr>
                <a:srgbClr val="000000"/>
              </a:buClr>
              <a:buFont typeface="StarSymbol"/>
              <a:buAutoNum type="arabicPeriod"/>
            </a:pPr>
            <a:r>
              <a:rPr b="1" lang="ru-RU" sz="1800" spc="-1" strike="noStrike">
                <a:solidFill>
                  <a:srgbClr val="000000"/>
                </a:solidFill>
                <a:latin typeface="Calibri"/>
                <a:ea typeface="DejaVu Sans"/>
              </a:rPr>
              <a:t>Природні (первинні).  Тканина мозку.   Тканина кришталика.  Тканина гонад.  Тканина ЩЗ. </a:t>
            </a:r>
            <a:endParaRPr b="0" lang="ru-RU" sz="1800" spc="-1" strike="noStrike">
              <a:latin typeface="Arial"/>
            </a:endParaRPr>
          </a:p>
          <a:p>
            <a:pPr marL="343080" indent="-341280" algn="just">
              <a:lnSpc>
                <a:spcPct val="100000"/>
              </a:lnSpc>
              <a:buClr>
                <a:srgbClr val="000000"/>
              </a:buClr>
              <a:buFont typeface="StarSymbol"/>
              <a:buAutoNum type="arabicPeriod"/>
            </a:pPr>
            <a:r>
              <a:rPr b="1" lang="ru-RU" sz="1800" spc="-1" strike="noStrike">
                <a:solidFill>
                  <a:srgbClr val="000000"/>
                </a:solidFill>
                <a:latin typeface="Calibri"/>
                <a:ea typeface="DejaVu Sans"/>
              </a:rPr>
              <a:t>Придбані (вторинні).  </a:t>
            </a:r>
            <a:endParaRPr b="0" lang="ru-RU" sz="1800" spc="-1" strike="noStrike">
              <a:latin typeface="Arial"/>
            </a:endParaRPr>
          </a:p>
          <a:p>
            <a:pPr marL="343080" indent="-341280" algn="just">
              <a:lnSpc>
                <a:spcPct val="100000"/>
              </a:lnSpc>
            </a:pPr>
            <a:r>
              <a:rPr b="1" lang="ru-RU" sz="1800" spc="-1" strike="noStrike">
                <a:solidFill>
                  <a:srgbClr val="000000"/>
                </a:solidFill>
                <a:latin typeface="Calibri"/>
                <a:ea typeface="DejaVu Sans"/>
              </a:rPr>
              <a:t>• </a:t>
            </a:r>
            <a:r>
              <a:rPr b="1" lang="ru-RU" sz="1800" spc="-1" strike="noStrike">
                <a:solidFill>
                  <a:srgbClr val="000000"/>
                </a:solidFill>
                <a:latin typeface="Calibri"/>
                <a:ea typeface="DejaVu Sans"/>
              </a:rPr>
              <a:t>Неінфекційні: холодові, опікові і променеві алергени (індукують в організмі утворення алергенів з молекул організму шляхом денатурації білка та інших макромолекул і вивільнення нових детермінантних груп). </a:t>
            </a:r>
            <a:endParaRPr b="0" lang="ru-RU" sz="1800" spc="-1" strike="noStrike">
              <a:latin typeface="Arial"/>
            </a:endParaRPr>
          </a:p>
          <a:p>
            <a:pPr marL="343080" indent="-341280" algn="just">
              <a:lnSpc>
                <a:spcPct val="100000"/>
              </a:lnSpc>
            </a:pPr>
            <a:r>
              <a:rPr b="1" lang="ru-RU" sz="1800" spc="-1" strike="noStrike">
                <a:solidFill>
                  <a:srgbClr val="000000"/>
                </a:solidFill>
                <a:latin typeface="Calibri"/>
                <a:ea typeface="DejaVu Sans"/>
              </a:rPr>
              <a:t>• </a:t>
            </a:r>
            <a:r>
              <a:rPr b="1" lang="ru-RU" sz="1800" spc="-1" strike="noStrike">
                <a:solidFill>
                  <a:srgbClr val="000000"/>
                </a:solidFill>
                <a:latin typeface="Calibri"/>
                <a:ea typeface="DejaVu Sans"/>
              </a:rPr>
              <a:t>Інфекційні:  Прості.  Комплексні (тканина-мікроб, тканина-токсин, вірус-індуковані), що утворюються під впливом інфекції. </a:t>
            </a:r>
            <a:endParaRPr b="0" lang="ru-RU" sz="1800" spc="-1" strike="noStrike">
              <a:latin typeface="Arial"/>
            </a:endParaRPr>
          </a:p>
          <a:p>
            <a:pPr marL="343080" indent="-341280" algn="just">
              <a:lnSpc>
                <a:spcPct val="100000"/>
              </a:lnSpc>
            </a:pPr>
            <a:r>
              <a:rPr b="1" i="1" lang="ru-RU" sz="1800" spc="-1" strike="noStrike">
                <a:solidFill>
                  <a:srgbClr val="ff0000"/>
                </a:solidFill>
                <a:latin typeface="Calibri"/>
                <a:ea typeface="DejaVu Sans"/>
              </a:rPr>
              <a:t>Екзогенні алергени поділяються на: </a:t>
            </a:r>
            <a:endParaRPr b="0" lang="ru-RU" sz="1800" spc="-1" strike="noStrike">
              <a:latin typeface="Arial"/>
            </a:endParaRPr>
          </a:p>
          <a:p>
            <a:pPr marL="343080" indent="-341280" algn="just">
              <a:lnSpc>
                <a:spcPct val="100000"/>
              </a:lnSpc>
              <a:buClr>
                <a:srgbClr val="000000"/>
              </a:buClr>
              <a:buFont typeface="StarSymbol"/>
              <a:buAutoNum type="arabicPeriod"/>
            </a:pPr>
            <a:r>
              <a:rPr b="1" lang="ru-RU" sz="1800" spc="-1" strike="noStrike">
                <a:solidFill>
                  <a:srgbClr val="000000"/>
                </a:solidFill>
                <a:latin typeface="Calibri"/>
                <a:ea typeface="DejaVu Sans"/>
              </a:rPr>
              <a:t>Інфекційні: бактеріальні, вірусні, грибкові (збудники туберкульозу, токсоплазмозу, бруцельозу, віруси кору, грипу, герпесу, інфекційного гепатиту, кандиди, тріхофіти, епідермофітія, актиноміцети та ін.). </a:t>
            </a:r>
            <a:endParaRPr b="0" lang="ru-RU" sz="1800" spc="-1" strike="noStrike">
              <a:latin typeface="Arial"/>
            </a:endParaRPr>
          </a:p>
          <a:p>
            <a:pPr marL="343080" indent="-341280" algn="just">
              <a:lnSpc>
                <a:spcPct val="100000"/>
              </a:lnSpc>
              <a:buClr>
                <a:srgbClr val="000000"/>
              </a:buClr>
              <a:buFont typeface="StarSymbol"/>
              <a:buAutoNum type="arabicPeriod"/>
            </a:pPr>
            <a:r>
              <a:rPr b="1" lang="ru-RU" sz="1800" spc="-1" strike="noStrike">
                <a:solidFill>
                  <a:srgbClr val="000000"/>
                </a:solidFill>
                <a:latin typeface="Calibri"/>
                <a:ea typeface="DejaVu Sans"/>
              </a:rPr>
              <a:t>Неінфекційні:  Рослинні (пилок, сік рослин).  Лікарські (вакцини, сироватки, антибіотики, сульфаніламіди, вітаміни, інсулін, препарати миш'яку, йоду, ртуті та ін.).  Харчові (тваринного і рослинного походження – коров'яче молоко, яйця, м'ясо, риба, цитрусові, полуниця, шоколад та ін.).  Побутові (неорганічні та органічні речовини мікробного походження – пил домашня, бібліотечна, шерсть і лупа домашніх тварин, пух домашніх птахів, отрути перетинчастокрилих, постільні кліщі, корм для риб, миючі засоби та ін.). Прості хімічні речовини (урсол, бензол, формалін та ін.)</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0" name="CustomShape 1"/>
          <p:cNvSpPr/>
          <p:nvPr/>
        </p:nvSpPr>
        <p:spPr>
          <a:xfrm>
            <a:off x="0" y="214200"/>
            <a:ext cx="8928000" cy="66733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000000"/>
                </a:solidFill>
                <a:latin typeface="Calibri"/>
                <a:ea typeface="DejaVu Sans"/>
              </a:rPr>
              <a:t>Стадії алергічних реакцій </a:t>
            </a:r>
            <a:endParaRPr b="0" lang="ru-RU" sz="1800" spc="-1" strike="noStrike">
              <a:latin typeface="Arial"/>
            </a:endParaRPr>
          </a:p>
          <a:p>
            <a:pPr algn="just">
              <a:lnSpc>
                <a:spcPct val="100000"/>
              </a:lnSpc>
            </a:pPr>
            <a:r>
              <a:rPr b="1" lang="ru-RU" sz="1800" spc="-1" strike="noStrike">
                <a:solidFill>
                  <a:srgbClr val="000000"/>
                </a:solidFill>
                <a:latin typeface="Calibri"/>
                <a:ea typeface="DejaVu Sans"/>
              </a:rPr>
              <a:t>Незалежно від типу алергічної реакції в її розвитку можна виділити 3 стадії: </a:t>
            </a:r>
            <a:endParaRPr b="0" lang="ru-RU" sz="1800" spc="-1" strike="noStrike">
              <a:latin typeface="Arial"/>
            </a:endParaRPr>
          </a:p>
          <a:p>
            <a:pPr marL="343080" indent="-341280" algn="just">
              <a:lnSpc>
                <a:spcPct val="100000"/>
              </a:lnSpc>
              <a:buClr>
                <a:srgbClr val="ff0000"/>
              </a:buClr>
              <a:buFont typeface="StarSymbol"/>
              <a:buAutoNum type="arabicPeriod"/>
            </a:pPr>
            <a:r>
              <a:rPr b="1" lang="ru-RU" sz="1800" spc="-1" strike="noStrike">
                <a:solidFill>
                  <a:srgbClr val="ff0000"/>
                </a:solidFill>
                <a:latin typeface="Calibri"/>
                <a:ea typeface="DejaVu Sans"/>
              </a:rPr>
              <a:t>Стадія імунних реакцій (імунологічна). </a:t>
            </a:r>
            <a:r>
              <a:rPr b="1" lang="ru-RU" sz="1800" spc="-1" strike="noStrike">
                <a:solidFill>
                  <a:srgbClr val="000000"/>
                </a:solidFill>
                <a:latin typeface="Calibri"/>
                <a:ea typeface="DejaVu Sans"/>
              </a:rPr>
              <a:t>Вона включає:  Первинний контакт організму з Аг (сенсибілізуючий контакт).   Період сенсибілізації (вироблення і накопичення специфічних Ат або сенсибілізованих Тлімфоцитів).  Взаємодія Аг з Ат (що дозволяє контакт). </a:t>
            </a:r>
            <a:r>
              <a:rPr b="1" i="1" lang="ru-RU" sz="1800" spc="-1" strike="noStrike">
                <a:solidFill>
                  <a:srgbClr val="000000"/>
                </a:solidFill>
                <a:latin typeface="Calibri"/>
                <a:ea typeface="DejaVu Sans"/>
              </a:rPr>
              <a:t>Сенсибілізація буває:  </a:t>
            </a:r>
            <a:r>
              <a:rPr b="1" lang="ru-RU" sz="1800" spc="-1" strike="noStrike">
                <a:solidFill>
                  <a:srgbClr val="000000"/>
                </a:solidFill>
                <a:latin typeface="Calibri"/>
                <a:ea typeface="DejaVu Sans"/>
              </a:rPr>
              <a:t>1) активною – при імунізації Аг, коли у відповідь включається власна імунна система;  2) пасивною – в неімунізованому організмі при введенні йому сироватки крові, яка включає в себе Ат, або клітинні суспензії з сенсибілізованими лімфоцитами, отриманими від активно сенсибілізуючого даним Аг донора. В імунологічній фазі визначаються два ключові моменти алергії – тип і форма майбутньої алергічної реакції.</a:t>
            </a:r>
            <a:endParaRPr b="0" lang="ru-RU" sz="1800" spc="-1" strike="noStrike">
              <a:latin typeface="Arial"/>
            </a:endParaRPr>
          </a:p>
          <a:p>
            <a:pPr marL="343080" indent="-341280" algn="just">
              <a:lnSpc>
                <a:spcPct val="100000"/>
              </a:lnSpc>
            </a:pPr>
            <a:r>
              <a:rPr b="1" lang="ru-RU" sz="1800" spc="-1" strike="noStrike">
                <a:solidFill>
                  <a:srgbClr val="ff0000"/>
                </a:solidFill>
                <a:latin typeface="Calibri"/>
                <a:ea typeface="DejaVu Sans"/>
              </a:rPr>
              <a:t>2. Стадія біохімічних реакцій (біохімічна, патохімічна) </a:t>
            </a:r>
            <a:r>
              <a:rPr b="1" lang="ru-RU" sz="1800" spc="-1" strike="noStrike">
                <a:solidFill>
                  <a:srgbClr val="000000"/>
                </a:solidFill>
                <a:latin typeface="Calibri"/>
                <a:ea typeface="DejaVu Sans"/>
              </a:rPr>
              <a:t>Біохімічна (патохімічна) стадія полягає в тому, що у відповідь на взаємодію Аг з Ат або Аг з сенсибілізованими Т-лімфоцитами відбувається активація клітин-мішеней і біохімічних чинників рідких середовищ (плазми, тканинної рідини) з вивільненням або утворенням біологічно активних речовин (БАР) –  медіаторів алергії. Перші медіатори алергії втягують інші клітини-ефектори, інші гуморальні фактори з утворенням вторинних медіаторів. </a:t>
            </a:r>
            <a:endParaRPr b="0" lang="ru-RU" sz="1800" spc="-1" strike="noStrike">
              <a:latin typeface="Arial"/>
            </a:endParaRPr>
          </a:p>
          <a:p>
            <a:pPr marL="343080" indent="-341280" algn="just">
              <a:lnSpc>
                <a:spcPct val="100000"/>
              </a:lnSpc>
            </a:pPr>
            <a:r>
              <a:rPr b="1" lang="ru-RU" sz="1800" spc="-1" strike="noStrike">
                <a:solidFill>
                  <a:srgbClr val="ff0000"/>
                </a:solidFill>
                <a:latin typeface="Calibri"/>
                <a:ea typeface="DejaVu Sans"/>
              </a:rPr>
              <a:t>3. Стадія функціональних і структурних змін (патофізіологічна) </a:t>
            </a:r>
            <a:r>
              <a:rPr b="1" lang="ru-RU" sz="1800" spc="-1" strike="noStrike">
                <a:solidFill>
                  <a:srgbClr val="000000"/>
                </a:solidFill>
                <a:latin typeface="Calibri"/>
                <a:ea typeface="DejaVu Sans"/>
              </a:rPr>
              <a:t>Патофізіологічна стадія характеризується появою клінічних симптомів алергії. Клінічні прояви алергії є результатом фармакологічних ефектів медіаторів алергії і, отже, залежать від набору і кількості медіаторів алергії. Підвищена чутливість організму в таких випадках специфічна: вона проявляється по відношенню до алергену, який раніше викликав стан сенсибілізації.</a:t>
            </a:r>
            <a:endParaRPr b="0" lang="ru-RU" sz="1800" spc="-1" strike="noStrike">
              <a:latin typeface="Arial"/>
            </a:endParaRPr>
          </a:p>
          <a:p>
            <a:pPr marL="343080" indent="-341280">
              <a:lnSpc>
                <a:spcPct val="100000"/>
              </a:lnSpc>
            </a:pP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1" name="CustomShape 1"/>
          <p:cNvSpPr/>
          <p:nvPr/>
        </p:nvSpPr>
        <p:spPr>
          <a:xfrm>
            <a:off x="428760" y="285840"/>
            <a:ext cx="8356320" cy="59418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2400" spc="-1" strike="noStrike">
                <a:solidFill>
                  <a:srgbClr val="ff0000"/>
                </a:solidFill>
                <a:latin typeface="Calibri"/>
                <a:ea typeface="DejaVu Sans"/>
              </a:rPr>
              <a:t>Неспецифічні алергічні реакції </a:t>
            </a:r>
            <a:r>
              <a:rPr b="1" lang="ru-RU" sz="2400" spc="-1" strike="noStrike">
                <a:solidFill>
                  <a:srgbClr val="000000"/>
                </a:solidFill>
                <a:latin typeface="Calibri"/>
                <a:ea typeface="DejaVu Sans"/>
              </a:rPr>
              <a:t>виникають при першому контакті з алергеном без попередньої сенсибілізації. </a:t>
            </a:r>
            <a:endParaRPr b="0" lang="ru-RU" sz="2400" spc="-1" strike="noStrike">
              <a:latin typeface="Arial"/>
            </a:endParaRPr>
          </a:p>
          <a:p>
            <a:pPr algn="just">
              <a:lnSpc>
                <a:spcPct val="100000"/>
              </a:lnSpc>
            </a:pPr>
            <a:r>
              <a:rPr b="1" lang="ru-RU" sz="2400" spc="-1" strike="noStrike">
                <a:solidFill>
                  <a:srgbClr val="000000"/>
                </a:solidFill>
                <a:latin typeface="Calibri"/>
                <a:ea typeface="DejaVu Sans"/>
              </a:rPr>
              <a:t>Розвиток їх проходить тільки дві стадії – патохімічну і патофізіологічну. Алерген, який потрапляє до організма сам викликає утворення речовин, що ушкоджують клітини, тканини і органи. </a:t>
            </a:r>
            <a:endParaRPr b="0" lang="ru-RU" sz="2400" spc="-1" strike="noStrike">
              <a:latin typeface="Arial"/>
            </a:endParaRPr>
          </a:p>
          <a:p>
            <a:pPr algn="just">
              <a:lnSpc>
                <a:spcPct val="100000"/>
              </a:lnSpc>
            </a:pPr>
            <a:r>
              <a:rPr b="1" lang="ru-RU" sz="2400" spc="-1" strike="noStrike">
                <a:solidFill>
                  <a:srgbClr val="ff0000"/>
                </a:solidFill>
                <a:latin typeface="Calibri"/>
                <a:ea typeface="DejaVu Sans"/>
              </a:rPr>
              <a:t>Класифікація специфічних алергічних реакцій </a:t>
            </a:r>
            <a:endParaRPr b="0" lang="ru-RU" sz="2400" spc="-1" strike="noStrike">
              <a:latin typeface="Arial"/>
            </a:endParaRPr>
          </a:p>
          <a:p>
            <a:pPr algn="just">
              <a:lnSpc>
                <a:spcPct val="100000"/>
              </a:lnSpc>
            </a:pPr>
            <a:r>
              <a:rPr b="1" lang="ru-RU" sz="2400" spc="-1" strike="noStrike">
                <a:solidFill>
                  <a:srgbClr val="000000"/>
                </a:solidFill>
                <a:latin typeface="Calibri"/>
                <a:ea typeface="DejaVu Sans"/>
              </a:rPr>
              <a:t>Існують різні класифікації специфічних алергічних реакцій. </a:t>
            </a:r>
            <a:endParaRPr b="0" lang="ru-RU" sz="2400" spc="-1" strike="noStrike">
              <a:latin typeface="Arial"/>
            </a:endParaRPr>
          </a:p>
          <a:p>
            <a:pPr algn="just">
              <a:lnSpc>
                <a:spcPct val="100000"/>
              </a:lnSpc>
            </a:pPr>
            <a:r>
              <a:rPr b="1" lang="ru-RU" sz="2400" spc="-1" strike="noStrike">
                <a:solidFill>
                  <a:srgbClr val="000000"/>
                </a:solidFill>
                <a:latin typeface="Calibri"/>
                <a:ea typeface="DejaVu Sans"/>
              </a:rPr>
              <a:t>З числа існуючих класицікацій найбільшого поширення набула запропонована в 1968 р. Джеллом і Кумбсом (P. Gell і R. Coombs), відповідно до якої виділяють 4 типи алергічних реакцій. </a:t>
            </a:r>
            <a:endParaRPr b="0" lang="ru-RU" sz="2400" spc="-1" strike="noStrike">
              <a:latin typeface="Arial"/>
            </a:endParaRPr>
          </a:p>
          <a:p>
            <a:pPr algn="just">
              <a:lnSpc>
                <a:spcPct val="100000"/>
              </a:lnSpc>
            </a:pPr>
            <a:r>
              <a:rPr b="1" lang="ru-RU" sz="2400" spc="-1" strike="noStrike">
                <a:solidFill>
                  <a:srgbClr val="000000"/>
                </a:solidFill>
                <a:latin typeface="Calibri"/>
                <a:ea typeface="DejaVu Sans"/>
              </a:rPr>
              <a:t>На даний час використовують модифіковану класифікацію, з виділенням 5 типів реакцій (таблиця). Кожен з цих типів має особливий імунний механізм і властивий йому набір медіаторів, що визначає клініку захворювання. </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2" name="Picture 2" descr=""/>
          <p:cNvPicPr/>
          <p:nvPr/>
        </p:nvPicPr>
        <p:blipFill>
          <a:blip r:embed="rId1"/>
          <a:srcRect l="23623" t="39090" r="24794" b="40719"/>
          <a:stretch/>
        </p:blipFill>
        <p:spPr>
          <a:xfrm>
            <a:off x="0" y="504000"/>
            <a:ext cx="9142200" cy="2351880"/>
          </a:xfrm>
          <a:prstGeom prst="rect">
            <a:avLst/>
          </a:prstGeom>
          <a:ln w="9360">
            <a:noFill/>
          </a:ln>
        </p:spPr>
      </p:pic>
      <p:sp>
        <p:nvSpPr>
          <p:cNvPr id="563" name="CustomShape 1"/>
          <p:cNvSpPr/>
          <p:nvPr/>
        </p:nvSpPr>
        <p:spPr>
          <a:xfrm>
            <a:off x="142920" y="3143160"/>
            <a:ext cx="8642160" cy="16142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Calibri"/>
                <a:ea typeface="DejaVu Sans"/>
              </a:rPr>
              <a:t>I, II, III, V типи алергічних реакцій відносяться до категорії реакцій гуморального типу, оскільки еферентною ланкою їх розвитку є В-лімфоцити і алергічні Ат, що відносяться до різних класів Ig. Алергічні реакції IV типу забезпечуються залученням в імунний процес Т-системи лімфоцитів, макрофагів, клітин-мішенів, які руйнуються.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4" name="Picture 2" descr=""/>
          <p:cNvPicPr/>
          <p:nvPr/>
        </p:nvPicPr>
        <p:blipFill>
          <a:blip r:embed="rId1"/>
          <a:srcRect l="28017" t="15625" r="25344" b="12111"/>
          <a:stretch/>
        </p:blipFill>
        <p:spPr>
          <a:xfrm>
            <a:off x="677160" y="86400"/>
            <a:ext cx="7673760" cy="6680520"/>
          </a:xfrm>
          <a:prstGeom prst="rect">
            <a:avLst/>
          </a:prstGeom>
          <a:ln w="936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CustomShape 1"/>
          <p:cNvSpPr/>
          <p:nvPr/>
        </p:nvSpPr>
        <p:spPr>
          <a:xfrm>
            <a:off x="2332080" y="462240"/>
            <a:ext cx="4347000" cy="682560"/>
          </a:xfrm>
          <a:prstGeom prst="rect">
            <a:avLst/>
          </a:prstGeom>
          <a:noFill/>
          <a:ln>
            <a:noFill/>
          </a:ln>
        </p:spPr>
        <p:style>
          <a:lnRef idx="0"/>
          <a:fillRef idx="0"/>
          <a:effectRef idx="0"/>
          <a:fontRef idx="minor"/>
        </p:style>
        <p:txBody>
          <a:bodyPr lIns="0" rIns="0" tIns="12600" bIns="0">
            <a:spAutoFit/>
          </a:bodyPr>
          <a:p>
            <a:pPr marL="12600">
              <a:lnSpc>
                <a:spcPct val="100000"/>
              </a:lnSpc>
              <a:spcBef>
                <a:spcPts val="99"/>
              </a:spcBef>
            </a:pPr>
            <a:r>
              <a:rPr b="1" lang="ru-RU" sz="4400" spc="-7" strike="noStrike">
                <a:solidFill>
                  <a:srgbClr val="000000"/>
                </a:solidFill>
                <a:latin typeface="Calibri"/>
                <a:ea typeface="DejaVu Sans"/>
              </a:rPr>
              <a:t>Імунодефіцит</a:t>
            </a:r>
            <a:r>
              <a:rPr b="1" lang="ru-RU" sz="4400" spc="-242" strike="noStrike">
                <a:solidFill>
                  <a:srgbClr val="000000"/>
                </a:solidFill>
                <a:latin typeface="Calibri"/>
                <a:ea typeface="DejaVu Sans"/>
              </a:rPr>
              <a:t> </a:t>
            </a:r>
            <a:r>
              <a:rPr b="0" lang="ru-RU" sz="4400" spc="-7" strike="noStrike">
                <a:solidFill>
                  <a:srgbClr val="000000"/>
                </a:solidFill>
                <a:latin typeface="Calibri"/>
                <a:ea typeface="DejaVu Sans"/>
              </a:rPr>
              <a:t>(ІД)</a:t>
            </a:r>
            <a:endParaRPr b="0" lang="ru-RU" sz="4400" spc="-1" strike="noStrike">
              <a:latin typeface="Arial"/>
            </a:endParaRPr>
          </a:p>
        </p:txBody>
      </p:sp>
      <p:sp>
        <p:nvSpPr>
          <p:cNvPr id="313" name="CustomShape 2"/>
          <p:cNvSpPr/>
          <p:nvPr/>
        </p:nvSpPr>
        <p:spPr>
          <a:xfrm>
            <a:off x="536040" y="1431000"/>
            <a:ext cx="7676280" cy="1841040"/>
          </a:xfrm>
          <a:prstGeom prst="rect">
            <a:avLst/>
          </a:prstGeom>
          <a:noFill/>
          <a:ln>
            <a:noFill/>
          </a:ln>
        </p:spPr>
        <p:style>
          <a:lnRef idx="0"/>
          <a:fillRef idx="0"/>
          <a:effectRef idx="0"/>
          <a:fontRef idx="minor"/>
        </p:style>
        <p:txBody>
          <a:bodyPr lIns="0" rIns="0" tIns="12600" bIns="0">
            <a:spAutoFit/>
          </a:bodyPr>
          <a:p>
            <a:pPr marL="355680" indent="-340920" algn="just">
              <a:lnSpc>
                <a:spcPct val="100000"/>
              </a:lnSpc>
              <a:spcBef>
                <a:spcPts val="99"/>
              </a:spcBef>
              <a:buClr>
                <a:srgbClr val="000000"/>
              </a:buClr>
              <a:buSzPct val="102000"/>
              <a:buFont typeface="Microsoft Sans Serif"/>
              <a:buChar char="•"/>
            </a:pPr>
            <a:r>
              <a:rPr b="1" lang="ru-RU" sz="2400" spc="-7" strike="noStrike">
                <a:solidFill>
                  <a:srgbClr val="000000"/>
                </a:solidFill>
                <a:latin typeface="Calibri"/>
                <a:ea typeface="DejaVu Sans"/>
              </a:rPr>
              <a:t>Імунодефіцит</a:t>
            </a:r>
            <a:r>
              <a:rPr b="1" lang="ru-RU" sz="2400" spc="-114" strike="noStrike">
                <a:solidFill>
                  <a:srgbClr val="000000"/>
                </a:solidFill>
                <a:latin typeface="Calibri"/>
                <a:ea typeface="DejaVu Sans"/>
              </a:rPr>
              <a:t> </a:t>
            </a:r>
            <a:r>
              <a:rPr b="0" lang="ru-RU" sz="2400" spc="-7" strike="noStrike">
                <a:solidFill>
                  <a:srgbClr val="000000"/>
                </a:solidFill>
                <a:latin typeface="Calibri"/>
                <a:ea typeface="DejaVu Sans"/>
              </a:rPr>
              <a:t>(імунна</a:t>
            </a:r>
            <a:r>
              <a:rPr b="0" lang="ru-RU" sz="2400" spc="-52" strike="noStrike">
                <a:solidFill>
                  <a:srgbClr val="000000"/>
                </a:solidFill>
                <a:latin typeface="Calibri"/>
                <a:ea typeface="DejaVu Sans"/>
              </a:rPr>
              <a:t> </a:t>
            </a:r>
            <a:r>
              <a:rPr b="0" lang="ru-RU" sz="2400" spc="-7" strike="noStrike">
                <a:solidFill>
                  <a:srgbClr val="000000"/>
                </a:solidFill>
                <a:latin typeface="Calibri"/>
                <a:ea typeface="DejaVu Sans"/>
              </a:rPr>
              <a:t>недостатність</a:t>
            </a:r>
            <a:endParaRPr b="0" lang="ru-RU" sz="2400" spc="-1" strike="noStrike">
              <a:latin typeface="Arial"/>
            </a:endParaRPr>
          </a:p>
          <a:p>
            <a:pPr marL="354960" algn="just">
              <a:lnSpc>
                <a:spcPct val="100000"/>
              </a:lnSpc>
            </a:pPr>
            <a:r>
              <a:rPr b="0" lang="ru-RU" sz="2400" spc="-1" strike="noStrike">
                <a:solidFill>
                  <a:srgbClr val="000000"/>
                </a:solidFill>
                <a:latin typeface="Calibri"/>
                <a:ea typeface="DejaVu Sans"/>
              </a:rPr>
              <a:t>або </a:t>
            </a:r>
            <a:r>
              <a:rPr b="0" lang="ru-RU" sz="2400" spc="-7" strike="noStrike">
                <a:solidFill>
                  <a:srgbClr val="000000"/>
                </a:solidFill>
                <a:latin typeface="Calibri"/>
                <a:ea typeface="DejaVu Sans"/>
              </a:rPr>
              <a:t>імунодефіцитний стан) </a:t>
            </a:r>
            <a:r>
              <a:rPr b="0" lang="ru-RU" sz="2400" spc="-1" strike="noStrike">
                <a:solidFill>
                  <a:srgbClr val="000000"/>
                </a:solidFill>
                <a:latin typeface="Calibri"/>
                <a:ea typeface="DejaVu Sans"/>
              </a:rPr>
              <a:t>— </a:t>
            </a:r>
            <a:r>
              <a:rPr b="0" lang="ru-RU" sz="2400" spc="-7" strike="noStrike">
                <a:solidFill>
                  <a:srgbClr val="000000"/>
                </a:solidFill>
                <a:latin typeface="Calibri"/>
                <a:ea typeface="DejaVu Sans"/>
              </a:rPr>
              <a:t>це порушення структури </a:t>
            </a:r>
            <a:r>
              <a:rPr b="0" lang="ru-RU" sz="2400" spc="-1" strike="noStrike">
                <a:solidFill>
                  <a:srgbClr val="000000"/>
                </a:solidFill>
                <a:latin typeface="Calibri"/>
                <a:ea typeface="DejaVu Sans"/>
              </a:rPr>
              <a:t>і  </a:t>
            </a:r>
            <a:r>
              <a:rPr b="0" lang="ru-RU" sz="2400" spc="-7" strike="noStrike">
                <a:solidFill>
                  <a:srgbClr val="000000"/>
                </a:solidFill>
                <a:latin typeface="Calibri"/>
                <a:ea typeface="DejaVu Sans"/>
              </a:rPr>
              <a:t>функції будь-якої ланки цілісної імунної системи, </a:t>
            </a:r>
            <a:r>
              <a:rPr b="0" lang="ru-RU" sz="2400" spc="-1" strike="noStrike">
                <a:solidFill>
                  <a:srgbClr val="000000"/>
                </a:solidFill>
                <a:latin typeface="Calibri"/>
                <a:ea typeface="DejaVu Sans"/>
              </a:rPr>
              <a:t>втрата </a:t>
            </a:r>
            <a:r>
              <a:rPr b="0" lang="ru-RU" sz="2400" spc="-531" strike="noStrike">
                <a:solidFill>
                  <a:srgbClr val="000000"/>
                </a:solidFill>
                <a:latin typeface="Calibri"/>
                <a:ea typeface="DejaVu Sans"/>
              </a:rPr>
              <a:t> </a:t>
            </a:r>
            <a:r>
              <a:rPr b="0" lang="ru-RU" sz="2400" spc="-7" strike="noStrike">
                <a:solidFill>
                  <a:srgbClr val="000000"/>
                </a:solidFill>
                <a:latin typeface="Calibri"/>
                <a:ea typeface="DejaVu Sans"/>
              </a:rPr>
              <a:t>організмом здатності чинити опір будь-яким інфекціям </a:t>
            </a:r>
            <a:r>
              <a:rPr b="0" lang="ru-RU" sz="2400" spc="-1" strike="noStrike">
                <a:solidFill>
                  <a:srgbClr val="000000"/>
                </a:solidFill>
                <a:latin typeface="Calibri"/>
                <a:ea typeface="DejaVu Sans"/>
              </a:rPr>
              <a:t>і </a:t>
            </a:r>
            <a:r>
              <a:rPr b="0" lang="ru-RU" sz="2400" spc="-531" strike="noStrike">
                <a:solidFill>
                  <a:srgbClr val="000000"/>
                </a:solidFill>
                <a:latin typeface="Calibri"/>
                <a:ea typeface="DejaVu Sans"/>
              </a:rPr>
              <a:t> </a:t>
            </a:r>
            <a:r>
              <a:rPr b="0" lang="ru-RU" sz="2400" spc="-1" strike="noStrike">
                <a:solidFill>
                  <a:srgbClr val="000000"/>
                </a:solidFill>
                <a:latin typeface="Calibri"/>
                <a:ea typeface="DejaVu Sans"/>
              </a:rPr>
              <a:t>відновлювати</a:t>
            </a:r>
            <a:r>
              <a:rPr b="0" lang="ru-RU" sz="2400" spc="-12" strike="noStrike">
                <a:solidFill>
                  <a:srgbClr val="000000"/>
                </a:solidFill>
                <a:latin typeface="Calibri"/>
                <a:ea typeface="DejaVu Sans"/>
              </a:rPr>
              <a:t> </a:t>
            </a:r>
            <a:r>
              <a:rPr b="0" lang="ru-RU" sz="2400" spc="-7" strike="noStrike">
                <a:solidFill>
                  <a:srgbClr val="000000"/>
                </a:solidFill>
                <a:latin typeface="Calibri"/>
                <a:ea typeface="DejaVu Sans"/>
              </a:rPr>
              <a:t>порушення своїх</a:t>
            </a:r>
            <a:r>
              <a:rPr b="0" lang="ru-RU" sz="2400" spc="-12" strike="noStrike">
                <a:solidFill>
                  <a:srgbClr val="000000"/>
                </a:solidFill>
                <a:latin typeface="Calibri"/>
                <a:ea typeface="DejaVu Sans"/>
              </a:rPr>
              <a:t> </a:t>
            </a:r>
            <a:r>
              <a:rPr b="0" lang="ru-RU" sz="2400" spc="-7" strike="noStrike">
                <a:solidFill>
                  <a:srgbClr val="000000"/>
                </a:solidFill>
                <a:latin typeface="Calibri"/>
                <a:ea typeface="DejaVu Sans"/>
              </a:rPr>
              <a:t>органів</a:t>
            </a:r>
            <a:endParaRPr b="0" lang="ru-RU" sz="2400" spc="-1" strike="noStrike">
              <a:latin typeface="Arial"/>
            </a:endParaRPr>
          </a:p>
        </p:txBody>
      </p:sp>
      <p:pic>
        <p:nvPicPr>
          <p:cNvPr id="314" name="object 4" descr=""/>
          <p:cNvPicPr/>
          <p:nvPr/>
        </p:nvPicPr>
        <p:blipFill>
          <a:blip r:embed="rId1"/>
          <a:stretch/>
        </p:blipFill>
        <p:spPr>
          <a:xfrm>
            <a:off x="611280" y="3692520"/>
            <a:ext cx="8027280" cy="2858040"/>
          </a:xfrm>
          <a:prstGeom prst="rect">
            <a:avLst/>
          </a:prstGeom>
          <a:ln>
            <a:noFill/>
          </a:ln>
        </p:spPr>
      </p:pic>
    </p:spTree>
  </p:cSld>
  <mc:AlternateContent>
    <mc:Choice Requires="p14">
      <p:transition spd="slow" p14:dur="2000"/>
    </mc:Choice>
    <mc:Fallback>
      <p:transition spd="slow"/>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5" name="Picture 2" descr=""/>
          <p:cNvPicPr/>
          <p:nvPr/>
        </p:nvPicPr>
        <p:blipFill>
          <a:blip r:embed="rId1"/>
          <a:srcRect l="24171" t="25413" r="24246" b="25802"/>
          <a:stretch/>
        </p:blipFill>
        <p:spPr>
          <a:xfrm>
            <a:off x="105840" y="592920"/>
            <a:ext cx="9036360" cy="4806000"/>
          </a:xfrm>
          <a:prstGeom prst="rect">
            <a:avLst/>
          </a:prstGeom>
          <a:ln w="9360">
            <a:noFill/>
          </a:ln>
        </p:spPr>
      </p:pic>
    </p:spTree>
  </p:cSld>
  <mc:AlternateContent>
    <mc:Choice Requires="p14">
      <p:transition spd="slow" p14:dur="2000"/>
    </mc:Choice>
    <mc:Fallback>
      <p:transition spd="slow"/>
    </mc:Fallback>
  </mc:AlternateContent>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6" name="Picture 2" descr=""/>
          <p:cNvPicPr/>
          <p:nvPr/>
        </p:nvPicPr>
        <p:blipFill>
          <a:blip r:embed="rId1"/>
          <a:srcRect l="24722" t="17598" r="28092" b="20531"/>
          <a:stretch/>
        </p:blipFill>
        <p:spPr>
          <a:xfrm>
            <a:off x="500040" y="357120"/>
            <a:ext cx="8213400" cy="6054840"/>
          </a:xfrm>
          <a:prstGeom prst="rect">
            <a:avLst/>
          </a:prstGeom>
          <a:ln w="9360">
            <a:noFill/>
          </a:ln>
        </p:spPr>
      </p:pic>
    </p:spTree>
  </p:cSld>
  <mc:AlternateContent>
    <mc:Choice Requires="p14">
      <p:transition spd="slow" p14:dur="2000"/>
    </mc:Choice>
    <mc:Fallback>
      <p:transition spd="slow"/>
    </mc:Fallback>
  </mc:AlternateContent>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7" name="Picture 2" descr=""/>
          <p:cNvPicPr/>
          <p:nvPr/>
        </p:nvPicPr>
        <p:blipFill>
          <a:blip r:embed="rId1"/>
          <a:srcRect l="23623" t="29321" r="23695" b="24828"/>
          <a:stretch/>
        </p:blipFill>
        <p:spPr>
          <a:xfrm>
            <a:off x="0" y="720000"/>
            <a:ext cx="8928000" cy="4641840"/>
          </a:xfrm>
          <a:prstGeom prst="rect">
            <a:avLst/>
          </a:prstGeom>
          <a:ln w="9360">
            <a:noFill/>
          </a:ln>
        </p:spPr>
      </p:pic>
    </p:spTree>
  </p:cSld>
  <mc:AlternateContent>
    <mc:Choice Requires="p14">
      <p:transition spd="slow" p14:dur="2000"/>
    </mc:Choice>
    <mc:Fallback>
      <p:transition spd="slow"/>
    </mc:Fallback>
  </mc:AlternateContent>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8" name="CustomShape 1"/>
          <p:cNvSpPr/>
          <p:nvPr/>
        </p:nvSpPr>
        <p:spPr>
          <a:xfrm>
            <a:off x="285840" y="214200"/>
            <a:ext cx="8642160" cy="61858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ff0000"/>
                </a:solidFill>
                <a:latin typeface="Calibri"/>
                <a:ea typeface="DejaVu Sans"/>
              </a:rPr>
              <a:t>3.   Третій тип алергічних реакцій - пошкодження тканин імунними комплексами        (реакція типу Артюса, імунокомплексний тип)  </a:t>
            </a:r>
            <a:endParaRPr b="0" lang="ru-RU" sz="2000" spc="-1" strike="noStrike">
              <a:latin typeface="Arial"/>
            </a:endParaRPr>
          </a:p>
          <a:p>
            <a:pPr algn="just">
              <a:lnSpc>
                <a:spcPct val="100000"/>
              </a:lnSpc>
            </a:pPr>
            <a:r>
              <a:rPr b="1" lang="ru-RU" sz="1800" spc="-1" strike="noStrike">
                <a:solidFill>
                  <a:srgbClr val="000000"/>
                </a:solidFill>
                <a:latin typeface="Calibri"/>
                <a:ea typeface="DejaVu Sans"/>
              </a:rPr>
              <a:t>На відміну від першого і другого типів реакцій Аг та Ат не є компонентами клітин, а утво-рення комплексу Аг-Ат відбувається в крові та міжклітинній рідині При алергічних реакціях імуно- окомплексного типу алерген присутній в розчинній формі (бактеріальні, вірусні, грибкові Аг, лікарські препарати, харчові речовини). Утворені Ат відносяться, головним чином, до класів IgG1, IgG2, IgG3 та IgM. Ці Ат називають преципитуючими за їх здатність утворювати преципітат при з'єднанні з відповідним Аг. </a:t>
            </a:r>
            <a:endParaRPr b="0" lang="ru-RU" sz="1800" spc="-1" strike="noStrike">
              <a:latin typeface="Arial"/>
            </a:endParaRPr>
          </a:p>
          <a:p>
            <a:pPr algn="just">
              <a:lnSpc>
                <a:spcPct val="100000"/>
              </a:lnSpc>
            </a:pPr>
            <a:r>
              <a:rPr b="1" lang="ru-RU" sz="1800" spc="-1" strike="noStrike">
                <a:solidFill>
                  <a:srgbClr val="000000"/>
                </a:solidFill>
                <a:latin typeface="Calibri"/>
                <a:ea typeface="DejaVu Sans"/>
              </a:rPr>
              <a:t>Такий імунний комплекс може відкладатися в тканинах, чому сприяють підвищення проникності судинної стінки, утворення комплексу в невеликому надлишку Аг, зниження активності фагоцитуючих клітин, що веде до пригнічення процесу очищення організму від імунних комплексів і до збільшення часу їх циркуляції в організмі. </a:t>
            </a:r>
            <a:endParaRPr b="0" lang="ru-RU" sz="1800" spc="-1" strike="noStrike">
              <a:latin typeface="Arial"/>
            </a:endParaRPr>
          </a:p>
          <a:p>
            <a:pPr algn="just">
              <a:lnSpc>
                <a:spcPct val="100000"/>
              </a:lnSpc>
            </a:pPr>
            <a:r>
              <a:rPr b="1" lang="ru-RU" sz="1800" spc="-1" strike="noStrike">
                <a:solidFill>
                  <a:srgbClr val="000000"/>
                </a:solidFill>
                <a:latin typeface="Calibri"/>
                <a:ea typeface="DejaVu Sans"/>
              </a:rPr>
              <a:t>Комплекси, які відклалися в тканинах, взаємодіють з комплементом. Утворюються його активні фрагменти, що мають хемотаксичну активність, стимулюють активність нейтрофілів, підвищують проникність судин і сприяють розвитку запалення. Нейтрофіли фагоцитують імунні комплекси і при цьому виділяють лізосомальні ферменти. Посилюється протеоліз в місцях відкладення імунних комплексів. Активується калікреїн-кінінова система. </a:t>
            </a:r>
            <a:endParaRPr b="0" lang="ru-RU" sz="1800" spc="-1" strike="noStrike">
              <a:latin typeface="Arial"/>
            </a:endParaRPr>
          </a:p>
          <a:p>
            <a:pPr algn="just">
              <a:lnSpc>
                <a:spcPct val="100000"/>
              </a:lnSpc>
            </a:pPr>
            <a:r>
              <a:rPr b="1" lang="ru-RU" sz="1800" spc="-1" strike="noStrike">
                <a:solidFill>
                  <a:srgbClr val="000000"/>
                </a:solidFill>
                <a:latin typeface="Calibri"/>
                <a:ea typeface="DejaVu Sans"/>
              </a:rPr>
              <a:t>В результаті відбувається пошкодження тканин і, як реакція на це ушкодження, виникає запалення.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9" name="Picture 2" descr=""/>
          <p:cNvPicPr/>
          <p:nvPr/>
        </p:nvPicPr>
        <p:blipFill>
          <a:blip r:embed="rId1"/>
          <a:srcRect l="26368" t="23460" r="27544" b="28735"/>
          <a:stretch/>
        </p:blipFill>
        <p:spPr>
          <a:xfrm>
            <a:off x="357120" y="0"/>
            <a:ext cx="8785080" cy="4921560"/>
          </a:xfrm>
          <a:prstGeom prst="rect">
            <a:avLst/>
          </a:prstGeom>
          <a:ln w="9360">
            <a:noFill/>
          </a:ln>
        </p:spPr>
      </p:pic>
      <p:sp>
        <p:nvSpPr>
          <p:cNvPr id="570" name="CustomShape 1"/>
          <p:cNvSpPr/>
          <p:nvPr/>
        </p:nvSpPr>
        <p:spPr>
          <a:xfrm>
            <a:off x="285840" y="4857840"/>
            <a:ext cx="8570880" cy="17355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ff0000"/>
                </a:solidFill>
                <a:latin typeface="Calibri"/>
                <a:ea typeface="DejaVu Sans"/>
              </a:rPr>
              <a:t>Третій тип алергічних реакцій є провідним у розвитку:   </a:t>
            </a:r>
            <a:r>
              <a:rPr b="1" lang="ru-RU" sz="1800" spc="-1" strike="noStrike">
                <a:solidFill>
                  <a:srgbClr val="000000"/>
                </a:solidFill>
                <a:latin typeface="Calibri"/>
                <a:ea typeface="DejaVu Sans"/>
              </a:rPr>
              <a:t>сироваткової хвороби,  екзогенного алергічного альвеоліту,  деяких випадків лікарської алергії,  харчової алергії,   ряду автоалергичних захворювань (ревматоїдного артриту, СЧВ та ін.),  гломерулонефриту,  місцевих реакції за типом експериментального феномену Артюса. </a:t>
            </a:r>
            <a:endParaRPr b="0" lang="ru-RU" sz="1800" spc="-1" strike="noStrike">
              <a:latin typeface="Arial"/>
            </a:endParaRPr>
          </a:p>
          <a:p>
            <a:pPr>
              <a:lnSpc>
                <a:spcPct val="100000"/>
              </a:lnSpc>
            </a:pPr>
            <a:r>
              <a:rPr b="0" lang="ru-RU" sz="1800" spc="-1" strike="noStrike">
                <a:solidFill>
                  <a:srgbClr val="000000"/>
                </a:solidFill>
                <a:latin typeface="Calibri"/>
                <a:ea typeface="DejaVu Sans"/>
              </a:rPr>
              <a:t>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1" name="CustomShape 1"/>
          <p:cNvSpPr/>
          <p:nvPr/>
        </p:nvSpPr>
        <p:spPr>
          <a:xfrm>
            <a:off x="214200" y="285840"/>
            <a:ext cx="8427960" cy="61880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ff0000"/>
                </a:solidFill>
                <a:latin typeface="Calibri"/>
                <a:ea typeface="DejaVu Sans"/>
              </a:rPr>
              <a:t>4. Четвертий тип алергічних реакцій </a:t>
            </a:r>
            <a:r>
              <a:rPr b="1" lang="ru-RU" sz="2000" spc="-1" strike="noStrike">
                <a:solidFill>
                  <a:srgbClr val="000000"/>
                </a:solidFill>
                <a:latin typeface="Calibri"/>
                <a:ea typeface="DejaVu Sans"/>
              </a:rPr>
              <a:t>– алергічна реакція уповільненого типу     (гіперчутливість сповільненого типу, клітинна гіперчутливість)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При цьому типі реакцій роль Ат виконують сенсибілізовані лімфоцити, що мають на своїх мембранах структури, аналогічні Ат (рис. ). Реакція сповільненого типу в сенсибілізованому організмі проявляється через 24-48 годин після контакту з алергеном.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В основі реакцій сповільненого типу лежить утворення так званих сенсибілізованих Т-лімфоцитів (Т-кілерів). При хронічних інфекціях, таких як туберкульоз, токсоплазмоз, вірусний гепатит, збудник розмножується внутрішньоклітинно і виникає необхідність знищення інфікованих клітин, що і здійснюють Т-кілери, здатні впізнавати інфіковані клітини. У процесі цієї реакції виділяються інтерлейкіни, інші медіатори, що залучають до місця подій спочатку нейтрофіли. Потім нейтрофільна інфільтрація змінюється мононуклеарною, з'являються епітеліоїдні клітини і формується гранульома. </a:t>
            </a:r>
            <a:endParaRPr b="0" lang="ru-RU" sz="2000" spc="-1" strike="noStrike">
              <a:latin typeface="Arial"/>
            </a:endParaRPr>
          </a:p>
          <a:p>
            <a:pPr algn="just">
              <a:lnSpc>
                <a:spcPct val="100000"/>
              </a:lnSpc>
            </a:pPr>
            <a:r>
              <a:rPr b="1" lang="ru-RU" sz="2000" spc="-1" strike="noStrike">
                <a:solidFill>
                  <a:srgbClr val="000000"/>
                </a:solidFill>
                <a:latin typeface="Calibri"/>
                <a:ea typeface="DejaVu Sans"/>
              </a:rPr>
              <a:t>Контактні дерматити також викликаються реакціями сповільненого типу: прості хімічні сполуки, наприклад, солі хрому, приєднуються до білків клітин шкіри, і ці білки стають чужорідними для організму (авто-Аг). Розвивається сенсибілізація, а при повторних контактах із алергенном виникає захворювання.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2" name="Picture 2" descr=""/>
          <p:cNvPicPr/>
          <p:nvPr/>
        </p:nvPicPr>
        <p:blipFill>
          <a:blip r:embed="rId1"/>
          <a:srcRect l="25989" t="30295" r="28244" b="27279"/>
          <a:stretch/>
        </p:blipFill>
        <p:spPr>
          <a:xfrm>
            <a:off x="357120" y="0"/>
            <a:ext cx="8356320" cy="4356000"/>
          </a:xfrm>
          <a:prstGeom prst="rect">
            <a:avLst/>
          </a:prstGeom>
          <a:ln w="9360">
            <a:noFill/>
          </a:ln>
        </p:spPr>
      </p:pic>
      <p:sp>
        <p:nvSpPr>
          <p:cNvPr id="573" name="CustomShape 1"/>
          <p:cNvSpPr/>
          <p:nvPr/>
        </p:nvSpPr>
        <p:spPr>
          <a:xfrm>
            <a:off x="285840" y="4500720"/>
            <a:ext cx="8642160" cy="22842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ff0000"/>
                </a:solidFill>
                <a:latin typeface="Calibri"/>
                <a:ea typeface="DejaVu Sans"/>
              </a:rPr>
              <a:t>До реакцій сповільненого типу відносяться: </a:t>
            </a:r>
            <a:r>
              <a:rPr b="1" lang="ru-RU" sz="1800" spc="-1" strike="noStrike">
                <a:solidFill>
                  <a:srgbClr val="000000"/>
                </a:solidFill>
                <a:latin typeface="Calibri"/>
                <a:ea typeface="DejaVu Sans"/>
              </a:rPr>
              <a:t> бактеріальна алергія, тобто що супроводжує інфекційні захворювання (у зв'язку з особливою виразністю алергічного компоненту цих захворювань вони називаються інфекційноалергічними): туберкульоз, лепра, бруцельоз, сифіліс, грибкові захворювання шкіри і легенів, протозойні інфекції, інфекційно-алергічні бронхіальна астма, риніт, кон'юнктивіт,  алергічний контактний дерматит,  вірусний гепатит,  реакція відторгнення гомотрансплантату. Часто IV тип алергії є провідним у патогенезі автоімунних захворювань.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4" name="CustomShape 1"/>
          <p:cNvSpPr/>
          <p:nvPr/>
        </p:nvSpPr>
        <p:spPr>
          <a:xfrm>
            <a:off x="214200" y="285840"/>
            <a:ext cx="8642160" cy="64602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ff0000"/>
                </a:solidFill>
                <a:latin typeface="Calibri"/>
                <a:ea typeface="DejaVu Sans"/>
              </a:rPr>
              <a:t>5. П'ятий тип алергічних реакцій – рецепторно-опосередкована алергічна реакція негайного типу </a:t>
            </a:r>
            <a:endParaRPr b="0" lang="ru-RU" sz="2000" spc="-1" strike="noStrike">
              <a:latin typeface="Arial"/>
            </a:endParaRPr>
          </a:p>
          <a:p>
            <a:pPr algn="just">
              <a:lnSpc>
                <a:spcPct val="100000"/>
              </a:lnSpc>
            </a:pPr>
            <a:r>
              <a:rPr b="1" lang="ru-RU" sz="1800" spc="-1" strike="noStrike">
                <a:solidFill>
                  <a:srgbClr val="000000"/>
                </a:solidFill>
                <a:latin typeface="Calibri"/>
                <a:ea typeface="DejaVu Sans"/>
              </a:rPr>
              <a:t>У ролі Аг при зазначених реакціях виступають нейромедіатори, або гормони (ацетилхолін, інсулін, ТТГ), що індукують синтез Ат, головним чином класу IgG, які взаємодіють зі структурами, розташованими в рецепторному комплексі, викликаючи стимулюючий або інгібуючий ефект на клітину-мішень. </a:t>
            </a:r>
            <a:endParaRPr b="0" lang="ru-RU" sz="1800" spc="-1" strike="noStrike">
              <a:latin typeface="Arial"/>
            </a:endParaRPr>
          </a:p>
          <a:p>
            <a:pPr algn="just">
              <a:lnSpc>
                <a:spcPct val="100000"/>
              </a:lnSpc>
            </a:pPr>
            <a:r>
              <a:rPr b="1" lang="ru-RU" sz="1800" spc="-1" strike="noStrike">
                <a:solidFill>
                  <a:srgbClr val="000000"/>
                </a:solidFill>
                <a:latin typeface="Calibri"/>
                <a:ea typeface="DejaVu Sans"/>
              </a:rPr>
              <a:t>При реалізації реакцій цього типу пошкодження клітин не настає, а, навпаки, відбувається активація або пригнічення функції клітин. Особливістю цих реакцій є те, що в них беруть участь Ат, що не мають комплементзв’язуючої активності. Якщо такі Ат спрямовані проти компонентів клітинної поверхні, що беруть участь у фізіологічній активації клінин (наприклад, проти рецепторів фізіологічних медіаторів), то вони будуть викликати стимуляцію даного типу клітин. </a:t>
            </a:r>
            <a:endParaRPr b="0" lang="ru-RU" sz="1800" spc="-1" strike="noStrike">
              <a:latin typeface="Arial"/>
            </a:endParaRPr>
          </a:p>
          <a:p>
            <a:pPr algn="just">
              <a:lnSpc>
                <a:spcPct val="100000"/>
              </a:lnSpc>
            </a:pPr>
            <a:r>
              <a:rPr b="1" lang="ru-RU" sz="1800" spc="-1" strike="noStrike">
                <a:solidFill>
                  <a:srgbClr val="000000"/>
                </a:solidFill>
                <a:latin typeface="Calibri"/>
                <a:ea typeface="DejaVu Sans"/>
              </a:rPr>
              <a:t>Так, взаємодія Ат з Аг-детермінантами, що входять в структуру рецептора ТТГ, призводить до реакції, аналогічної дії самого гормону, тобто стимуляції тиреоїдних клітин і продукції ЩЗ гормонів. Фактично такі Ат відносяться до автоімунних Ат. Цей імунний механізм лежить в основі розвитку дифузного токсичного зобу. Описано можливість інгібуючого впливу Ат на клітини і пригнічення ефектів інсуліну. Включення того чи іншого імунного механізму визначається властивостями Аг і реактивністю організму. Умови можуть бути зовнішніми (кількість алергену, тривалість і характер його дії) і внутрішніми. Внутрішні умови представлені в узагальненому вигляді реактивністю організму, яка в значній мірі визначає, бути захворювання чи ні. Тому можна змінювати реактивність організму в напрямку, що утруднює реалізацію дії потенційних алергенів.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5" name="CustomShape 1"/>
          <p:cNvSpPr/>
          <p:nvPr/>
        </p:nvSpPr>
        <p:spPr>
          <a:xfrm>
            <a:off x="214200" y="395280"/>
            <a:ext cx="8713800" cy="6149520"/>
          </a:xfrm>
          <a:prstGeom prst="rect">
            <a:avLst/>
          </a:prstGeom>
          <a:noFill/>
          <a:ln w="9360">
            <a:noFill/>
          </a:ln>
        </p:spPr>
        <p:style>
          <a:lnRef idx="0"/>
          <a:fillRef idx="0"/>
          <a:effectRef idx="0"/>
          <a:fontRef idx="minor"/>
        </p:style>
        <p:txBody>
          <a:bodyPr lIns="90000" rIns="90000" tIns="45000" bIns="45000" anchor="ctr">
            <a:spAutoFit/>
          </a:bodyPr>
          <a:p>
            <a:pPr algn="ctr">
              <a:lnSpc>
                <a:spcPct val="100000"/>
              </a:lnSpc>
            </a:pPr>
            <a:r>
              <a:rPr b="1" lang="ru-RU" sz="2400" spc="-1" strike="noStrike">
                <a:solidFill>
                  <a:srgbClr val="ff0000"/>
                </a:solidFill>
                <a:latin typeface="Times New Roman"/>
                <a:ea typeface="Times New Roman"/>
              </a:rPr>
              <a:t>Алергічні реакції негайного типу.</a:t>
            </a:r>
            <a:endParaRPr b="0" lang="ru-RU" sz="2400" spc="-1" strike="noStrike">
              <a:latin typeface="Arial"/>
            </a:endParaRPr>
          </a:p>
          <a:p>
            <a:pPr algn="just">
              <a:lnSpc>
                <a:spcPct val="100000"/>
              </a:lnSpc>
            </a:pPr>
            <a:r>
              <a:rPr b="1" lang="ru-RU" sz="1800" spc="-1" strike="noStrike">
                <a:solidFill>
                  <a:srgbClr val="ff0000"/>
                </a:solidFill>
                <a:latin typeface="Times New Roman"/>
                <a:ea typeface="Times New Roman"/>
              </a:rPr>
              <a:t>Бронхіальна астма (БА) </a:t>
            </a:r>
            <a:r>
              <a:rPr b="1" lang="ru-RU" sz="1800" spc="-1" strike="noStrike">
                <a:solidFill>
                  <a:srgbClr val="000000"/>
                </a:solidFill>
                <a:latin typeface="Times New Roman"/>
                <a:ea typeface="Times New Roman"/>
              </a:rPr>
              <a:t>Згідно глобальної стратегії лікування та профілактики бронхіальної астми (Global Initiative for Asthma, GINA) у 2006 році БА визначалася як «хронічне запальне захворювання дихальних шляхів, в якому беруть участь багато клітин і клітинних елементи. Хронічне запалення обумовлює розвиток бронхіальної гіперреактивності, яка призводить до повторюваних епізодів свистячих хрипів, задишки, почуття закладеноності в грудях і кашлю, особливо вночі та рано вранці. Ці епізоди пов'язані з розповсюдженою, але змінюючою за своєю виразностю обструкцією дихальних шляхів у легенях, яка часто буває оборотною або спонтаною, або під дією лікування».  </a:t>
            </a:r>
            <a:endParaRPr b="0" lang="ru-RU" sz="1800" spc="-1" strike="noStrike">
              <a:latin typeface="Arial"/>
            </a:endParaRPr>
          </a:p>
          <a:p>
            <a:pPr algn="just">
              <a:lnSpc>
                <a:spcPct val="100000"/>
              </a:lnSpc>
            </a:pPr>
            <a:endParaRPr b="0" lang="ru-RU" sz="1800" spc="-1" strike="noStrike">
              <a:latin typeface="Arial"/>
            </a:endParaRPr>
          </a:p>
          <a:p>
            <a:pPr algn="just">
              <a:lnSpc>
                <a:spcPct val="100000"/>
              </a:lnSpc>
            </a:pPr>
            <a:r>
              <a:rPr b="1" lang="ru-RU" sz="1600" spc="-1" strike="noStrike">
                <a:solidFill>
                  <a:srgbClr val="ff0000"/>
                </a:solidFill>
                <a:latin typeface="Arial"/>
                <a:ea typeface="Times New Roman"/>
              </a:rPr>
              <a:t>Кропив'янка. </a:t>
            </a:r>
            <a:r>
              <a:rPr b="1" lang="ru-RU" sz="1600" spc="-1" strike="noStrike">
                <a:solidFill>
                  <a:srgbClr val="000000"/>
                </a:solidFill>
                <a:latin typeface="Arial"/>
                <a:ea typeface="Times New Roman"/>
              </a:rPr>
              <a:t>Захворювання, що виявляється характерними шкірними елементами у вигляді поодиноких або множинних сверблячих пухирів і папул рожевого, фарфорового або перламутрового забарвлення з чіткими межами, які виступають над поверхнею шкіри. Протягом життя виникає у 15-20% людей. В основі патогенезу кропив'янки лежать підвищення проникності судин і розвиток набряку тканини під впливом медіаторів, що звільняються із тканинних базофілів (мастоцитів) і базофілів крові. Головне місце в розвитку алергічної кропив'янки займає реагіновий механізм, проте кропив'янка може розвиватися за другим типом імунного ушкодження (при переливанні крові) та імунокомплексним (при введенні пеніциліну, антитоксичних сироваток). </a:t>
            </a:r>
            <a:endParaRPr b="0" lang="ru-RU" sz="1600" spc="-1" strike="noStrike">
              <a:latin typeface="Arial"/>
            </a:endParaRPr>
          </a:p>
          <a:p>
            <a:pPr algn="ctr">
              <a:lnSpc>
                <a:spcPct val="100000"/>
              </a:lnSpc>
            </a:pP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6" name="CustomShape 1"/>
          <p:cNvSpPr/>
          <p:nvPr/>
        </p:nvSpPr>
        <p:spPr>
          <a:xfrm>
            <a:off x="357120" y="285840"/>
            <a:ext cx="8285040" cy="55760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ff0000"/>
                </a:solidFill>
                <a:latin typeface="Arial"/>
                <a:ea typeface="DejaVu Sans"/>
              </a:rPr>
              <a:t>Набряк Квінке </a:t>
            </a:r>
            <a:r>
              <a:rPr b="1" lang="ru-RU" sz="1800" spc="-1" strike="noStrike">
                <a:solidFill>
                  <a:srgbClr val="000000"/>
                </a:solidFill>
                <a:latin typeface="Arial"/>
                <a:ea typeface="DejaVu Sans"/>
              </a:rPr>
              <a:t>(гігантська кропив'янка або ангіоневротичний набряк) – скупчення великої кількості транссудату в підшкірній клітковині і шкірі, найчастіше в ділянці губ, повік, геніталій, СО язика і гортані, що може викликати асфіксію. Особливість набряку Квінке, що не супроводжується свербінням, – розвиток глибокого і одночасно великого дифузного, уртикарного набряку, який, як і типові для кропив'янки пухирі, є відносно нестійким. Характерною особливістю є також рецидиви in loco (на тому ж місці). Ангіонабряк розвивається приблизно у кожного другого пацієнта з гострою або хронічно рецидивуючою кропив'янкою. Патогенез набряку Квінке аналогічний такому при кропив’янці. </a:t>
            </a:r>
            <a:endParaRPr b="0" lang="ru-RU" sz="1800" spc="-1" strike="noStrike">
              <a:latin typeface="Arial"/>
            </a:endParaRPr>
          </a:p>
          <a:p>
            <a:pPr algn="just">
              <a:lnSpc>
                <a:spcPct val="100000"/>
              </a:lnSpc>
            </a:pPr>
            <a:endParaRPr b="0" lang="ru-RU" sz="1800" spc="-1" strike="noStrike">
              <a:latin typeface="Arial"/>
            </a:endParaRPr>
          </a:p>
          <a:p>
            <a:pPr algn="just">
              <a:lnSpc>
                <a:spcPct val="100000"/>
              </a:lnSpc>
            </a:pPr>
            <a:r>
              <a:rPr b="1" lang="ru-RU" sz="1800" spc="-1" strike="noStrike">
                <a:solidFill>
                  <a:srgbClr val="ff0000"/>
                </a:solidFill>
                <a:latin typeface="Arial"/>
                <a:ea typeface="DejaVu Sans"/>
              </a:rPr>
              <a:t>Полінози</a:t>
            </a:r>
            <a:r>
              <a:rPr b="1" lang="ru-RU" sz="1800" spc="-1" strike="noStrike">
                <a:solidFill>
                  <a:srgbClr val="000000"/>
                </a:solidFill>
                <a:latin typeface="Arial"/>
                <a:ea typeface="DejaVu Sans"/>
              </a:rPr>
              <a:t> (від лат. Рollen - пилок) – хронічні сезонні алергічні захворювання, викликані пилком рослин. У медичній літературі поліноз називають по-різному: весняний катар, сінна лихоманка (пропасниця), сезонний риніт і кон'юнктивіт, пилкова астма.  Розвитку полінозу сприяє ряд факторів: обтяжена спадковість (виявляється у 60-80% хворих), паління, зловживання алкоголем, часті ГРВІ, стреси, порушення режиму і характеру харчування, забруднення навколишнього повітря</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3297</TotalTime>
  <Application>LibreOffice/6.2.2.2$Windows_X86_64 LibreOffice_project/2b840030fec2aae0fd2658d8d4f9548af4e3518d</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2020-10-28T15:29:31Z</dcterms:created>
  <dc:creator>Oleksandra Bekasova</dc:creator>
  <dc:description/>
  <dc:language>ru-RU</dc:language>
  <cp:lastModifiedBy/>
  <dcterms:modified xsi:type="dcterms:W3CDTF">2022-05-05T02:12:16Z</dcterms:modified>
  <cp:revision>248</cp:revision>
  <dc:subject/>
  <dc:title>Запорізький національний університет, кафедра фізіології, імунології і біохімії з курсом цивільного захисту та медицини</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vt:i4>
  </property>
  <property fmtid="{D5CDD505-2E9C-101B-9397-08002B2CF9AE}" pid="8" name="PresentationFormat">
    <vt:lpwstr>Экран (4:3)</vt:lpwstr>
  </property>
  <property fmtid="{D5CDD505-2E9C-101B-9397-08002B2CF9AE}" pid="9" name="ScaleCrop">
    <vt:bool>0</vt:bool>
  </property>
  <property fmtid="{D5CDD505-2E9C-101B-9397-08002B2CF9AE}" pid="10" name="ShareDoc">
    <vt:bool>0</vt:bool>
  </property>
  <property fmtid="{D5CDD505-2E9C-101B-9397-08002B2CF9AE}" pid="11" name="Slides">
    <vt:i4>19</vt:i4>
  </property>
</Properties>
</file>