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1"/>
  </p:notesMasterIdLst>
  <p:sldIdLst>
    <p:sldId id="258" r:id="rId2"/>
    <p:sldId id="259" r:id="rId3"/>
    <p:sldId id="307" r:id="rId4"/>
    <p:sldId id="308" r:id="rId5"/>
    <p:sldId id="260" r:id="rId6"/>
    <p:sldId id="261" r:id="rId7"/>
    <p:sldId id="262" r:id="rId8"/>
    <p:sldId id="263" r:id="rId9"/>
    <p:sldId id="264" r:id="rId10"/>
    <p:sldId id="302" r:id="rId11"/>
    <p:sldId id="265" r:id="rId12"/>
    <p:sldId id="291" r:id="rId13"/>
    <p:sldId id="266" r:id="rId14"/>
    <p:sldId id="267" r:id="rId15"/>
    <p:sldId id="268" r:id="rId16"/>
    <p:sldId id="277" r:id="rId17"/>
    <p:sldId id="269" r:id="rId18"/>
    <p:sldId id="271" r:id="rId19"/>
    <p:sldId id="272" r:id="rId20"/>
    <p:sldId id="278" r:id="rId21"/>
    <p:sldId id="273" r:id="rId22"/>
    <p:sldId id="279" r:id="rId23"/>
    <p:sldId id="293" r:id="rId24"/>
    <p:sldId id="274" r:id="rId25"/>
    <p:sldId id="275" r:id="rId26"/>
    <p:sldId id="276" r:id="rId27"/>
    <p:sldId id="295" r:id="rId28"/>
    <p:sldId id="296" r:id="rId29"/>
    <p:sldId id="282" r:id="rId30"/>
    <p:sldId id="283" r:id="rId31"/>
    <p:sldId id="281" r:id="rId32"/>
    <p:sldId id="284" r:id="rId33"/>
    <p:sldId id="290" r:id="rId34"/>
    <p:sldId id="292" r:id="rId35"/>
    <p:sldId id="285" r:id="rId36"/>
    <p:sldId id="286" r:id="rId37"/>
    <p:sldId id="287" r:id="rId38"/>
    <p:sldId id="288" r:id="rId39"/>
    <p:sldId id="294" r:id="rId40"/>
    <p:sldId id="297" r:id="rId41"/>
    <p:sldId id="298" r:id="rId42"/>
    <p:sldId id="299" r:id="rId43"/>
    <p:sldId id="300" r:id="rId44"/>
    <p:sldId id="301" r:id="rId45"/>
    <p:sldId id="303" r:id="rId46"/>
    <p:sldId id="304" r:id="rId47"/>
    <p:sldId id="305" r:id="rId48"/>
    <p:sldId id="306" r:id="rId49"/>
    <p:sldId id="289"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598" autoAdjust="0"/>
  </p:normalViewPr>
  <p:slideViewPr>
    <p:cSldViewPr>
      <p:cViewPr>
        <p:scale>
          <a:sx n="100" d="100"/>
          <a:sy n="100" d="100"/>
        </p:scale>
        <p:origin x="-29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20.04.2023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20.04.2023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20.04.2023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20.04.2023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20.04.2023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20.04.2023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20.04.2023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20.04.2023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20.04.2023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20.04.2023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20.04.2023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20.04.2023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20.04.2023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ru-RU" sz="4400" cap="all" dirty="0">
                <a:solidFill>
                  <a:schemeClr val="bg1"/>
                </a:solidFill>
              </a:rPr>
              <a:t>функціональне та логічне програмування </a:t>
            </a:r>
            <a:br>
              <a:rPr lang="ru-RU" sz="4400" cap="all" dirty="0">
                <a:solidFill>
                  <a:schemeClr val="bg1"/>
                </a:solidFill>
              </a:rPr>
            </a:b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Приклад. Макрос </a:t>
            </a:r>
            <a:r>
              <a:rPr lang="en-US" b="0" dirty="0">
                <a:solidFill>
                  <a:schemeClr val="bg1"/>
                </a:solidFill>
                <a:latin typeface="Arial" panose="020B0604020202020204" pitchFamily="34" charset="0"/>
                <a:cs typeface="Arial" panose="020B0604020202020204" pitchFamily="34" charset="0"/>
              </a:rPr>
              <a:t>Setqq</a:t>
            </a:r>
            <a:r>
              <a:rPr lang="uk-UA" b="0" dirty="0">
                <a:solidFill>
                  <a:schemeClr val="bg1"/>
                </a:solidFill>
                <a:latin typeface="Arial" panose="020B0604020202020204" pitchFamily="34" charset="0"/>
                <a:cs typeface="Arial" panose="020B0604020202020204" pitchFamily="34" charset="0"/>
              </a:rPr>
              <a:t/>
            </a:r>
            <a:br>
              <a:rPr lang="uk-UA" b="0" dirty="0">
                <a:solidFill>
                  <a:schemeClr val="bg1"/>
                </a:solidFill>
                <a:latin typeface="Arial" panose="020B0604020202020204" pitchFamily="34" charset="0"/>
                <a:cs typeface="Arial" panose="020B0604020202020204" pitchFamily="34" charset="0"/>
              </a:rPr>
            </a:b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Визначимо макрос </a:t>
            </a:r>
            <a:r>
              <a:rPr lang="en-US" dirty="0" smtClean="0">
                <a:solidFill>
                  <a:schemeClr val="bg1"/>
                </a:solidFill>
                <a:latin typeface="Arial" panose="020B0604020202020204" pitchFamily="34" charset="0"/>
                <a:cs typeface="Arial" panose="020B0604020202020204" pitchFamily="34" charset="0"/>
              </a:rPr>
              <a:t>Setqq</a:t>
            </a:r>
            <a:r>
              <a:rPr lang="uk-UA" dirty="0" smtClean="0">
                <a:solidFill>
                  <a:schemeClr val="bg1"/>
                </a:solidFill>
                <a:latin typeface="Arial" panose="020B0604020202020204" pitchFamily="34" charset="0"/>
                <a:cs typeface="Arial" panose="020B0604020202020204" pitchFamily="34" charset="0"/>
              </a:rPr>
              <a:t>, який діє подібно </a:t>
            </a:r>
            <a:r>
              <a:rPr lang="en-US" dirty="0" smtClean="0">
                <a:solidFill>
                  <a:schemeClr val="bg1"/>
                </a:solidFill>
                <a:latin typeface="Arial" panose="020B0604020202020204" pitchFamily="34" charset="0"/>
                <a:cs typeface="Arial" panose="020B0604020202020204" pitchFamily="34" charset="0"/>
              </a:rPr>
              <a:t> setq</a:t>
            </a:r>
            <a:r>
              <a:rPr lang="uk-UA" dirty="0" smtClean="0">
                <a:solidFill>
                  <a:schemeClr val="bg1"/>
                </a:solidFill>
                <a:latin typeface="Arial" panose="020B0604020202020204" pitchFamily="34" charset="0"/>
                <a:cs typeface="Arial" panose="020B0604020202020204" pitchFamily="34" charset="0"/>
              </a:rPr>
              <a:t>, але блокує обчислення і другого свого аргументу</a:t>
            </a:r>
          </a:p>
          <a:p>
            <a:r>
              <a:rPr lang="es-ES" dirty="0">
                <a:solidFill>
                  <a:schemeClr val="bg1"/>
                </a:solidFill>
                <a:latin typeface="Arial" panose="020B0604020202020204" pitchFamily="34" charset="0"/>
                <a:cs typeface="Arial" panose="020B0604020202020204" pitchFamily="34" charset="0"/>
              </a:rPr>
              <a:t>(defmacro setqq(x y)</a:t>
            </a:r>
          </a:p>
          <a:p>
            <a:r>
              <a:rPr lang="es-ES" dirty="0">
                <a:solidFill>
                  <a:schemeClr val="bg1"/>
                </a:solidFill>
                <a:latin typeface="Arial" panose="020B0604020202020204" pitchFamily="34" charset="0"/>
                <a:cs typeface="Arial" panose="020B0604020202020204" pitchFamily="34" charset="0"/>
              </a:rPr>
              <a:t>    (list 'setq x (list 'quote y)))</a:t>
            </a:r>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Після етапу розширення макровиклику значенням макросу є  </a:t>
            </a:r>
            <a:r>
              <a:rPr lang="en-US" dirty="0" smtClean="0">
                <a:solidFill>
                  <a:schemeClr val="bg1"/>
                </a:solidFill>
                <a:latin typeface="Arial" panose="020B0604020202020204" pitchFamily="34" charset="0"/>
                <a:cs typeface="Arial" panose="020B0604020202020204" pitchFamily="34" charset="0"/>
              </a:rPr>
              <a:t> </a:t>
            </a:r>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(setq x (list(quote y)))</a:t>
            </a:r>
          </a:p>
          <a:p>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(setqq a (+ 2 3</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2 3)</a:t>
            </a:r>
          </a:p>
          <a:p>
            <a:endParaRPr lang="en-US" dirty="0"/>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spTree>
    <p:extLst>
      <p:ext uri="{BB962C8B-B14F-4D97-AF65-F5344CB8AC3E}">
        <p14:creationId xmlns:p14="http://schemas.microsoft.com/office/powerpoint/2010/main" val="2663488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Макроси, як і функції, можуть бути рекурсивними. У такому разі на етапі макророзширення може бути отримана форма, що містить макровиклики. Тоді на етапі обчислення розширеної форми макровиклики, що містяться в ній, будуть обчислюватися за тими ж (описаними вище) правилами. Макроси - зручний засіб розширення мови Лісп, оскільки з їх допомогою нескладно визначити нові синтаксичні конструкції. </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635698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Приклад. Макрос </a:t>
            </a:r>
            <a:r>
              <a:rPr lang="en-US" b="0" dirty="0" smtClean="0">
                <a:solidFill>
                  <a:schemeClr val="bg1"/>
                </a:solidFill>
                <a:latin typeface="Arial" panose="020B0604020202020204" pitchFamily="34" charset="0"/>
                <a:cs typeface="Arial" panose="020B0604020202020204" pitchFamily="34" charset="0"/>
              </a:rPr>
              <a:t>IF</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Наведемо приклад визначення макрофункції (If C E1 E2), вбудованої в MuLisp та Common Lisp, яка обчислює значення вирази E1, якщо значення виразу C відрізняється від NIL, інакше вона обчислює значення E2: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defmacro If (C E1 E2) (list 'cond (list C E1) (list T E2)) )</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spTree>
    <p:extLst>
      <p:ext uri="{BB962C8B-B14F-4D97-AF65-F5344CB8AC3E}">
        <p14:creationId xmlns:p14="http://schemas.microsoft.com/office/powerpoint/2010/main" val="3146978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Приклад. </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Цей макрос будує та обчислює умовний вираз cond, в якому як умова першої гілки береться вираз С (перший аргумент If), а вирази E1 та E2 (другий та третій аргумент If) розміщуються відповідно на першій та другій </a:t>
            </a:r>
            <a:r>
              <a:rPr lang="uk-UA" dirty="0" smtClean="0">
                <a:solidFill>
                  <a:schemeClr val="bg1"/>
                </a:solidFill>
                <a:latin typeface="Arial" panose="020B0604020202020204" pitchFamily="34" charset="0"/>
                <a:cs typeface="Arial" panose="020B0604020202020204" pitchFamily="34" charset="0"/>
              </a:rPr>
              <a:t>гілці </a:t>
            </a:r>
            <a:r>
              <a:rPr lang="uk-UA" dirty="0">
                <a:solidFill>
                  <a:schemeClr val="bg1"/>
                </a:solidFill>
                <a:latin typeface="Arial" panose="020B0604020202020204" pitchFamily="34" charset="0"/>
                <a:cs typeface="Arial" panose="020B0604020202020204" pitchFamily="34" charset="0"/>
              </a:rPr>
              <a:t>cond. Наприклад, для макровиклику (If(numberp K)(+ K 10) K) на етапі макророзширення буде побудовано конструкцію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cond ((numberp K)(+ K 10</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T K)),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На  </a:t>
            </a:r>
            <a:r>
              <a:rPr lang="uk-UA" dirty="0">
                <a:solidFill>
                  <a:schemeClr val="bg1"/>
                </a:solidFill>
                <a:latin typeface="Arial" panose="020B0604020202020204" pitchFamily="34" charset="0"/>
                <a:cs typeface="Arial" panose="020B0604020202020204" pitchFamily="34" charset="0"/>
              </a:rPr>
              <a:t>етапі її обчислення у разі K=5 буде отримано значення 15.</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spTree>
    <p:extLst>
      <p:ext uri="{BB962C8B-B14F-4D97-AF65-F5344CB8AC3E}">
        <p14:creationId xmlns:p14="http://schemas.microsoft.com/office/powerpoint/2010/main" val="956967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Зворотне блокування</a:t>
            </a: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Оскільки для побудови обчислюваної форми макросах зазвичай використовується досить велика кількість вкладених один в одного викликів функцій cons, list і append, визначення макросів часто стає громіздким і не дуже зрозумілим. Для спрощення опису макросів у Лиспі застосовується спеціальний засіб блокування обчислень, який називають зворотним блокуванням. На відміну від звичайного блокування обчислень функцією quote (або ') зворотне блокування обчислень записується за допомогою апострофа, нахиленого в іншу сторону: (цей знак іноді називається зворотним лапкою від англ. back quote).</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2971260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Зворотне блокування</a:t>
            </a:r>
            <a:endParaRPr lang="uk-UA"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Відмінність </a:t>
            </a:r>
            <a:r>
              <a:rPr lang="uk-UA" dirty="0">
                <a:solidFill>
                  <a:schemeClr val="bg1"/>
                </a:solidFill>
                <a:latin typeface="Arial" panose="020B0604020202020204" pitchFamily="34" charset="0"/>
                <a:cs typeface="Arial" panose="020B0604020202020204" pitchFamily="34" charset="0"/>
              </a:rPr>
              <a:t>виразів, </a:t>
            </a:r>
            <a:r>
              <a:rPr lang="uk-UA" dirty="0" smtClean="0">
                <a:solidFill>
                  <a:schemeClr val="bg1"/>
                </a:solidFill>
                <a:latin typeface="Arial" panose="020B0604020202020204" pitchFamily="34" charset="0"/>
                <a:cs typeface="Arial" panose="020B0604020202020204" pitchFamily="34" charset="0"/>
              </a:rPr>
              <a:t>у яких застосоване </a:t>
            </a:r>
            <a:r>
              <a:rPr lang="uk-UA" dirty="0">
                <a:solidFill>
                  <a:schemeClr val="bg1"/>
                </a:solidFill>
                <a:latin typeface="Arial" panose="020B0604020202020204" pitchFamily="34" charset="0"/>
                <a:cs typeface="Arial" panose="020B0604020202020204" pitchFamily="34" charset="0"/>
              </a:rPr>
              <a:t>зворотне блокування, від просто заквотированных </a:t>
            </a:r>
            <a:r>
              <a:rPr lang="uk-UA" dirty="0" smtClean="0">
                <a:solidFill>
                  <a:schemeClr val="bg1"/>
                </a:solidFill>
                <a:latin typeface="Arial" panose="020B0604020202020204" pitchFamily="34" charset="0"/>
                <a:cs typeface="Arial" panose="020B0604020202020204" pitchFamily="34" charset="0"/>
              </a:rPr>
              <a:t>виразів </a:t>
            </a:r>
            <a:r>
              <a:rPr lang="uk-UA" dirty="0">
                <a:solidFill>
                  <a:schemeClr val="bg1"/>
                </a:solidFill>
                <a:latin typeface="Arial" panose="020B0604020202020204" pitchFamily="34" charset="0"/>
                <a:cs typeface="Arial" panose="020B0604020202020204" pitchFamily="34" charset="0"/>
              </a:rPr>
              <a:t>у </a:t>
            </a:r>
            <a:r>
              <a:rPr lang="uk-UA" dirty="0" smtClean="0">
                <a:solidFill>
                  <a:schemeClr val="bg1"/>
                </a:solidFill>
                <a:latin typeface="Arial" panose="020B0604020202020204" pitchFamily="34" charset="0"/>
                <a:cs typeface="Arial" panose="020B0604020202020204" pitchFamily="34" charset="0"/>
              </a:rPr>
              <a:t>тому, </a:t>
            </a:r>
            <a:r>
              <a:rPr lang="uk-UA" b="1" i="1" dirty="0">
                <a:solidFill>
                  <a:schemeClr val="bg1"/>
                </a:solidFill>
                <a:latin typeface="Arial" panose="020B0604020202020204" pitchFamily="34" charset="0"/>
                <a:cs typeface="Arial" panose="020B0604020202020204" pitchFamily="34" charset="0"/>
              </a:rPr>
              <a:t>що у них можна локально скасовувати блокування обчислень, тобто. здійснювати обчислення деяких виразів. </a:t>
            </a:r>
            <a:r>
              <a:rPr lang="uk-UA" dirty="0">
                <a:solidFill>
                  <a:schemeClr val="bg1"/>
                </a:solidFill>
                <a:latin typeface="Arial" panose="020B0604020202020204" pitchFamily="34" charset="0"/>
                <a:cs typeface="Arial" panose="020B0604020202020204" pitchFamily="34" charset="0"/>
              </a:rPr>
              <a:t>Скасування блокування позначається комою (,), </a:t>
            </a:r>
            <a:r>
              <a:rPr lang="uk-UA" b="1" i="1" dirty="0">
                <a:solidFill>
                  <a:schemeClr val="bg1"/>
                </a:solidFill>
                <a:latin typeface="Arial" panose="020B0604020202020204" pitchFamily="34" charset="0"/>
                <a:cs typeface="Arial" panose="020B0604020202020204" pitchFamily="34" charset="0"/>
              </a:rPr>
              <a:t>яка ставиться перед кожним виразом, що обчислюється.</a:t>
            </a:r>
            <a:r>
              <a:rPr lang="uk-UA" dirty="0">
                <a:solidFill>
                  <a:schemeClr val="bg1"/>
                </a:solidFill>
                <a:latin typeface="Arial" panose="020B0604020202020204" pitchFamily="34" charset="0"/>
                <a:cs typeface="Arial" panose="020B0604020202020204" pitchFamily="34" charset="0"/>
              </a:rPr>
              <a:t> Кожне позначене комою вираз на етапі макророзширення обчислюється і замінюється на його значення. </a:t>
            </a: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3848506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Блокування</a:t>
            </a:r>
            <a:endParaRPr lang="uk-UA"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Використання </a:t>
            </a:r>
            <a:r>
              <a:rPr lang="uk-UA" dirty="0">
                <a:solidFill>
                  <a:schemeClr val="bg1"/>
                </a:solidFill>
                <a:latin typeface="Arial" panose="020B0604020202020204" pitchFamily="34" charset="0"/>
                <a:cs typeface="Arial" panose="020B0604020202020204" pitchFamily="34" charset="0"/>
              </a:rPr>
              <a:t>коми називають зазвичай </a:t>
            </a:r>
            <a:r>
              <a:rPr lang="uk-UA" dirty="0" smtClean="0">
                <a:solidFill>
                  <a:schemeClr val="bg1"/>
                </a:solidFill>
                <a:latin typeface="Arial" panose="020B0604020202020204" pitchFamily="34" charset="0"/>
                <a:cs typeface="Arial" panose="020B0604020202020204" pitchFamily="34" charset="0"/>
              </a:rPr>
              <a:t>заміщаючим скасуванням </a:t>
            </a:r>
            <a:r>
              <a:rPr lang="uk-UA" dirty="0">
                <a:solidFill>
                  <a:schemeClr val="bg1"/>
                </a:solidFill>
                <a:latin typeface="Arial" panose="020B0604020202020204" pitchFamily="34" charset="0"/>
                <a:cs typeface="Arial" panose="020B0604020202020204" pitchFamily="34" charset="0"/>
              </a:rPr>
              <a:t>блокування. Кому можна використовувати також разом зі знаком </a:t>
            </a:r>
            <a:r>
              <a:rPr lang="uk-UA" dirty="0">
                <a:solidFill>
                  <a:srgbClr val="FF0000"/>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тоді замість </a:t>
            </a:r>
            <a:r>
              <a:rPr lang="uk-UA" dirty="0" smtClean="0">
                <a:solidFill>
                  <a:schemeClr val="bg1"/>
                </a:solidFill>
                <a:latin typeface="Arial" panose="020B0604020202020204" pitchFamily="34" charset="0"/>
                <a:cs typeface="Arial" panose="020B0604020202020204" pitchFamily="34" charset="0"/>
              </a:rPr>
              <a:t>підвиразу, </a:t>
            </a:r>
            <a:r>
              <a:rPr lang="uk-UA" dirty="0">
                <a:solidFill>
                  <a:schemeClr val="bg1"/>
                </a:solidFill>
                <a:latin typeface="Arial" panose="020B0604020202020204" pitchFamily="34" charset="0"/>
                <a:cs typeface="Arial" panose="020B0604020202020204" pitchFamily="34" charset="0"/>
              </a:rPr>
              <a:t>позначеного двома знаками, </a:t>
            </a:r>
            <a:r>
              <a:rPr lang="uk-UA" dirty="0">
                <a:solidFill>
                  <a:srgbClr val="FF0000"/>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на етапі макророзширення підставляється його значення без зовнішніх дужок. Таке скасування блокування називають приєднувальним.</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3105914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Зворотного </a:t>
            </a:r>
            <a:r>
              <a:rPr lang="uk-UA" b="0" dirty="0">
                <a:solidFill>
                  <a:schemeClr val="bg1"/>
                </a:solidFill>
                <a:latin typeface="Arial" panose="020B0604020202020204" pitchFamily="34" charset="0"/>
                <a:cs typeface="Arial" panose="020B0604020202020204" pitchFamily="34" charset="0"/>
              </a:rPr>
              <a:t>блокування</a:t>
            </a:r>
            <a:endParaRPr lang="uk-UA" b="0" dirty="0">
              <a:solidFill>
                <a:schemeClr val="bg1"/>
              </a:solidFill>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Використання </a:t>
            </a:r>
            <a:r>
              <a:rPr lang="uk-UA" dirty="0">
                <a:solidFill>
                  <a:schemeClr val="bg1"/>
                </a:solidFill>
                <a:latin typeface="Arial" panose="020B0604020202020204" pitchFamily="34" charset="0"/>
                <a:cs typeface="Arial" panose="020B0604020202020204" pitchFamily="34" charset="0"/>
              </a:rPr>
              <a:t>зворотного блокування та його скасування (заміщає і приєднує) дозволяє компактно і зрозуміліше записати макровизначення.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Наприклад</a:t>
            </a:r>
            <a:r>
              <a:rPr lang="uk-UA" dirty="0">
                <a:solidFill>
                  <a:schemeClr val="bg1"/>
                </a:solidFill>
                <a:latin typeface="Arial" panose="020B0604020202020204" pitchFamily="34" charset="0"/>
                <a:cs typeface="Arial" panose="020B0604020202020204" pitchFamily="34" charset="0"/>
              </a:rPr>
              <a:t>, визначення макросу If можна записати так: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defmacro If (C E1 E2) `(cond (, C, E1) (T, E2)))).</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1031161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anose="020B0604020202020204" pitchFamily="34" charset="0"/>
                <a:cs typeface="Arial" panose="020B0604020202020204" pitchFamily="34" charset="0"/>
              </a:rPr>
              <a:t>Зміна </a:t>
            </a:r>
            <a:r>
              <a:rPr lang="uk-UA" b="0" dirty="0">
                <a:solidFill>
                  <a:schemeClr val="bg1"/>
                </a:solidFill>
                <a:latin typeface="Arial" panose="020B0604020202020204" pitchFamily="34" charset="0"/>
                <a:cs typeface="Arial" panose="020B0604020202020204" pitchFamily="34" charset="0"/>
              </a:rPr>
              <a:t>обчислювального контексту</a:t>
            </a: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Наведемо ще один приклад, що демонструє зміну обчислювального контексту для обробки макровиклику. Нехай описаний макрос ASD: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defmacro ASD (X Y) `(cons (list ,(car X) ,@(cdr X)) (list Y ,@Y))))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Обчислення виразу</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(let ((X 12) (Y '(A B)) (Z '(1 2 3))) (ASD (X Y) (X Y Z))) відбуватиметься так:</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2319277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Зміна обчислювального контексту</a:t>
            </a:r>
            <a:endParaRPr lang="uk-UA" dirty="0"/>
          </a:p>
        </p:txBody>
      </p:sp>
      <p:sp>
        <p:nvSpPr>
          <p:cNvPr id="3" name="Объект 2"/>
          <p:cNvSpPr>
            <a:spLocks noGrp="1"/>
          </p:cNvSpPr>
          <p:nvPr>
            <p:ph idx="1"/>
          </p:nvPr>
        </p:nvSpPr>
        <p:spPr/>
        <p:txBody>
          <a:bodyPr>
            <a:normAutofit/>
          </a:bodyPr>
          <a:lstStyle/>
          <a:p>
            <a:pPr lvl="0"/>
            <a:r>
              <a:rPr lang="uk-UA" dirty="0">
                <a:solidFill>
                  <a:schemeClr val="bg1"/>
                </a:solidFill>
                <a:latin typeface="Arial" panose="020B0604020202020204" pitchFamily="34" charset="0"/>
                <a:cs typeface="Arial" panose="020B0604020202020204" pitchFamily="34" charset="0"/>
              </a:rPr>
              <a:t>При виклику конструкції let обчислювальний контекст буде поповнений зв'язками </a:t>
            </a:r>
            <a:endParaRPr lang="uk-UA" dirty="0" smtClean="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X </a:t>
            </a:r>
            <a:r>
              <a:rPr lang="uk-UA" dirty="0">
                <a:solidFill>
                  <a:schemeClr val="bg1"/>
                </a:solidFill>
                <a:latin typeface="Arial" panose="020B0604020202020204" pitchFamily="34" charset="0"/>
                <a:cs typeface="Arial" panose="020B0604020202020204" pitchFamily="34" charset="0"/>
              </a:rPr>
              <a:t>= 12, Y = (A B), Z = (1 2 3) після чого буде викликаний макрос ASD: (ASD (X Y) (X Y Z)). </a:t>
            </a:r>
            <a:endParaRPr lang="uk-UA" dirty="0" smtClean="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2</a:t>
            </a:r>
            <a:r>
              <a:rPr lang="uk-UA" dirty="0">
                <a:solidFill>
                  <a:schemeClr val="bg1"/>
                </a:solidFill>
                <a:latin typeface="Arial" panose="020B0604020202020204" pitchFamily="34" charset="0"/>
                <a:cs typeface="Arial" panose="020B0604020202020204" pitchFamily="34" charset="0"/>
              </a:rPr>
              <a:t>. На етапі макророзширення цього виклику формальні параметри макросу (X та Y) будуть пов'язані з фактичними параметрами виклику: </a:t>
            </a:r>
            <a:endParaRPr lang="uk-UA" dirty="0" smtClean="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X</a:t>
            </a:r>
            <a:r>
              <a:rPr lang="uk-UA" dirty="0">
                <a:solidFill>
                  <a:schemeClr val="bg1"/>
                </a:solidFill>
                <a:latin typeface="Arial" panose="020B0604020202020204" pitchFamily="34" charset="0"/>
                <a:cs typeface="Arial" panose="020B0604020202020204" pitchFamily="34" charset="0"/>
              </a:rPr>
              <a:t>=(X Y), Y= (X Y Z), і при обчисленні тіла макросу замість виразу ,(car X) буде підставлено X, замість виразу ,@(cdr X) підставиться Y, а замість виразу ,@Y – послідовність X Y Z. </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360432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dirty="0" smtClean="0">
                <a:solidFill>
                  <a:schemeClr val="bg1"/>
                </a:solidFill>
                <a:latin typeface="Arial" panose="020B0604020202020204" pitchFamily="34" charset="0"/>
                <a:cs typeface="Arial" panose="020B0604020202020204" pitchFamily="34" charset="0"/>
              </a:rPr>
              <a:t>11</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Визначення макросу</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Етапи </a:t>
            </a:r>
            <a:r>
              <a:rPr lang="uk-UA" dirty="0">
                <a:solidFill>
                  <a:schemeClr val="bg1"/>
                </a:solidFill>
                <a:latin typeface="Arial" panose="020B0604020202020204" pitchFamily="34" charset="0"/>
                <a:cs typeface="Arial" panose="020B0604020202020204" pitchFamily="34" charset="0"/>
              </a:rPr>
              <a:t>обчислення </a:t>
            </a:r>
            <a:r>
              <a:rPr lang="uk-UA" dirty="0" smtClean="0">
                <a:solidFill>
                  <a:schemeClr val="bg1"/>
                </a:solidFill>
                <a:latin typeface="Arial" panose="020B0604020202020204" pitchFamily="34" charset="0"/>
                <a:cs typeface="Arial" panose="020B0604020202020204" pitchFamily="34" charset="0"/>
              </a:rPr>
              <a:t>макровиклику</a:t>
            </a:r>
          </a:p>
          <a:p>
            <a:r>
              <a:rPr lang="uk-UA" dirty="0" smtClean="0">
                <a:solidFill>
                  <a:schemeClr val="bg1"/>
                </a:solidFill>
                <a:latin typeface="Arial" panose="020B0604020202020204" pitchFamily="34" charset="0"/>
                <a:cs typeface="Arial" panose="020B0604020202020204" pitchFamily="34" charset="0"/>
              </a:rPr>
              <a:t>Зворотне блокування</a:t>
            </a:r>
          </a:p>
          <a:p>
            <a:r>
              <a:rPr lang="uk-UA" dirty="0" smtClean="0">
                <a:solidFill>
                  <a:schemeClr val="bg1"/>
                </a:solidFill>
                <a:latin typeface="Arial" panose="020B0604020202020204" pitchFamily="34" charset="0"/>
                <a:cs typeface="Arial" panose="020B0604020202020204" pitchFamily="34" charset="0"/>
              </a:rPr>
              <a:t>Приклади</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Циклічні конструкції в </a:t>
            </a:r>
            <a:r>
              <a:rPr lang="uk-UA" dirty="0" smtClean="0">
                <a:solidFill>
                  <a:schemeClr val="bg1"/>
                </a:solidFill>
                <a:latin typeface="Arial" panose="020B0604020202020204" pitchFamily="34" charset="0"/>
                <a:cs typeface="Arial" panose="020B0604020202020204" pitchFamily="34" charset="0"/>
              </a:rPr>
              <a:t>Lisp</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Циклічне речення</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DO</a:t>
            </a:r>
          </a:p>
          <a:p>
            <a:r>
              <a:rPr lang="uk-UA" dirty="0">
                <a:solidFill>
                  <a:schemeClr val="bg1"/>
                </a:solidFill>
                <a:latin typeface="Arial" panose="020B0604020202020204" pitchFamily="34" charset="0"/>
                <a:cs typeface="Arial" panose="020B0604020202020204" pitchFamily="34" charset="0"/>
              </a:rPr>
              <a:t>Циклічна конструкція LOOP</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Зміна обчислювального контексту</a:t>
            </a:r>
            <a:endParaRPr lang="uk-UA" dirty="0"/>
          </a:p>
        </p:txBody>
      </p:sp>
      <p:sp>
        <p:nvSpPr>
          <p:cNvPr id="3" name="Объект 2"/>
          <p:cNvSpPr>
            <a:spLocks noGrp="1"/>
          </p:cNvSpPr>
          <p:nvPr>
            <p:ph idx="1"/>
          </p:nvPr>
        </p:nvSpPr>
        <p:spPr/>
        <p:txBody>
          <a:bodyPr/>
          <a:lstStyle/>
          <a:p>
            <a:pPr lvl="0"/>
            <a:r>
              <a:rPr lang="uk-UA" dirty="0">
                <a:solidFill>
                  <a:schemeClr val="bg1"/>
                </a:solidFill>
                <a:latin typeface="Arial" panose="020B0604020202020204" pitchFamily="34" charset="0"/>
                <a:cs typeface="Arial" panose="020B0604020202020204" pitchFamily="34" charset="0"/>
              </a:rPr>
              <a:t>Таким чином буде побудовано вираз </a:t>
            </a:r>
            <a:endParaRPr lang="uk-UA" dirty="0" smtClean="0">
              <a:solidFill>
                <a:schemeClr val="bg1"/>
              </a:solidFill>
              <a:latin typeface="Arial" panose="020B0604020202020204" pitchFamily="34" charset="0"/>
              <a:cs typeface="Arial" panose="020B0604020202020204" pitchFamily="34" charset="0"/>
            </a:endParaRPr>
          </a:p>
          <a:p>
            <a:pPr lvl="0" algn="ct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cons (list X Y)(list Y X Y Z)), </a:t>
            </a:r>
            <a:endParaRPr lang="uk-UA" dirty="0" smtClean="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після </a:t>
            </a:r>
            <a:r>
              <a:rPr lang="uk-UA" dirty="0">
                <a:solidFill>
                  <a:schemeClr val="bg1"/>
                </a:solidFill>
                <a:latin typeface="Arial" panose="020B0604020202020204" pitchFamily="34" charset="0"/>
                <a:cs typeface="Arial" panose="020B0604020202020204" pitchFamily="34" charset="0"/>
              </a:rPr>
              <a:t>чого зв'язки між фактичними та формальними параметрами макросу розриваються. </a:t>
            </a:r>
            <a:endParaRPr lang="uk-UA" dirty="0" smtClean="0">
              <a:solidFill>
                <a:schemeClr val="bg1"/>
              </a:solidFill>
              <a:latin typeface="Arial" panose="020B0604020202020204" pitchFamily="34" charset="0"/>
              <a:cs typeface="Arial" panose="020B0604020202020204" pitchFamily="34" charset="0"/>
            </a:endParaRPr>
          </a:p>
          <a:p>
            <a:pPr lvl="0"/>
            <a:r>
              <a:rPr lang="uk-UA" dirty="0" smtClean="0">
                <a:solidFill>
                  <a:schemeClr val="bg1"/>
                </a:solidFill>
                <a:latin typeface="Arial" panose="020B0604020202020204" pitchFamily="34" charset="0"/>
                <a:cs typeface="Arial" panose="020B0604020202020204" pitchFamily="34" charset="0"/>
              </a:rPr>
              <a:t>3</a:t>
            </a:r>
            <a:r>
              <a:rPr lang="uk-UA" dirty="0">
                <a:solidFill>
                  <a:schemeClr val="bg1"/>
                </a:solidFill>
                <a:latin typeface="Arial" panose="020B0604020202020204" pitchFamily="34" charset="0"/>
                <a:cs typeface="Arial" panose="020B0604020202020204" pitchFamily="34" charset="0"/>
              </a:rPr>
              <a:t>. Відновлюються колишні значення змінних X і Y: </a:t>
            </a:r>
            <a:endParaRPr lang="uk-UA" dirty="0" smtClean="0">
              <a:solidFill>
                <a:schemeClr val="bg1"/>
              </a:solidFill>
              <a:latin typeface="Arial" panose="020B0604020202020204" pitchFamily="34" charset="0"/>
              <a:cs typeface="Arial" panose="020B0604020202020204" pitchFamily="34" charset="0"/>
            </a:endParaRPr>
          </a:p>
          <a:p>
            <a:pPr lvl="0"/>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X </a:t>
            </a:r>
            <a:r>
              <a:rPr lang="uk-UA" dirty="0">
                <a:solidFill>
                  <a:schemeClr val="bg1"/>
                </a:solidFill>
                <a:latin typeface="Arial" panose="020B0604020202020204" pitchFamily="34" charset="0"/>
                <a:cs typeface="Arial" panose="020B0604020202020204" pitchFamily="34" charset="0"/>
              </a:rPr>
              <a:t>= 12, Y = (A B), і в цьому контексті буде обчислено отриманий на етапі макророзширення вираз. Результатом обчислення макровиклику, а також усієї конструкції let буде вираз </a:t>
            </a:r>
            <a:endParaRPr lang="uk-UA" dirty="0" smtClean="0">
              <a:solidFill>
                <a:schemeClr val="bg1"/>
              </a:solidFill>
              <a:latin typeface="Arial" panose="020B0604020202020204" pitchFamily="34" charset="0"/>
              <a:cs typeface="Arial" panose="020B0604020202020204" pitchFamily="34" charset="0"/>
            </a:endParaRPr>
          </a:p>
          <a:p>
            <a:pPr lvl="0" algn="ct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12 (AB)) (AB) 12 (AB) (1 2 3)).</a:t>
            </a:r>
            <a:endParaRPr lang="ru-RU" dirty="0">
              <a:solidFill>
                <a:schemeClr val="bg1"/>
              </a:solidFill>
              <a:latin typeface="Arial" panose="020B0604020202020204" pitchFamily="34" charset="0"/>
              <a:cs typeface="Arial" panose="020B0604020202020204" pitchFamily="34" charset="0"/>
            </a:endParaRPr>
          </a:p>
          <a:p>
            <a:endParaRPr lang="uk-UA" dirty="0"/>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1438019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Макроси </a:t>
            </a:r>
            <a:r>
              <a:rPr lang="en-US" b="0" dirty="0" smtClean="0">
                <a:solidFill>
                  <a:schemeClr val="bg1"/>
                </a:solidFill>
                <a:latin typeface="Arial" panose="020B0604020202020204" pitchFamily="34" charset="0"/>
                <a:cs typeface="Arial" panose="020B0604020202020204" pitchFamily="34" charset="0"/>
              </a:rPr>
              <a:t>or </a:t>
            </a:r>
            <a:r>
              <a:rPr lang="uk-UA" b="0" dirty="0" smtClean="0">
                <a:solidFill>
                  <a:schemeClr val="bg1"/>
                </a:solidFill>
                <a:latin typeface="Arial" panose="020B0604020202020204" pitchFamily="34" charset="0"/>
                <a:cs typeface="Arial" panose="020B0604020202020204" pitchFamily="34" charset="0"/>
              </a:rPr>
              <a:t>та </a:t>
            </a:r>
            <a:r>
              <a:rPr lang="en-US" b="0" dirty="0" smtClean="0">
                <a:solidFill>
                  <a:schemeClr val="bg1"/>
                </a:solidFill>
                <a:latin typeface="Arial" panose="020B0604020202020204" pitchFamily="34" charset="0"/>
                <a:cs typeface="Arial" panose="020B0604020202020204" pitchFamily="34" charset="0"/>
              </a:rPr>
              <a:t>and</a:t>
            </a:r>
            <a:endParaRPr lang="uk-UA" b="0" dirty="0">
              <a:solidFill>
                <a:schemeClr val="tx1">
                  <a:lumMod val="75000"/>
                </a:schemeClr>
              </a:solidFill>
            </a:endParaRPr>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Макроси часто використовуються для визначення особливих функцій, які не обчислюють або </a:t>
            </a:r>
            <a:r>
              <a:rPr lang="uk-UA" dirty="0" smtClean="0">
                <a:solidFill>
                  <a:schemeClr val="bg1"/>
                </a:solidFill>
                <a:latin typeface="Arial" panose="020B0604020202020204" pitchFamily="34" charset="0"/>
                <a:cs typeface="Arial" panose="020B0604020202020204" pitchFamily="34" charset="0"/>
              </a:rPr>
              <a:t>не завжди </a:t>
            </a:r>
            <a:r>
              <a:rPr lang="uk-UA" dirty="0">
                <a:solidFill>
                  <a:schemeClr val="bg1"/>
                </a:solidFill>
                <a:latin typeface="Arial" panose="020B0604020202020204" pitchFamily="34" charset="0"/>
                <a:cs typeface="Arial" panose="020B0604020202020204" pitchFamily="34" charset="0"/>
              </a:rPr>
              <a:t>обчислюють свої аргументи. Як </a:t>
            </a:r>
            <a:r>
              <a:rPr lang="uk-UA" dirty="0" smtClean="0">
                <a:solidFill>
                  <a:schemeClr val="bg1"/>
                </a:solidFill>
                <a:latin typeface="Arial" panose="020B0604020202020204" pitchFamily="34" charset="0"/>
                <a:cs typeface="Arial" panose="020B0604020202020204" pitchFamily="34" charset="0"/>
              </a:rPr>
              <a:t>приклад </a:t>
            </a:r>
            <a:r>
              <a:rPr lang="uk-UA" dirty="0">
                <a:solidFill>
                  <a:schemeClr val="bg1"/>
                </a:solidFill>
                <a:latin typeface="Arial" panose="020B0604020202020204" pitchFamily="34" charset="0"/>
                <a:cs typeface="Arial" panose="020B0604020202020204" pitchFamily="34" charset="0"/>
              </a:rPr>
              <a:t>наведемо рекурсивні макровизначення вбудованих функцій or та and. </a:t>
            </a:r>
            <a:r>
              <a:rPr lang="uk-UA" dirty="0" smtClean="0">
                <a:solidFill>
                  <a:schemeClr val="bg1"/>
                </a:solidFill>
                <a:latin typeface="Arial" panose="020B0604020202020204" pitchFamily="34" charset="0"/>
                <a:cs typeface="Arial" panose="020B0604020202020204" pitchFamily="34" charset="0"/>
              </a:rPr>
              <a:t>Оскільки в Common </a:t>
            </a:r>
            <a:r>
              <a:rPr lang="uk-UA" dirty="0">
                <a:solidFill>
                  <a:schemeClr val="bg1"/>
                </a:solidFill>
                <a:latin typeface="Arial" panose="020B0604020202020204" pitchFamily="34" charset="0"/>
                <a:cs typeface="Arial" panose="020B0604020202020204" pitchFamily="34" charset="0"/>
              </a:rPr>
              <a:t>Lisp ця конструкція відсутня, зазначені функції в цьому діалекті можуть бути описані тільки у вигляді макросів: ; </a:t>
            </a: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703839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Макровизначення</a:t>
            </a:r>
            <a:r>
              <a:rPr lang="en-US" b="0" dirty="0" smtClean="0">
                <a:solidFill>
                  <a:schemeClr val="bg1"/>
                </a:solidFill>
                <a:latin typeface="Arial" panose="020B0604020202020204" pitchFamily="34" charset="0"/>
                <a:cs typeface="Arial" panose="020B0604020202020204" pitchFamily="34" charset="0"/>
              </a:rPr>
              <a:t> or </a:t>
            </a:r>
            <a:r>
              <a:rPr lang="ru-RU" b="0" dirty="0" smtClean="0">
                <a:solidFill>
                  <a:schemeClr val="bg1"/>
                </a:solidFill>
                <a:latin typeface="Arial" panose="020B0604020202020204" pitchFamily="34" charset="0"/>
                <a:cs typeface="Arial" panose="020B0604020202020204" pitchFamily="34" charset="0"/>
              </a:rPr>
              <a:t>та </a:t>
            </a:r>
            <a:r>
              <a:rPr lang="en-US" b="0" dirty="0" smtClean="0">
                <a:solidFill>
                  <a:schemeClr val="bg1"/>
                </a:solidFill>
                <a:latin typeface="Arial" panose="020B0604020202020204" pitchFamily="34" charset="0"/>
                <a:cs typeface="Arial" panose="020B0604020202020204" pitchFamily="34" charset="0"/>
              </a:rPr>
              <a:t>and</a:t>
            </a:r>
            <a:endParaRPr lang="uk-UA" b="0" dirty="0">
              <a:solidFill>
                <a:schemeClr val="bg1"/>
              </a:solidFill>
            </a:endParaRPr>
          </a:p>
        </p:txBody>
      </p:sp>
      <p:sp>
        <p:nvSpPr>
          <p:cNvPr id="3" name="Объект 2"/>
          <p:cNvSpPr>
            <a:spLocks noGrp="1"/>
          </p:cNvSpPr>
          <p:nvPr>
            <p:ph idx="1"/>
          </p:nvPr>
        </p:nvSpPr>
        <p:spPr/>
        <p:txBody>
          <a:bodyPr>
            <a:normAutofit lnSpcReduction="10000"/>
          </a:bodyPr>
          <a:lstStyle/>
          <a:p>
            <a:r>
              <a:rPr lang="uk-UA" dirty="0">
                <a:solidFill>
                  <a:schemeClr val="bg1"/>
                </a:solidFill>
                <a:latin typeface="Arial" panose="020B0604020202020204" pitchFamily="34" charset="0"/>
                <a:cs typeface="Arial" panose="020B0604020202020204" pitchFamily="34" charset="0"/>
              </a:rPr>
              <a:t>макровизначення в Common Lisp функції or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defmacro or(&amp;rest X)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cond ((null X) NIL)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eval (car X)) (car X))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T (cons 'or (cdr X))))) ; </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макровизначення </a:t>
            </a:r>
            <a:r>
              <a:rPr lang="uk-UA" dirty="0">
                <a:solidFill>
                  <a:schemeClr val="bg1"/>
                </a:solidFill>
                <a:latin typeface="Arial" panose="020B0604020202020204" pitchFamily="34" charset="0"/>
                <a:cs typeface="Arial" panose="020B0604020202020204" pitchFamily="34" charset="0"/>
              </a:rPr>
              <a:t>в Common Lisp функції and (defmacro and(&amp;rest X)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cond ((null X) T)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null (cdr X)) (car X))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eval (car X)) (cons 'and (cdr X)))))</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530272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Параметр &amp;rest</a:t>
            </a: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Параметр &amp;rest застосовується для вказівки на невизначену кількість аргументів. Цей механізм застосовується для визначення форм, не всі аргументи яких потрібно обчислювати або в яких аргументи бажано обробляти нестандартним чином. Наприклад у звичайній формі COND предикати обчислюються лише до того часу, поки не буде отримано перше значення, відмінне від NIL.</a:t>
            </a:r>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3992902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Макровизначення</a:t>
            </a:r>
            <a:r>
              <a:rPr lang="en-US" b="0" dirty="0">
                <a:solidFill>
                  <a:schemeClr val="bg1"/>
                </a:solidFill>
                <a:latin typeface="Arial" panose="020B0604020202020204" pitchFamily="34" charset="0"/>
                <a:cs typeface="Arial" panose="020B0604020202020204" pitchFamily="34" charset="0"/>
              </a:rPr>
              <a:t> or </a:t>
            </a:r>
            <a:r>
              <a:rPr lang="ru-RU" b="0" dirty="0">
                <a:solidFill>
                  <a:schemeClr val="bg1"/>
                </a:solidFill>
                <a:latin typeface="Arial" panose="020B0604020202020204" pitchFamily="34" charset="0"/>
                <a:cs typeface="Arial" panose="020B0604020202020204" pitchFamily="34" charset="0"/>
              </a:rPr>
              <a:t>та </a:t>
            </a:r>
            <a:r>
              <a:rPr lang="en-US" b="0" dirty="0">
                <a:solidFill>
                  <a:schemeClr val="bg1"/>
                </a:solidFill>
                <a:latin typeface="Arial" panose="020B0604020202020204" pitchFamily="34" charset="0"/>
                <a:cs typeface="Arial" panose="020B0604020202020204" pitchFamily="34" charset="0"/>
              </a:rPr>
              <a:t>and</a:t>
            </a:r>
            <a:endParaRPr lang="uk-UA"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Зауважимо, що з обробки довільної кількості аргументів у визначеннях цих макрофункцій використовується ключове слово &amp;rest, і тому з формальним параметром X пов'язується список необчислених аргументів функції (тобто фактичних параметрів). В результаті макророзширення по другій </a:t>
            </a:r>
            <a:r>
              <a:rPr lang="uk-UA" dirty="0" smtClean="0">
                <a:solidFill>
                  <a:schemeClr val="bg1"/>
                </a:solidFill>
                <a:latin typeface="Arial" panose="020B0604020202020204" pitchFamily="34" charset="0"/>
                <a:cs typeface="Arial" panose="020B0604020202020204" pitchFamily="34" charset="0"/>
              </a:rPr>
              <a:t>гілці </a:t>
            </a:r>
            <a:r>
              <a:rPr lang="uk-UA" dirty="0">
                <a:solidFill>
                  <a:schemeClr val="bg1"/>
                </a:solidFill>
                <a:latin typeface="Arial" panose="020B0604020202020204" pitchFamily="34" charset="0"/>
                <a:cs typeface="Arial" panose="020B0604020202020204" pitchFamily="34" charset="0"/>
              </a:rPr>
              <a:t>функції буде виданий перший необчислений аргумент, який на наступному етапі обробки макровиклику буде </a:t>
            </a:r>
            <a:r>
              <a:rPr lang="uk-UA" dirty="0" smtClean="0">
                <a:solidFill>
                  <a:schemeClr val="bg1"/>
                </a:solidFill>
                <a:latin typeface="Arial" panose="020B0604020202020204" pitchFamily="34" charset="0"/>
                <a:cs typeface="Arial" panose="020B0604020202020204" pitchFamily="34" charset="0"/>
              </a:rPr>
              <a:t>обчислений</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2383980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Макровизначення</a:t>
            </a:r>
            <a:r>
              <a:rPr lang="en-US" b="0" dirty="0">
                <a:solidFill>
                  <a:schemeClr val="bg1"/>
                </a:solidFill>
                <a:latin typeface="Arial" panose="020B0604020202020204" pitchFamily="34" charset="0"/>
                <a:cs typeface="Arial" panose="020B0604020202020204" pitchFamily="34" charset="0"/>
              </a:rPr>
              <a:t> or </a:t>
            </a:r>
            <a:r>
              <a:rPr lang="ru-RU" b="0" dirty="0">
                <a:solidFill>
                  <a:schemeClr val="bg1"/>
                </a:solidFill>
                <a:latin typeface="Arial" panose="020B0604020202020204" pitchFamily="34" charset="0"/>
                <a:cs typeface="Arial" panose="020B0604020202020204" pitchFamily="34" charset="0"/>
              </a:rPr>
              <a:t>та </a:t>
            </a:r>
            <a:r>
              <a:rPr lang="en-US" b="0" dirty="0">
                <a:solidFill>
                  <a:schemeClr val="bg1"/>
                </a:solidFill>
                <a:latin typeface="Arial" panose="020B0604020202020204" pitchFamily="34" charset="0"/>
                <a:cs typeface="Arial" panose="020B0604020202020204" pitchFamily="34" charset="0"/>
              </a:rPr>
              <a:t>and</a:t>
            </a:r>
            <a:endParaRPr lang="uk-UA" dirty="0"/>
          </a:p>
        </p:txBody>
      </p:sp>
      <p:sp>
        <p:nvSpPr>
          <p:cNvPr id="3" name="Объект 2"/>
          <p:cNvSpPr>
            <a:spLocks noGrp="1"/>
          </p:cNvSpPr>
          <p:nvPr>
            <p:ph idx="1"/>
          </p:nvPr>
        </p:nvSpPr>
        <p:spPr/>
        <p:txBody>
          <a:bodyPr/>
          <a:lstStyle/>
          <a:p>
            <a:r>
              <a:rPr lang="uk-UA" dirty="0"/>
              <a:t>. </a:t>
            </a:r>
            <a:r>
              <a:rPr lang="uk-UA" dirty="0">
                <a:solidFill>
                  <a:schemeClr val="bg1"/>
                </a:solidFill>
                <a:latin typeface="Arial" panose="020B0604020202020204" pitchFamily="34" charset="0"/>
                <a:cs typeface="Arial" panose="020B0604020202020204" pitchFamily="34" charset="0"/>
              </a:rPr>
              <a:t>Аналогічно, при макророзширенні по третій </a:t>
            </a:r>
            <a:r>
              <a:rPr lang="uk-UA" dirty="0" smtClean="0">
                <a:solidFill>
                  <a:schemeClr val="bg1"/>
                </a:solidFill>
                <a:latin typeface="Arial" panose="020B0604020202020204" pitchFamily="34" charset="0"/>
                <a:cs typeface="Arial" panose="020B0604020202020204" pitchFamily="34" charset="0"/>
              </a:rPr>
              <a:t>гілці </a:t>
            </a:r>
            <a:r>
              <a:rPr lang="uk-UA" dirty="0">
                <a:solidFill>
                  <a:schemeClr val="bg1"/>
                </a:solidFill>
                <a:latin typeface="Arial" panose="020B0604020202020204" pitchFamily="34" charset="0"/>
                <a:cs typeface="Arial" panose="020B0604020202020204" pitchFamily="34" charset="0"/>
              </a:rPr>
              <a:t>буде сформовано рекурсивний виклик or або and (аргументами функції служать елементи списку X, за винятком першого), і на наступному етапі цей виклик буде обчислюватися - при цьому знову буде повторено описані етапи обробки макровиклику. Рекурсія завершиться, коли спрацює перша чи друга </a:t>
            </a:r>
            <a:r>
              <a:rPr lang="uk-UA" dirty="0" smtClean="0">
                <a:solidFill>
                  <a:schemeClr val="bg1"/>
                </a:solidFill>
                <a:latin typeface="Arial" panose="020B0604020202020204" pitchFamily="34" charset="0"/>
                <a:cs typeface="Arial" panose="020B0604020202020204" pitchFamily="34" charset="0"/>
              </a:rPr>
              <a:t>гілка </a:t>
            </a:r>
            <a:r>
              <a:rPr lang="uk-UA" dirty="0">
                <a:solidFill>
                  <a:schemeClr val="bg1"/>
                </a:solidFill>
                <a:latin typeface="Arial" panose="020B0604020202020204" pitchFamily="34" charset="0"/>
                <a:cs typeface="Arial" panose="020B0604020202020204" pitchFamily="34" charset="0"/>
              </a:rPr>
              <a:t>макрофункції, тобто. коли список X стане порожнім або коли значення першого його елемента відрізняється від NIL.</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spTree>
    <p:extLst>
      <p:ext uri="{BB962C8B-B14F-4D97-AF65-F5344CB8AC3E}">
        <p14:creationId xmlns:p14="http://schemas.microsoft.com/office/powerpoint/2010/main" val="3232963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Послідовність </a:t>
            </a:r>
            <a:r>
              <a:rPr lang="uk-UA" b="0" dirty="0">
                <a:solidFill>
                  <a:schemeClr val="bg1"/>
                </a:solidFill>
                <a:latin typeface="Arial" panose="020B0604020202020204" pitchFamily="34" charset="0"/>
                <a:cs typeface="Arial" panose="020B0604020202020204" pitchFamily="34" charset="0"/>
              </a:rPr>
              <a:t>етапів обчислення макровиклику </a:t>
            </a:r>
            <a:r>
              <a:rPr lang="uk-UA" b="0" dirty="0" smtClean="0">
                <a:solidFill>
                  <a:schemeClr val="bg1"/>
                </a:solidFill>
                <a:latin typeface="Arial" panose="020B0604020202020204" pitchFamily="34" charset="0"/>
                <a:cs typeface="Arial" panose="020B0604020202020204" pitchFamily="34" charset="0"/>
              </a:rPr>
              <a:t>or</a:t>
            </a:r>
            <a:endParaRPr lang="uk-UA" b="0" dirty="0"/>
          </a:p>
        </p:txBody>
      </p:sp>
      <p:sp>
        <p:nvSpPr>
          <p:cNvPr id="3" name="Объект 2"/>
          <p:cNvSpPr>
            <a:spLocks noGrp="1"/>
          </p:cNvSpPr>
          <p:nvPr>
            <p:ph idx="1"/>
          </p:nvPr>
        </p:nvSpPr>
        <p:spPr/>
        <p:txBody>
          <a:bodyPr>
            <a:normAutofit fontScale="92500"/>
          </a:bodyPr>
          <a:lstStyle/>
          <a:p>
            <a:r>
              <a:rPr lang="uk-UA" dirty="0">
                <a:solidFill>
                  <a:schemeClr val="bg1"/>
                </a:solidFill>
                <a:latin typeface="Arial" panose="020B0604020202020204" pitchFamily="34" charset="0"/>
                <a:cs typeface="Arial" panose="020B0604020202020204" pitchFamily="34" charset="0"/>
              </a:rPr>
              <a:t>Розглянемо, наприклад, послідовність етапів обчислення макровиклику (or (eq 'A 'B)(+ 2 3) NIL (atom 'C)):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1</a:t>
            </a:r>
            <a:r>
              <a:rPr lang="uk-UA" dirty="0">
                <a:solidFill>
                  <a:schemeClr val="bg1"/>
                </a:solidFill>
                <a:latin typeface="Arial" panose="020B0604020202020204" pitchFamily="34" charset="0"/>
                <a:cs typeface="Arial" panose="020B0604020202020204" pitchFamily="34" charset="0"/>
              </a:rPr>
              <a:t>) В результаті макророзширення цього виклику </a:t>
            </a:r>
            <a:r>
              <a:rPr lang="uk-UA" dirty="0" smtClean="0">
                <a:solidFill>
                  <a:schemeClr val="bg1"/>
                </a:solidFill>
                <a:latin typeface="Arial" panose="020B0604020202020204" pitchFamily="34" charset="0"/>
                <a:cs typeface="Arial" panose="020B0604020202020204" pitchFamily="34" charset="0"/>
              </a:rPr>
              <a:t>(спрацює</a:t>
            </a:r>
            <a:r>
              <a:rPr lang="uk-UA" dirty="0" smtClean="0">
                <a:solidFill>
                  <a:srgbClr val="FF0000"/>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третя гілка cond) буде отримано вираз (or (+ 2 3) NIL (atom 'C)) .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2</a:t>
            </a:r>
            <a:r>
              <a:rPr lang="uk-UA" dirty="0">
                <a:solidFill>
                  <a:schemeClr val="bg1"/>
                </a:solidFill>
                <a:latin typeface="Arial" panose="020B0604020202020204" pitchFamily="34" charset="0"/>
                <a:cs typeface="Arial" panose="020B0604020202020204" pitchFamily="34" charset="0"/>
              </a:rPr>
              <a:t>) Оскільки отримана форма сама є макровикликом, вона в результаті макророзширення (спрацює друга гілка cond) буде замінена на вираз (+</a:t>
            </a:r>
            <a:r>
              <a:rPr lang="uk-UA" dirty="0" smtClean="0">
                <a:solidFill>
                  <a:schemeClr val="bg1"/>
                </a:solidFill>
                <a:latin typeface="Arial" panose="020B0604020202020204" pitchFamily="34" charset="0"/>
                <a:cs typeface="Arial" panose="020B0604020202020204" pitchFamily="34" charset="0"/>
              </a:rPr>
              <a:t>2</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3</a:t>
            </a:r>
            <a:r>
              <a:rPr lang="uk-UA" dirty="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3</a:t>
            </a:r>
            <a:r>
              <a:rPr lang="uk-UA" dirty="0">
                <a:solidFill>
                  <a:schemeClr val="bg1"/>
                </a:solidFill>
                <a:latin typeface="Arial" panose="020B0604020202020204" pitchFamily="34" charset="0"/>
                <a:cs typeface="Arial" panose="020B0604020202020204" pitchFamily="34" charset="0"/>
              </a:rPr>
              <a:t>) Цей вираз буде обчислено (на етапі обчислення макророзширення), і його значення (число 5) буде повернуто як результат обчислення вихідного макровиклику.</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spTree>
    <p:extLst>
      <p:ext uri="{BB962C8B-B14F-4D97-AF65-F5344CB8AC3E}">
        <p14:creationId xmlns:p14="http://schemas.microsoft.com/office/powerpoint/2010/main" val="3993579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anose="020B0604020202020204" pitchFamily="34" charset="0"/>
                <a:cs typeface="Arial" panose="020B0604020202020204" pitchFamily="34" charset="0"/>
              </a:rPr>
              <a:t>Циклічні </a:t>
            </a:r>
            <a:r>
              <a:rPr lang="uk-UA" b="0" dirty="0">
                <a:solidFill>
                  <a:schemeClr val="bg1"/>
                </a:solidFill>
                <a:latin typeface="Arial" panose="020B0604020202020204" pitchFamily="34" charset="0"/>
                <a:cs typeface="Arial" panose="020B0604020202020204" pitchFamily="34" charset="0"/>
              </a:rPr>
              <a:t>конструкції </a:t>
            </a:r>
            <a:r>
              <a:rPr lang="uk-UA" b="0" dirty="0" smtClean="0">
                <a:solidFill>
                  <a:schemeClr val="bg1"/>
                </a:solidFill>
                <a:latin typeface="Arial" panose="020B0604020202020204" pitchFamily="34" charset="0"/>
                <a:cs typeface="Arial" panose="020B0604020202020204" pitchFamily="34" charset="0"/>
              </a:rPr>
              <a:t>в </a:t>
            </a:r>
            <a:r>
              <a:rPr lang="uk-UA" b="0" dirty="0">
                <a:solidFill>
                  <a:schemeClr val="bg1"/>
                </a:solidFill>
                <a:latin typeface="Arial" panose="020B0604020202020204" pitchFamily="34" charset="0"/>
                <a:cs typeface="Arial" panose="020B0604020202020204" pitchFamily="34" charset="0"/>
              </a:rPr>
              <a:t>Lisp</a:t>
            </a:r>
            <a:endParaRPr lang="uk-UA" b="0"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Всі циклічні конструкції контролю в Lisp - це макроси, побудовані на двох спеціальних операторах, які являють собою </a:t>
            </a:r>
            <a:r>
              <a:rPr lang="uk-UA" dirty="0" smtClean="0">
                <a:solidFill>
                  <a:schemeClr val="bg1"/>
                </a:solidFill>
                <a:latin typeface="Arial" panose="020B0604020202020204" pitchFamily="34" charset="0"/>
                <a:cs typeface="Arial" panose="020B0604020202020204" pitchFamily="34" charset="0"/>
              </a:rPr>
              <a:t>goto-засіб. </a:t>
            </a:r>
            <a:r>
              <a:rPr lang="uk-UA" dirty="0">
                <a:solidFill>
                  <a:schemeClr val="bg1"/>
                </a:solidFill>
                <a:latin typeface="Arial" panose="020B0604020202020204" pitchFamily="34" charset="0"/>
                <a:cs typeface="Arial" panose="020B0604020202020204" pitchFamily="34" charset="0"/>
              </a:rPr>
              <a:t>Циклічні макроси в Lisp побудовані як набір шарів абстракцій, починаючи з </a:t>
            </a:r>
            <a:r>
              <a:rPr lang="uk-UA" dirty="0" smtClean="0">
                <a:solidFill>
                  <a:schemeClr val="bg1"/>
                </a:solidFill>
                <a:latin typeface="Arial" panose="020B0604020202020204" pitchFamily="34" charset="0"/>
                <a:cs typeface="Arial" panose="020B0604020202020204" pitchFamily="34" charset="0"/>
              </a:rPr>
              <a:t>основи, якою </a:t>
            </a:r>
            <a:r>
              <a:rPr lang="uk-UA" dirty="0">
                <a:solidFill>
                  <a:schemeClr val="bg1"/>
                </a:solidFill>
                <a:latin typeface="Arial" panose="020B0604020202020204" pitchFamily="34" charset="0"/>
                <a:cs typeface="Arial" panose="020B0604020202020204" pitchFamily="34" charset="0"/>
              </a:rPr>
              <a:t>є два спеціальних </a:t>
            </a:r>
            <a:r>
              <a:rPr lang="uk-UA" dirty="0" smtClean="0">
                <a:solidFill>
                  <a:schemeClr val="bg1"/>
                </a:solidFill>
                <a:latin typeface="Arial" panose="020B0604020202020204" pitchFamily="34" charset="0"/>
                <a:cs typeface="Arial" panose="020B0604020202020204" pitchFamily="34" charset="0"/>
              </a:rPr>
              <a:t>оператора(TAGBODY </a:t>
            </a:r>
            <a:r>
              <a:rPr lang="uk-UA" dirty="0">
                <a:solidFill>
                  <a:schemeClr val="bg1"/>
                </a:solidFill>
                <a:latin typeface="Arial" panose="020B0604020202020204" pitchFamily="34" charset="0"/>
                <a:cs typeface="Arial" panose="020B0604020202020204" pitchFamily="34" charset="0"/>
              </a:rPr>
              <a:t>та </a:t>
            </a:r>
            <a:r>
              <a:rPr lang="uk-UA" dirty="0" smtClean="0">
                <a:solidFill>
                  <a:schemeClr val="bg1"/>
                </a:solidFill>
                <a:latin typeface="Arial" panose="020B0604020202020204" pitchFamily="34" charset="0"/>
                <a:cs typeface="Arial" panose="020B0604020202020204" pitchFamily="34" charset="0"/>
              </a:rPr>
              <a:t>GO). </a:t>
            </a:r>
            <a:r>
              <a:rPr lang="uk-UA" dirty="0">
                <a:solidFill>
                  <a:schemeClr val="bg1"/>
                </a:solidFill>
                <a:latin typeface="Arial" panose="020B0604020202020204" pitchFamily="34" charset="0"/>
                <a:cs typeface="Arial" panose="020B0604020202020204" pitchFamily="34" charset="0"/>
              </a:rPr>
              <a:t>У самому низу (залишаючи осторонь спеціальні оператори) є найбільш загальна конструкція контролю DO. </a:t>
            </a: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3260819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Циклічні конструкції в Lisp</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Хоча і дуже потужний, DO страждає, як і багато абстракцій загального призначення, від надмірності для простих ситуацій. Так що Lisp надає два інші макроси, DOLIST and DOTIMES, які менш гнучкі, ніж DO, але краще підтримують найпоширеніші випадки циклу за елементами списку або циклу з підрахунком. Нарешті, макрос LOOP є повномасштабною міні-мовою для вираження циклічних конструкцій не лисп-, а англоподібною (або, як мінімум, алголоподібною) мовою.</a:t>
            </a: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spTree>
    <p:extLst>
      <p:ext uri="{BB962C8B-B14F-4D97-AF65-F5344CB8AC3E}">
        <p14:creationId xmlns:p14="http://schemas.microsoft.com/office/powerpoint/2010/main" val="3063812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0" dirty="0">
                <a:solidFill>
                  <a:schemeClr val="bg1"/>
                </a:solidFill>
                <a:latin typeface="Arial" panose="020B0604020202020204" pitchFamily="34" charset="0"/>
                <a:cs typeface="Arial" panose="020B0604020202020204" pitchFamily="34" charset="0"/>
              </a:rPr>
              <a:t>dolist</a:t>
            </a:r>
            <a:endParaRPr lang="uk-UA"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Конструкція </a:t>
            </a:r>
            <a:r>
              <a:rPr lang="en-US" dirty="0" smtClean="0">
                <a:solidFill>
                  <a:schemeClr val="bg1"/>
                </a:solidFill>
                <a:latin typeface="Arial" panose="020B0604020202020204" pitchFamily="34" charset="0"/>
                <a:cs typeface="Arial" panose="020B0604020202020204" pitchFamily="34" charset="0"/>
              </a:rPr>
              <a:t>dolist </a:t>
            </a:r>
            <a:r>
              <a:rPr lang="uk-UA" dirty="0" smtClean="0">
                <a:solidFill>
                  <a:schemeClr val="bg1"/>
                </a:solidFill>
                <a:latin typeface="Arial" panose="020B0604020202020204" pitchFamily="34" charset="0"/>
                <a:cs typeface="Arial" panose="020B0604020202020204" pitchFamily="34" charset="0"/>
              </a:rPr>
              <a:t>має вигляд</a:t>
            </a:r>
          </a:p>
          <a:p>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dolist</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I n Res)</a:t>
            </a: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loop </a:t>
            </a:r>
            <a:r>
              <a:rPr lang="en-US" dirty="0" smtClean="0">
                <a:solidFill>
                  <a:schemeClr val="bg1"/>
                </a:solidFill>
                <a:latin typeface="Arial" panose="020B0604020202020204" pitchFamily="34" charset="0"/>
                <a:cs typeface="Arial" panose="020B0604020202020204" pitchFamily="34" charset="0"/>
              </a:rPr>
              <a:t>body)</a:t>
            </a:r>
          </a:p>
          <a:p>
            <a:r>
              <a:rPr lang="en-US" dirty="0" smtClean="0">
                <a:solidFill>
                  <a:schemeClr val="bg1"/>
                </a:solidFill>
                <a:latin typeface="Arial" panose="020B0604020202020204" pitchFamily="34" charset="0"/>
                <a:cs typeface="Arial" panose="020B0604020202020204" pitchFamily="34" charset="0"/>
              </a:rPr>
              <a:t>)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Створюється змінна, яка послідовно приймає значення</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елементів </a:t>
            </a:r>
            <a:r>
              <a:rPr lang="uk-UA" dirty="0" smtClean="0">
                <a:solidFill>
                  <a:srgbClr val="FF0000"/>
                </a:solidFill>
                <a:latin typeface="Arial" panose="020B0604020202020204" pitchFamily="34" charset="0"/>
                <a:cs typeface="Arial" panose="020B0604020202020204" pitchFamily="34" charset="0"/>
              </a:rPr>
              <a:t>списку</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endParaRPr lang="uk-UA" dirty="0" smtClean="0">
              <a:solidFill>
                <a:srgbClr val="7030A0"/>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Для кожного значення  виконується тіло циклу .</a:t>
            </a:r>
          </a:p>
          <a:p>
            <a:r>
              <a:rPr lang="uk-UA" dirty="0" smtClean="0">
                <a:solidFill>
                  <a:schemeClr val="bg1"/>
                </a:solidFill>
                <a:latin typeface="Arial" panose="020B0604020202020204" pitchFamily="34" charset="0"/>
                <a:cs typeface="Arial" panose="020B0604020202020204" pitchFamily="34" charset="0"/>
              </a:rPr>
              <a:t>Повертається </a:t>
            </a:r>
            <a:r>
              <a:rPr lang="en-US" dirty="0" smtClean="0">
                <a:solidFill>
                  <a:schemeClr val="bg1"/>
                </a:solidFill>
                <a:latin typeface="Arial" panose="020B0604020202020204" pitchFamily="34" charset="0"/>
                <a:cs typeface="Arial" panose="020B0604020202020204" pitchFamily="34" charset="0"/>
              </a:rPr>
              <a:t>Res</a:t>
            </a:r>
            <a:endParaRPr lang="uk-UA"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69247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Визначення макросу</a:t>
            </a:r>
            <a:br>
              <a:rPr lang="uk-UA" b="0" dirty="0">
                <a:solidFill>
                  <a:schemeClr val="bg1"/>
                </a:solidFill>
                <a:latin typeface="Arial" panose="020B0604020202020204" pitchFamily="34" charset="0"/>
                <a:cs typeface="Arial" panose="020B0604020202020204" pitchFamily="34" charset="0"/>
              </a:rPr>
            </a:b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За допомогою макросів як </a:t>
            </a:r>
            <a:r>
              <a:rPr lang="uk-UA" dirty="0" smtClean="0">
                <a:solidFill>
                  <a:schemeClr val="bg1"/>
                </a:solidFill>
                <a:latin typeface="Arial" panose="020B0604020202020204" pitchFamily="34" charset="0"/>
                <a:cs typeface="Arial" panose="020B0604020202020204" pitchFamily="34" charset="0"/>
              </a:rPr>
              <a:t>частини </a:t>
            </a:r>
            <a:r>
              <a:rPr lang="uk-UA" dirty="0">
                <a:solidFill>
                  <a:schemeClr val="bg1"/>
                </a:solidFill>
                <a:latin typeface="Arial" panose="020B0604020202020204" pitchFamily="34" charset="0"/>
                <a:cs typeface="Arial" panose="020B0604020202020204" pitchFamily="34" charset="0"/>
              </a:rPr>
              <a:t>ядра мови можна створювати нові синтаксичні керуючі конструкції. як WHEN, DOLIST та LOOP, а також форми визначень на кшталт DEFUN та DEFPARAMETER як </a:t>
            </a:r>
            <a:r>
              <a:rPr lang="uk-UA" dirty="0" smtClean="0">
                <a:solidFill>
                  <a:schemeClr val="bg1"/>
                </a:solidFill>
                <a:latin typeface="Arial" panose="020B0604020202020204" pitchFamily="34" charset="0"/>
                <a:cs typeface="Arial" panose="020B0604020202020204" pitchFamily="34" charset="0"/>
              </a:rPr>
              <a:t>частину </a:t>
            </a:r>
            <a:r>
              <a:rPr lang="uk-UA" dirty="0">
                <a:solidFill>
                  <a:schemeClr val="bg1"/>
                </a:solidFill>
                <a:latin typeface="Arial" panose="020B0604020202020204" pitchFamily="34" charset="0"/>
                <a:cs typeface="Arial" panose="020B0604020202020204" pitchFamily="34" charset="0"/>
              </a:rPr>
              <a:t>«стандартної бібліотеки» замість вбудовування в ядро. Це має свої наслідки для реалізації мови, але як програміста на </a:t>
            </a:r>
            <a:r>
              <a:rPr lang="uk-UA" dirty="0" err="1">
                <a:solidFill>
                  <a:schemeClr val="bg1"/>
                </a:solidFill>
                <a:latin typeface="Arial" panose="020B0604020202020204" pitchFamily="34" charset="0"/>
                <a:cs typeface="Arial" panose="020B0604020202020204" pitchFamily="34" charset="0"/>
              </a:rPr>
              <a:t>Lisp</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нас </a:t>
            </a:r>
            <a:r>
              <a:rPr lang="uk-UA" dirty="0">
                <a:solidFill>
                  <a:schemeClr val="bg1"/>
                </a:solidFill>
                <a:latin typeface="Arial" panose="020B0604020202020204" pitchFamily="34" charset="0"/>
                <a:cs typeface="Arial" panose="020B0604020202020204" pitchFamily="34" charset="0"/>
              </a:rPr>
              <a:t>більше турбуватиме те, що це дає </a:t>
            </a:r>
            <a:r>
              <a:rPr lang="uk-UA" dirty="0" smtClean="0">
                <a:solidFill>
                  <a:schemeClr val="bg1"/>
                </a:solidFill>
                <a:latin typeface="Arial" panose="020B0604020202020204" pitchFamily="34" charset="0"/>
                <a:cs typeface="Arial" panose="020B0604020202020204" pitchFamily="34" charset="0"/>
              </a:rPr>
              <a:t>нам </a:t>
            </a:r>
            <a:r>
              <a:rPr lang="uk-UA" dirty="0">
                <a:solidFill>
                  <a:schemeClr val="bg1"/>
                </a:solidFill>
                <a:latin typeface="Arial" panose="020B0604020202020204" pitchFamily="34" charset="0"/>
                <a:cs typeface="Arial" panose="020B0604020202020204" pitchFamily="34" charset="0"/>
              </a:rPr>
              <a:t>ще один спосіб розширення мови, роблячи її мовою, що краще підходить висловити рішення ваших власних програмістських проблем. </a:t>
            </a: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1763646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0" dirty="0">
                <a:solidFill>
                  <a:schemeClr val="bg1"/>
                </a:solidFill>
                <a:latin typeface="Arial" panose="020B0604020202020204" pitchFamily="34" charset="0"/>
                <a:cs typeface="Arial" panose="020B0604020202020204" pitchFamily="34" charset="0"/>
              </a:rPr>
              <a:t>dolist</a:t>
            </a:r>
            <a:endParaRPr lang="uk-UA" dirty="0"/>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(defun sum_list(lst)</a:t>
            </a:r>
          </a:p>
          <a:p>
            <a:r>
              <a:rPr lang="en-US" dirty="0">
                <a:solidFill>
                  <a:schemeClr val="bg1"/>
                </a:solidFill>
                <a:latin typeface="Arial" panose="020B0604020202020204" pitchFamily="34" charset="0"/>
                <a:cs typeface="Arial" panose="020B0604020202020204" pitchFamily="34" charset="0"/>
              </a:rPr>
              <a:t>    (let ((s 0))</a:t>
            </a:r>
          </a:p>
          <a:p>
            <a:r>
              <a:rPr lang="en-US" dirty="0">
                <a:solidFill>
                  <a:schemeClr val="bg1"/>
                </a:solidFill>
                <a:latin typeface="Arial" panose="020B0604020202020204" pitchFamily="34" charset="0"/>
                <a:cs typeface="Arial" panose="020B0604020202020204" pitchFamily="34" charset="0"/>
              </a:rPr>
              <a:t>         (dolist (a lst s)</a:t>
            </a:r>
          </a:p>
          <a:p>
            <a:r>
              <a:rPr lang="en-US" dirty="0">
                <a:solidFill>
                  <a:schemeClr val="bg1"/>
                </a:solidFill>
                <a:latin typeface="Arial" panose="020B0604020202020204" pitchFamily="34" charset="0"/>
                <a:cs typeface="Arial" panose="020B0604020202020204" pitchFamily="34" charset="0"/>
              </a:rPr>
              <a:t>                 (setq s (+ a s))</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1088329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0" dirty="0">
                <a:solidFill>
                  <a:schemeClr val="bg1"/>
                </a:solidFill>
                <a:latin typeface="Arial" panose="020B0604020202020204" pitchFamily="34" charset="0"/>
                <a:cs typeface="Arial" panose="020B0604020202020204" pitchFamily="34" charset="0"/>
              </a:rPr>
              <a:t>dotimes</a:t>
            </a:r>
            <a:endParaRPr lang="uk-UA"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Конструкція </a:t>
            </a:r>
            <a:r>
              <a:rPr lang="en-US" dirty="0" smtClean="0">
                <a:solidFill>
                  <a:schemeClr val="bg1"/>
                </a:solidFill>
                <a:latin typeface="Arial" panose="020B0604020202020204" pitchFamily="34" charset="0"/>
                <a:cs typeface="Arial" panose="020B0604020202020204" pitchFamily="34" charset="0"/>
              </a:rPr>
              <a:t>dotimes</a:t>
            </a:r>
            <a:r>
              <a:rPr lang="uk-UA" dirty="0" smtClean="0">
                <a:solidFill>
                  <a:schemeClr val="bg1"/>
                </a:solidFill>
                <a:latin typeface="Arial" panose="020B0604020202020204" pitchFamily="34" charset="0"/>
                <a:cs typeface="Arial" panose="020B0604020202020204" pitchFamily="34" charset="0"/>
              </a:rPr>
              <a:t> має вигляд</a:t>
            </a:r>
          </a:p>
          <a:p>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dotimes</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I n Res)</a:t>
            </a: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(loop body)</a:t>
            </a:r>
          </a:p>
          <a:p>
            <a:r>
              <a:rPr lang="en-US" dirty="0" smtClean="0">
                <a:solidFill>
                  <a:schemeClr val="bg1"/>
                </a:solidFill>
                <a:latin typeface="Arial" panose="020B0604020202020204" pitchFamily="34" charset="0"/>
                <a:cs typeface="Arial" panose="020B0604020202020204" pitchFamily="34" charset="0"/>
              </a:rPr>
              <a:t>)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Створюється змінна, яка послідовно приймає значення</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0,1,2,…,</a:t>
            </a:r>
            <a:r>
              <a:rPr lang="en-US" dirty="0" smtClean="0">
                <a:solidFill>
                  <a:srgbClr val="FF0000"/>
                </a:solidFill>
                <a:latin typeface="Arial" panose="020B0604020202020204" pitchFamily="34" charset="0"/>
                <a:cs typeface="Arial" panose="020B0604020202020204" pitchFamily="34" charset="0"/>
              </a:rPr>
              <a:t>n-1</a:t>
            </a:r>
            <a:endParaRPr lang="uk-UA" dirty="0" smtClean="0">
              <a:solidFill>
                <a:srgbClr val="FF0000"/>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Для кожного </a:t>
            </a:r>
            <a:r>
              <a:rPr lang="en-US" dirty="0" smtClean="0">
                <a:solidFill>
                  <a:schemeClr val="bg1"/>
                </a:solidFill>
                <a:latin typeface="Arial" panose="020B0604020202020204" pitchFamily="34" charset="0"/>
                <a:cs typeface="Arial" panose="020B0604020202020204" pitchFamily="34" charset="0"/>
              </a:rPr>
              <a:t>i</a:t>
            </a:r>
            <a:r>
              <a:rPr lang="uk-UA" dirty="0" smtClean="0">
                <a:solidFill>
                  <a:schemeClr val="bg1"/>
                </a:solidFill>
                <a:latin typeface="Arial" panose="020B0604020202020204" pitchFamily="34" charset="0"/>
                <a:cs typeface="Arial" panose="020B0604020202020204" pitchFamily="34" charset="0"/>
              </a:rPr>
              <a:t> виконується тіло циклу .</a:t>
            </a:r>
          </a:p>
          <a:p>
            <a:r>
              <a:rPr lang="uk-UA" dirty="0" smtClean="0">
                <a:solidFill>
                  <a:schemeClr val="bg1"/>
                </a:solidFill>
                <a:latin typeface="Arial" panose="020B0604020202020204" pitchFamily="34" charset="0"/>
                <a:cs typeface="Arial" panose="020B0604020202020204" pitchFamily="34" charset="0"/>
              </a:rPr>
              <a:t>Повертається </a:t>
            </a:r>
            <a:r>
              <a:rPr lang="en-US" dirty="0" smtClean="0">
                <a:solidFill>
                  <a:schemeClr val="bg1"/>
                </a:solidFill>
                <a:latin typeface="Arial" panose="020B0604020202020204" pitchFamily="34" charset="0"/>
                <a:cs typeface="Arial" panose="020B0604020202020204" pitchFamily="34" charset="0"/>
              </a:rPr>
              <a:t>Res</a:t>
            </a:r>
            <a:endParaRPr lang="uk-UA"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27956997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0" dirty="0">
                <a:solidFill>
                  <a:schemeClr val="bg1"/>
                </a:solidFill>
                <a:latin typeface="Arial" panose="020B0604020202020204" pitchFamily="34" charset="0"/>
                <a:cs typeface="Arial" panose="020B0604020202020204" pitchFamily="34" charset="0"/>
              </a:rPr>
              <a:t>dotimes</a:t>
            </a:r>
            <a:endParaRPr lang="uk-UA" dirty="0"/>
          </a:p>
        </p:txBody>
      </p:sp>
      <p:sp>
        <p:nvSpPr>
          <p:cNvPr id="3" name="Объект 2"/>
          <p:cNvSpPr>
            <a:spLocks noGrp="1"/>
          </p:cNvSpPr>
          <p:nvPr>
            <p:ph idx="1"/>
          </p:nvPr>
        </p:nvSpPr>
        <p:spPr/>
        <p:txBody>
          <a:bodyPr/>
          <a:lstStyle/>
          <a:p>
            <a:r>
              <a:rPr lang="pt-BR" dirty="0">
                <a:solidFill>
                  <a:schemeClr val="bg1"/>
                </a:solidFill>
                <a:latin typeface="Arial" panose="020B0604020202020204" pitchFamily="34" charset="0"/>
                <a:cs typeface="Arial" panose="020B0604020202020204" pitchFamily="34" charset="0"/>
              </a:rPr>
              <a:t>(dotimes (i 11 s)</a:t>
            </a:r>
          </a:p>
          <a:p>
            <a:r>
              <a:rPr lang="pt-BR" dirty="0">
                <a:solidFill>
                  <a:schemeClr val="bg1"/>
                </a:solidFill>
                <a:latin typeface="Arial" panose="020B0604020202020204" pitchFamily="34" charset="0"/>
                <a:cs typeface="Arial" panose="020B0604020202020204" pitchFamily="34" charset="0"/>
              </a:rPr>
              <a:t>  (setq s (+ 1 (* 2 i)))</a:t>
            </a:r>
          </a:p>
          <a:p>
            <a:r>
              <a:rPr lang="pt-BR" dirty="0">
                <a:solidFill>
                  <a:schemeClr val="bg1"/>
                </a:solidFill>
                <a:latin typeface="Arial" panose="020B0604020202020204" pitchFamily="34" charset="0"/>
                <a:cs typeface="Arial" panose="020B0604020202020204" pitchFamily="34" charset="0"/>
              </a:rPr>
              <a:t>  </a:t>
            </a:r>
          </a:p>
          <a:p>
            <a:r>
              <a:rPr lang="pt-BR" dirty="0">
                <a:solidFill>
                  <a:schemeClr val="bg1"/>
                </a:solidFill>
                <a:latin typeface="Arial" panose="020B0604020202020204" pitchFamily="34" charset="0"/>
                <a:cs typeface="Arial" panose="020B0604020202020204" pitchFamily="34" charset="0"/>
              </a:rPr>
              <a:t>)</a:t>
            </a: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spTree>
    <p:extLst>
      <p:ext uri="{BB962C8B-B14F-4D97-AF65-F5344CB8AC3E}">
        <p14:creationId xmlns:p14="http://schemas.microsoft.com/office/powerpoint/2010/main" val="1189666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Циклічне речення</a:t>
            </a:r>
            <a:r>
              <a:rPr lang="en-US" b="0" dirty="0" smtClean="0">
                <a:solidFill>
                  <a:schemeClr val="bg1"/>
                </a:solidFill>
                <a:latin typeface="Arial" panose="020B0604020202020204" pitchFamily="34" charset="0"/>
                <a:cs typeface="Arial" panose="020B0604020202020204" pitchFamily="34" charset="0"/>
              </a:rPr>
              <a:t> </a:t>
            </a:r>
            <a:r>
              <a:rPr lang="en-US" b="0" dirty="0">
                <a:solidFill>
                  <a:schemeClr val="bg1"/>
                </a:solidFill>
                <a:latin typeface="Arial" panose="020B0604020202020204" pitchFamily="34" charset="0"/>
                <a:cs typeface="Arial" panose="020B0604020202020204" pitchFamily="34" charset="0"/>
              </a:rPr>
              <a:t>DO</a:t>
            </a:r>
            <a:r>
              <a:rPr lang="uk-UA" b="0" dirty="0">
                <a:solidFill>
                  <a:schemeClr val="bg1"/>
                </a:solidFill>
                <a:latin typeface="Arial" panose="020B0604020202020204" pitchFamily="34" charset="0"/>
                <a:cs typeface="Arial" panose="020B0604020202020204" pitchFamily="34" charset="0"/>
              </a:rPr>
              <a:t>. </a:t>
            </a:r>
            <a:br>
              <a:rPr lang="uk-UA" b="0" dirty="0">
                <a:solidFill>
                  <a:schemeClr val="bg1"/>
                </a:solidFill>
                <a:latin typeface="Arial" panose="020B0604020202020204" pitchFamily="34" charset="0"/>
                <a:cs typeface="Arial" panose="020B0604020202020204" pitchFamily="34" charset="0"/>
              </a:rPr>
            </a:b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Найбільш </a:t>
            </a:r>
            <a:r>
              <a:rPr lang="uk-UA" dirty="0" smtClean="0">
                <a:solidFill>
                  <a:schemeClr val="bg1"/>
                </a:solidFill>
                <a:latin typeface="Arial" panose="020B0604020202020204" pitchFamily="34" charset="0"/>
                <a:cs typeface="Arial" panose="020B0604020202020204" pitchFamily="34" charset="0"/>
              </a:rPr>
              <a:t>загальним циклічним реченням є</a:t>
            </a:r>
            <a:r>
              <a:rPr lang="en-US" dirty="0" smtClean="0">
                <a:solidFill>
                  <a:schemeClr val="bg1"/>
                </a:solidFill>
                <a:latin typeface="Arial" panose="020B0604020202020204" pitchFamily="34" charset="0"/>
                <a:cs typeface="Arial" panose="020B0604020202020204" pitchFamily="34" charset="0"/>
              </a:rPr>
              <a:t> DO</a:t>
            </a:r>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З </a:t>
            </a:r>
            <a:r>
              <a:rPr lang="uk-UA" dirty="0">
                <a:solidFill>
                  <a:schemeClr val="bg1"/>
                </a:solidFill>
                <a:latin typeface="Arial" panose="020B0604020202020204" pitchFamily="34" charset="0"/>
                <a:cs typeface="Arial" panose="020B0604020202020204" pitchFamily="34" charset="0"/>
              </a:rPr>
              <a:t>його допомогою можна </a:t>
            </a:r>
            <a:r>
              <a:rPr lang="uk-UA" dirty="0" smtClean="0">
                <a:solidFill>
                  <a:schemeClr val="bg1"/>
                </a:solidFill>
                <a:latin typeface="Arial" panose="020B0604020202020204" pitchFamily="34" charset="0"/>
                <a:cs typeface="Arial" panose="020B0604020202020204" pitchFamily="34" charset="0"/>
              </a:rPr>
              <a:t>задати</a:t>
            </a:r>
          </a:p>
          <a:p>
            <a:r>
              <a:rPr lang="uk-UA" dirty="0" smtClean="0">
                <a:solidFill>
                  <a:schemeClr val="bg1"/>
                </a:solidFill>
                <a:latin typeface="Arial" panose="020B0604020202020204" pitchFamily="34" charset="0"/>
                <a:cs typeface="Arial" panose="020B0604020202020204" pitchFamily="34" charset="0"/>
              </a:rPr>
              <a:t>1.Набір </a:t>
            </a:r>
            <a:r>
              <a:rPr lang="uk-UA" dirty="0">
                <a:solidFill>
                  <a:schemeClr val="bg1"/>
                </a:solidFill>
                <a:latin typeface="Arial" panose="020B0604020202020204" pitchFamily="34" charset="0"/>
                <a:cs typeface="Arial" panose="020B0604020202020204" pitchFamily="34" charset="0"/>
              </a:rPr>
              <a:t>внутрішніх статичних змінних з початковими значеннями, як у </a:t>
            </a:r>
            <a:r>
              <a:rPr lang="uk-UA" dirty="0" smtClean="0">
                <a:solidFill>
                  <a:schemeClr val="bg1"/>
                </a:solidFill>
                <a:latin typeface="Arial" panose="020B0604020202020204" pitchFamily="34" charset="0"/>
                <a:cs typeface="Arial" panose="020B0604020202020204" pitchFamily="34" charset="0"/>
              </a:rPr>
              <a:t>реченні </a:t>
            </a:r>
            <a:r>
              <a:rPr lang="en-US" dirty="0" smtClean="0">
                <a:solidFill>
                  <a:schemeClr val="bg1"/>
                </a:solidFill>
                <a:latin typeface="Arial" panose="020B0604020202020204" pitchFamily="34" charset="0"/>
                <a:cs typeface="Arial" panose="020B0604020202020204" pitchFamily="34" charset="0"/>
              </a:rPr>
              <a:t>Let</a:t>
            </a:r>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2.Ряд </a:t>
            </a:r>
            <a:r>
              <a:rPr lang="uk-UA" dirty="0">
                <a:solidFill>
                  <a:schemeClr val="bg1"/>
                </a:solidFill>
                <a:latin typeface="Arial" panose="020B0604020202020204" pitchFamily="34" charset="0"/>
                <a:cs typeface="Arial" panose="020B0604020202020204" pitchFamily="34" charset="0"/>
              </a:rPr>
              <a:t>форм, що обчислюються послідовно в циклі.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3</a:t>
            </a:r>
            <a:r>
              <a:rPr lang="uk-UA" dirty="0">
                <a:solidFill>
                  <a:schemeClr val="bg1"/>
                </a:solidFill>
                <a:latin typeface="Arial" panose="020B0604020202020204" pitchFamily="34" charset="0"/>
                <a:cs typeface="Arial" panose="020B0604020202020204" pitchFamily="34" charset="0"/>
              </a:rPr>
              <a:t>. Зміни внутрішніх змінних після кожної ітерації (наприклад, нарощування лічильника).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4.Умова </a:t>
            </a:r>
            <a:r>
              <a:rPr lang="uk-UA" dirty="0">
                <a:solidFill>
                  <a:schemeClr val="bg1"/>
                </a:solidFill>
                <a:latin typeface="Arial" panose="020B0604020202020204" pitchFamily="34" charset="0"/>
                <a:cs typeface="Arial" panose="020B0604020202020204" pitchFamily="34" charset="0"/>
              </a:rPr>
              <a:t>закінчення циклу і вираз, значення якого буде значенням </a:t>
            </a:r>
            <a:r>
              <a:rPr lang="uk-UA" dirty="0" smtClean="0">
                <a:solidFill>
                  <a:schemeClr val="bg1"/>
                </a:solidFill>
                <a:latin typeface="Arial" panose="020B0604020202020204" pitchFamily="34" charset="0"/>
                <a:cs typeface="Arial" panose="020B0604020202020204" pitchFamily="34" charset="0"/>
              </a:rPr>
              <a:t>всього речення .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38111868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Речення має </a:t>
            </a:r>
            <a:r>
              <a:rPr lang="uk-UA" dirty="0">
                <a:solidFill>
                  <a:schemeClr val="bg1"/>
                </a:solidFill>
                <a:latin typeface="Arial" panose="020B0604020202020204" pitchFamily="34" charset="0"/>
                <a:cs typeface="Arial" panose="020B0604020202020204" pitchFamily="34" charset="0"/>
              </a:rPr>
              <a:t>таку форму: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Do ((var1 знач1 крок1) (var2 знач2 крок2)…) </a:t>
            </a:r>
            <a:r>
              <a:rPr lang="uk-UA" dirty="0" smtClean="0">
                <a:solidFill>
                  <a:schemeClr val="bg1"/>
                </a:solidFill>
                <a:latin typeface="Arial" panose="020B0604020202020204" pitchFamily="34" charset="0"/>
                <a:cs typeface="Arial" panose="020B0604020202020204" pitchFamily="34" charset="0"/>
              </a:rPr>
              <a:t>    </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умова_закінчення форма11 форма12 ...)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форма21 </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форма22</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a:t>
            </a: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1651557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Функція зведення в ступінь</a:t>
            </a:r>
            <a:endParaRPr lang="uk-UA" dirty="0"/>
          </a:p>
        </p:txBody>
      </p:sp>
      <p:sp>
        <p:nvSpPr>
          <p:cNvPr id="3" name="Объект 2"/>
          <p:cNvSpPr>
            <a:spLocks noGrp="1"/>
          </p:cNvSpPr>
          <p:nvPr>
            <p:ph idx="1"/>
          </p:nvPr>
        </p:nvSpPr>
        <p:spPr/>
        <p:txBody>
          <a:bodyPr/>
          <a:lstStyle/>
          <a:p>
            <a:r>
              <a:rPr lang="pt-BR" dirty="0">
                <a:solidFill>
                  <a:schemeClr val="bg1"/>
                </a:solidFill>
                <a:latin typeface="Arial" panose="020B0604020202020204" pitchFamily="34" charset="0"/>
                <a:cs typeface="Arial" panose="020B0604020202020204" pitchFamily="34" charset="0"/>
              </a:rPr>
              <a:t>(defun expt1 (x n)</a:t>
            </a:r>
          </a:p>
          <a:p>
            <a:r>
              <a:rPr lang="pt-BR" dirty="0">
                <a:solidFill>
                  <a:schemeClr val="bg1"/>
                </a:solidFill>
                <a:latin typeface="Arial" panose="020B0604020202020204" pitchFamily="34" charset="0"/>
                <a:cs typeface="Arial" panose="020B0604020202020204" pitchFamily="34" charset="0"/>
              </a:rPr>
              <a:t>     (do ((r 1))</a:t>
            </a:r>
          </a:p>
          <a:p>
            <a:r>
              <a:rPr lang="pt-BR" dirty="0">
                <a:solidFill>
                  <a:schemeClr val="bg1"/>
                </a:solidFill>
                <a:latin typeface="Arial" panose="020B0604020202020204" pitchFamily="34" charset="0"/>
                <a:cs typeface="Arial" panose="020B0604020202020204" pitchFamily="34" charset="0"/>
              </a:rPr>
              <a:t>       ((= n 0) r)</a:t>
            </a:r>
          </a:p>
          <a:p>
            <a:r>
              <a:rPr lang="pt-BR" dirty="0">
                <a:solidFill>
                  <a:schemeClr val="bg1"/>
                </a:solidFill>
                <a:latin typeface="Arial" panose="020B0604020202020204" pitchFamily="34" charset="0"/>
                <a:cs typeface="Arial" panose="020B0604020202020204" pitchFamily="34" charset="0"/>
              </a:rPr>
              <a:t>       (setq r (* r x))</a:t>
            </a:r>
          </a:p>
          <a:p>
            <a:r>
              <a:rPr lang="pt-BR" dirty="0">
                <a:solidFill>
                  <a:schemeClr val="bg1"/>
                </a:solidFill>
                <a:latin typeface="Arial" panose="020B0604020202020204" pitchFamily="34" charset="0"/>
                <a:cs typeface="Arial" panose="020B0604020202020204" pitchFamily="34" charset="0"/>
              </a:rPr>
              <a:t>       (setq n (- n 1))</a:t>
            </a:r>
          </a:p>
          <a:p>
            <a:r>
              <a:rPr lang="pt-BR" dirty="0">
                <a:solidFill>
                  <a:schemeClr val="bg1"/>
                </a:solidFill>
                <a:latin typeface="Arial" panose="020B0604020202020204" pitchFamily="34" charset="0"/>
                <a:cs typeface="Arial" panose="020B0604020202020204" pitchFamily="34" charset="0"/>
              </a:rPr>
              <a:t>      )</a:t>
            </a:r>
          </a:p>
          <a:p>
            <a:r>
              <a:rPr lang="pt-BR" dirty="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Рекурсія вверх</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spTree>
    <p:extLst>
      <p:ext uri="{BB962C8B-B14F-4D97-AF65-F5344CB8AC3E}">
        <p14:creationId xmlns:p14="http://schemas.microsoft.com/office/powerpoint/2010/main" val="750508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Функція </a:t>
            </a:r>
            <a:r>
              <a:rPr lang="uk-UA" b="0" dirty="0">
                <a:solidFill>
                  <a:schemeClr val="bg1"/>
                </a:solidFill>
                <a:latin typeface="Arial" panose="020B0604020202020204" pitchFamily="34" charset="0"/>
                <a:cs typeface="Arial" panose="020B0604020202020204" pitchFamily="34" charset="0"/>
              </a:rPr>
              <a:t>зведення в ступінь</a:t>
            </a:r>
          </a:p>
        </p:txBody>
      </p:sp>
      <p:sp>
        <p:nvSpPr>
          <p:cNvPr id="3" name="Объект 2"/>
          <p:cNvSpPr>
            <a:spLocks noGrp="1"/>
          </p:cNvSpPr>
          <p:nvPr>
            <p:ph idx="1"/>
          </p:nvPr>
        </p:nvSpPr>
        <p:spPr/>
        <p:txBody>
          <a:bodyPr/>
          <a:lstStyle/>
          <a:p>
            <a:r>
              <a:rPr lang="pt-BR" dirty="0">
                <a:solidFill>
                  <a:schemeClr val="bg1"/>
                </a:solidFill>
                <a:latin typeface="Arial" panose="020B0604020202020204" pitchFamily="34" charset="0"/>
                <a:cs typeface="Arial" panose="020B0604020202020204" pitchFamily="34" charset="0"/>
              </a:rPr>
              <a:t>(defun expt2 (x n)</a:t>
            </a:r>
          </a:p>
          <a:p>
            <a:r>
              <a:rPr lang="pt-BR" dirty="0">
                <a:solidFill>
                  <a:schemeClr val="bg1"/>
                </a:solidFill>
                <a:latin typeface="Arial" panose="020B0604020202020204" pitchFamily="34" charset="0"/>
                <a:cs typeface="Arial" panose="020B0604020202020204" pitchFamily="34" charset="0"/>
              </a:rPr>
              <a:t>     (do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pt-BR" dirty="0" smtClean="0">
                <a:solidFill>
                  <a:schemeClr val="bg1"/>
                </a:solidFill>
                <a:latin typeface="Arial" panose="020B0604020202020204" pitchFamily="34" charset="0"/>
                <a:cs typeface="Arial" panose="020B0604020202020204" pitchFamily="34" charset="0"/>
              </a:rPr>
              <a:t>((</a:t>
            </a:r>
            <a:r>
              <a:rPr lang="pt-BR" dirty="0">
                <a:solidFill>
                  <a:schemeClr val="bg1"/>
                </a:solidFill>
                <a:latin typeface="Arial" panose="020B0604020202020204" pitchFamily="34" charset="0"/>
                <a:cs typeface="Arial" panose="020B0604020202020204" pitchFamily="34" charset="0"/>
              </a:rPr>
              <a:t>r x (* r x))</a:t>
            </a:r>
          </a:p>
          <a:p>
            <a:r>
              <a:rPr lang="pt-BR" dirty="0">
                <a:solidFill>
                  <a:schemeClr val="bg1"/>
                </a:solidFill>
                <a:latin typeface="Arial" panose="020B0604020202020204" pitchFamily="34" charset="0"/>
                <a:cs typeface="Arial" panose="020B0604020202020204" pitchFamily="34" charset="0"/>
              </a:rPr>
              <a:t>         (count n (- count 1)))</a:t>
            </a:r>
          </a:p>
          <a:p>
            <a:r>
              <a:rPr lang="pt-BR" dirty="0">
                <a:solidFill>
                  <a:schemeClr val="bg1"/>
                </a:solidFill>
                <a:latin typeface="Arial" panose="020B0604020202020204" pitchFamily="34" charset="0"/>
                <a:cs typeface="Arial" panose="020B0604020202020204" pitchFamily="34" charset="0"/>
              </a:rPr>
              <a:t>         ((= count 1) r )</a:t>
            </a:r>
          </a:p>
          <a:p>
            <a:r>
              <a:rPr lang="pt-BR" dirty="0">
                <a:solidFill>
                  <a:schemeClr val="bg1"/>
                </a:solidFill>
                <a:latin typeface="Arial" panose="020B0604020202020204" pitchFamily="34" charset="0"/>
                <a:cs typeface="Arial" panose="020B0604020202020204" pitchFamily="34" charset="0"/>
              </a:rPr>
              <a:t>     )</a:t>
            </a:r>
          </a:p>
          <a:p>
            <a:r>
              <a:rPr lang="pt-BR" dirty="0">
                <a:solidFill>
                  <a:schemeClr val="bg1"/>
                </a:solidFill>
                <a:latin typeface="Arial" panose="020B0604020202020204" pitchFamily="34" charset="0"/>
                <a:cs typeface="Arial" panose="020B0604020202020204" pitchFamily="34" charset="0"/>
              </a:rPr>
              <a:t>) </a:t>
            </a:r>
          </a:p>
          <a:p>
            <a:r>
              <a:rPr lang="uk-UA" dirty="0">
                <a:solidFill>
                  <a:schemeClr val="bg1"/>
                </a:solidFill>
                <a:latin typeface="Arial" panose="020B0604020202020204" pitchFamily="34" charset="0"/>
                <a:cs typeface="Arial" panose="020B0604020202020204" pitchFamily="34" charset="0"/>
              </a:rPr>
              <a:t>Рекурсія </a:t>
            </a:r>
            <a:r>
              <a:rPr lang="uk-UA" dirty="0" smtClean="0">
                <a:solidFill>
                  <a:schemeClr val="bg1"/>
                </a:solidFill>
                <a:latin typeface="Arial" panose="020B0604020202020204" pitchFamily="34" charset="0"/>
                <a:cs typeface="Arial" panose="020B0604020202020204" pitchFamily="34" charset="0"/>
              </a:rPr>
              <a:t>вниз</a:t>
            </a:r>
            <a:endParaRPr lang="uk-UA"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spTree>
    <p:extLst>
      <p:ext uri="{BB962C8B-B14F-4D97-AF65-F5344CB8AC3E}">
        <p14:creationId xmlns:p14="http://schemas.microsoft.com/office/powerpoint/2010/main" val="2624965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Обчислення факторіалу</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(defun factor (n)</a:t>
            </a:r>
          </a:p>
          <a:p>
            <a:r>
              <a:rPr lang="en-US" dirty="0">
                <a:solidFill>
                  <a:schemeClr val="bg1"/>
                </a:solidFill>
                <a:latin typeface="Arial" panose="020B0604020202020204" pitchFamily="34" charset="0"/>
                <a:cs typeface="Arial" panose="020B0604020202020204" pitchFamily="34" charset="0"/>
              </a:rPr>
              <a:t>       (let ((f 1))</a:t>
            </a:r>
          </a:p>
          <a:p>
            <a:r>
              <a:rPr lang="en-US" dirty="0">
                <a:solidFill>
                  <a:schemeClr val="bg1"/>
                </a:solidFill>
                <a:latin typeface="Arial" panose="020B0604020202020204" pitchFamily="34" charset="0"/>
                <a:cs typeface="Arial" panose="020B0604020202020204" pitchFamily="34" charset="0"/>
              </a:rPr>
              <a:t>            (do ((i 2 (+ i 1)))</a:t>
            </a:r>
          </a:p>
          <a:p>
            <a:r>
              <a:rPr lang="en-US" dirty="0">
                <a:solidFill>
                  <a:schemeClr val="bg1"/>
                </a:solidFill>
                <a:latin typeface="Arial" panose="020B0604020202020204" pitchFamily="34" charset="0"/>
                <a:cs typeface="Arial" panose="020B0604020202020204" pitchFamily="34" charset="0"/>
              </a:rPr>
              <a:t>                ((&gt; i n) f)</a:t>
            </a:r>
          </a:p>
          <a:p>
            <a:r>
              <a:rPr lang="en-US" dirty="0">
                <a:solidFill>
                  <a:schemeClr val="bg1"/>
                </a:solidFill>
                <a:latin typeface="Arial" panose="020B0604020202020204" pitchFamily="34" charset="0"/>
                <a:cs typeface="Arial" panose="020B0604020202020204" pitchFamily="34" charset="0"/>
              </a:rPr>
              <a:t>                (setf f (* f i))</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       )</a:t>
            </a:r>
          </a:p>
          <a:p>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Початкове значення змінної циклу    2 </a:t>
            </a:r>
          </a:p>
          <a:p>
            <a:r>
              <a:rPr lang="uk-UA" dirty="0" smtClean="0">
                <a:solidFill>
                  <a:schemeClr val="bg1"/>
                </a:solidFill>
                <a:latin typeface="Arial" panose="020B0604020202020204" pitchFamily="34" charset="0"/>
                <a:cs typeface="Arial" panose="020B0604020202020204" pitchFamily="34" charset="0"/>
              </a:rPr>
              <a:t>Крок по змінній  1</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spTree>
    <p:extLst>
      <p:ext uri="{BB962C8B-B14F-4D97-AF65-F5344CB8AC3E}">
        <p14:creationId xmlns:p14="http://schemas.microsoft.com/office/powerpoint/2010/main" val="15575814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Числа Фібоначчі</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(do ((n 0 (1+ n))</a:t>
            </a:r>
          </a:p>
          <a:p>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cur 0 next)</a:t>
            </a:r>
          </a:p>
          <a:p>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next 1 (+ cur next</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10 n) cur))</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38</a:t>
            </a:fld>
            <a:endParaRPr lang="ru-RU" dirty="0"/>
          </a:p>
        </p:txBody>
      </p:sp>
    </p:spTree>
    <p:extLst>
      <p:ext uri="{BB962C8B-B14F-4D97-AF65-F5344CB8AC3E}">
        <p14:creationId xmlns:p14="http://schemas.microsoft.com/office/powerpoint/2010/main" val="21193586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Циклічна конструкція </a:t>
            </a:r>
            <a:r>
              <a:rPr lang="uk-UA" b="0" dirty="0">
                <a:solidFill>
                  <a:schemeClr val="bg1"/>
                </a:solidFill>
                <a:latin typeface="Arial" panose="020B0604020202020204" pitchFamily="34" charset="0"/>
                <a:cs typeface="Arial" panose="020B0604020202020204" pitchFamily="34" charset="0"/>
              </a:rPr>
              <a:t>LOOP</a:t>
            </a:r>
            <a:r>
              <a:rPr lang="uk-UA" b="0" dirty="0" smtClean="0">
                <a:solidFill>
                  <a:schemeClr val="bg1"/>
                </a:solidFill>
                <a:latin typeface="Arial" panose="020B0604020202020204" pitchFamily="34" charset="0"/>
                <a:cs typeface="Arial" panose="020B0604020202020204" pitchFamily="34" charset="0"/>
              </a:rPr>
              <a:t> </a:t>
            </a: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Ви можете робити в LOOP наступне</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ітерувати змінну чисельно чи з різних структур даних;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збирати, підраховувати, підсумовувати, шукати максимальне та мінімальне </a:t>
            </a:r>
            <a:r>
              <a:rPr lang="uk-UA" dirty="0" smtClean="0">
                <a:solidFill>
                  <a:schemeClr val="bg1"/>
                </a:solidFill>
                <a:latin typeface="Arial" panose="020B0604020202020204" pitchFamily="34" charset="0"/>
                <a:cs typeface="Arial" panose="020B0604020202020204" pitchFamily="34" charset="0"/>
              </a:rPr>
              <a:t>значення </a:t>
            </a:r>
            <a:r>
              <a:rPr lang="uk-UA" dirty="0">
                <a:solidFill>
                  <a:schemeClr val="bg1"/>
                </a:solidFill>
                <a:latin typeface="Arial" panose="020B0604020202020204" pitchFamily="34" charset="0"/>
                <a:cs typeface="Arial" panose="020B0604020202020204" pitchFamily="34" charset="0"/>
              </a:rPr>
              <a:t>за даними, що переглядаються під час циклу;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виконувати довільні вирази Lisp</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вирішувати, коли зупинити цикл;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здійснювати певні дії за заданих умов. </a:t>
            </a:r>
          </a:p>
        </p:txBody>
      </p:sp>
      <p:sp>
        <p:nvSpPr>
          <p:cNvPr id="4" name="Номер слайда 3"/>
          <p:cNvSpPr>
            <a:spLocks noGrp="1"/>
          </p:cNvSpPr>
          <p:nvPr>
            <p:ph type="sldNum" sz="quarter" idx="12"/>
          </p:nvPr>
        </p:nvSpPr>
        <p:spPr/>
        <p:txBody>
          <a:bodyPr/>
          <a:lstStyle/>
          <a:p>
            <a:fld id="{B19B0651-EE4F-4900-A07F-96A6BFA9D0F0}" type="slidenum">
              <a:rPr lang="ru-RU" smtClean="0"/>
              <a:t>39</a:t>
            </a:fld>
            <a:endParaRPr lang="ru-RU" dirty="0"/>
          </a:p>
        </p:txBody>
      </p:sp>
    </p:spTree>
    <p:extLst>
      <p:ext uri="{BB962C8B-B14F-4D97-AF65-F5344CB8AC3E}">
        <p14:creationId xmlns:p14="http://schemas.microsoft.com/office/powerpoint/2010/main" val="161865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Визначення макросу</a:t>
            </a:r>
            <a:br>
              <a:rPr lang="uk-UA" b="0" dirty="0">
                <a:solidFill>
                  <a:schemeClr val="bg1"/>
                </a:solidFill>
                <a:latin typeface="Arial" panose="020B0604020202020204" pitchFamily="34" charset="0"/>
                <a:cs typeface="Arial" panose="020B0604020202020204" pitchFamily="34" charset="0"/>
              </a:rPr>
            </a:br>
            <a:endParaRPr lang="uk-UA"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Технічно, </a:t>
            </a:r>
            <a:r>
              <a:rPr lang="uk-UA" b="1" i="1" dirty="0">
                <a:solidFill>
                  <a:schemeClr val="bg1"/>
                </a:solidFill>
                <a:latin typeface="Arial" panose="020B0604020202020204" pitchFamily="34" charset="0"/>
                <a:cs typeface="Arial" panose="020B0604020202020204" pitchFamily="34" charset="0"/>
              </a:rPr>
              <a:t>макрос – це функція, яка приймає s-вираз як аргументи і повертає форму LISP, яка потім </a:t>
            </a:r>
            <a:r>
              <a:rPr lang="uk-UA" b="1" i="1" dirty="0" smtClean="0">
                <a:solidFill>
                  <a:schemeClr val="bg1"/>
                </a:solidFill>
                <a:latin typeface="Arial" panose="020B0604020202020204" pitchFamily="34" charset="0"/>
                <a:cs typeface="Arial" panose="020B0604020202020204" pitchFamily="34" charset="0"/>
              </a:rPr>
              <a:t>обчислюється (оцінюється).</a:t>
            </a:r>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LISP іменований макрос визначається за допомогою іншого макросу з ім'ям defmacro. Синтаксис визначення макросу – </a:t>
            </a:r>
            <a:endParaRPr lang="en-US" dirty="0" smtClean="0">
              <a:solidFill>
                <a:schemeClr val="bg1"/>
              </a:solidFill>
              <a:latin typeface="Arial" panose="020B0604020202020204" pitchFamily="34" charset="0"/>
              <a:cs typeface="Arial" panose="020B0604020202020204" pitchFamily="34" charset="0"/>
            </a:endParaRPr>
          </a:p>
          <a:p>
            <a:r>
              <a:rPr lang="uk-UA" b="1" i="1" dirty="0" smtClean="0">
                <a:solidFill>
                  <a:schemeClr val="bg1"/>
                </a:solidFill>
                <a:latin typeface="Arial" panose="020B0604020202020204" pitchFamily="34" charset="0"/>
                <a:cs typeface="Arial" panose="020B0604020202020204" pitchFamily="34" charset="0"/>
              </a:rPr>
              <a:t>(</a:t>
            </a:r>
            <a:r>
              <a:rPr lang="uk-UA" b="1" i="1" dirty="0">
                <a:solidFill>
                  <a:schemeClr val="bg1"/>
                </a:solidFill>
                <a:latin typeface="Arial" panose="020B0604020202020204" pitchFamily="34" charset="0"/>
                <a:cs typeface="Arial" panose="020B0604020202020204" pitchFamily="34" charset="0"/>
              </a:rPr>
              <a:t>defmacro macro-name (parameter-list)) "Optional documentation string." body-form </a:t>
            </a:r>
            <a:endParaRPr lang="en-US" b="1" i="1"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8533498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Циклічна конструкція LOOP</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Крім того, LOOP надає синтакс для наступного: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створення локальних змінних для використання усередині циклу;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завдання довільних виразів Lisp для виконання перед та після циклу</a:t>
            </a: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40</a:t>
            </a:fld>
            <a:endParaRPr lang="ru-RU" dirty="0"/>
          </a:p>
        </p:txBody>
      </p:sp>
    </p:spTree>
    <p:extLst>
      <p:ext uri="{BB962C8B-B14F-4D97-AF65-F5344CB8AC3E}">
        <p14:creationId xmlns:p14="http://schemas.microsoft.com/office/powerpoint/2010/main" val="3483656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Управління </a:t>
            </a:r>
            <a:r>
              <a:rPr lang="uk-UA" b="0" dirty="0">
                <a:solidFill>
                  <a:schemeClr val="bg1"/>
                </a:solidFill>
                <a:latin typeface="Arial" panose="020B0604020202020204" pitchFamily="34" charset="0"/>
                <a:cs typeface="Arial" panose="020B0604020202020204" pitchFamily="34" charset="0"/>
              </a:rPr>
              <a:t>ітеруванням</a:t>
            </a: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Підвираз </a:t>
            </a:r>
            <a:r>
              <a:rPr lang="uk-UA" dirty="0">
                <a:solidFill>
                  <a:schemeClr val="bg1"/>
                </a:solidFill>
                <a:latin typeface="Arial" panose="020B0604020202020204" pitchFamily="34" charset="0"/>
                <a:cs typeface="Arial" panose="020B0604020202020204" pitchFamily="34" charset="0"/>
              </a:rPr>
              <a:t>(subclauses) </a:t>
            </a:r>
            <a:r>
              <a:rPr lang="uk-UA" dirty="0" smtClean="0">
                <a:solidFill>
                  <a:schemeClr val="bg1"/>
                </a:solidFill>
                <a:latin typeface="Arial" panose="020B0604020202020204" pitchFamily="34" charset="0"/>
                <a:cs typeface="Arial" panose="020B0604020202020204" pitchFamily="34" charset="0"/>
              </a:rPr>
              <a:t>речення </a:t>
            </a:r>
            <a:r>
              <a:rPr lang="uk-UA" dirty="0">
                <a:solidFill>
                  <a:schemeClr val="bg1"/>
                </a:solidFill>
                <a:latin typeface="Arial" panose="020B0604020202020204" pitchFamily="34" charset="0"/>
                <a:cs typeface="Arial" panose="020B0604020202020204" pitchFamily="34" charset="0"/>
              </a:rPr>
              <a:t>for </a:t>
            </a:r>
            <a:r>
              <a:rPr lang="uk-UA" dirty="0" smtClean="0">
                <a:solidFill>
                  <a:schemeClr val="bg1"/>
                </a:solidFill>
                <a:latin typeface="Arial" panose="020B0604020202020204" pitchFamily="34" charset="0"/>
                <a:cs typeface="Arial" panose="020B0604020202020204" pitchFamily="34" charset="0"/>
              </a:rPr>
              <a:t>можна </a:t>
            </a:r>
            <a:r>
              <a:rPr lang="uk-UA" dirty="0">
                <a:solidFill>
                  <a:schemeClr val="bg1"/>
                </a:solidFill>
                <a:latin typeface="Arial" panose="020B0604020202020204" pitchFamily="34" charset="0"/>
                <a:cs typeface="Arial" panose="020B0604020202020204" pitchFamily="34" charset="0"/>
              </a:rPr>
              <a:t>ітерувати </a:t>
            </a:r>
            <a:r>
              <a:rPr lang="uk-UA" dirty="0" smtClean="0">
                <a:solidFill>
                  <a:schemeClr val="bg1"/>
                </a:solidFill>
                <a:latin typeface="Arial" panose="020B0604020202020204" pitchFamily="34" charset="0"/>
                <a:cs typeface="Arial" panose="020B0604020202020204" pitchFamily="34" charset="0"/>
              </a:rPr>
              <a:t>наступним чином: </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чисельні інтервали, вгору чи вниз;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окремі елементи переліку;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cons-осередки, що становлять список;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елементи вектора, включаючи підтипи, такі як рядки та бітові вектори;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пари хеш-таблиці;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символи пакета;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результати повторних обчислень заданої форми.</a:t>
            </a:r>
          </a:p>
        </p:txBody>
      </p:sp>
      <p:sp>
        <p:nvSpPr>
          <p:cNvPr id="4" name="Номер слайда 3"/>
          <p:cNvSpPr>
            <a:spLocks noGrp="1"/>
          </p:cNvSpPr>
          <p:nvPr>
            <p:ph type="sldNum" sz="quarter" idx="12"/>
          </p:nvPr>
        </p:nvSpPr>
        <p:spPr/>
        <p:txBody>
          <a:bodyPr/>
          <a:lstStyle/>
          <a:p>
            <a:fld id="{B19B0651-EE4F-4900-A07F-96A6BFA9D0F0}" type="slidenum">
              <a:rPr lang="ru-RU" smtClean="0"/>
              <a:t>41</a:t>
            </a:fld>
            <a:endParaRPr lang="ru-RU" dirty="0"/>
          </a:p>
        </p:txBody>
      </p:sp>
    </p:spTree>
    <p:extLst>
      <p:ext uri="{BB962C8B-B14F-4D97-AF65-F5344CB8AC3E}">
        <p14:creationId xmlns:p14="http://schemas.microsoft.com/office/powerpoint/2010/main" val="1988104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Управління ітеруванням</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Одиночний цикл може містити декілька </a:t>
            </a:r>
            <a:r>
              <a:rPr lang="uk-UA" dirty="0" smtClean="0">
                <a:solidFill>
                  <a:schemeClr val="bg1"/>
                </a:solidFill>
                <a:latin typeface="Arial" panose="020B0604020202020204" pitchFamily="34" charset="0"/>
                <a:cs typeface="Arial" panose="020B0604020202020204" pitchFamily="34" charset="0"/>
              </a:rPr>
              <a:t>речень </a:t>
            </a:r>
            <a:r>
              <a:rPr lang="uk-UA" dirty="0">
                <a:solidFill>
                  <a:schemeClr val="bg1"/>
                </a:solidFill>
                <a:latin typeface="Arial" panose="020B0604020202020204" pitchFamily="34" charset="0"/>
                <a:cs typeface="Arial" panose="020B0604020202020204" pitchFamily="34" charset="0"/>
              </a:rPr>
              <a:t>for, кожна з яких </a:t>
            </a:r>
            <a:r>
              <a:rPr lang="uk-UA" dirty="0" smtClean="0">
                <a:solidFill>
                  <a:schemeClr val="bg1"/>
                </a:solidFill>
                <a:latin typeface="Arial" panose="020B0604020202020204" pitchFamily="34" charset="0"/>
                <a:cs typeface="Arial" panose="020B0604020202020204" pitchFamily="34" charset="0"/>
              </a:rPr>
              <a:t>іменує </a:t>
            </a:r>
            <a:r>
              <a:rPr lang="uk-UA" dirty="0">
                <a:solidFill>
                  <a:schemeClr val="bg1"/>
                </a:solidFill>
                <a:latin typeface="Arial" panose="020B0604020202020204" pitchFamily="34" charset="0"/>
                <a:cs typeface="Arial" panose="020B0604020202020204" pitchFamily="34" charset="0"/>
              </a:rPr>
              <a:t>свою змінну. Якщо цикл містить кілька </a:t>
            </a:r>
            <a:r>
              <a:rPr lang="uk-UA" dirty="0" smtClean="0">
                <a:solidFill>
                  <a:schemeClr val="bg1"/>
                </a:solidFill>
                <a:latin typeface="Arial" panose="020B0604020202020204" pitchFamily="34" charset="0"/>
                <a:cs typeface="Arial" panose="020B0604020202020204" pitchFamily="34" charset="0"/>
              </a:rPr>
              <a:t>речень </a:t>
            </a:r>
            <a:r>
              <a:rPr lang="en-US" dirty="0" smtClean="0">
                <a:solidFill>
                  <a:schemeClr val="bg1"/>
                </a:solidFill>
                <a:latin typeface="Arial" panose="020B0604020202020204" pitchFamily="34" charset="0"/>
                <a:cs typeface="Arial" panose="020B0604020202020204" pitchFamily="34" charset="0"/>
              </a:rPr>
              <a:t>for</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він завершується, як тільки </a:t>
            </a:r>
            <a:r>
              <a:rPr lang="uk-UA" dirty="0" smtClean="0">
                <a:solidFill>
                  <a:schemeClr val="bg1"/>
                </a:solidFill>
                <a:latin typeface="Arial" panose="020B0604020202020204" pitchFamily="34" charset="0"/>
                <a:cs typeface="Arial" panose="020B0604020202020204" pitchFamily="34" charset="0"/>
              </a:rPr>
              <a:t>будь-яке </a:t>
            </a:r>
            <a:r>
              <a:rPr lang="uk-UA" dirty="0">
                <a:solidFill>
                  <a:schemeClr val="bg1"/>
                </a:solidFill>
                <a:latin typeface="Arial" panose="020B0604020202020204" pitchFamily="34" charset="0"/>
                <a:cs typeface="Arial" panose="020B0604020202020204" pitchFamily="34" charset="0"/>
              </a:rPr>
              <a:t>з них досягає своєї умови завершення. Наприклад, наступний цикл: </a:t>
            </a:r>
            <a:endParaRPr lang="en-US"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loop for item in list for i from 1 to 10 do (something)) виконається максимум 10 разів, але може завершитися і раніше, якщо список містить менше десяти елементів.</a:t>
            </a:r>
          </a:p>
        </p:txBody>
      </p:sp>
      <p:sp>
        <p:nvSpPr>
          <p:cNvPr id="4" name="Номер слайда 3"/>
          <p:cNvSpPr>
            <a:spLocks noGrp="1"/>
          </p:cNvSpPr>
          <p:nvPr>
            <p:ph type="sldNum" sz="quarter" idx="12"/>
          </p:nvPr>
        </p:nvSpPr>
        <p:spPr/>
        <p:txBody>
          <a:bodyPr/>
          <a:lstStyle/>
          <a:p>
            <a:fld id="{B19B0651-EE4F-4900-A07F-96A6BFA9D0F0}" type="slidenum">
              <a:rPr lang="ru-RU" smtClean="0"/>
              <a:t>42</a:t>
            </a:fld>
            <a:endParaRPr lang="ru-RU" dirty="0"/>
          </a:p>
        </p:txBody>
      </p:sp>
    </p:spTree>
    <p:extLst>
      <p:ext uri="{BB962C8B-B14F-4D97-AF65-F5344CB8AC3E}">
        <p14:creationId xmlns:p14="http://schemas.microsoft.com/office/powerpoint/2010/main" val="8576476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Підраховуючі цикли</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Речення </a:t>
            </a:r>
            <a:r>
              <a:rPr lang="uk-UA" dirty="0">
                <a:solidFill>
                  <a:schemeClr val="bg1"/>
                </a:solidFill>
                <a:latin typeface="Arial" panose="020B0604020202020204" pitchFamily="34" charset="0"/>
                <a:cs typeface="Arial" panose="020B0604020202020204" pitchFamily="34" charset="0"/>
              </a:rPr>
              <a:t>арифметичного ітерування керують числом разів, яке буде виконано тіло циклу, шляхом зміни змінної в межах інтервалу чисел, </a:t>
            </a:r>
            <a:r>
              <a:rPr lang="uk-UA" dirty="0" smtClean="0">
                <a:solidFill>
                  <a:schemeClr val="bg1"/>
                </a:solidFill>
                <a:latin typeface="Arial" panose="020B0604020202020204" pitchFamily="34" charset="0"/>
                <a:cs typeface="Arial" panose="020B0604020202020204" pitchFamily="34" charset="0"/>
              </a:rPr>
              <a:t>виконуючи </a:t>
            </a:r>
            <a:r>
              <a:rPr lang="uk-UA" dirty="0">
                <a:solidFill>
                  <a:schemeClr val="bg1"/>
                </a:solidFill>
                <a:latin typeface="Arial" panose="020B0604020202020204" pitchFamily="34" charset="0"/>
                <a:cs typeface="Arial" panose="020B0604020202020204" pitchFamily="34" charset="0"/>
              </a:rPr>
              <a:t>тіло на кожному кроці. Такі </a:t>
            </a:r>
            <a:r>
              <a:rPr lang="uk-UA" dirty="0" smtClean="0">
                <a:solidFill>
                  <a:schemeClr val="bg1"/>
                </a:solidFill>
                <a:latin typeface="Arial" panose="020B0604020202020204" pitchFamily="34" charset="0"/>
                <a:cs typeface="Arial" panose="020B0604020202020204" pitchFamily="34" charset="0"/>
              </a:rPr>
              <a:t>речення </a:t>
            </a:r>
            <a:r>
              <a:rPr lang="uk-UA" dirty="0">
                <a:solidFill>
                  <a:schemeClr val="bg1"/>
                </a:solidFill>
                <a:latin typeface="Arial" panose="020B0604020202020204" pitchFamily="34" charset="0"/>
                <a:cs typeface="Arial" panose="020B0604020202020204" pitchFamily="34" charset="0"/>
              </a:rPr>
              <a:t>складаються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 одного до трьох </a:t>
            </a:r>
            <a:r>
              <a:rPr lang="uk-UA" dirty="0" smtClean="0">
                <a:solidFill>
                  <a:schemeClr val="bg1"/>
                </a:solidFill>
                <a:latin typeface="Arial" panose="020B0604020202020204" pitchFamily="34" charset="0"/>
                <a:cs typeface="Arial" panose="020B0604020202020204" pitchFamily="34" charset="0"/>
              </a:rPr>
              <a:t>наступних  </a:t>
            </a:r>
            <a:r>
              <a:rPr lang="uk-UA" dirty="0">
                <a:solidFill>
                  <a:schemeClr val="bg1"/>
                </a:solidFill>
                <a:latin typeface="Arial" panose="020B0604020202020204" pitchFamily="34" charset="0"/>
                <a:cs typeface="Arial" panose="020B0604020202020204" pitchFamily="34" charset="0"/>
              </a:rPr>
              <a:t>прийменникових оборотів (prepositional phrases), що йдуть після for (або as):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оборот </a:t>
            </a:r>
            <a:r>
              <a:rPr lang="uk-UA" dirty="0">
                <a:solidFill>
                  <a:schemeClr val="bg1"/>
                </a:solidFill>
                <a:latin typeface="Arial" panose="020B0604020202020204" pitchFamily="34" charset="0"/>
                <a:cs typeface="Arial" panose="020B0604020202020204" pitchFamily="34" charset="0"/>
              </a:rPr>
              <a:t>звідки (from where</a:t>
            </a:r>
            <a:r>
              <a:rPr lang="uk-UA" dirty="0" smtClean="0">
                <a:solidFill>
                  <a:schemeClr val="bg1"/>
                </a:solidFill>
                <a:latin typeface="Arial" panose="020B0604020202020204" pitchFamily="34" charset="0"/>
                <a:cs typeface="Arial" panose="020B0604020202020204" pitchFamily="34" charset="0"/>
              </a:rPr>
              <a:t>);</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оборот доки (to where</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оборот скільки (by how much).</a:t>
            </a:r>
          </a:p>
        </p:txBody>
      </p:sp>
      <p:sp>
        <p:nvSpPr>
          <p:cNvPr id="4" name="Номер слайда 3"/>
          <p:cNvSpPr>
            <a:spLocks noGrp="1"/>
          </p:cNvSpPr>
          <p:nvPr>
            <p:ph type="sldNum" sz="quarter" idx="12"/>
          </p:nvPr>
        </p:nvSpPr>
        <p:spPr/>
        <p:txBody>
          <a:bodyPr/>
          <a:lstStyle/>
          <a:p>
            <a:fld id="{B19B0651-EE4F-4900-A07F-96A6BFA9D0F0}" type="slidenum">
              <a:rPr lang="ru-RU" smtClean="0"/>
              <a:t>43</a:t>
            </a:fld>
            <a:endParaRPr lang="ru-RU" dirty="0"/>
          </a:p>
        </p:txBody>
      </p:sp>
    </p:spTree>
    <p:extLst>
      <p:ext uri="{BB962C8B-B14F-4D97-AF65-F5344CB8AC3E}">
        <p14:creationId xmlns:p14="http://schemas.microsoft.com/office/powerpoint/2010/main" val="6916834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Підраховуючі </a:t>
            </a:r>
            <a:r>
              <a:rPr lang="uk-UA" b="0" dirty="0">
                <a:solidFill>
                  <a:schemeClr val="bg1"/>
                </a:solidFill>
                <a:latin typeface="Arial" panose="020B0604020202020204" pitchFamily="34" charset="0"/>
                <a:cs typeface="Arial" panose="020B0604020202020204" pitchFamily="34" charset="0"/>
              </a:rPr>
              <a:t>цикли</a:t>
            </a:r>
            <a:endParaRPr lang="uk-UA"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Оборот, </a:t>
            </a:r>
            <a:r>
              <a:rPr lang="uk-UA" b="1" i="1" dirty="0">
                <a:solidFill>
                  <a:schemeClr val="bg1"/>
                </a:solidFill>
                <a:latin typeface="Arial" panose="020B0604020202020204" pitchFamily="34" charset="0"/>
                <a:cs typeface="Arial" panose="020B0604020202020204" pitchFamily="34" charset="0"/>
              </a:rPr>
              <a:t>звідки</a:t>
            </a:r>
            <a:r>
              <a:rPr lang="uk-UA" dirty="0">
                <a:solidFill>
                  <a:schemeClr val="bg1"/>
                </a:solidFill>
                <a:latin typeface="Arial" panose="020B0604020202020204" pitchFamily="34" charset="0"/>
                <a:cs typeface="Arial" panose="020B0604020202020204" pitchFamily="34" charset="0"/>
              </a:rPr>
              <a:t> задає початкове значення для змінної </a:t>
            </a:r>
            <a:r>
              <a:rPr lang="uk-UA" dirty="0" smtClean="0">
                <a:solidFill>
                  <a:schemeClr val="bg1"/>
                </a:solidFill>
                <a:latin typeface="Arial" panose="020B0604020202020204" pitchFamily="34" charset="0"/>
                <a:cs typeface="Arial" panose="020B0604020202020204" pitchFamily="34" charset="0"/>
              </a:rPr>
              <a:t>речення. </a:t>
            </a:r>
            <a:r>
              <a:rPr lang="uk-UA" dirty="0">
                <a:solidFill>
                  <a:schemeClr val="bg1"/>
                </a:solidFill>
                <a:latin typeface="Arial" panose="020B0604020202020204" pitchFamily="34" charset="0"/>
                <a:cs typeface="Arial" panose="020B0604020202020204" pitchFamily="34" charset="0"/>
              </a:rPr>
              <a:t>Він складається з одного із </a:t>
            </a:r>
            <a:r>
              <a:rPr lang="uk-UA" dirty="0" smtClean="0">
                <a:solidFill>
                  <a:schemeClr val="bg1"/>
                </a:solidFill>
                <a:latin typeface="Arial" panose="020B0604020202020204" pitchFamily="34" charset="0"/>
                <a:cs typeface="Arial" panose="020B0604020202020204" pitchFamily="34" charset="0"/>
              </a:rPr>
              <a:t>прийменників </a:t>
            </a:r>
            <a:r>
              <a:rPr lang="uk-UA" dirty="0">
                <a:solidFill>
                  <a:schemeClr val="bg1"/>
                </a:solidFill>
                <a:latin typeface="Arial" panose="020B0604020202020204" pitchFamily="34" charset="0"/>
                <a:cs typeface="Arial" panose="020B0604020202020204" pitchFamily="34" charset="0"/>
              </a:rPr>
              <a:t>(prepositions) from, downfrom або upfrom, за якими слідує форма, що надає початкове значення (число).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Оборот </a:t>
            </a:r>
            <a:r>
              <a:rPr lang="uk-UA" b="1" i="1" dirty="0">
                <a:solidFill>
                  <a:schemeClr val="bg1"/>
                </a:solidFill>
                <a:latin typeface="Arial" panose="020B0604020202020204" pitchFamily="34" charset="0"/>
                <a:cs typeface="Arial" panose="020B0604020202020204" pitchFamily="34" charset="0"/>
              </a:rPr>
              <a:t>доки</a:t>
            </a:r>
            <a:r>
              <a:rPr lang="uk-UA" dirty="0">
                <a:solidFill>
                  <a:schemeClr val="bg1"/>
                </a:solidFill>
                <a:latin typeface="Arial" panose="020B0604020202020204" pitchFamily="34" charset="0"/>
                <a:cs typeface="Arial" panose="020B0604020202020204" pitchFamily="34" charset="0"/>
              </a:rPr>
              <a:t> задає точку зупинки циклу і складається з одного з прийменників to, upto, below, downto або above, за якими слідує форма, що надає точку зупинки. З upto та downto цикл завершиться (без виконання тіла), коли змінна перейде точку зупинки; з below та above він завершиться на ітерацію раніше. </a:t>
            </a:r>
          </a:p>
        </p:txBody>
      </p:sp>
      <p:sp>
        <p:nvSpPr>
          <p:cNvPr id="4" name="Номер слайда 3"/>
          <p:cNvSpPr>
            <a:spLocks noGrp="1"/>
          </p:cNvSpPr>
          <p:nvPr>
            <p:ph type="sldNum" sz="quarter" idx="12"/>
          </p:nvPr>
        </p:nvSpPr>
        <p:spPr/>
        <p:txBody>
          <a:bodyPr/>
          <a:lstStyle/>
          <a:p>
            <a:fld id="{B19B0651-EE4F-4900-A07F-96A6BFA9D0F0}" type="slidenum">
              <a:rPr lang="ru-RU" smtClean="0"/>
              <a:t>44</a:t>
            </a:fld>
            <a:endParaRPr lang="ru-RU" dirty="0"/>
          </a:p>
        </p:txBody>
      </p:sp>
    </p:spTree>
    <p:extLst>
      <p:ext uri="{BB962C8B-B14F-4D97-AF65-F5344CB8AC3E}">
        <p14:creationId xmlns:p14="http://schemas.microsoft.com/office/powerpoint/2010/main" val="34854103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Підраховуючі цикли</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Оборот</a:t>
            </a:r>
            <a:r>
              <a:rPr lang="uk-UA" b="1" i="1" dirty="0">
                <a:solidFill>
                  <a:schemeClr val="bg1"/>
                </a:solidFill>
                <a:latin typeface="Arial" panose="020B0604020202020204" pitchFamily="34" charset="0"/>
                <a:cs typeface="Arial" panose="020B0604020202020204" pitchFamily="34" charset="0"/>
              </a:rPr>
              <a:t> на скільки</a:t>
            </a:r>
            <a:r>
              <a:rPr lang="uk-UA" dirty="0">
                <a:solidFill>
                  <a:schemeClr val="bg1"/>
                </a:solidFill>
                <a:latin typeface="Arial" panose="020B0604020202020204" pitchFamily="34" charset="0"/>
                <a:cs typeface="Arial" panose="020B0604020202020204" pitchFamily="34" charset="0"/>
              </a:rPr>
              <a:t> складається з прийменника by і форми, яка повинна обчислюватися </a:t>
            </a:r>
            <a:r>
              <a:rPr lang="uk-UA" dirty="0" smtClean="0">
                <a:solidFill>
                  <a:schemeClr val="bg1"/>
                </a:solidFill>
                <a:latin typeface="Arial" panose="020B0604020202020204" pitchFamily="34" charset="0"/>
                <a:cs typeface="Arial" panose="020B0604020202020204" pitchFamily="34" charset="0"/>
              </a:rPr>
              <a:t>додатне число разів. </a:t>
            </a:r>
            <a:r>
              <a:rPr lang="uk-UA" dirty="0">
                <a:solidFill>
                  <a:schemeClr val="bg1"/>
                </a:solidFill>
                <a:latin typeface="Arial" panose="020B0604020202020204" pitchFamily="34" charset="0"/>
                <a:cs typeface="Arial" panose="020B0604020202020204" pitchFamily="34" charset="0"/>
              </a:rPr>
              <a:t>Змінна </a:t>
            </a:r>
            <a:r>
              <a:rPr lang="uk-UA" dirty="0" smtClean="0">
                <a:solidFill>
                  <a:schemeClr val="bg1"/>
                </a:solidFill>
                <a:latin typeface="Arial" panose="020B0604020202020204" pitchFamily="34" charset="0"/>
                <a:cs typeface="Arial" panose="020B0604020202020204" pitchFamily="34" charset="0"/>
              </a:rPr>
              <a:t>циклу змінюється </a:t>
            </a:r>
            <a:r>
              <a:rPr lang="uk-UA" dirty="0">
                <a:solidFill>
                  <a:schemeClr val="bg1"/>
                </a:solidFill>
                <a:latin typeface="Arial" panose="020B0604020202020204" pitchFamily="34" charset="0"/>
                <a:cs typeface="Arial" panose="020B0604020202020204" pitchFamily="34" charset="0"/>
              </a:rPr>
              <a:t>(вгору чи вниз, що визначається іншими оборотами) на цю величину на кожній ітерації або на одиницю, якщо </a:t>
            </a:r>
            <a:r>
              <a:rPr lang="uk-UA" dirty="0" smtClean="0">
                <a:solidFill>
                  <a:schemeClr val="bg1"/>
                </a:solidFill>
                <a:latin typeface="Arial" panose="020B0604020202020204" pitchFamily="34" charset="0"/>
                <a:cs typeface="Arial" panose="020B0604020202020204" pitchFamily="34" charset="0"/>
              </a:rPr>
              <a:t>відповідний оборот опущений.</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45</a:t>
            </a:fld>
            <a:endParaRPr lang="ru-RU" dirty="0"/>
          </a:p>
        </p:txBody>
      </p:sp>
    </p:spTree>
    <p:extLst>
      <p:ext uri="{BB962C8B-B14F-4D97-AF65-F5344CB8AC3E}">
        <p14:creationId xmlns:p14="http://schemas.microsoft.com/office/powerpoint/2010/main" val="3540801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Підраховуючі цикли</a:t>
            </a:r>
            <a:endParaRPr lang="uk-UA" dirty="0"/>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(loop for i downfrom 20 to 10 ...)</a:t>
            </a:r>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rPr>
              <a:t/>
            </a:r>
            <a:br>
              <a:rPr lang="en-US" dirty="0">
                <a:solidFill>
                  <a:schemeClr val="bg1"/>
                </a:solidFill>
                <a:latin typeface="Arial" panose="020B0604020202020204" pitchFamily="34" charset="0"/>
                <a:cs typeface="Arial" panose="020B0604020202020204" pitchFamily="34" charset="0"/>
              </a:rPr>
            </a:br>
            <a:r>
              <a:rPr lang="uk-UA" dirty="0" smtClean="0">
                <a:solidFill>
                  <a:schemeClr val="bg1"/>
                </a:solidFill>
                <a:latin typeface="Arial" panose="020B0604020202020204" pitchFamily="34" charset="0"/>
                <a:cs typeface="Arial" panose="020B0604020202020204" pitchFamily="34" charset="0"/>
              </a:rPr>
              <a:t>Якщо просто </a:t>
            </a:r>
            <a:r>
              <a:rPr lang="uk-UA" dirty="0">
                <a:solidFill>
                  <a:schemeClr val="bg1"/>
                </a:solidFill>
                <a:latin typeface="Arial" panose="020B0604020202020204" pitchFamily="34" charset="0"/>
                <a:cs typeface="Arial" panose="020B0604020202020204" pitchFamily="34" charset="0"/>
              </a:rPr>
              <a:t>потрібен цикл, що повторюється кілька разів, </a:t>
            </a:r>
            <a:r>
              <a:rPr lang="uk-UA" dirty="0" smtClean="0">
                <a:solidFill>
                  <a:schemeClr val="bg1"/>
                </a:solidFill>
                <a:latin typeface="Arial" panose="020B0604020202020204" pitchFamily="34" charset="0"/>
                <a:cs typeface="Arial" panose="020B0604020202020204" pitchFamily="34" charset="0"/>
              </a:rPr>
              <a:t>можна </a:t>
            </a:r>
            <a:r>
              <a:rPr lang="uk-UA" dirty="0">
                <a:solidFill>
                  <a:schemeClr val="bg1"/>
                </a:solidFill>
                <a:latin typeface="Arial" panose="020B0604020202020204" pitchFamily="34" charset="0"/>
                <a:cs typeface="Arial" panose="020B0604020202020204" pitchFamily="34" charset="0"/>
              </a:rPr>
              <a:t>замінити </a:t>
            </a:r>
            <a:r>
              <a:rPr lang="uk-UA" dirty="0" smtClean="0">
                <a:solidFill>
                  <a:schemeClr val="bg1"/>
                </a:solidFill>
                <a:latin typeface="Arial" panose="020B0604020202020204" pitchFamily="34" charset="0"/>
                <a:cs typeface="Arial" panose="020B0604020202020204" pitchFamily="34" charset="0"/>
              </a:rPr>
              <a:t>речення </a:t>
            </a:r>
            <a:r>
              <a:rPr lang="uk-UA" dirty="0">
                <a:solidFill>
                  <a:schemeClr val="bg1"/>
                </a:solidFill>
                <a:latin typeface="Arial" panose="020B0604020202020204" pitchFamily="34" charset="0"/>
                <a:cs typeface="Arial" panose="020B0604020202020204" pitchFamily="34" charset="0"/>
              </a:rPr>
              <a:t>наступної форми: </a:t>
            </a:r>
            <a:endParaRPr lang="uk-UA" dirty="0" smtClean="0">
              <a:solidFill>
                <a:schemeClr val="bg1"/>
              </a:solidFill>
              <a:latin typeface="Arial" panose="020B0604020202020204" pitchFamily="34" charset="0"/>
              <a:cs typeface="Arial" panose="020B0604020202020204" pitchFamily="34" charset="0"/>
            </a:endParaRPr>
          </a:p>
          <a:p>
            <a:pPr algn="ctr"/>
            <a:r>
              <a:rPr lang="uk-UA" dirty="0" smtClean="0">
                <a:solidFill>
                  <a:schemeClr val="bg1"/>
                </a:solidFill>
                <a:latin typeface="Arial" panose="020B0604020202020204" pitchFamily="34" charset="0"/>
                <a:cs typeface="Arial" panose="020B0604020202020204" pitchFamily="34" charset="0"/>
              </a:rPr>
              <a:t>for </a:t>
            </a:r>
            <a:r>
              <a:rPr lang="uk-UA" dirty="0">
                <a:solidFill>
                  <a:schemeClr val="bg1"/>
                </a:solidFill>
                <a:latin typeface="Arial" panose="020B0604020202020204" pitchFamily="34" charset="0"/>
                <a:cs typeface="Arial" panose="020B0604020202020204" pitchFamily="34" charset="0"/>
              </a:rPr>
              <a:t>i from 1 to number-form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на речення </a:t>
            </a:r>
            <a:r>
              <a:rPr lang="uk-UA" dirty="0">
                <a:solidFill>
                  <a:schemeClr val="bg1"/>
                </a:solidFill>
                <a:latin typeface="Arial" panose="020B0604020202020204" pitchFamily="34" charset="0"/>
                <a:cs typeface="Arial" panose="020B0604020202020204" pitchFamily="34" charset="0"/>
              </a:rPr>
              <a:t>repeat наступного виду: </a:t>
            </a:r>
            <a:endParaRPr lang="uk-UA" dirty="0" smtClean="0">
              <a:solidFill>
                <a:schemeClr val="bg1"/>
              </a:solidFill>
              <a:latin typeface="Arial" panose="020B0604020202020204" pitchFamily="34" charset="0"/>
              <a:cs typeface="Arial" panose="020B0604020202020204" pitchFamily="34" charset="0"/>
            </a:endParaRPr>
          </a:p>
          <a:p>
            <a:pPr algn="ctr"/>
            <a:r>
              <a:rPr lang="uk-UA" dirty="0" smtClean="0">
                <a:solidFill>
                  <a:schemeClr val="bg1"/>
                </a:solidFill>
                <a:latin typeface="Arial" panose="020B0604020202020204" pitchFamily="34" charset="0"/>
                <a:cs typeface="Arial" panose="020B0604020202020204" pitchFamily="34" charset="0"/>
              </a:rPr>
              <a:t>repeat </a:t>
            </a:r>
            <a:r>
              <a:rPr lang="uk-UA" dirty="0">
                <a:solidFill>
                  <a:schemeClr val="bg1"/>
                </a:solidFill>
                <a:latin typeface="Arial" panose="020B0604020202020204" pitchFamily="34" charset="0"/>
                <a:cs typeface="Arial" panose="020B0604020202020204" pitchFamily="34" charset="0"/>
              </a:rPr>
              <a:t>number-form</a:t>
            </a:r>
          </a:p>
        </p:txBody>
      </p:sp>
      <p:sp>
        <p:nvSpPr>
          <p:cNvPr id="4" name="Номер слайда 3"/>
          <p:cNvSpPr>
            <a:spLocks noGrp="1"/>
          </p:cNvSpPr>
          <p:nvPr>
            <p:ph type="sldNum" sz="quarter" idx="12"/>
          </p:nvPr>
        </p:nvSpPr>
        <p:spPr/>
        <p:txBody>
          <a:bodyPr/>
          <a:lstStyle/>
          <a:p>
            <a:fld id="{B19B0651-EE4F-4900-A07F-96A6BFA9D0F0}" type="slidenum">
              <a:rPr lang="ru-RU" smtClean="0"/>
              <a:t>46</a:t>
            </a:fld>
            <a:endParaRPr lang="ru-RU" dirty="0"/>
          </a:p>
        </p:txBody>
      </p:sp>
    </p:spTree>
    <p:extLst>
      <p:ext uri="{BB962C8B-B14F-4D97-AF65-F5344CB8AC3E}">
        <p14:creationId xmlns:p14="http://schemas.microsoft.com/office/powerpoint/2010/main" val="3552123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Equals-Then-ітерування</a:t>
            </a: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жодна з інших </a:t>
            </a:r>
            <a:r>
              <a:rPr lang="uk-UA" dirty="0" smtClean="0">
                <a:solidFill>
                  <a:schemeClr val="bg1"/>
                </a:solidFill>
                <a:latin typeface="Arial" panose="020B0604020202020204" pitchFamily="34" charset="0"/>
                <a:cs typeface="Arial" panose="020B0604020202020204" pitchFamily="34" charset="0"/>
              </a:rPr>
              <a:t>речень </a:t>
            </a:r>
            <a:r>
              <a:rPr lang="uk-UA" dirty="0">
                <a:solidFill>
                  <a:schemeClr val="bg1"/>
                </a:solidFill>
                <a:latin typeface="Arial" panose="020B0604020202020204" pitchFamily="34" charset="0"/>
                <a:cs typeface="Arial" panose="020B0604020202020204" pitchFamily="34" charset="0"/>
              </a:rPr>
              <a:t>for не надає саме ту форму ітерування змінної, яка вам потрібна, ви можете ви можете отримати повний контроль над ітеруванням, використовуючи </a:t>
            </a:r>
            <a:r>
              <a:rPr lang="uk-UA" dirty="0" smtClean="0">
                <a:solidFill>
                  <a:schemeClr val="bg1"/>
                </a:solidFill>
                <a:latin typeface="Arial" panose="020B0604020202020204" pitchFamily="34" charset="0"/>
                <a:cs typeface="Arial" panose="020B0604020202020204" pitchFamily="34" charset="0"/>
              </a:rPr>
              <a:t>речення </a:t>
            </a:r>
            <a:r>
              <a:rPr lang="uk-UA" dirty="0">
                <a:solidFill>
                  <a:schemeClr val="bg1"/>
                </a:solidFill>
                <a:latin typeface="Arial" panose="020B0604020202020204" pitchFamily="34" charset="0"/>
                <a:cs typeface="Arial" panose="020B0604020202020204" pitchFamily="34" charset="0"/>
              </a:rPr>
              <a:t>equals-then.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Зразок </a:t>
            </a:r>
            <a:r>
              <a:rPr lang="uk-UA" dirty="0">
                <a:solidFill>
                  <a:schemeClr val="bg1"/>
                </a:solidFill>
                <a:latin typeface="Arial" panose="020B0604020202020204" pitchFamily="34" charset="0"/>
                <a:cs typeface="Arial" panose="020B0604020202020204" pitchFamily="34" charset="0"/>
              </a:rPr>
              <a:t>використання наступний: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loop for var = initial-value-form [then step-form] </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Як завжди, var - ім'я змінної, що ітерується. Її початкове значення виходить шляхом одноразового обчислення initial-value-form перед першою ітерацією. На кожній наступної ітерації обчислюється step-form, і її значення стає новим </a:t>
            </a:r>
            <a:r>
              <a:rPr lang="uk-UA" dirty="0" smtClean="0">
                <a:solidFill>
                  <a:schemeClr val="bg1"/>
                </a:solidFill>
                <a:latin typeface="Arial" panose="020B0604020202020204" pitchFamily="34" charset="0"/>
                <a:cs typeface="Arial" panose="020B0604020202020204" pitchFamily="34" charset="0"/>
              </a:rPr>
              <a:t>значенням </a:t>
            </a:r>
            <a:r>
              <a:rPr lang="uk-UA" dirty="0">
                <a:solidFill>
                  <a:schemeClr val="bg1"/>
                </a:solidFill>
                <a:latin typeface="Arial" panose="020B0604020202020204" pitchFamily="34" charset="0"/>
                <a:cs typeface="Arial" panose="020B0604020202020204" pitchFamily="34" charset="0"/>
              </a:rPr>
              <a:t>var</a:t>
            </a:r>
          </a:p>
        </p:txBody>
      </p:sp>
      <p:sp>
        <p:nvSpPr>
          <p:cNvPr id="4" name="Номер слайда 3"/>
          <p:cNvSpPr>
            <a:spLocks noGrp="1"/>
          </p:cNvSpPr>
          <p:nvPr>
            <p:ph type="sldNum" sz="quarter" idx="12"/>
          </p:nvPr>
        </p:nvSpPr>
        <p:spPr/>
        <p:txBody>
          <a:bodyPr/>
          <a:lstStyle/>
          <a:p>
            <a:fld id="{B19B0651-EE4F-4900-A07F-96A6BFA9D0F0}" type="slidenum">
              <a:rPr lang="ru-RU" smtClean="0"/>
              <a:t>47</a:t>
            </a:fld>
            <a:endParaRPr lang="ru-RU" dirty="0"/>
          </a:p>
        </p:txBody>
      </p:sp>
    </p:spTree>
    <p:extLst>
      <p:ext uri="{BB962C8B-B14F-4D97-AF65-F5344CB8AC3E}">
        <p14:creationId xmlns:p14="http://schemas.microsoft.com/office/powerpoint/2010/main" val="238275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Equals-Then-ітерування</a:t>
            </a:r>
            <a:endParaRPr lang="uk-UA" dirty="0"/>
          </a:p>
        </p:txBody>
      </p:sp>
      <p:sp>
        <p:nvSpPr>
          <p:cNvPr id="3" name="Объект 2"/>
          <p:cNvSpPr>
            <a:spLocks noGrp="1"/>
          </p:cNvSpPr>
          <p:nvPr>
            <p:ph idx="1"/>
          </p:nvPr>
        </p:nvSpPr>
        <p:spPr/>
        <p:txBody>
          <a:bodyPr>
            <a:normAutofit fontScale="85000" lnSpcReduction="20000"/>
          </a:bodyPr>
          <a:lstStyle/>
          <a:p>
            <a:r>
              <a:rPr lang="uk-UA" dirty="0">
                <a:solidFill>
                  <a:schemeClr val="bg1"/>
                </a:solidFill>
                <a:latin typeface="Arial" panose="020B0604020202020204" pitchFamily="34" charset="0"/>
                <a:cs typeface="Arial" panose="020B0604020202020204" pitchFamily="34" charset="0"/>
              </a:rPr>
              <a:t>step-form може </a:t>
            </a:r>
            <a:r>
              <a:rPr lang="uk-UA" dirty="0" smtClean="0">
                <a:solidFill>
                  <a:schemeClr val="bg1"/>
                </a:solidFill>
                <a:latin typeface="Arial" panose="020B0604020202020204" pitchFamily="34" charset="0"/>
                <a:cs typeface="Arial" panose="020B0604020202020204" pitchFamily="34" charset="0"/>
              </a:rPr>
              <a:t>посилатися на </a:t>
            </a:r>
            <a:r>
              <a:rPr lang="uk-UA" dirty="0">
                <a:solidFill>
                  <a:schemeClr val="bg1"/>
                </a:solidFill>
                <a:latin typeface="Arial" panose="020B0604020202020204" pitchFamily="34" charset="0"/>
                <a:cs typeface="Arial" panose="020B0604020202020204" pitchFamily="34" charset="0"/>
              </a:rPr>
              <a:t>інші змінні loop, включаючи змінні, створені ні іншими </a:t>
            </a:r>
            <a:r>
              <a:rPr lang="uk-UA" dirty="0" smtClean="0">
                <a:solidFill>
                  <a:schemeClr val="bg1"/>
                </a:solidFill>
                <a:latin typeface="Arial" panose="020B0604020202020204" pitchFamily="34" charset="0"/>
                <a:cs typeface="Arial" panose="020B0604020202020204" pitchFamily="34" charset="0"/>
              </a:rPr>
              <a:t>реченнями </a:t>
            </a:r>
            <a:r>
              <a:rPr lang="uk-UA" dirty="0">
                <a:solidFill>
                  <a:schemeClr val="bg1"/>
                </a:solidFill>
                <a:latin typeface="Arial" panose="020B0604020202020204" pitchFamily="34" charset="0"/>
                <a:cs typeface="Arial" panose="020B0604020202020204" pitchFamily="34" charset="0"/>
              </a:rPr>
              <a:t>for циклу loop</a:t>
            </a:r>
          </a:p>
          <a:p>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loop repeat 5</a:t>
            </a:r>
          </a:p>
          <a:p>
            <a:r>
              <a:rPr lang="en-US" dirty="0">
                <a:solidFill>
                  <a:schemeClr val="bg1"/>
                </a:solidFill>
                <a:latin typeface="Arial" panose="020B0604020202020204" pitchFamily="34" charset="0"/>
                <a:cs typeface="Arial" panose="020B0604020202020204" pitchFamily="34" charset="0"/>
              </a:rPr>
              <a:t>for x = 0 then y</a:t>
            </a:r>
          </a:p>
          <a:p>
            <a:r>
              <a:rPr lang="en-US" dirty="0">
                <a:solidFill>
                  <a:schemeClr val="bg1"/>
                </a:solidFill>
                <a:latin typeface="Arial" panose="020B0604020202020204" pitchFamily="34" charset="0"/>
                <a:cs typeface="Arial" panose="020B0604020202020204" pitchFamily="34" charset="0"/>
              </a:rPr>
              <a:t>for y = 1 then (+ x y)</a:t>
            </a:r>
          </a:p>
          <a:p>
            <a:r>
              <a:rPr lang="en-US" dirty="0">
                <a:solidFill>
                  <a:schemeClr val="bg1"/>
                </a:solidFill>
                <a:latin typeface="Arial" panose="020B0604020202020204" pitchFamily="34" charset="0"/>
                <a:cs typeface="Arial" panose="020B0604020202020204" pitchFamily="34" charset="0"/>
              </a:rPr>
              <a:t>collect y) </a:t>
            </a:r>
          </a:p>
          <a:p>
            <a:r>
              <a:rPr lang="en-US" dirty="0">
                <a:solidFill>
                  <a:schemeClr val="bg1"/>
                </a:solidFill>
                <a:latin typeface="Arial" panose="020B0604020202020204" pitchFamily="34" charset="0"/>
                <a:cs typeface="Arial" panose="020B0604020202020204" pitchFamily="34" charset="0"/>
              </a:rPr>
              <a:t>==&gt;(1 2 4 8 16)</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(loop repeat 5</a:t>
            </a:r>
          </a:p>
          <a:p>
            <a:r>
              <a:rPr lang="en-US" dirty="0">
                <a:solidFill>
                  <a:schemeClr val="bg1"/>
                </a:solidFill>
                <a:latin typeface="Arial" panose="020B0604020202020204" pitchFamily="34" charset="0"/>
                <a:cs typeface="Arial" panose="020B0604020202020204" pitchFamily="34" charset="0"/>
              </a:rPr>
              <a:t>for y = 1 then (+ x y)</a:t>
            </a:r>
          </a:p>
          <a:p>
            <a:r>
              <a:rPr lang="en-US" dirty="0">
                <a:solidFill>
                  <a:schemeClr val="bg1"/>
                </a:solidFill>
                <a:latin typeface="Arial" panose="020B0604020202020204" pitchFamily="34" charset="0"/>
                <a:cs typeface="Arial" panose="020B0604020202020204" pitchFamily="34" charset="0"/>
              </a:rPr>
              <a:t>for x = 0 then y</a:t>
            </a:r>
          </a:p>
          <a:p>
            <a:r>
              <a:rPr lang="en-US" dirty="0">
                <a:solidFill>
                  <a:schemeClr val="bg1"/>
                </a:solidFill>
                <a:latin typeface="Arial" panose="020B0604020202020204" pitchFamily="34" charset="0"/>
                <a:cs typeface="Arial" panose="020B0604020202020204" pitchFamily="34" charset="0"/>
              </a:rPr>
              <a:t>collect y) </a:t>
            </a:r>
          </a:p>
          <a:p>
            <a:r>
              <a:rPr lang="en-US" dirty="0">
                <a:solidFill>
                  <a:schemeClr val="bg1"/>
                </a:solidFill>
                <a:latin typeface="Arial" panose="020B0604020202020204" pitchFamily="34" charset="0"/>
                <a:cs typeface="Arial" panose="020B0604020202020204" pitchFamily="34" charset="0"/>
              </a:rPr>
              <a:t>==&gt; (1 1 2 4 8)</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48</a:t>
            </a:fld>
            <a:endParaRPr lang="ru-RU" dirty="0"/>
          </a:p>
        </p:txBody>
      </p:sp>
    </p:spTree>
    <p:extLst>
      <p:ext uri="{BB962C8B-B14F-4D97-AF65-F5344CB8AC3E}">
        <p14:creationId xmlns:p14="http://schemas.microsoft.com/office/powerpoint/2010/main" val="21369257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(loop for x from 1 to 10 summing (expt x 2))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49</a:t>
            </a:fld>
            <a:endParaRPr lang="ru-RU" dirty="0"/>
          </a:p>
        </p:txBody>
      </p:sp>
    </p:spTree>
    <p:extLst>
      <p:ext uri="{BB962C8B-B14F-4D97-AF65-F5344CB8AC3E}">
        <p14:creationId xmlns:p14="http://schemas.microsoft.com/office/powerpoint/2010/main" val="3618601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Визначення макросу</a:t>
            </a:r>
            <a:br>
              <a:rPr lang="uk-UA" b="0" dirty="0">
                <a:solidFill>
                  <a:schemeClr val="bg1"/>
                </a:solidFill>
                <a:latin typeface="Arial" panose="020B0604020202020204" pitchFamily="34" charset="0"/>
                <a:cs typeface="Arial" panose="020B0604020202020204" pitchFamily="34" charset="0"/>
              </a:rPr>
            </a:b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Визначення макросу складається з імені макросу, списку параметрів, необов'язкового рядка документації та тіла виразів Lisp, що визначають роботу, яку має виконувати </a:t>
            </a:r>
            <a:r>
              <a:rPr lang="uk-UA" dirty="0" smtClean="0">
                <a:solidFill>
                  <a:schemeClr val="bg1"/>
                </a:solidFill>
                <a:latin typeface="Arial" panose="020B0604020202020204" pitchFamily="34" charset="0"/>
                <a:cs typeface="Arial" panose="020B0604020202020204" pitchFamily="34" charset="0"/>
              </a:rPr>
              <a:t>макрос</a:t>
            </a:r>
            <a:r>
              <a:rPr lang="en-US" dirty="0" smtClean="0">
                <a:solidFill>
                  <a:schemeClr val="bg1"/>
                </a:solidFill>
                <a:latin typeface="Arial" panose="020B0604020202020204" pitchFamily="34" charset="0"/>
                <a:cs typeface="Arial" panose="020B0604020202020204" pitchFamily="34" charset="0"/>
              </a:rPr>
              <a:t>.</a:t>
            </a:r>
          </a:p>
          <a:p>
            <a:r>
              <a:rPr lang="uk-UA" dirty="0" smtClean="0">
                <a:solidFill>
                  <a:schemeClr val="bg1"/>
                </a:solidFill>
                <a:latin typeface="Arial" panose="020B0604020202020204" pitchFamily="34" charset="0"/>
                <a:cs typeface="Arial" panose="020B0604020202020204" pitchFamily="34" charset="0"/>
              </a:rPr>
              <a:t>Визначення </a:t>
            </a:r>
            <a:r>
              <a:rPr lang="uk-UA" dirty="0">
                <a:solidFill>
                  <a:schemeClr val="bg1"/>
                </a:solidFill>
                <a:latin typeface="Arial" panose="020B0604020202020204" pitchFamily="34" charset="0"/>
                <a:cs typeface="Arial" panose="020B0604020202020204" pitchFamily="34" charset="0"/>
              </a:rPr>
              <a:t>макросу схоже визначення функції: </a:t>
            </a:r>
            <a:r>
              <a:rPr lang="uk-UA" b="1" i="1" dirty="0">
                <a:solidFill>
                  <a:schemeClr val="bg1"/>
                </a:solidFill>
                <a:latin typeface="Arial" panose="020B0604020202020204" pitchFamily="34" charset="0"/>
                <a:cs typeface="Arial" panose="020B0604020202020204" pitchFamily="34" charset="0"/>
              </a:rPr>
              <a:t>(defmacro М (x1 … xk) e1 … en) , n ≥ 0</a:t>
            </a:r>
            <a:r>
              <a:rPr lang="uk-UA" dirty="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де </a:t>
            </a:r>
            <a:r>
              <a:rPr lang="uk-UA" dirty="0">
                <a:solidFill>
                  <a:schemeClr val="bg1"/>
                </a:solidFill>
                <a:latin typeface="Arial" panose="020B0604020202020204" pitchFamily="34" charset="0"/>
                <a:cs typeface="Arial" panose="020B0604020202020204" pitchFamily="34" charset="0"/>
              </a:rPr>
              <a:t>М - ім'я макросу, </a:t>
            </a:r>
            <a:r>
              <a:rPr lang="uk-UA" dirty="0" smtClean="0">
                <a:solidFill>
                  <a:schemeClr val="bg1"/>
                </a:solidFill>
                <a:latin typeface="Arial" panose="020B0604020202020204" pitchFamily="34" charset="0"/>
                <a:cs typeface="Arial" panose="020B0604020202020204" pitchFamily="34" charset="0"/>
              </a:rPr>
              <a:t>x1 </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xk </a:t>
            </a:r>
            <a:r>
              <a:rPr lang="uk-UA" dirty="0">
                <a:solidFill>
                  <a:schemeClr val="bg1"/>
                </a:solidFill>
                <a:latin typeface="Arial" panose="020B0604020202020204" pitchFamily="34" charset="0"/>
                <a:cs typeface="Arial" panose="020B0604020202020204" pitchFamily="34" charset="0"/>
              </a:rPr>
              <a:t>– його параметри, k ≥ 0 , а e1 … en – тіло.</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spTree>
    <p:extLst>
      <p:ext uri="{BB962C8B-B14F-4D97-AF65-F5344CB8AC3E}">
        <p14:creationId xmlns:p14="http://schemas.microsoft.com/office/powerpoint/2010/main" val="1921027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Етапи обчислення макровиклику</a:t>
            </a:r>
            <a:r>
              <a:rPr lang="ru-RU" b="0" dirty="0"/>
              <a:t/>
            </a:r>
            <a:br>
              <a:rPr lang="ru-RU" b="0" dirty="0"/>
            </a:br>
            <a:endParaRPr lang="uk-UA" b="0"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Однак обчислення макровиклику (М p1 ... pk) з фактичними параметрами p1 ... pk </a:t>
            </a:r>
            <a:r>
              <a:rPr lang="uk-UA" dirty="0" smtClean="0">
                <a:solidFill>
                  <a:schemeClr val="bg1"/>
                </a:solidFill>
                <a:latin typeface="Arial" panose="020B0604020202020204" pitchFamily="34" charset="0"/>
                <a:cs typeface="Arial" panose="020B0604020202020204" pitchFamily="34" charset="0"/>
              </a:rPr>
              <a:t>відрізняється</a:t>
            </a:r>
            <a:r>
              <a:rPr lang="uk-UA" dirty="0" smtClean="0">
                <a:solidFill>
                  <a:srgbClr val="FF0000"/>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від обчислення функціонального виклику.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Опишемо </a:t>
            </a:r>
            <a:r>
              <a:rPr lang="uk-UA" dirty="0">
                <a:solidFill>
                  <a:schemeClr val="bg1"/>
                </a:solidFill>
                <a:latin typeface="Arial" panose="020B0604020202020204" pitchFamily="34" charset="0"/>
                <a:cs typeface="Arial" panose="020B0604020202020204" pitchFamily="34" charset="0"/>
              </a:rPr>
              <a:t>етапи обчислення макровиклику для випадку </a:t>
            </a:r>
            <a:r>
              <a:rPr lang="uk-UA" dirty="0" smtClean="0">
                <a:solidFill>
                  <a:schemeClr val="bg1"/>
                </a:solidFill>
                <a:latin typeface="Arial" panose="020B0604020202020204" pitchFamily="34" charset="0"/>
                <a:cs typeface="Arial" panose="020B0604020202020204" pitchFamily="34" charset="0"/>
              </a:rPr>
              <a:t>n </a:t>
            </a:r>
            <a:r>
              <a:rPr lang="uk-UA" dirty="0">
                <a:solidFill>
                  <a:schemeClr val="bg1"/>
                </a:solidFill>
                <a:latin typeface="Arial" panose="020B0604020202020204" pitchFamily="34" charset="0"/>
                <a:cs typeface="Arial" panose="020B0604020202020204" pitchFamily="34" charset="0"/>
              </a:rPr>
              <a:t>= 1, коли в тілі макросу стоїть один вираз: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defmacro М (x1 … xk) e)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1</a:t>
            </a:r>
            <a:r>
              <a:rPr lang="uk-UA" dirty="0">
                <a:solidFill>
                  <a:schemeClr val="bg1"/>
                </a:solidFill>
                <a:latin typeface="Arial" panose="020B0604020202020204" pitchFamily="34" charset="0"/>
                <a:cs typeface="Arial" panose="020B0604020202020204" pitchFamily="34" charset="0"/>
              </a:rPr>
              <a:t>) Зв'язування: формальні параметри макросу x1 … xk попарно зв'язуються з фактичними параметрами макровиклику p1 … pk, тобто. x1 = p1, ..., xk = pk</a:t>
            </a:r>
            <a:r>
              <a:rPr lang="uk-UA" dirty="0" smtClean="0">
                <a:solidFill>
                  <a:schemeClr val="bg1"/>
                </a:solidFill>
                <a:latin typeface="Arial" panose="020B0604020202020204" pitchFamily="34" charset="0"/>
                <a:cs typeface="Arial" panose="020B0604020202020204" pitchFamily="34" charset="0"/>
              </a:rPr>
              <a:t>.)</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1717445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Етапи обчислення макровиклику</a:t>
            </a:r>
            <a:r>
              <a:rPr lang="ru-RU" b="0" dirty="0"/>
              <a:t/>
            </a:r>
            <a:br>
              <a:rPr lang="ru-RU" b="0" dirty="0"/>
            </a:br>
            <a:endParaRPr lang="uk-UA" dirty="0"/>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2)</a:t>
            </a:r>
            <a:r>
              <a:rPr lang="uk-UA" dirty="0">
                <a:solidFill>
                  <a:schemeClr val="bg1"/>
                </a:solidFill>
                <a:latin typeface="Arial" panose="020B0604020202020204" pitchFamily="34" charset="0"/>
                <a:cs typeface="Arial" panose="020B0604020202020204" pitchFamily="34" charset="0"/>
              </a:rPr>
              <a:t>Розширення (розкриття): обчислюється форма e (тіло макросу), причому всюди як </a:t>
            </a:r>
            <a:r>
              <a:rPr lang="uk-UA" dirty="0" smtClean="0">
                <a:solidFill>
                  <a:schemeClr val="bg1"/>
                </a:solidFill>
                <a:latin typeface="Arial" panose="020B0604020202020204" pitchFamily="34" charset="0"/>
                <a:cs typeface="Arial" panose="020B0604020202020204" pitchFamily="34" charset="0"/>
              </a:rPr>
              <a:t>значення </a:t>
            </a:r>
            <a:r>
              <a:rPr lang="uk-UA" dirty="0">
                <a:solidFill>
                  <a:schemeClr val="bg1"/>
                </a:solidFill>
                <a:latin typeface="Arial" panose="020B0604020202020204" pitchFamily="34" charset="0"/>
                <a:cs typeface="Arial" panose="020B0604020202020204" pitchFamily="34" charset="0"/>
              </a:rPr>
              <a:t>форм x1 ... xk беруться пов'язані з ними значення p1 ... pk . </a:t>
            </a:r>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результаті цього обчислення будується нова форма (</a:t>
            </a:r>
            <a:r>
              <a:rPr lang="uk-UA" dirty="0" smtClean="0">
                <a:solidFill>
                  <a:schemeClr val="bg1"/>
                </a:solidFill>
                <a:latin typeface="Arial" panose="020B0604020202020204" pitchFamily="34" charset="0"/>
                <a:cs typeface="Arial" panose="020B0604020202020204" pitchFamily="34" charset="0"/>
              </a:rPr>
              <a:t>обчислюваний Ліспівський </a:t>
            </a:r>
            <a:r>
              <a:rPr lang="uk-UA" dirty="0">
                <a:solidFill>
                  <a:schemeClr val="bg1"/>
                </a:solidFill>
                <a:latin typeface="Arial" panose="020B0604020202020204" pitchFamily="34" charset="0"/>
                <a:cs typeface="Arial" panose="020B0604020202020204" pitchFamily="34" charset="0"/>
              </a:rPr>
              <a:t>вираз), і зв'язки формальних параметрів x1 ... xk з фактичними розриваються</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3) Обчислення: побудована </a:t>
            </a:r>
            <a:r>
              <a:rPr lang="uk-UA" dirty="0" smtClean="0">
                <a:solidFill>
                  <a:schemeClr val="bg1"/>
                </a:solidFill>
                <a:latin typeface="Arial" panose="020B0604020202020204" pitchFamily="34" charset="0"/>
                <a:cs typeface="Arial" panose="020B0604020202020204" pitchFamily="34" charset="0"/>
              </a:rPr>
              <a:t>на попередньому </a:t>
            </a:r>
            <a:r>
              <a:rPr lang="uk-UA" dirty="0">
                <a:solidFill>
                  <a:schemeClr val="bg1"/>
                </a:solidFill>
                <a:latin typeface="Arial" panose="020B0604020202020204" pitchFamily="34" charset="0"/>
                <a:cs typeface="Arial" panose="020B0604020202020204" pitchFamily="34" charset="0"/>
              </a:rPr>
              <a:t>етапі форма обчислюється, і результат її обчислення стає значенням </a:t>
            </a:r>
            <a:r>
              <a:rPr lang="uk-UA" dirty="0" smtClean="0">
                <a:solidFill>
                  <a:schemeClr val="bg1"/>
                </a:solidFill>
                <a:latin typeface="Arial" panose="020B0604020202020204" pitchFamily="34" charset="0"/>
                <a:cs typeface="Arial" panose="020B0604020202020204" pitchFamily="34" charset="0"/>
              </a:rPr>
              <a:t>макровиклику.</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167839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anose="020B0604020202020204" pitchFamily="34" charset="0"/>
                <a:cs typeface="Arial" panose="020B0604020202020204" pitchFamily="34" charset="0"/>
              </a:rPr>
              <a:t>Особливості </a:t>
            </a:r>
            <a:r>
              <a:rPr lang="uk-UA" b="0" dirty="0">
                <a:solidFill>
                  <a:schemeClr val="bg1"/>
                </a:solidFill>
                <a:latin typeface="Arial" panose="020B0604020202020204" pitchFamily="34" charset="0"/>
                <a:cs typeface="Arial" panose="020B0604020202020204" pitchFamily="34" charset="0"/>
              </a:rPr>
              <a:t>виклику макросу</a:t>
            </a:r>
            <a:endParaRPr lang="uk-UA" b="0"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Відмінність виклику макросу від виклику звичайної функції полягає, по-перше, у </a:t>
            </a:r>
            <a:r>
              <a:rPr lang="uk-UA" dirty="0" smtClean="0">
                <a:solidFill>
                  <a:schemeClr val="bg1"/>
                </a:solidFill>
                <a:latin typeface="Arial" panose="020B0604020202020204" pitchFamily="34" charset="0"/>
                <a:cs typeface="Arial" panose="020B0604020202020204" pitchFamily="34" charset="0"/>
              </a:rPr>
              <a:t>тому</a:t>
            </a:r>
            <a:r>
              <a:rPr lang="uk-UA" dirty="0">
                <a:solidFill>
                  <a:schemeClr val="bg1"/>
                </a:solidFill>
                <a:latin typeface="Arial" panose="020B0604020202020204" pitchFamily="34" charset="0"/>
                <a:cs typeface="Arial" panose="020B0604020202020204" pitchFamily="34" charset="0"/>
              </a:rPr>
              <a:t>, що фактичні параметри макросу не обчислюються. По-друге, обчислення тіла макросу відбувається як би двічі, у два етапи: спочатку його обчислення з використанням локальних зв'язків xi з pi і отримання розширеної форми (вона називається так, тому що, як правило, більше і складніше вихідної форми), потім обчислення отриманої форми вже поза контекстом макровиклику</a:t>
            </a:r>
            <a:r>
              <a:rPr lang="uk-UA" dirty="0">
                <a:solidFill>
                  <a:schemeClr val="bg1"/>
                </a:solidFill>
              </a:rPr>
              <a:t>. </a:t>
            </a: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143805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Особливості виклику макросу</a:t>
            </a:r>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Таким чином, вираз, що містить макровиклик, еквівалентний виразу, в якому макровиклик замінений на його розширену форму. Вкажемо також відмінність макросів та функцій, що будують та обчислюють вираз за допомогою базової функції eval. Обидва обчислення, що виконуються функцією eval, відбуваються в контексті виклику функції, обчислення розширеної форми макровиклику відбувається вже поза контекстом його виклику.</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556659975"/>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4999</TotalTime>
  <Words>3043</Words>
  <Application>Microsoft Office PowerPoint</Application>
  <PresentationFormat>Экран (4:3)</PresentationFormat>
  <Paragraphs>290</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Паркет</vt:lpstr>
      <vt:lpstr>      функціональне та логічне програмування  </vt:lpstr>
      <vt:lpstr>ЛЕКЦІЯ 11</vt:lpstr>
      <vt:lpstr>Визначення макросу </vt:lpstr>
      <vt:lpstr>Визначення макросу </vt:lpstr>
      <vt:lpstr>Визначення макросу </vt:lpstr>
      <vt:lpstr>Етапи обчислення макровиклику </vt:lpstr>
      <vt:lpstr>Етапи обчислення макровиклику </vt:lpstr>
      <vt:lpstr>Особливості виклику макросу</vt:lpstr>
      <vt:lpstr>Особливості виклику макросу</vt:lpstr>
      <vt:lpstr>Приклад. Макрос Setqq </vt:lpstr>
      <vt:lpstr>Презентация PowerPoint</vt:lpstr>
      <vt:lpstr>Приклад. Макрос IF</vt:lpstr>
      <vt:lpstr>Приклад. </vt:lpstr>
      <vt:lpstr>Зворотне блокування</vt:lpstr>
      <vt:lpstr>Зворотне блокування</vt:lpstr>
      <vt:lpstr>Блокування</vt:lpstr>
      <vt:lpstr>Зворотного блокування</vt:lpstr>
      <vt:lpstr>Зміна обчислювального контексту</vt:lpstr>
      <vt:lpstr>Зміна обчислювального контексту</vt:lpstr>
      <vt:lpstr>Зміна обчислювального контексту</vt:lpstr>
      <vt:lpstr>Макроси or та and</vt:lpstr>
      <vt:lpstr>Макровизначення or та and</vt:lpstr>
      <vt:lpstr>Параметр &amp;rest</vt:lpstr>
      <vt:lpstr>Макровизначення or та and</vt:lpstr>
      <vt:lpstr>Макровизначення or та and</vt:lpstr>
      <vt:lpstr>Послідовність етапів обчислення макровиклику or</vt:lpstr>
      <vt:lpstr>Циклічні конструкції в Lisp</vt:lpstr>
      <vt:lpstr>Циклічні конструкції в Lisp</vt:lpstr>
      <vt:lpstr>dolist</vt:lpstr>
      <vt:lpstr>dolist</vt:lpstr>
      <vt:lpstr>dotimes</vt:lpstr>
      <vt:lpstr>dotimes</vt:lpstr>
      <vt:lpstr>Циклічне речення DO.  </vt:lpstr>
      <vt:lpstr>Презентация PowerPoint</vt:lpstr>
      <vt:lpstr>Функція зведення в ступінь</vt:lpstr>
      <vt:lpstr>Функція зведення в ступінь</vt:lpstr>
      <vt:lpstr>Обчислення факторіалу</vt:lpstr>
      <vt:lpstr>Числа Фібоначчі</vt:lpstr>
      <vt:lpstr>Циклічна конструкція LOOP </vt:lpstr>
      <vt:lpstr>Циклічна конструкція LOOP</vt:lpstr>
      <vt:lpstr>Управління ітеруванням</vt:lpstr>
      <vt:lpstr>Управління ітеруванням</vt:lpstr>
      <vt:lpstr>Підраховуючі цикли</vt:lpstr>
      <vt:lpstr>Підраховуючі цикли</vt:lpstr>
      <vt:lpstr>Підраховуючі цикли</vt:lpstr>
      <vt:lpstr>Підраховуючі цикли</vt:lpstr>
      <vt:lpstr>Equals-Then-ітерування</vt:lpstr>
      <vt:lpstr>Equals-Then-ітерування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Владелец</cp:lastModifiedBy>
  <cp:revision>312</cp:revision>
  <dcterms:created xsi:type="dcterms:W3CDTF">2018-09-10T07:12:08Z</dcterms:created>
  <dcterms:modified xsi:type="dcterms:W3CDTF">2023-04-20T11:15:55Z</dcterms:modified>
</cp:coreProperties>
</file>