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18288000" cy="10287000"/>
  <p:notesSz cx="6858000" cy="9144000"/>
  <p:embeddedFontLst>
    <p:embeddedFont>
      <p:font typeface="Open Sans Bold" charset="0"/>
      <p:regular r:id="rId52"/>
    </p:embeddedFont>
    <p:embeddedFont>
      <p:font typeface="Calibri" pitchFamily="34" charset="0"/>
      <p:regular r:id="rId53"/>
      <p:bold r:id="rId54"/>
      <p:italic r:id="rId55"/>
      <p:boldItalic r:id="rId56"/>
    </p:embeddedFont>
    <p:embeddedFont>
      <p:font typeface="Open Sans Italics" charset="0"/>
      <p:regular r:id="rId57"/>
    </p:embeddedFont>
    <p:embeddedFont>
      <p:font typeface="Open Sans" charset="0"/>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5871727" cy="10287000"/>
          </a:xfrm>
          <a:custGeom>
            <a:avLst/>
            <a:gdLst/>
            <a:ahLst/>
            <a:cxnLst/>
            <a:rect l="l" t="t" r="r" b="b"/>
            <a:pathLst>
              <a:path w="5871727" h="10287000">
                <a:moveTo>
                  <a:pt x="0" y="0"/>
                </a:moveTo>
                <a:lnTo>
                  <a:pt x="5871727" y="0"/>
                </a:lnTo>
                <a:lnTo>
                  <a:pt x="5871727" y="10287000"/>
                </a:lnTo>
                <a:lnTo>
                  <a:pt x="0" y="10287000"/>
                </a:lnTo>
                <a:lnTo>
                  <a:pt x="0" y="0"/>
                </a:lnTo>
                <a:close/>
              </a:path>
            </a:pathLst>
          </a:custGeom>
          <a:blipFill>
            <a:blip r:embed="rId2" cstate="print"/>
            <a:stretch>
              <a:fillRect l="-3679" r="-246711"/>
            </a:stretch>
          </a:blipFill>
        </p:spPr>
      </p:sp>
      <p:sp>
        <p:nvSpPr>
          <p:cNvPr id="3" name="TextBox 3"/>
          <p:cNvSpPr txBox="1"/>
          <p:nvPr/>
        </p:nvSpPr>
        <p:spPr>
          <a:xfrm>
            <a:off x="7576379" y="1828144"/>
            <a:ext cx="8395715" cy="2730519"/>
          </a:xfrm>
          <a:prstGeom prst="rect">
            <a:avLst/>
          </a:prstGeom>
        </p:spPr>
        <p:txBody>
          <a:bodyPr lIns="0" tIns="0" rIns="0" bIns="0" rtlCol="0" anchor="t">
            <a:spAutoFit/>
          </a:bodyPr>
          <a:lstStyle/>
          <a:p>
            <a:pPr algn="ctr">
              <a:lnSpc>
                <a:spcPts val="6473"/>
              </a:lnSpc>
            </a:pPr>
            <a:r>
              <a:rPr lang="en-US" sz="4624" b="1">
                <a:solidFill>
                  <a:srgbClr val="000000"/>
                </a:solidFill>
                <a:latin typeface="Open Sans Bold"/>
                <a:ea typeface="Open Sans Bold"/>
                <a:cs typeface="Open Sans Bold"/>
                <a:sym typeface="Open Sans Bold"/>
              </a:rPr>
              <a:t>ПРОБЛЕМА ОСОБИСТОСТІ У СУЧАСНІЙ ПСИХОЛОГІЇ </a:t>
            </a:r>
          </a:p>
          <a:p>
            <a:pPr algn="ctr">
              <a:lnSpc>
                <a:spcPts val="4374"/>
              </a:lnSpc>
            </a:pPr>
            <a:endParaRPr/>
          </a:p>
          <a:p>
            <a:pPr algn="ctr">
              <a:lnSpc>
                <a:spcPts val="4374"/>
              </a:lnSpc>
              <a:spcBef>
                <a:spcPct val="0"/>
              </a:spcBef>
            </a:pPr>
            <a:endParaRPr/>
          </a:p>
        </p:txBody>
      </p:sp>
      <p:sp>
        <p:nvSpPr>
          <p:cNvPr id="4" name="TextBox 4"/>
          <p:cNvSpPr txBox="1"/>
          <p:nvPr/>
        </p:nvSpPr>
        <p:spPr>
          <a:xfrm>
            <a:off x="11774236" y="5615355"/>
            <a:ext cx="5485064" cy="1635143"/>
          </a:xfrm>
          <a:prstGeom prst="rect">
            <a:avLst/>
          </a:prstGeom>
        </p:spPr>
        <p:txBody>
          <a:bodyPr lIns="0" tIns="0" rIns="0" bIns="0" rtlCol="0" anchor="t">
            <a:spAutoFit/>
          </a:bodyPr>
          <a:lstStyle/>
          <a:p>
            <a:pPr algn="r">
              <a:lnSpc>
                <a:spcPts val="4374"/>
              </a:lnSpc>
            </a:pPr>
            <a:r>
              <a:rPr lang="en-US" sz="3124" b="1">
                <a:solidFill>
                  <a:srgbClr val="000000"/>
                </a:solidFill>
                <a:latin typeface="Open Sans Bold"/>
                <a:ea typeface="Open Sans Bold"/>
                <a:cs typeface="Open Sans Bold"/>
                <a:sym typeface="Open Sans Bold"/>
              </a:rPr>
              <a:t>ВИКЛАДАЧ:</a:t>
            </a:r>
          </a:p>
          <a:p>
            <a:pPr algn="r">
              <a:lnSpc>
                <a:spcPts val="4374"/>
              </a:lnSpc>
            </a:pPr>
            <a:r>
              <a:rPr lang="en-US" sz="3124" b="1">
                <a:solidFill>
                  <a:srgbClr val="000000"/>
                </a:solidFill>
                <a:latin typeface="Open Sans Bold"/>
                <a:ea typeface="Open Sans Bold"/>
                <a:cs typeface="Open Sans Bold"/>
                <a:sym typeface="Open Sans Bold"/>
              </a:rPr>
              <a:t>ДОКТОР ФІЛОСОФІЇ</a:t>
            </a:r>
          </a:p>
          <a:p>
            <a:pPr algn="r">
              <a:lnSpc>
                <a:spcPts val="4374"/>
              </a:lnSpc>
              <a:spcBef>
                <a:spcPct val="0"/>
              </a:spcBef>
            </a:pPr>
            <a:r>
              <a:rPr lang="en-US" sz="3124" b="1">
                <a:solidFill>
                  <a:srgbClr val="000000"/>
                </a:solidFill>
                <a:latin typeface="Open Sans Bold"/>
                <a:ea typeface="Open Sans Bold"/>
                <a:cs typeface="Open Sans Bold"/>
                <a:sym typeface="Open Sans Bold"/>
              </a:rPr>
              <a:t>ОЛЕНА ОКОЛОВИЧ</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4170068" y="482035"/>
            <a:ext cx="8313890" cy="2222076"/>
          </a:xfrm>
          <a:custGeom>
            <a:avLst/>
            <a:gdLst/>
            <a:ahLst/>
            <a:cxnLst/>
            <a:rect l="l" t="t" r="r" b="b"/>
            <a:pathLst>
              <a:path w="8313890" h="2222076">
                <a:moveTo>
                  <a:pt x="0" y="0"/>
                </a:moveTo>
                <a:lnTo>
                  <a:pt x="8313891" y="0"/>
                </a:lnTo>
                <a:lnTo>
                  <a:pt x="8313891" y="2222076"/>
                </a:lnTo>
                <a:lnTo>
                  <a:pt x="0" y="2222076"/>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5751594" y="1361288"/>
            <a:ext cx="5007673" cy="1002362"/>
          </a:xfrm>
          <a:prstGeom prst="rect">
            <a:avLst/>
          </a:prstGeom>
        </p:spPr>
        <p:txBody>
          <a:bodyPr lIns="0" tIns="0" rIns="0" bIns="0" rtlCol="0" anchor="t">
            <a:spAutoFit/>
          </a:bodyPr>
          <a:lstStyle/>
          <a:p>
            <a:pPr algn="ctr">
              <a:lnSpc>
                <a:spcPts val="4076"/>
              </a:lnSpc>
              <a:spcBef>
                <a:spcPct val="0"/>
              </a:spcBef>
            </a:pPr>
            <a:r>
              <a:rPr lang="en-US" sz="2911" b="1">
                <a:solidFill>
                  <a:srgbClr val="000000"/>
                </a:solidFill>
                <a:latin typeface="Open Sans Bold"/>
                <a:ea typeface="Open Sans Bold"/>
                <a:cs typeface="Open Sans Bold"/>
                <a:sym typeface="Open Sans Bold"/>
              </a:rPr>
              <a:t>Структура особистості за К. Платоновим</a:t>
            </a:r>
          </a:p>
        </p:txBody>
      </p:sp>
      <p:sp>
        <p:nvSpPr>
          <p:cNvPr id="4" name="Freeform 4"/>
          <p:cNvSpPr/>
          <p:nvPr/>
        </p:nvSpPr>
        <p:spPr>
          <a:xfrm>
            <a:off x="9237697" y="4011007"/>
            <a:ext cx="3775108" cy="1008983"/>
          </a:xfrm>
          <a:custGeom>
            <a:avLst/>
            <a:gdLst/>
            <a:ahLst/>
            <a:cxnLst/>
            <a:rect l="l" t="t" r="r" b="b"/>
            <a:pathLst>
              <a:path w="3775108" h="1008983">
                <a:moveTo>
                  <a:pt x="0" y="0"/>
                </a:moveTo>
                <a:lnTo>
                  <a:pt x="3775108" y="0"/>
                </a:lnTo>
                <a:lnTo>
                  <a:pt x="3775108" y="1008984"/>
                </a:lnTo>
                <a:lnTo>
                  <a:pt x="0" y="1008984"/>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81732" y="3944836"/>
            <a:ext cx="3613497" cy="965789"/>
          </a:xfrm>
          <a:custGeom>
            <a:avLst/>
            <a:gdLst/>
            <a:ahLst/>
            <a:cxnLst/>
            <a:rect l="l" t="t" r="r" b="b"/>
            <a:pathLst>
              <a:path w="3613497" h="965789">
                <a:moveTo>
                  <a:pt x="0" y="0"/>
                </a:moveTo>
                <a:lnTo>
                  <a:pt x="3613497" y="0"/>
                </a:lnTo>
                <a:lnTo>
                  <a:pt x="3613497" y="965789"/>
                </a:lnTo>
                <a:lnTo>
                  <a:pt x="0" y="965789"/>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5068241" y="3935476"/>
            <a:ext cx="3683543" cy="984510"/>
          </a:xfrm>
          <a:custGeom>
            <a:avLst/>
            <a:gdLst/>
            <a:ahLst/>
            <a:cxnLst/>
            <a:rect l="l" t="t" r="r" b="b"/>
            <a:pathLst>
              <a:path w="3683543" h="984510">
                <a:moveTo>
                  <a:pt x="0" y="0"/>
                </a:moveTo>
                <a:lnTo>
                  <a:pt x="3683542" y="0"/>
                </a:lnTo>
                <a:lnTo>
                  <a:pt x="3683542" y="984510"/>
                </a:lnTo>
                <a:lnTo>
                  <a:pt x="0" y="984510"/>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3182144" y="3993115"/>
            <a:ext cx="3842052" cy="1026876"/>
          </a:xfrm>
          <a:custGeom>
            <a:avLst/>
            <a:gdLst/>
            <a:ahLst/>
            <a:cxnLst/>
            <a:rect l="l" t="t" r="r" b="b"/>
            <a:pathLst>
              <a:path w="3842052" h="1026876">
                <a:moveTo>
                  <a:pt x="0" y="0"/>
                </a:moveTo>
                <a:lnTo>
                  <a:pt x="3842053" y="0"/>
                </a:lnTo>
                <a:lnTo>
                  <a:pt x="3842053" y="1026876"/>
                </a:lnTo>
                <a:lnTo>
                  <a:pt x="0" y="1026876"/>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251251" y="6034801"/>
            <a:ext cx="3999213" cy="1068881"/>
          </a:xfrm>
          <a:custGeom>
            <a:avLst/>
            <a:gdLst/>
            <a:ahLst/>
            <a:cxnLst/>
            <a:rect l="l" t="t" r="r" b="b"/>
            <a:pathLst>
              <a:path w="3999213" h="1068881">
                <a:moveTo>
                  <a:pt x="0" y="0"/>
                </a:moveTo>
                <a:lnTo>
                  <a:pt x="3999213" y="0"/>
                </a:lnTo>
                <a:lnTo>
                  <a:pt x="3999213" y="1068880"/>
                </a:lnTo>
                <a:lnTo>
                  <a:pt x="0" y="1068880"/>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251251" y="7422481"/>
            <a:ext cx="3840800" cy="1026541"/>
          </a:xfrm>
          <a:custGeom>
            <a:avLst/>
            <a:gdLst/>
            <a:ahLst/>
            <a:cxnLst/>
            <a:rect l="l" t="t" r="r" b="b"/>
            <a:pathLst>
              <a:path w="3840800" h="1026541">
                <a:moveTo>
                  <a:pt x="0" y="0"/>
                </a:moveTo>
                <a:lnTo>
                  <a:pt x="3840800" y="0"/>
                </a:lnTo>
                <a:lnTo>
                  <a:pt x="3840800" y="1026542"/>
                </a:lnTo>
                <a:lnTo>
                  <a:pt x="0" y="1026542"/>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10" name="Freeform 10"/>
          <p:cNvSpPr/>
          <p:nvPr/>
        </p:nvSpPr>
        <p:spPr>
          <a:xfrm>
            <a:off x="95216" y="8763348"/>
            <a:ext cx="3996835" cy="1068245"/>
          </a:xfrm>
          <a:custGeom>
            <a:avLst/>
            <a:gdLst/>
            <a:ahLst/>
            <a:cxnLst/>
            <a:rect l="l" t="t" r="r" b="b"/>
            <a:pathLst>
              <a:path w="3996835" h="1068245">
                <a:moveTo>
                  <a:pt x="0" y="0"/>
                </a:moveTo>
                <a:lnTo>
                  <a:pt x="3996835" y="0"/>
                </a:lnTo>
                <a:lnTo>
                  <a:pt x="3996835" y="1068244"/>
                </a:lnTo>
                <a:lnTo>
                  <a:pt x="0" y="1068244"/>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11" name="Freeform 11"/>
          <p:cNvSpPr/>
          <p:nvPr/>
        </p:nvSpPr>
        <p:spPr>
          <a:xfrm>
            <a:off x="13876127" y="6034801"/>
            <a:ext cx="3999213" cy="1068881"/>
          </a:xfrm>
          <a:custGeom>
            <a:avLst/>
            <a:gdLst/>
            <a:ahLst/>
            <a:cxnLst/>
            <a:rect l="l" t="t" r="r" b="b"/>
            <a:pathLst>
              <a:path w="3999213" h="1068881">
                <a:moveTo>
                  <a:pt x="0" y="0"/>
                </a:moveTo>
                <a:lnTo>
                  <a:pt x="3999213" y="0"/>
                </a:lnTo>
                <a:lnTo>
                  <a:pt x="3999213" y="1068880"/>
                </a:lnTo>
                <a:lnTo>
                  <a:pt x="0" y="1068880"/>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12" name="TextBox 12"/>
          <p:cNvSpPr txBox="1"/>
          <p:nvPr/>
        </p:nvSpPr>
        <p:spPr>
          <a:xfrm>
            <a:off x="1028700" y="4041588"/>
            <a:ext cx="2908569" cy="762967"/>
          </a:xfrm>
          <a:prstGeom prst="rect">
            <a:avLst/>
          </a:prstGeom>
        </p:spPr>
        <p:txBody>
          <a:bodyPr lIns="0" tIns="0" rIns="0" bIns="0" rtlCol="0" anchor="t">
            <a:spAutoFit/>
          </a:bodyPr>
          <a:lstStyle/>
          <a:p>
            <a:pPr algn="ctr">
              <a:lnSpc>
                <a:spcPts val="3096"/>
              </a:lnSpc>
              <a:spcBef>
                <a:spcPct val="0"/>
              </a:spcBef>
            </a:pPr>
            <a:r>
              <a:rPr lang="en-US" sz="2211" b="1">
                <a:solidFill>
                  <a:srgbClr val="000000"/>
                </a:solidFill>
                <a:latin typeface="Open Sans Bold"/>
                <a:ea typeface="Open Sans Bold"/>
                <a:cs typeface="Open Sans Bold"/>
                <a:sym typeface="Open Sans Bold"/>
              </a:rPr>
              <a:t>спрямованість особистості</a:t>
            </a:r>
          </a:p>
        </p:txBody>
      </p:sp>
      <p:grpSp>
        <p:nvGrpSpPr>
          <p:cNvPr id="13" name="Group 13"/>
          <p:cNvGrpSpPr/>
          <p:nvPr/>
        </p:nvGrpSpPr>
        <p:grpSpPr>
          <a:xfrm rot="7673327">
            <a:off x="2876076" y="2898674"/>
            <a:ext cx="1741616" cy="521626"/>
            <a:chOff x="0" y="0"/>
            <a:chExt cx="1548735" cy="463857"/>
          </a:xfrm>
        </p:grpSpPr>
        <p:sp>
          <p:nvSpPr>
            <p:cNvPr id="14" name="Freeform 14"/>
            <p:cNvSpPr/>
            <p:nvPr/>
          </p:nvSpPr>
          <p:spPr>
            <a:xfrm>
              <a:off x="0" y="0"/>
              <a:ext cx="1548735" cy="463857"/>
            </a:xfrm>
            <a:custGeom>
              <a:avLst/>
              <a:gdLst/>
              <a:ahLst/>
              <a:cxnLst/>
              <a:rect l="l" t="t" r="r" b="b"/>
              <a:pathLst>
                <a:path w="1548735" h="463857">
                  <a:moveTo>
                    <a:pt x="1548735" y="231928"/>
                  </a:moveTo>
                  <a:lnTo>
                    <a:pt x="1142335" y="0"/>
                  </a:lnTo>
                  <a:lnTo>
                    <a:pt x="1142335" y="203200"/>
                  </a:lnTo>
                  <a:lnTo>
                    <a:pt x="0" y="203200"/>
                  </a:lnTo>
                  <a:lnTo>
                    <a:pt x="0" y="260657"/>
                  </a:lnTo>
                  <a:lnTo>
                    <a:pt x="1142335" y="260657"/>
                  </a:lnTo>
                  <a:lnTo>
                    <a:pt x="1142335" y="463857"/>
                  </a:lnTo>
                  <a:lnTo>
                    <a:pt x="1548735" y="231928"/>
                  </a:lnTo>
                  <a:close/>
                </a:path>
              </a:pathLst>
            </a:custGeom>
            <a:solidFill>
              <a:srgbClr val="B4876A"/>
            </a:solidFill>
            <a:ln cap="sq">
              <a:noFill/>
              <a:prstDash val="solid"/>
              <a:miter/>
            </a:ln>
          </p:spPr>
        </p:sp>
        <p:sp>
          <p:nvSpPr>
            <p:cNvPr id="15" name="TextBox 15"/>
            <p:cNvSpPr txBox="1"/>
            <p:nvPr/>
          </p:nvSpPr>
          <p:spPr>
            <a:xfrm>
              <a:off x="0" y="155575"/>
              <a:ext cx="1447135" cy="105082"/>
            </a:xfrm>
            <a:prstGeom prst="rect">
              <a:avLst/>
            </a:prstGeom>
          </p:spPr>
          <p:txBody>
            <a:bodyPr lIns="50800" tIns="50800" rIns="50800" bIns="50800" rtlCol="0" anchor="b"/>
            <a:lstStyle/>
            <a:p>
              <a:pPr algn="ctr">
                <a:lnSpc>
                  <a:spcPts val="2659"/>
                </a:lnSpc>
              </a:pPr>
              <a:endParaRPr/>
            </a:p>
          </p:txBody>
        </p:sp>
      </p:grpSp>
      <p:grpSp>
        <p:nvGrpSpPr>
          <p:cNvPr id="16" name="Group 16"/>
          <p:cNvGrpSpPr/>
          <p:nvPr/>
        </p:nvGrpSpPr>
        <p:grpSpPr>
          <a:xfrm rot="3117108">
            <a:off x="12197966" y="2800309"/>
            <a:ext cx="2012246" cy="602682"/>
            <a:chOff x="0" y="0"/>
            <a:chExt cx="1548735" cy="463857"/>
          </a:xfrm>
        </p:grpSpPr>
        <p:sp>
          <p:nvSpPr>
            <p:cNvPr id="17" name="Freeform 17"/>
            <p:cNvSpPr/>
            <p:nvPr/>
          </p:nvSpPr>
          <p:spPr>
            <a:xfrm>
              <a:off x="0" y="0"/>
              <a:ext cx="1548735" cy="463857"/>
            </a:xfrm>
            <a:custGeom>
              <a:avLst/>
              <a:gdLst/>
              <a:ahLst/>
              <a:cxnLst/>
              <a:rect l="l" t="t" r="r" b="b"/>
              <a:pathLst>
                <a:path w="1548735" h="463857">
                  <a:moveTo>
                    <a:pt x="1548735" y="231928"/>
                  </a:moveTo>
                  <a:lnTo>
                    <a:pt x="1142335" y="0"/>
                  </a:lnTo>
                  <a:lnTo>
                    <a:pt x="1142335" y="203200"/>
                  </a:lnTo>
                  <a:lnTo>
                    <a:pt x="0" y="203200"/>
                  </a:lnTo>
                  <a:lnTo>
                    <a:pt x="0" y="260657"/>
                  </a:lnTo>
                  <a:lnTo>
                    <a:pt x="1142335" y="260657"/>
                  </a:lnTo>
                  <a:lnTo>
                    <a:pt x="1142335" y="463857"/>
                  </a:lnTo>
                  <a:lnTo>
                    <a:pt x="1548735" y="231928"/>
                  </a:lnTo>
                  <a:close/>
                </a:path>
              </a:pathLst>
            </a:custGeom>
            <a:solidFill>
              <a:srgbClr val="B4876A"/>
            </a:solidFill>
            <a:ln cap="sq">
              <a:noFill/>
              <a:prstDash val="solid"/>
              <a:miter/>
            </a:ln>
          </p:spPr>
        </p:sp>
        <p:sp>
          <p:nvSpPr>
            <p:cNvPr id="18" name="TextBox 18"/>
            <p:cNvSpPr txBox="1"/>
            <p:nvPr/>
          </p:nvSpPr>
          <p:spPr>
            <a:xfrm>
              <a:off x="0" y="155575"/>
              <a:ext cx="1447135" cy="105082"/>
            </a:xfrm>
            <a:prstGeom prst="rect">
              <a:avLst/>
            </a:prstGeom>
          </p:spPr>
          <p:txBody>
            <a:bodyPr lIns="50800" tIns="50800" rIns="50800" bIns="50800" rtlCol="0" anchor="b"/>
            <a:lstStyle/>
            <a:p>
              <a:pPr algn="ctr">
                <a:lnSpc>
                  <a:spcPts val="2659"/>
                </a:lnSpc>
              </a:pPr>
              <a:endParaRPr/>
            </a:p>
          </p:txBody>
        </p:sp>
      </p:grpSp>
      <p:grpSp>
        <p:nvGrpSpPr>
          <p:cNvPr id="19" name="Group 19"/>
          <p:cNvGrpSpPr/>
          <p:nvPr/>
        </p:nvGrpSpPr>
        <p:grpSpPr>
          <a:xfrm rot="5506567">
            <a:off x="6202582" y="3118582"/>
            <a:ext cx="1147998" cy="402422"/>
            <a:chOff x="0" y="0"/>
            <a:chExt cx="1548735" cy="542897"/>
          </a:xfrm>
        </p:grpSpPr>
        <p:sp>
          <p:nvSpPr>
            <p:cNvPr id="20" name="Freeform 20"/>
            <p:cNvSpPr/>
            <p:nvPr/>
          </p:nvSpPr>
          <p:spPr>
            <a:xfrm>
              <a:off x="0" y="0"/>
              <a:ext cx="1548735" cy="542897"/>
            </a:xfrm>
            <a:custGeom>
              <a:avLst/>
              <a:gdLst/>
              <a:ahLst/>
              <a:cxnLst/>
              <a:rect l="l" t="t" r="r" b="b"/>
              <a:pathLst>
                <a:path w="1548735" h="542897">
                  <a:moveTo>
                    <a:pt x="1548735" y="271449"/>
                  </a:moveTo>
                  <a:lnTo>
                    <a:pt x="1142335" y="0"/>
                  </a:lnTo>
                  <a:lnTo>
                    <a:pt x="1142335" y="203200"/>
                  </a:lnTo>
                  <a:lnTo>
                    <a:pt x="0" y="203200"/>
                  </a:lnTo>
                  <a:lnTo>
                    <a:pt x="0" y="339697"/>
                  </a:lnTo>
                  <a:lnTo>
                    <a:pt x="1142335" y="339697"/>
                  </a:lnTo>
                  <a:lnTo>
                    <a:pt x="1142335" y="542897"/>
                  </a:lnTo>
                  <a:lnTo>
                    <a:pt x="1548735" y="271449"/>
                  </a:lnTo>
                  <a:close/>
                </a:path>
              </a:pathLst>
            </a:custGeom>
            <a:solidFill>
              <a:srgbClr val="B4876A"/>
            </a:solidFill>
            <a:ln cap="sq">
              <a:noFill/>
              <a:prstDash val="solid"/>
              <a:miter/>
            </a:ln>
          </p:spPr>
        </p:sp>
        <p:sp>
          <p:nvSpPr>
            <p:cNvPr id="21" name="TextBox 21"/>
            <p:cNvSpPr txBox="1"/>
            <p:nvPr/>
          </p:nvSpPr>
          <p:spPr>
            <a:xfrm>
              <a:off x="0" y="155575"/>
              <a:ext cx="1447135" cy="184122"/>
            </a:xfrm>
            <a:prstGeom prst="rect">
              <a:avLst/>
            </a:prstGeom>
          </p:spPr>
          <p:txBody>
            <a:bodyPr lIns="50800" tIns="50800" rIns="50800" bIns="50800" rtlCol="0" anchor="b"/>
            <a:lstStyle/>
            <a:p>
              <a:pPr algn="ctr">
                <a:lnSpc>
                  <a:spcPts val="2659"/>
                </a:lnSpc>
              </a:pPr>
              <a:endParaRPr/>
            </a:p>
          </p:txBody>
        </p:sp>
      </p:grpSp>
      <p:grpSp>
        <p:nvGrpSpPr>
          <p:cNvPr id="22" name="Group 22"/>
          <p:cNvGrpSpPr/>
          <p:nvPr/>
        </p:nvGrpSpPr>
        <p:grpSpPr>
          <a:xfrm rot="5506567">
            <a:off x="10164766" y="3141817"/>
            <a:ext cx="1189003" cy="431485"/>
            <a:chOff x="0" y="0"/>
            <a:chExt cx="1548735" cy="562031"/>
          </a:xfrm>
        </p:grpSpPr>
        <p:sp>
          <p:nvSpPr>
            <p:cNvPr id="23" name="Freeform 23"/>
            <p:cNvSpPr/>
            <p:nvPr/>
          </p:nvSpPr>
          <p:spPr>
            <a:xfrm>
              <a:off x="0" y="0"/>
              <a:ext cx="1548735" cy="562031"/>
            </a:xfrm>
            <a:custGeom>
              <a:avLst/>
              <a:gdLst/>
              <a:ahLst/>
              <a:cxnLst/>
              <a:rect l="l" t="t" r="r" b="b"/>
              <a:pathLst>
                <a:path w="1548735" h="562031">
                  <a:moveTo>
                    <a:pt x="1548735" y="281015"/>
                  </a:moveTo>
                  <a:lnTo>
                    <a:pt x="1142335" y="0"/>
                  </a:lnTo>
                  <a:lnTo>
                    <a:pt x="1142335" y="203200"/>
                  </a:lnTo>
                  <a:lnTo>
                    <a:pt x="0" y="203200"/>
                  </a:lnTo>
                  <a:lnTo>
                    <a:pt x="0" y="358831"/>
                  </a:lnTo>
                  <a:lnTo>
                    <a:pt x="1142335" y="358831"/>
                  </a:lnTo>
                  <a:lnTo>
                    <a:pt x="1142335" y="562031"/>
                  </a:lnTo>
                  <a:lnTo>
                    <a:pt x="1548735" y="281015"/>
                  </a:lnTo>
                  <a:close/>
                </a:path>
              </a:pathLst>
            </a:custGeom>
            <a:solidFill>
              <a:srgbClr val="B4876A"/>
            </a:solidFill>
            <a:ln cap="sq">
              <a:noFill/>
              <a:prstDash val="solid"/>
              <a:miter/>
            </a:ln>
          </p:spPr>
        </p:sp>
        <p:sp>
          <p:nvSpPr>
            <p:cNvPr id="24" name="TextBox 24"/>
            <p:cNvSpPr txBox="1"/>
            <p:nvPr/>
          </p:nvSpPr>
          <p:spPr>
            <a:xfrm>
              <a:off x="0" y="155575"/>
              <a:ext cx="1447135" cy="203256"/>
            </a:xfrm>
            <a:prstGeom prst="rect">
              <a:avLst/>
            </a:prstGeom>
          </p:spPr>
          <p:txBody>
            <a:bodyPr lIns="50800" tIns="50800" rIns="50800" bIns="50800" rtlCol="0" anchor="b"/>
            <a:lstStyle/>
            <a:p>
              <a:pPr algn="ctr">
                <a:lnSpc>
                  <a:spcPts val="2659"/>
                </a:lnSpc>
              </a:pPr>
              <a:endParaRPr/>
            </a:p>
          </p:txBody>
        </p:sp>
      </p:grpSp>
      <p:grpSp>
        <p:nvGrpSpPr>
          <p:cNvPr id="25" name="Group 25"/>
          <p:cNvGrpSpPr/>
          <p:nvPr/>
        </p:nvGrpSpPr>
        <p:grpSpPr>
          <a:xfrm rot="5506567">
            <a:off x="2176575" y="5259747"/>
            <a:ext cx="1008371" cy="353477"/>
            <a:chOff x="0" y="0"/>
            <a:chExt cx="1548735" cy="542897"/>
          </a:xfrm>
        </p:grpSpPr>
        <p:sp>
          <p:nvSpPr>
            <p:cNvPr id="26" name="Freeform 26"/>
            <p:cNvSpPr/>
            <p:nvPr/>
          </p:nvSpPr>
          <p:spPr>
            <a:xfrm>
              <a:off x="0" y="0"/>
              <a:ext cx="1548735" cy="542897"/>
            </a:xfrm>
            <a:custGeom>
              <a:avLst/>
              <a:gdLst/>
              <a:ahLst/>
              <a:cxnLst/>
              <a:rect l="l" t="t" r="r" b="b"/>
              <a:pathLst>
                <a:path w="1548735" h="542897">
                  <a:moveTo>
                    <a:pt x="1548735" y="271449"/>
                  </a:moveTo>
                  <a:lnTo>
                    <a:pt x="1142335" y="0"/>
                  </a:lnTo>
                  <a:lnTo>
                    <a:pt x="1142335" y="203200"/>
                  </a:lnTo>
                  <a:lnTo>
                    <a:pt x="0" y="203200"/>
                  </a:lnTo>
                  <a:lnTo>
                    <a:pt x="0" y="339697"/>
                  </a:lnTo>
                  <a:lnTo>
                    <a:pt x="1142335" y="339697"/>
                  </a:lnTo>
                  <a:lnTo>
                    <a:pt x="1142335" y="542897"/>
                  </a:lnTo>
                  <a:lnTo>
                    <a:pt x="1548735" y="271449"/>
                  </a:lnTo>
                  <a:close/>
                </a:path>
              </a:pathLst>
            </a:custGeom>
            <a:solidFill>
              <a:srgbClr val="B4876A"/>
            </a:solidFill>
            <a:ln cap="sq">
              <a:noFill/>
              <a:prstDash val="solid"/>
              <a:miter/>
            </a:ln>
          </p:spPr>
        </p:sp>
        <p:sp>
          <p:nvSpPr>
            <p:cNvPr id="27" name="TextBox 27"/>
            <p:cNvSpPr txBox="1"/>
            <p:nvPr/>
          </p:nvSpPr>
          <p:spPr>
            <a:xfrm>
              <a:off x="0" y="155575"/>
              <a:ext cx="1447135" cy="184122"/>
            </a:xfrm>
            <a:prstGeom prst="rect">
              <a:avLst/>
            </a:prstGeom>
          </p:spPr>
          <p:txBody>
            <a:bodyPr lIns="50800" tIns="50800" rIns="50800" bIns="50800" rtlCol="0" anchor="b"/>
            <a:lstStyle/>
            <a:p>
              <a:pPr algn="ctr">
                <a:lnSpc>
                  <a:spcPts val="2659"/>
                </a:lnSpc>
              </a:pPr>
              <a:endParaRPr/>
            </a:p>
          </p:txBody>
        </p:sp>
      </p:grpSp>
      <p:sp>
        <p:nvSpPr>
          <p:cNvPr id="28" name="Freeform 28"/>
          <p:cNvSpPr/>
          <p:nvPr/>
        </p:nvSpPr>
        <p:spPr>
          <a:xfrm>
            <a:off x="5168218" y="6061649"/>
            <a:ext cx="4069479" cy="1087661"/>
          </a:xfrm>
          <a:custGeom>
            <a:avLst/>
            <a:gdLst/>
            <a:ahLst/>
            <a:cxnLst/>
            <a:rect l="l" t="t" r="r" b="b"/>
            <a:pathLst>
              <a:path w="4069479" h="1087661">
                <a:moveTo>
                  <a:pt x="0" y="0"/>
                </a:moveTo>
                <a:lnTo>
                  <a:pt x="4069479" y="0"/>
                </a:lnTo>
                <a:lnTo>
                  <a:pt x="4069479" y="1087661"/>
                </a:lnTo>
                <a:lnTo>
                  <a:pt x="0" y="1087661"/>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29" name="Freeform 29"/>
          <p:cNvSpPr/>
          <p:nvPr/>
        </p:nvSpPr>
        <p:spPr>
          <a:xfrm>
            <a:off x="5153715" y="7389983"/>
            <a:ext cx="4083982" cy="1091537"/>
          </a:xfrm>
          <a:custGeom>
            <a:avLst/>
            <a:gdLst/>
            <a:ahLst/>
            <a:cxnLst/>
            <a:rect l="l" t="t" r="r" b="b"/>
            <a:pathLst>
              <a:path w="4083982" h="1091537">
                <a:moveTo>
                  <a:pt x="0" y="0"/>
                </a:moveTo>
                <a:lnTo>
                  <a:pt x="4083982" y="0"/>
                </a:lnTo>
                <a:lnTo>
                  <a:pt x="4083982" y="1091538"/>
                </a:lnTo>
                <a:lnTo>
                  <a:pt x="0" y="1091538"/>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30" name="Freeform 30"/>
          <p:cNvSpPr/>
          <p:nvPr/>
        </p:nvSpPr>
        <p:spPr>
          <a:xfrm>
            <a:off x="5034118" y="8721785"/>
            <a:ext cx="4323175" cy="1155467"/>
          </a:xfrm>
          <a:custGeom>
            <a:avLst/>
            <a:gdLst/>
            <a:ahLst/>
            <a:cxnLst/>
            <a:rect l="l" t="t" r="r" b="b"/>
            <a:pathLst>
              <a:path w="4323175" h="1155467">
                <a:moveTo>
                  <a:pt x="0" y="0"/>
                </a:moveTo>
                <a:lnTo>
                  <a:pt x="4323175" y="0"/>
                </a:lnTo>
                <a:lnTo>
                  <a:pt x="4323175" y="1155467"/>
                </a:lnTo>
                <a:lnTo>
                  <a:pt x="0" y="1155467"/>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31" name="Freeform 31"/>
          <p:cNvSpPr/>
          <p:nvPr/>
        </p:nvSpPr>
        <p:spPr>
          <a:xfrm>
            <a:off x="9417345" y="6095759"/>
            <a:ext cx="4158413" cy="1111430"/>
          </a:xfrm>
          <a:custGeom>
            <a:avLst/>
            <a:gdLst/>
            <a:ahLst/>
            <a:cxnLst/>
            <a:rect l="l" t="t" r="r" b="b"/>
            <a:pathLst>
              <a:path w="4158413" h="1111430">
                <a:moveTo>
                  <a:pt x="0" y="0"/>
                </a:moveTo>
                <a:lnTo>
                  <a:pt x="4158412" y="0"/>
                </a:lnTo>
                <a:lnTo>
                  <a:pt x="4158412" y="1111430"/>
                </a:lnTo>
                <a:lnTo>
                  <a:pt x="0" y="1111430"/>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32" name="Freeform 32"/>
          <p:cNvSpPr/>
          <p:nvPr/>
        </p:nvSpPr>
        <p:spPr>
          <a:xfrm>
            <a:off x="13431867" y="7497010"/>
            <a:ext cx="4182279" cy="1117809"/>
          </a:xfrm>
          <a:custGeom>
            <a:avLst/>
            <a:gdLst/>
            <a:ahLst/>
            <a:cxnLst/>
            <a:rect l="l" t="t" r="r" b="b"/>
            <a:pathLst>
              <a:path w="4182279" h="1117809">
                <a:moveTo>
                  <a:pt x="0" y="0"/>
                </a:moveTo>
                <a:lnTo>
                  <a:pt x="4182279" y="0"/>
                </a:lnTo>
                <a:lnTo>
                  <a:pt x="4182279" y="1117809"/>
                </a:lnTo>
                <a:lnTo>
                  <a:pt x="0" y="1117809"/>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33" name="Freeform 33"/>
          <p:cNvSpPr/>
          <p:nvPr/>
        </p:nvSpPr>
        <p:spPr>
          <a:xfrm>
            <a:off x="12834052" y="8765933"/>
            <a:ext cx="4425248" cy="1182748"/>
          </a:xfrm>
          <a:custGeom>
            <a:avLst/>
            <a:gdLst/>
            <a:ahLst/>
            <a:cxnLst/>
            <a:rect l="l" t="t" r="r" b="b"/>
            <a:pathLst>
              <a:path w="4425248" h="1182748">
                <a:moveTo>
                  <a:pt x="0" y="0"/>
                </a:moveTo>
                <a:lnTo>
                  <a:pt x="4425248" y="0"/>
                </a:lnTo>
                <a:lnTo>
                  <a:pt x="4425248" y="1182748"/>
                </a:lnTo>
                <a:lnTo>
                  <a:pt x="0" y="1182748"/>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grpSp>
        <p:nvGrpSpPr>
          <p:cNvPr id="34" name="Group 34"/>
          <p:cNvGrpSpPr/>
          <p:nvPr/>
        </p:nvGrpSpPr>
        <p:grpSpPr>
          <a:xfrm rot="5506567">
            <a:off x="6362543" y="5353893"/>
            <a:ext cx="916399" cy="321237"/>
            <a:chOff x="0" y="0"/>
            <a:chExt cx="1548735" cy="542897"/>
          </a:xfrm>
        </p:grpSpPr>
        <p:sp>
          <p:nvSpPr>
            <p:cNvPr id="35" name="Freeform 35"/>
            <p:cNvSpPr/>
            <p:nvPr/>
          </p:nvSpPr>
          <p:spPr>
            <a:xfrm>
              <a:off x="0" y="0"/>
              <a:ext cx="1548735" cy="542897"/>
            </a:xfrm>
            <a:custGeom>
              <a:avLst/>
              <a:gdLst/>
              <a:ahLst/>
              <a:cxnLst/>
              <a:rect l="l" t="t" r="r" b="b"/>
              <a:pathLst>
                <a:path w="1548735" h="542897">
                  <a:moveTo>
                    <a:pt x="1548735" y="271449"/>
                  </a:moveTo>
                  <a:lnTo>
                    <a:pt x="1142335" y="0"/>
                  </a:lnTo>
                  <a:lnTo>
                    <a:pt x="1142335" y="203200"/>
                  </a:lnTo>
                  <a:lnTo>
                    <a:pt x="0" y="203200"/>
                  </a:lnTo>
                  <a:lnTo>
                    <a:pt x="0" y="339697"/>
                  </a:lnTo>
                  <a:lnTo>
                    <a:pt x="1142335" y="339697"/>
                  </a:lnTo>
                  <a:lnTo>
                    <a:pt x="1142335" y="542897"/>
                  </a:lnTo>
                  <a:lnTo>
                    <a:pt x="1548735" y="271449"/>
                  </a:lnTo>
                  <a:close/>
                </a:path>
              </a:pathLst>
            </a:custGeom>
            <a:solidFill>
              <a:srgbClr val="B4876A"/>
            </a:solidFill>
            <a:ln cap="sq">
              <a:noFill/>
              <a:prstDash val="solid"/>
              <a:miter/>
            </a:ln>
          </p:spPr>
        </p:sp>
        <p:sp>
          <p:nvSpPr>
            <p:cNvPr id="36" name="TextBox 36"/>
            <p:cNvSpPr txBox="1"/>
            <p:nvPr/>
          </p:nvSpPr>
          <p:spPr>
            <a:xfrm>
              <a:off x="0" y="155575"/>
              <a:ext cx="1447135" cy="184122"/>
            </a:xfrm>
            <a:prstGeom prst="rect">
              <a:avLst/>
            </a:prstGeom>
          </p:spPr>
          <p:txBody>
            <a:bodyPr lIns="50800" tIns="50800" rIns="50800" bIns="50800" rtlCol="0" anchor="b"/>
            <a:lstStyle/>
            <a:p>
              <a:pPr algn="ctr">
                <a:lnSpc>
                  <a:spcPts val="2659"/>
                </a:lnSpc>
              </a:pPr>
              <a:endParaRPr/>
            </a:p>
          </p:txBody>
        </p:sp>
      </p:grpSp>
      <p:grpSp>
        <p:nvGrpSpPr>
          <p:cNvPr id="37" name="Group 37"/>
          <p:cNvGrpSpPr/>
          <p:nvPr/>
        </p:nvGrpSpPr>
        <p:grpSpPr>
          <a:xfrm rot="5506567">
            <a:off x="10399534" y="5339956"/>
            <a:ext cx="936881" cy="328416"/>
            <a:chOff x="0" y="0"/>
            <a:chExt cx="1548735" cy="542897"/>
          </a:xfrm>
        </p:grpSpPr>
        <p:sp>
          <p:nvSpPr>
            <p:cNvPr id="38" name="Freeform 38"/>
            <p:cNvSpPr/>
            <p:nvPr/>
          </p:nvSpPr>
          <p:spPr>
            <a:xfrm>
              <a:off x="0" y="0"/>
              <a:ext cx="1548735" cy="542897"/>
            </a:xfrm>
            <a:custGeom>
              <a:avLst/>
              <a:gdLst/>
              <a:ahLst/>
              <a:cxnLst/>
              <a:rect l="l" t="t" r="r" b="b"/>
              <a:pathLst>
                <a:path w="1548735" h="542897">
                  <a:moveTo>
                    <a:pt x="1548735" y="271449"/>
                  </a:moveTo>
                  <a:lnTo>
                    <a:pt x="1142335" y="0"/>
                  </a:lnTo>
                  <a:lnTo>
                    <a:pt x="1142335" y="203200"/>
                  </a:lnTo>
                  <a:lnTo>
                    <a:pt x="0" y="203200"/>
                  </a:lnTo>
                  <a:lnTo>
                    <a:pt x="0" y="339697"/>
                  </a:lnTo>
                  <a:lnTo>
                    <a:pt x="1142335" y="339697"/>
                  </a:lnTo>
                  <a:lnTo>
                    <a:pt x="1142335" y="542897"/>
                  </a:lnTo>
                  <a:lnTo>
                    <a:pt x="1548735" y="271449"/>
                  </a:lnTo>
                  <a:close/>
                </a:path>
              </a:pathLst>
            </a:custGeom>
            <a:solidFill>
              <a:srgbClr val="B4876A"/>
            </a:solidFill>
            <a:ln cap="sq">
              <a:noFill/>
              <a:prstDash val="solid"/>
              <a:miter/>
            </a:ln>
          </p:spPr>
        </p:sp>
        <p:sp>
          <p:nvSpPr>
            <p:cNvPr id="39" name="TextBox 39"/>
            <p:cNvSpPr txBox="1"/>
            <p:nvPr/>
          </p:nvSpPr>
          <p:spPr>
            <a:xfrm>
              <a:off x="0" y="155575"/>
              <a:ext cx="1447135" cy="184122"/>
            </a:xfrm>
            <a:prstGeom prst="rect">
              <a:avLst/>
            </a:prstGeom>
          </p:spPr>
          <p:txBody>
            <a:bodyPr lIns="50800" tIns="50800" rIns="50800" bIns="50800" rtlCol="0" anchor="b"/>
            <a:lstStyle/>
            <a:p>
              <a:pPr algn="ctr">
                <a:lnSpc>
                  <a:spcPts val="2659"/>
                </a:lnSpc>
              </a:pPr>
              <a:endParaRPr/>
            </a:p>
          </p:txBody>
        </p:sp>
      </p:grpSp>
      <p:grpSp>
        <p:nvGrpSpPr>
          <p:cNvPr id="40" name="Group 40"/>
          <p:cNvGrpSpPr/>
          <p:nvPr/>
        </p:nvGrpSpPr>
        <p:grpSpPr>
          <a:xfrm rot="5506567">
            <a:off x="14748456" y="5320065"/>
            <a:ext cx="1050366" cy="368198"/>
            <a:chOff x="0" y="0"/>
            <a:chExt cx="1548735" cy="542897"/>
          </a:xfrm>
        </p:grpSpPr>
        <p:sp>
          <p:nvSpPr>
            <p:cNvPr id="41" name="Freeform 41"/>
            <p:cNvSpPr/>
            <p:nvPr/>
          </p:nvSpPr>
          <p:spPr>
            <a:xfrm>
              <a:off x="0" y="0"/>
              <a:ext cx="1548735" cy="542897"/>
            </a:xfrm>
            <a:custGeom>
              <a:avLst/>
              <a:gdLst/>
              <a:ahLst/>
              <a:cxnLst/>
              <a:rect l="l" t="t" r="r" b="b"/>
              <a:pathLst>
                <a:path w="1548735" h="542897">
                  <a:moveTo>
                    <a:pt x="1548735" y="271449"/>
                  </a:moveTo>
                  <a:lnTo>
                    <a:pt x="1142335" y="0"/>
                  </a:lnTo>
                  <a:lnTo>
                    <a:pt x="1142335" y="203200"/>
                  </a:lnTo>
                  <a:lnTo>
                    <a:pt x="0" y="203200"/>
                  </a:lnTo>
                  <a:lnTo>
                    <a:pt x="0" y="339697"/>
                  </a:lnTo>
                  <a:lnTo>
                    <a:pt x="1142335" y="339697"/>
                  </a:lnTo>
                  <a:lnTo>
                    <a:pt x="1142335" y="542897"/>
                  </a:lnTo>
                  <a:lnTo>
                    <a:pt x="1548735" y="271449"/>
                  </a:lnTo>
                  <a:close/>
                </a:path>
              </a:pathLst>
            </a:custGeom>
            <a:solidFill>
              <a:srgbClr val="B4876A"/>
            </a:solidFill>
            <a:ln cap="sq">
              <a:noFill/>
              <a:prstDash val="solid"/>
              <a:miter/>
            </a:ln>
          </p:spPr>
        </p:sp>
        <p:sp>
          <p:nvSpPr>
            <p:cNvPr id="42" name="TextBox 42"/>
            <p:cNvSpPr txBox="1"/>
            <p:nvPr/>
          </p:nvSpPr>
          <p:spPr>
            <a:xfrm>
              <a:off x="0" y="155575"/>
              <a:ext cx="1447135" cy="184122"/>
            </a:xfrm>
            <a:prstGeom prst="rect">
              <a:avLst/>
            </a:prstGeom>
          </p:spPr>
          <p:txBody>
            <a:bodyPr lIns="50800" tIns="50800" rIns="50800" bIns="50800" rtlCol="0" anchor="b"/>
            <a:lstStyle/>
            <a:p>
              <a:pPr algn="ctr">
                <a:lnSpc>
                  <a:spcPts val="2659"/>
                </a:lnSpc>
              </a:pPr>
              <a:endParaRPr/>
            </a:p>
          </p:txBody>
        </p:sp>
      </p:grpSp>
      <p:sp>
        <p:nvSpPr>
          <p:cNvPr id="43" name="TextBox 43"/>
          <p:cNvSpPr txBox="1"/>
          <p:nvPr/>
        </p:nvSpPr>
        <p:spPr>
          <a:xfrm>
            <a:off x="5402595" y="4122616"/>
            <a:ext cx="3014835" cy="431497"/>
          </a:xfrm>
          <a:prstGeom prst="rect">
            <a:avLst/>
          </a:prstGeom>
        </p:spPr>
        <p:txBody>
          <a:bodyPr lIns="0" tIns="0" rIns="0" bIns="0" rtlCol="0" anchor="t">
            <a:spAutoFit/>
          </a:bodyPr>
          <a:lstStyle/>
          <a:p>
            <a:pPr algn="ctr">
              <a:lnSpc>
                <a:spcPts val="3516"/>
              </a:lnSpc>
              <a:spcBef>
                <a:spcPct val="0"/>
              </a:spcBef>
            </a:pPr>
            <a:r>
              <a:rPr lang="en-US" sz="2511" b="1">
                <a:solidFill>
                  <a:srgbClr val="000000"/>
                </a:solidFill>
                <a:latin typeface="Open Sans Bold"/>
                <a:ea typeface="Open Sans Bold"/>
                <a:cs typeface="Open Sans Bold"/>
                <a:sym typeface="Open Sans Bold"/>
              </a:rPr>
              <a:t>досвід</a:t>
            </a:r>
          </a:p>
        </p:txBody>
      </p:sp>
      <p:sp>
        <p:nvSpPr>
          <p:cNvPr id="44" name="TextBox 44"/>
          <p:cNvSpPr txBox="1"/>
          <p:nvPr/>
        </p:nvSpPr>
        <p:spPr>
          <a:xfrm>
            <a:off x="1155233" y="6356338"/>
            <a:ext cx="3014835" cy="398477"/>
          </a:xfrm>
          <a:prstGeom prst="rect">
            <a:avLst/>
          </a:prstGeom>
        </p:spPr>
        <p:txBody>
          <a:bodyPr lIns="0" tIns="0" rIns="0" bIns="0" rtlCol="0" anchor="t">
            <a:spAutoFit/>
          </a:bodyPr>
          <a:lstStyle/>
          <a:p>
            <a:pPr algn="ctr">
              <a:lnSpc>
                <a:spcPts val="3236"/>
              </a:lnSpc>
              <a:spcBef>
                <a:spcPct val="0"/>
              </a:spcBef>
            </a:pPr>
            <a:r>
              <a:rPr lang="en-US" sz="2311" b="1">
                <a:solidFill>
                  <a:srgbClr val="000000"/>
                </a:solidFill>
                <a:latin typeface="Open Sans Bold"/>
                <a:ea typeface="Open Sans Bold"/>
                <a:cs typeface="Open Sans Bold"/>
                <a:sym typeface="Open Sans Bold"/>
              </a:rPr>
              <a:t>моральні якості</a:t>
            </a:r>
          </a:p>
        </p:txBody>
      </p:sp>
      <p:sp>
        <p:nvSpPr>
          <p:cNvPr id="45" name="TextBox 45"/>
          <p:cNvSpPr txBox="1"/>
          <p:nvPr/>
        </p:nvSpPr>
        <p:spPr>
          <a:xfrm>
            <a:off x="1028700" y="7687407"/>
            <a:ext cx="3014835" cy="372442"/>
          </a:xfrm>
          <a:prstGeom prst="rect">
            <a:avLst/>
          </a:prstGeom>
        </p:spPr>
        <p:txBody>
          <a:bodyPr lIns="0" tIns="0" rIns="0" bIns="0" rtlCol="0" anchor="t">
            <a:spAutoFit/>
          </a:bodyPr>
          <a:lstStyle/>
          <a:p>
            <a:pPr algn="ctr">
              <a:lnSpc>
                <a:spcPts val="3096"/>
              </a:lnSpc>
              <a:spcBef>
                <a:spcPct val="0"/>
              </a:spcBef>
            </a:pPr>
            <a:r>
              <a:rPr lang="en-US" sz="2211" b="1">
                <a:solidFill>
                  <a:srgbClr val="000000"/>
                </a:solidFill>
                <a:latin typeface="Open Sans Bold"/>
                <a:ea typeface="Open Sans Bold"/>
                <a:cs typeface="Open Sans Bold"/>
                <a:sym typeface="Open Sans Bold"/>
              </a:rPr>
              <a:t>установки</a:t>
            </a:r>
          </a:p>
        </p:txBody>
      </p:sp>
      <p:sp>
        <p:nvSpPr>
          <p:cNvPr id="46" name="TextBox 46"/>
          <p:cNvSpPr txBox="1"/>
          <p:nvPr/>
        </p:nvSpPr>
        <p:spPr>
          <a:xfrm>
            <a:off x="1155233" y="8953501"/>
            <a:ext cx="2502367" cy="795089"/>
          </a:xfrm>
          <a:prstGeom prst="rect">
            <a:avLst/>
          </a:prstGeom>
        </p:spPr>
        <p:txBody>
          <a:bodyPr wrap="square" lIns="0" tIns="0" rIns="0" bIns="0" rtlCol="0" anchor="t">
            <a:spAutoFit/>
          </a:bodyPr>
          <a:lstStyle/>
          <a:p>
            <a:pPr algn="ctr">
              <a:lnSpc>
                <a:spcPts val="3096"/>
              </a:lnSpc>
              <a:spcBef>
                <a:spcPct val="0"/>
              </a:spcBef>
            </a:pPr>
            <a:r>
              <a:rPr lang="en-US" sz="2211" b="1" dirty="0" err="1">
                <a:solidFill>
                  <a:srgbClr val="000000"/>
                </a:solidFill>
                <a:latin typeface="Open Sans Bold"/>
                <a:ea typeface="Open Sans Bold"/>
                <a:cs typeface="Open Sans Bold"/>
                <a:sym typeface="Open Sans Bold"/>
              </a:rPr>
              <a:t>стосунки</a:t>
            </a:r>
            <a:r>
              <a:rPr lang="en-US" sz="2211" b="1" dirty="0">
                <a:solidFill>
                  <a:srgbClr val="000000"/>
                </a:solidFill>
                <a:latin typeface="Open Sans Bold"/>
                <a:ea typeface="Open Sans Bold"/>
                <a:cs typeface="Open Sans Bold"/>
                <a:sym typeface="Open Sans Bold"/>
              </a:rPr>
              <a:t> з </a:t>
            </a:r>
            <a:r>
              <a:rPr lang="en-US" sz="2211" b="1" dirty="0" err="1">
                <a:solidFill>
                  <a:srgbClr val="000000"/>
                </a:solidFill>
                <a:latin typeface="Open Sans Bold"/>
                <a:ea typeface="Open Sans Bold"/>
                <a:cs typeface="Open Sans Bold"/>
                <a:sym typeface="Open Sans Bold"/>
              </a:rPr>
              <a:t>іншими</a:t>
            </a:r>
            <a:endParaRPr lang="en-US" sz="2211" b="1" dirty="0">
              <a:solidFill>
                <a:srgbClr val="000000"/>
              </a:solidFill>
              <a:latin typeface="Open Sans Bold"/>
              <a:ea typeface="Open Sans Bold"/>
              <a:cs typeface="Open Sans Bold"/>
              <a:sym typeface="Open Sans Bold"/>
            </a:endParaRPr>
          </a:p>
        </p:txBody>
      </p:sp>
      <p:sp>
        <p:nvSpPr>
          <p:cNvPr id="47" name="TextBox 47"/>
          <p:cNvSpPr txBox="1"/>
          <p:nvPr/>
        </p:nvSpPr>
        <p:spPr>
          <a:xfrm>
            <a:off x="5751594" y="6446078"/>
            <a:ext cx="3014835" cy="398477"/>
          </a:xfrm>
          <a:prstGeom prst="rect">
            <a:avLst/>
          </a:prstGeom>
        </p:spPr>
        <p:txBody>
          <a:bodyPr lIns="0" tIns="0" rIns="0" bIns="0" rtlCol="0" anchor="t">
            <a:spAutoFit/>
          </a:bodyPr>
          <a:lstStyle/>
          <a:p>
            <a:pPr algn="ctr">
              <a:lnSpc>
                <a:spcPts val="3236"/>
              </a:lnSpc>
              <a:spcBef>
                <a:spcPct val="0"/>
              </a:spcBef>
            </a:pPr>
            <a:r>
              <a:rPr lang="en-US" sz="2311" b="1">
                <a:solidFill>
                  <a:srgbClr val="000000"/>
                </a:solidFill>
                <a:latin typeface="Open Sans Bold"/>
                <a:ea typeface="Open Sans Bold"/>
                <a:cs typeface="Open Sans Bold"/>
                <a:sym typeface="Open Sans Bold"/>
              </a:rPr>
              <a:t>знання, вміння</a:t>
            </a:r>
          </a:p>
        </p:txBody>
      </p:sp>
      <p:sp>
        <p:nvSpPr>
          <p:cNvPr id="48" name="TextBox 48"/>
          <p:cNvSpPr txBox="1"/>
          <p:nvPr/>
        </p:nvSpPr>
        <p:spPr>
          <a:xfrm>
            <a:off x="5488068" y="7712701"/>
            <a:ext cx="3014835" cy="398477"/>
          </a:xfrm>
          <a:prstGeom prst="rect">
            <a:avLst/>
          </a:prstGeom>
        </p:spPr>
        <p:txBody>
          <a:bodyPr lIns="0" tIns="0" rIns="0" bIns="0" rtlCol="0" anchor="t">
            <a:spAutoFit/>
          </a:bodyPr>
          <a:lstStyle/>
          <a:p>
            <a:pPr algn="ctr">
              <a:lnSpc>
                <a:spcPts val="3236"/>
              </a:lnSpc>
              <a:spcBef>
                <a:spcPct val="0"/>
              </a:spcBef>
            </a:pPr>
            <a:r>
              <a:rPr lang="en-US" sz="2311" b="1">
                <a:solidFill>
                  <a:srgbClr val="000000"/>
                </a:solidFill>
                <a:latin typeface="Open Sans Bold"/>
                <a:ea typeface="Open Sans Bold"/>
                <a:cs typeface="Open Sans Bold"/>
                <a:sym typeface="Open Sans Bold"/>
              </a:rPr>
              <a:t>навички</a:t>
            </a:r>
          </a:p>
        </p:txBody>
      </p:sp>
      <p:sp>
        <p:nvSpPr>
          <p:cNvPr id="49" name="TextBox 49"/>
          <p:cNvSpPr txBox="1"/>
          <p:nvPr/>
        </p:nvSpPr>
        <p:spPr>
          <a:xfrm>
            <a:off x="5488068" y="9103384"/>
            <a:ext cx="3014835" cy="398477"/>
          </a:xfrm>
          <a:prstGeom prst="rect">
            <a:avLst/>
          </a:prstGeom>
        </p:spPr>
        <p:txBody>
          <a:bodyPr lIns="0" tIns="0" rIns="0" bIns="0" rtlCol="0" anchor="t">
            <a:spAutoFit/>
          </a:bodyPr>
          <a:lstStyle/>
          <a:p>
            <a:pPr algn="ctr">
              <a:lnSpc>
                <a:spcPts val="3236"/>
              </a:lnSpc>
              <a:spcBef>
                <a:spcPct val="0"/>
              </a:spcBef>
            </a:pPr>
            <a:r>
              <a:rPr lang="en-US" sz="2311" b="1">
                <a:solidFill>
                  <a:srgbClr val="000000"/>
                </a:solidFill>
                <a:latin typeface="Open Sans Bold"/>
                <a:ea typeface="Open Sans Bold"/>
                <a:cs typeface="Open Sans Bold"/>
                <a:sym typeface="Open Sans Bold"/>
              </a:rPr>
              <a:t>звички</a:t>
            </a:r>
          </a:p>
        </p:txBody>
      </p:sp>
      <p:sp>
        <p:nvSpPr>
          <p:cNvPr id="50" name="TextBox 50"/>
          <p:cNvSpPr txBox="1"/>
          <p:nvPr/>
        </p:nvSpPr>
        <p:spPr>
          <a:xfrm>
            <a:off x="9592338" y="4114966"/>
            <a:ext cx="2908569" cy="762967"/>
          </a:xfrm>
          <a:prstGeom prst="rect">
            <a:avLst/>
          </a:prstGeom>
        </p:spPr>
        <p:txBody>
          <a:bodyPr lIns="0" tIns="0" rIns="0" bIns="0" rtlCol="0" anchor="t">
            <a:spAutoFit/>
          </a:bodyPr>
          <a:lstStyle/>
          <a:p>
            <a:pPr algn="ctr">
              <a:lnSpc>
                <a:spcPts val="3096"/>
              </a:lnSpc>
              <a:spcBef>
                <a:spcPct val="0"/>
              </a:spcBef>
            </a:pPr>
            <a:r>
              <a:rPr lang="en-US" sz="2211" b="1">
                <a:solidFill>
                  <a:srgbClr val="000000"/>
                </a:solidFill>
                <a:latin typeface="Open Sans Bold"/>
                <a:ea typeface="Open Sans Bold"/>
                <a:cs typeface="Open Sans Bold"/>
                <a:sym typeface="Open Sans Bold"/>
              </a:rPr>
              <a:t>форми відображення</a:t>
            </a:r>
          </a:p>
        </p:txBody>
      </p:sp>
      <p:sp>
        <p:nvSpPr>
          <p:cNvPr id="51" name="TextBox 51"/>
          <p:cNvSpPr txBox="1"/>
          <p:nvPr/>
        </p:nvSpPr>
        <p:spPr>
          <a:xfrm>
            <a:off x="10152097" y="6127385"/>
            <a:ext cx="2681955" cy="927614"/>
          </a:xfrm>
          <a:prstGeom prst="rect">
            <a:avLst/>
          </a:prstGeom>
        </p:spPr>
        <p:txBody>
          <a:bodyPr lIns="0" tIns="0" rIns="0" bIns="0" rtlCol="0" anchor="t">
            <a:spAutoFit/>
          </a:bodyPr>
          <a:lstStyle/>
          <a:p>
            <a:pPr algn="ctr">
              <a:lnSpc>
                <a:spcPts val="2487"/>
              </a:lnSpc>
              <a:spcBef>
                <a:spcPct val="0"/>
              </a:spcBef>
            </a:pPr>
            <a:r>
              <a:rPr lang="en-US" sz="1776" b="1">
                <a:solidFill>
                  <a:srgbClr val="000000"/>
                </a:solidFill>
                <a:latin typeface="Open Sans Bold"/>
                <a:ea typeface="Open Sans Bold"/>
                <a:cs typeface="Open Sans Bold"/>
                <a:sym typeface="Open Sans Bold"/>
              </a:rPr>
              <a:t>індивідуальні особливості психічних процесів</a:t>
            </a:r>
          </a:p>
        </p:txBody>
      </p:sp>
      <p:sp>
        <p:nvSpPr>
          <p:cNvPr id="52" name="TextBox 52"/>
          <p:cNvSpPr txBox="1"/>
          <p:nvPr/>
        </p:nvSpPr>
        <p:spPr>
          <a:xfrm>
            <a:off x="13595829" y="4041588"/>
            <a:ext cx="3173192" cy="762967"/>
          </a:xfrm>
          <a:prstGeom prst="rect">
            <a:avLst/>
          </a:prstGeom>
        </p:spPr>
        <p:txBody>
          <a:bodyPr lIns="0" tIns="0" rIns="0" bIns="0" rtlCol="0" anchor="t">
            <a:spAutoFit/>
          </a:bodyPr>
          <a:lstStyle/>
          <a:p>
            <a:pPr algn="ctr">
              <a:lnSpc>
                <a:spcPts val="3096"/>
              </a:lnSpc>
              <a:spcBef>
                <a:spcPct val="0"/>
              </a:spcBef>
            </a:pPr>
            <a:r>
              <a:rPr lang="en-US" sz="2211" b="1">
                <a:solidFill>
                  <a:srgbClr val="000000"/>
                </a:solidFill>
                <a:latin typeface="Open Sans Bold"/>
                <a:ea typeface="Open Sans Bold"/>
                <a:cs typeface="Open Sans Bold"/>
                <a:sym typeface="Open Sans Bold"/>
              </a:rPr>
              <a:t>біологічно зумовлені психічні функції</a:t>
            </a:r>
          </a:p>
        </p:txBody>
      </p:sp>
      <p:sp>
        <p:nvSpPr>
          <p:cNvPr id="53" name="TextBox 53"/>
          <p:cNvSpPr txBox="1"/>
          <p:nvPr/>
        </p:nvSpPr>
        <p:spPr>
          <a:xfrm>
            <a:off x="14646703" y="6067184"/>
            <a:ext cx="2721672" cy="927614"/>
          </a:xfrm>
          <a:prstGeom prst="rect">
            <a:avLst/>
          </a:prstGeom>
        </p:spPr>
        <p:txBody>
          <a:bodyPr lIns="0" tIns="0" rIns="0" bIns="0" rtlCol="0" anchor="t">
            <a:spAutoFit/>
          </a:bodyPr>
          <a:lstStyle/>
          <a:p>
            <a:pPr algn="ctr">
              <a:lnSpc>
                <a:spcPts val="2487"/>
              </a:lnSpc>
              <a:spcBef>
                <a:spcPct val="0"/>
              </a:spcBef>
            </a:pPr>
            <a:r>
              <a:rPr lang="en-US" sz="1776" b="1">
                <a:solidFill>
                  <a:srgbClr val="000000"/>
                </a:solidFill>
                <a:latin typeface="Open Sans Bold"/>
                <a:ea typeface="Open Sans Bold"/>
                <a:cs typeface="Open Sans Bold"/>
                <a:sym typeface="Open Sans Bold"/>
              </a:rPr>
              <a:t>типологічні властивості особистості</a:t>
            </a:r>
          </a:p>
        </p:txBody>
      </p:sp>
      <p:sp>
        <p:nvSpPr>
          <p:cNvPr id="54" name="TextBox 54"/>
          <p:cNvSpPr txBox="1"/>
          <p:nvPr/>
        </p:nvSpPr>
        <p:spPr>
          <a:xfrm>
            <a:off x="14646703" y="7696932"/>
            <a:ext cx="2269697" cy="641201"/>
          </a:xfrm>
          <a:prstGeom prst="rect">
            <a:avLst/>
          </a:prstGeom>
        </p:spPr>
        <p:txBody>
          <a:bodyPr wrap="square" lIns="0" tIns="0" rIns="0" bIns="0" rtlCol="0" anchor="t">
            <a:spAutoFit/>
          </a:bodyPr>
          <a:lstStyle/>
          <a:p>
            <a:pPr algn="ctr">
              <a:lnSpc>
                <a:spcPts val="2487"/>
              </a:lnSpc>
              <a:spcBef>
                <a:spcPct val="0"/>
              </a:spcBef>
            </a:pPr>
            <a:r>
              <a:rPr lang="en-US" sz="1776" b="1" dirty="0" err="1">
                <a:solidFill>
                  <a:srgbClr val="000000"/>
                </a:solidFill>
                <a:latin typeface="Open Sans Bold"/>
                <a:ea typeface="Open Sans Bold"/>
                <a:cs typeface="Open Sans Bold"/>
                <a:sym typeface="Open Sans Bold"/>
              </a:rPr>
              <a:t>статеві</a:t>
            </a:r>
            <a:r>
              <a:rPr lang="en-US" sz="1776" b="1" dirty="0">
                <a:solidFill>
                  <a:srgbClr val="000000"/>
                </a:solidFill>
                <a:latin typeface="Open Sans Bold"/>
                <a:ea typeface="Open Sans Bold"/>
                <a:cs typeface="Open Sans Bold"/>
                <a:sym typeface="Open Sans Bold"/>
              </a:rPr>
              <a:t> й </a:t>
            </a:r>
            <a:r>
              <a:rPr lang="en-US" sz="1776" b="1" dirty="0" err="1">
                <a:solidFill>
                  <a:srgbClr val="000000"/>
                </a:solidFill>
                <a:latin typeface="Open Sans Bold"/>
                <a:ea typeface="Open Sans Bold"/>
                <a:cs typeface="Open Sans Bold"/>
                <a:sym typeface="Open Sans Bold"/>
              </a:rPr>
              <a:t>вікові</a:t>
            </a:r>
            <a:r>
              <a:rPr lang="en-US" sz="1776" b="1" dirty="0">
                <a:solidFill>
                  <a:srgbClr val="000000"/>
                </a:solidFill>
                <a:latin typeface="Open Sans Bold"/>
                <a:ea typeface="Open Sans Bold"/>
                <a:cs typeface="Open Sans Bold"/>
                <a:sym typeface="Open Sans Bold"/>
              </a:rPr>
              <a:t> </a:t>
            </a:r>
            <a:r>
              <a:rPr lang="en-US" sz="1776" b="1" dirty="0" err="1">
                <a:solidFill>
                  <a:srgbClr val="000000"/>
                </a:solidFill>
                <a:latin typeface="Open Sans Bold"/>
                <a:ea typeface="Open Sans Bold"/>
                <a:cs typeface="Open Sans Bold"/>
                <a:sym typeface="Open Sans Bold"/>
              </a:rPr>
              <a:t>особливості</a:t>
            </a:r>
            <a:r>
              <a:rPr lang="en-US" sz="1776" b="1" dirty="0">
                <a:solidFill>
                  <a:srgbClr val="000000"/>
                </a:solidFill>
                <a:latin typeface="Open Sans Bold"/>
                <a:ea typeface="Open Sans Bold"/>
                <a:cs typeface="Open Sans Bold"/>
                <a:sym typeface="Open Sans Bold"/>
              </a:rPr>
              <a:t> </a:t>
            </a:r>
          </a:p>
        </p:txBody>
      </p:sp>
      <p:sp>
        <p:nvSpPr>
          <p:cNvPr id="55" name="TextBox 55"/>
          <p:cNvSpPr txBox="1"/>
          <p:nvPr/>
        </p:nvSpPr>
        <p:spPr>
          <a:xfrm>
            <a:off x="14411601" y="9057342"/>
            <a:ext cx="2200000" cy="769441"/>
          </a:xfrm>
          <a:prstGeom prst="rect">
            <a:avLst/>
          </a:prstGeom>
        </p:spPr>
        <p:txBody>
          <a:bodyPr wrap="square" lIns="0" tIns="0" rIns="0" bIns="0" rtlCol="0" anchor="t">
            <a:spAutoFit/>
          </a:bodyPr>
          <a:lstStyle/>
          <a:p>
            <a:pPr algn="ctr">
              <a:lnSpc>
                <a:spcPts val="3047"/>
              </a:lnSpc>
              <a:spcBef>
                <a:spcPct val="0"/>
              </a:spcBef>
            </a:pPr>
            <a:r>
              <a:rPr lang="en-US" sz="2176" b="1" dirty="0" err="1">
                <a:solidFill>
                  <a:srgbClr val="000000"/>
                </a:solidFill>
                <a:latin typeface="Open Sans Bold"/>
                <a:ea typeface="Open Sans Bold"/>
                <a:cs typeface="Open Sans Bold"/>
                <a:sym typeface="Open Sans Bold"/>
              </a:rPr>
              <a:t>патологічні</a:t>
            </a:r>
            <a:r>
              <a:rPr lang="en-US" sz="2176" b="1" dirty="0">
                <a:solidFill>
                  <a:srgbClr val="000000"/>
                </a:solidFill>
                <a:latin typeface="Open Sans Bold"/>
                <a:ea typeface="Open Sans Bold"/>
                <a:cs typeface="Open Sans Bold"/>
                <a:sym typeface="Open Sans Bold"/>
              </a:rPr>
              <a:t> </a:t>
            </a:r>
            <a:r>
              <a:rPr lang="en-US" sz="2176" b="1" dirty="0" err="1">
                <a:solidFill>
                  <a:srgbClr val="000000"/>
                </a:solidFill>
                <a:latin typeface="Open Sans Bold"/>
                <a:ea typeface="Open Sans Bold"/>
                <a:cs typeface="Open Sans Bold"/>
                <a:sym typeface="Open Sans Bold"/>
              </a:rPr>
              <a:t>зміни</a:t>
            </a:r>
            <a:endParaRPr lang="en-US" sz="2176" b="1" dirty="0">
              <a:solidFill>
                <a:srgbClr val="000000"/>
              </a:solidFill>
              <a:latin typeface="Open Sans Bold"/>
              <a:ea typeface="Open Sans Bold"/>
              <a:cs typeface="Open Sans Bold"/>
              <a:sym typeface="Open Sans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13384640" y="0"/>
            <a:ext cx="4903360" cy="10287000"/>
          </a:xfrm>
          <a:custGeom>
            <a:avLst/>
            <a:gdLst/>
            <a:ahLst/>
            <a:cxnLst/>
            <a:rect l="l" t="t" r="r" b="b"/>
            <a:pathLst>
              <a:path w="4903360" h="10287000">
                <a:moveTo>
                  <a:pt x="0" y="0"/>
                </a:moveTo>
                <a:lnTo>
                  <a:pt x="4903360" y="0"/>
                </a:lnTo>
                <a:lnTo>
                  <a:pt x="4903360" y="10287000"/>
                </a:lnTo>
                <a:lnTo>
                  <a:pt x="0" y="10287000"/>
                </a:lnTo>
                <a:lnTo>
                  <a:pt x="0" y="0"/>
                </a:lnTo>
                <a:close/>
              </a:path>
            </a:pathLst>
          </a:custGeom>
          <a:blipFill>
            <a:blip r:embed="rId2" cstate="print"/>
            <a:stretch>
              <a:fillRect l="-107680" r="-106726"/>
            </a:stretch>
          </a:blipFill>
        </p:spPr>
      </p:sp>
      <p:sp>
        <p:nvSpPr>
          <p:cNvPr id="3" name="TextBox 3"/>
          <p:cNvSpPr txBox="1"/>
          <p:nvPr/>
        </p:nvSpPr>
        <p:spPr>
          <a:xfrm>
            <a:off x="574154" y="1381280"/>
            <a:ext cx="12357342" cy="5291879"/>
          </a:xfrm>
          <a:prstGeom prst="rect">
            <a:avLst/>
          </a:prstGeom>
        </p:spPr>
        <p:txBody>
          <a:bodyPr lIns="0" tIns="0" rIns="0" bIns="0" rtlCol="0" anchor="t">
            <a:spAutoFit/>
          </a:bodyPr>
          <a:lstStyle/>
          <a:p>
            <a:pPr algn="just">
              <a:lnSpc>
                <a:spcPts val="5258"/>
              </a:lnSpc>
              <a:spcBef>
                <a:spcPct val="0"/>
              </a:spcBef>
            </a:pPr>
            <a:r>
              <a:rPr lang="en-US" sz="3756">
                <a:solidFill>
                  <a:srgbClr val="000000"/>
                </a:solidFill>
                <a:latin typeface="Open Sans"/>
                <a:ea typeface="Open Sans"/>
                <a:cs typeface="Open Sans"/>
                <a:sym typeface="Open Sans"/>
              </a:rPr>
              <a:t>Психологічна структура особистості дуже складна і багатогранна. Пізнавальна, емоційно-вольова діяльність особистості, її потреби, інтереси, ідеали та переконання, самосвідомість тощо — складові духовного життя особистості, які перебувають у складній взаємодії і в своїй єдності становлять її «Я», яке керує всіма аспектами внутрішнього життя та проявами його в діяльності та стосунках з іншими.</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0" y="0"/>
            <a:ext cx="5700767" cy="10287000"/>
          </a:xfrm>
          <a:custGeom>
            <a:avLst/>
            <a:gdLst/>
            <a:ahLst/>
            <a:cxnLst/>
            <a:rect l="l" t="t" r="r" b="b"/>
            <a:pathLst>
              <a:path w="5700767" h="10287000">
                <a:moveTo>
                  <a:pt x="0" y="0"/>
                </a:moveTo>
                <a:lnTo>
                  <a:pt x="5700767" y="0"/>
                </a:lnTo>
                <a:lnTo>
                  <a:pt x="5700767" y="10287000"/>
                </a:lnTo>
                <a:lnTo>
                  <a:pt x="0" y="10287000"/>
                </a:lnTo>
                <a:lnTo>
                  <a:pt x="0" y="0"/>
                </a:lnTo>
                <a:close/>
              </a:path>
            </a:pathLst>
          </a:custGeom>
          <a:blipFill>
            <a:blip r:embed="rId2" cstate="print"/>
            <a:stretch>
              <a:fillRect l="-237675" t="-2566" b="-2566"/>
            </a:stretch>
          </a:blipFill>
        </p:spPr>
      </p:sp>
      <p:sp>
        <p:nvSpPr>
          <p:cNvPr id="3" name="TextBox 3"/>
          <p:cNvSpPr txBox="1"/>
          <p:nvPr/>
        </p:nvSpPr>
        <p:spPr>
          <a:xfrm>
            <a:off x="6124400" y="196474"/>
            <a:ext cx="11732987" cy="9278952"/>
          </a:xfrm>
          <a:prstGeom prst="rect">
            <a:avLst/>
          </a:prstGeom>
        </p:spPr>
        <p:txBody>
          <a:bodyPr lIns="0" tIns="0" rIns="0" bIns="0" rtlCol="0" anchor="t">
            <a:spAutoFit/>
          </a:bodyPr>
          <a:lstStyle/>
          <a:p>
            <a:pPr algn="just">
              <a:lnSpc>
                <a:spcPts val="4636"/>
              </a:lnSpc>
              <a:spcBef>
                <a:spcPct val="0"/>
              </a:spcBef>
            </a:pPr>
            <a:r>
              <a:rPr lang="en-US" sz="3311" b="1">
                <a:solidFill>
                  <a:srgbClr val="000000"/>
                </a:solidFill>
                <a:latin typeface="Open Sans Bold"/>
                <a:ea typeface="Open Sans Bold"/>
                <a:cs typeface="Open Sans Bold"/>
                <a:sym typeface="Open Sans Bold"/>
              </a:rPr>
              <a:t>Активність особистості та її джерела </a:t>
            </a:r>
          </a:p>
          <a:p>
            <a:pPr algn="just">
              <a:lnSpc>
                <a:spcPts val="4636"/>
              </a:lnSpc>
              <a:spcBef>
                <a:spcPct val="0"/>
              </a:spcBef>
            </a:pPr>
            <a:endParaRPr/>
          </a:p>
          <a:p>
            <a:pPr algn="just">
              <a:lnSpc>
                <a:spcPts val="4636"/>
              </a:lnSpc>
              <a:spcBef>
                <a:spcPct val="0"/>
              </a:spcBef>
            </a:pPr>
            <a:r>
              <a:rPr lang="en-US" sz="3311">
                <a:solidFill>
                  <a:srgbClr val="000000"/>
                </a:solidFill>
                <a:latin typeface="Open Sans"/>
                <a:ea typeface="Open Sans"/>
                <a:cs typeface="Open Sans"/>
                <a:sym typeface="Open Sans"/>
              </a:rPr>
              <a:t>Активність живих істот — один з основних і необхідних проявів життя, внутрішня спонукальна сила, спрямована на задоволення потреб організму. </a:t>
            </a:r>
          </a:p>
          <a:p>
            <a:pPr algn="just">
              <a:lnSpc>
                <a:spcPts val="4636"/>
              </a:lnSpc>
              <a:spcBef>
                <a:spcPct val="0"/>
              </a:spcBef>
            </a:pPr>
            <a:endParaRPr/>
          </a:p>
          <a:p>
            <a:pPr algn="just">
              <a:lnSpc>
                <a:spcPts val="4636"/>
              </a:lnSpc>
              <a:spcBef>
                <a:spcPct val="0"/>
              </a:spcBef>
            </a:pPr>
            <a:r>
              <a:rPr lang="en-US" sz="3311">
                <a:solidFill>
                  <a:srgbClr val="000000"/>
                </a:solidFill>
                <a:latin typeface="Open Sans"/>
                <a:ea typeface="Open Sans"/>
                <a:cs typeface="Open Sans"/>
                <a:sym typeface="Open Sans"/>
              </a:rPr>
              <a:t>Проте активність людини докорінно відрізняється від активності тварин. У тварин вона є проявом інстинктивних біологічних потреб організму, а у людини провідними в її активності є свідомі й цілеспрямовані прагнення. </a:t>
            </a:r>
          </a:p>
          <a:p>
            <a:pPr algn="just">
              <a:lnSpc>
                <a:spcPts val="4636"/>
              </a:lnSpc>
              <a:spcBef>
                <a:spcPct val="0"/>
              </a:spcBef>
            </a:pPr>
            <a:endParaRPr/>
          </a:p>
          <a:p>
            <a:pPr algn="just">
              <a:lnSpc>
                <a:spcPts val="4636"/>
              </a:lnSpc>
              <a:spcBef>
                <a:spcPct val="0"/>
              </a:spcBef>
            </a:pPr>
            <a:r>
              <a:rPr lang="en-US" sz="3311">
                <a:solidFill>
                  <a:srgbClr val="000000"/>
                </a:solidFill>
                <a:latin typeface="Open Sans"/>
                <a:ea typeface="Open Sans"/>
                <a:cs typeface="Open Sans"/>
                <a:sym typeface="Open Sans"/>
              </a:rPr>
              <a:t>Активність людини і форми її виявлення розвинулись історично й мають соціально спрямований характер. Щодо джерела активності особистості у психології існували різні погляди.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13285274" y="0"/>
            <a:ext cx="5002726" cy="10287000"/>
          </a:xfrm>
          <a:custGeom>
            <a:avLst/>
            <a:gdLst/>
            <a:ahLst/>
            <a:cxnLst/>
            <a:rect l="l" t="t" r="r" b="b"/>
            <a:pathLst>
              <a:path w="5002726" h="10287000">
                <a:moveTo>
                  <a:pt x="0" y="0"/>
                </a:moveTo>
                <a:lnTo>
                  <a:pt x="5002726" y="0"/>
                </a:lnTo>
                <a:lnTo>
                  <a:pt x="5002726" y="10287000"/>
                </a:lnTo>
                <a:lnTo>
                  <a:pt x="0" y="10287000"/>
                </a:lnTo>
                <a:lnTo>
                  <a:pt x="0" y="0"/>
                </a:lnTo>
                <a:close/>
              </a:path>
            </a:pathLst>
          </a:custGeom>
          <a:blipFill>
            <a:blip r:embed="rId2" cstate="print"/>
            <a:stretch>
              <a:fillRect l="-29128" r="-12411"/>
            </a:stretch>
          </a:blipFill>
        </p:spPr>
      </p:sp>
      <p:sp>
        <p:nvSpPr>
          <p:cNvPr id="3" name="TextBox 3"/>
          <p:cNvSpPr txBox="1"/>
          <p:nvPr/>
        </p:nvSpPr>
        <p:spPr>
          <a:xfrm>
            <a:off x="382766" y="1640563"/>
            <a:ext cx="12594232" cy="6544643"/>
          </a:xfrm>
          <a:prstGeom prst="rect">
            <a:avLst/>
          </a:prstGeom>
        </p:spPr>
        <p:txBody>
          <a:bodyPr lIns="0" tIns="0" rIns="0" bIns="0" rtlCol="0" anchor="t">
            <a:spAutoFit/>
          </a:bodyPr>
          <a:lstStyle/>
          <a:p>
            <a:pPr algn="just">
              <a:lnSpc>
                <a:spcPts val="5196"/>
              </a:lnSpc>
              <a:spcBef>
                <a:spcPct val="0"/>
              </a:spcBef>
            </a:pPr>
            <a:r>
              <a:rPr lang="en-US" sz="3711">
                <a:solidFill>
                  <a:srgbClr val="000000"/>
                </a:solidFill>
                <a:latin typeface="Open Sans"/>
                <a:ea typeface="Open Sans"/>
                <a:cs typeface="Open Sans"/>
                <a:sym typeface="Open Sans"/>
              </a:rPr>
              <a:t>Уперше питання про активність особистості було порушене австрійським психіатром З. Фрейдом — фундатором теорії та практики психоаналізу. Основні положення цієї теорії обґрунтовують думку, що джерелом активності людини є інстинктивні спонукання, які вона має від народження і які передаються спадково. </a:t>
            </a:r>
          </a:p>
          <a:p>
            <a:pPr algn="just">
              <a:lnSpc>
                <a:spcPts val="5196"/>
              </a:lnSpc>
              <a:spcBef>
                <a:spcPct val="0"/>
              </a:spcBef>
            </a:pPr>
            <a:r>
              <a:rPr lang="en-US" sz="3711">
                <a:solidFill>
                  <a:srgbClr val="000000"/>
                </a:solidFill>
                <a:latin typeface="Open Sans"/>
                <a:ea typeface="Open Sans"/>
                <a:cs typeface="Open Sans"/>
                <a:sym typeface="Open Sans"/>
              </a:rPr>
              <a:t>Це світ інстинктів, біологічних і фізіологічних потягів, не усвідомлюваних імпульсів, природа яких «невідома».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0" y="0"/>
            <a:ext cx="4903360" cy="10287000"/>
          </a:xfrm>
          <a:custGeom>
            <a:avLst/>
            <a:gdLst/>
            <a:ahLst/>
            <a:cxnLst/>
            <a:rect l="l" t="t" r="r" b="b"/>
            <a:pathLst>
              <a:path w="4903360" h="10287000">
                <a:moveTo>
                  <a:pt x="0" y="0"/>
                </a:moveTo>
                <a:lnTo>
                  <a:pt x="4903360" y="0"/>
                </a:lnTo>
                <a:lnTo>
                  <a:pt x="4903360" y="10287000"/>
                </a:lnTo>
                <a:lnTo>
                  <a:pt x="0" y="10287000"/>
                </a:lnTo>
                <a:lnTo>
                  <a:pt x="0" y="0"/>
                </a:lnTo>
                <a:close/>
              </a:path>
            </a:pathLst>
          </a:custGeom>
          <a:blipFill>
            <a:blip r:embed="rId2" cstate="print"/>
            <a:stretch>
              <a:fillRect l="-107680" r="-106726"/>
            </a:stretch>
          </a:blipFill>
        </p:spPr>
      </p:sp>
      <p:sp>
        <p:nvSpPr>
          <p:cNvPr id="3" name="TextBox 3"/>
          <p:cNvSpPr txBox="1"/>
          <p:nvPr/>
        </p:nvSpPr>
        <p:spPr>
          <a:xfrm>
            <a:off x="5454543" y="1847194"/>
            <a:ext cx="11948298" cy="5549597"/>
          </a:xfrm>
          <a:prstGeom prst="rect">
            <a:avLst/>
          </a:prstGeom>
        </p:spPr>
        <p:txBody>
          <a:bodyPr lIns="0" tIns="0" rIns="0" bIns="0" rtlCol="0" anchor="t">
            <a:spAutoFit/>
          </a:bodyPr>
          <a:lstStyle/>
          <a:p>
            <a:pPr algn="just">
              <a:lnSpc>
                <a:spcPts val="4916"/>
              </a:lnSpc>
              <a:spcBef>
                <a:spcPct val="0"/>
              </a:spcBef>
            </a:pPr>
            <a:r>
              <a:rPr lang="en-US" sz="3511">
                <a:solidFill>
                  <a:srgbClr val="000000"/>
                </a:solidFill>
                <a:latin typeface="Open Sans"/>
                <a:ea typeface="Open Sans"/>
                <a:cs typeface="Open Sans"/>
                <a:sym typeface="Open Sans"/>
              </a:rPr>
              <a:t>Засадовим стосовно його вчення є визнання пріоритету біологічного в людині. Позитивним у вченні 3. Фрейда можна вважати його звертання до царини підсвідомого у психіці людини, яке істотно позначається на її життєдіяльності. Неофрейдисти, керуючись основними постулатами 3. Фрейда про підсвідоме, ішли в напрямку обмеження сексуальних потягів у з’ясуванні психіки людини та пошуках нових рушійних сил людської поведінки.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12416273" y="0"/>
            <a:ext cx="5871727" cy="10287000"/>
          </a:xfrm>
          <a:custGeom>
            <a:avLst/>
            <a:gdLst/>
            <a:ahLst/>
            <a:cxnLst/>
            <a:rect l="l" t="t" r="r" b="b"/>
            <a:pathLst>
              <a:path w="5871727" h="10287000">
                <a:moveTo>
                  <a:pt x="0" y="0"/>
                </a:moveTo>
                <a:lnTo>
                  <a:pt x="5871727" y="0"/>
                </a:lnTo>
                <a:lnTo>
                  <a:pt x="5871727" y="10287000"/>
                </a:lnTo>
                <a:lnTo>
                  <a:pt x="0" y="10287000"/>
                </a:lnTo>
                <a:lnTo>
                  <a:pt x="0" y="0"/>
                </a:lnTo>
                <a:close/>
              </a:path>
            </a:pathLst>
          </a:custGeom>
          <a:blipFill>
            <a:blip r:embed="rId2" cstate="print"/>
            <a:stretch>
              <a:fillRect l="-3679" r="-246711"/>
            </a:stretch>
          </a:blipFill>
        </p:spPr>
      </p:sp>
      <p:sp>
        <p:nvSpPr>
          <p:cNvPr id="3" name="TextBox 3"/>
          <p:cNvSpPr txBox="1"/>
          <p:nvPr/>
        </p:nvSpPr>
        <p:spPr>
          <a:xfrm>
            <a:off x="813389" y="952500"/>
            <a:ext cx="10776048" cy="6930088"/>
          </a:xfrm>
          <a:prstGeom prst="rect">
            <a:avLst/>
          </a:prstGeom>
        </p:spPr>
        <p:txBody>
          <a:bodyPr lIns="0" tIns="0" rIns="0" bIns="0" rtlCol="0" anchor="t">
            <a:spAutoFit/>
          </a:bodyPr>
          <a:lstStyle/>
          <a:p>
            <a:pPr algn="just">
              <a:lnSpc>
                <a:spcPts val="5476"/>
              </a:lnSpc>
              <a:spcBef>
                <a:spcPct val="0"/>
              </a:spcBef>
            </a:pPr>
            <a:r>
              <a:rPr lang="en-US" sz="3911">
                <a:solidFill>
                  <a:srgbClr val="000000"/>
                </a:solidFill>
                <a:latin typeface="Open Sans"/>
                <a:ea typeface="Open Sans"/>
                <a:cs typeface="Open Sans"/>
                <a:sym typeface="Open Sans"/>
              </a:rPr>
              <a:t>Неофрейдизм виходить з визнання вирішальної ролі середовища та механізмів соціального характеру. У підсвідомому місце нереалізованих сексуальних потягів посідають прагнення до влади внаслідок усвідомлення особистістю своєї неповноцінності (А. Адлер), неможливості досягти гармонії із соціальною структурою суспільства та зумовленого цим почуття самотності (Е.Фромм) тощо.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0" y="5143500"/>
            <a:ext cx="5385403" cy="5143500"/>
          </a:xfrm>
          <a:custGeom>
            <a:avLst/>
            <a:gdLst/>
            <a:ahLst/>
            <a:cxnLst/>
            <a:rect l="l" t="t" r="r" b="b"/>
            <a:pathLst>
              <a:path w="5385403" h="5143500">
                <a:moveTo>
                  <a:pt x="0" y="0"/>
                </a:moveTo>
                <a:lnTo>
                  <a:pt x="5385403" y="0"/>
                </a:lnTo>
                <a:lnTo>
                  <a:pt x="5385403" y="5143500"/>
                </a:lnTo>
                <a:lnTo>
                  <a:pt x="0" y="5143500"/>
                </a:lnTo>
                <a:lnTo>
                  <a:pt x="0" y="0"/>
                </a:lnTo>
                <a:close/>
              </a:path>
            </a:pathLst>
          </a:custGeom>
          <a:blipFill>
            <a:blip r:embed="rId2" cstate="print"/>
            <a:stretch>
              <a:fillRect t="-76341" r="-231812" b="-5184"/>
            </a:stretch>
          </a:blipFill>
        </p:spPr>
      </p:sp>
      <p:sp>
        <p:nvSpPr>
          <p:cNvPr id="3" name="TextBox 3"/>
          <p:cNvSpPr txBox="1"/>
          <p:nvPr/>
        </p:nvSpPr>
        <p:spPr>
          <a:xfrm>
            <a:off x="5717701" y="494030"/>
            <a:ext cx="12187533" cy="9428671"/>
          </a:xfrm>
          <a:prstGeom prst="rect">
            <a:avLst/>
          </a:prstGeom>
        </p:spPr>
        <p:txBody>
          <a:bodyPr lIns="0" tIns="0" rIns="0" bIns="0" rtlCol="0" anchor="t">
            <a:spAutoFit/>
          </a:bodyPr>
          <a:lstStyle/>
          <a:p>
            <a:pPr algn="just">
              <a:lnSpc>
                <a:spcPts val="4059"/>
              </a:lnSpc>
              <a:spcBef>
                <a:spcPct val="0"/>
              </a:spcBef>
            </a:pPr>
            <a:r>
              <a:rPr lang="uk-UA" sz="2899" dirty="0" smtClean="0">
                <a:solidFill>
                  <a:srgbClr val="000000"/>
                </a:solidFill>
                <a:latin typeface="Open Sans"/>
                <a:ea typeface="Open Sans"/>
                <a:cs typeface="Open Sans"/>
                <a:sym typeface="Open Sans"/>
              </a:rPr>
              <a:t>Розроблюючи проблему активності особистості, вітчизняна психологія виходить з визнання того, що джерелом активності особистості є її органічні та духовні потреби — в їжі, одязі, знаннях, праці. </a:t>
            </a:r>
          </a:p>
          <a:p>
            <a:pPr algn="just">
              <a:lnSpc>
                <a:spcPts val="4059"/>
              </a:lnSpc>
              <a:spcBef>
                <a:spcPct val="0"/>
              </a:spcBef>
            </a:pPr>
            <a:r>
              <a:rPr lang="uk-UA" sz="2899" b="1" dirty="0" smtClean="0">
                <a:solidFill>
                  <a:srgbClr val="000000"/>
                </a:solidFill>
                <a:latin typeface="Open Sans"/>
                <a:ea typeface="Open Sans"/>
                <a:cs typeface="Open Sans"/>
                <a:sym typeface="Open Sans"/>
              </a:rPr>
              <a:t>Потреба</a:t>
            </a:r>
            <a:r>
              <a:rPr lang="uk-UA" sz="2899" dirty="0" smtClean="0">
                <a:solidFill>
                  <a:srgbClr val="000000"/>
                </a:solidFill>
                <a:latin typeface="Open Sans"/>
                <a:ea typeface="Open Sans"/>
                <a:cs typeface="Open Sans"/>
                <a:sym typeface="Open Sans"/>
              </a:rPr>
              <a:t> — це нужда, в якій виявляється залежність людини від певних умов, необхідних їй для життя та діяльності.</a:t>
            </a:r>
          </a:p>
          <a:p>
            <a:pPr algn="just">
              <a:lnSpc>
                <a:spcPts val="4059"/>
              </a:lnSpc>
              <a:spcBef>
                <a:spcPct val="0"/>
              </a:spcBef>
            </a:pPr>
            <a:r>
              <a:rPr lang="uk-UA" sz="2899" dirty="0" smtClean="0">
                <a:solidFill>
                  <a:srgbClr val="000000"/>
                </a:solidFill>
                <a:latin typeface="Open Sans"/>
                <a:ea typeface="Open Sans"/>
                <a:cs typeface="Open Sans"/>
                <a:sym typeface="Open Sans"/>
              </a:rPr>
              <a:t> У потребах завжди відображуються стійкі життєво важливі залежності організму та середовища. Людські потреби розвиваються в діяльності разом з розвитком суспільних умов життя, виробництва, науково-технічним прогресом. Сам процес задоволення потреби сприяє її розвитку та відтворенню нових потреб, які неминуче породжуються різними сферами суспільного буття людей та їхньою діяльністю. Що вищий рівень цивілізованості суспільства, економічного та духовного розвитку, то багатшими й різноманітнішими є його потреби. Внутрішніми спонуками до дій стають мотиви, що є результатом усвідомлення особистістю своїх потреб і виявляються в конкретних прагненнях до їх задоволення. </a:t>
            </a:r>
            <a:endParaRPr lang="uk-UA" sz="2899" dirty="0">
              <a:solidFill>
                <a:srgbClr val="000000"/>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13285274" y="0"/>
            <a:ext cx="5002726" cy="10287000"/>
          </a:xfrm>
          <a:custGeom>
            <a:avLst/>
            <a:gdLst/>
            <a:ahLst/>
            <a:cxnLst/>
            <a:rect l="l" t="t" r="r" b="b"/>
            <a:pathLst>
              <a:path w="5002726" h="10287000">
                <a:moveTo>
                  <a:pt x="0" y="0"/>
                </a:moveTo>
                <a:lnTo>
                  <a:pt x="5002726" y="0"/>
                </a:lnTo>
                <a:lnTo>
                  <a:pt x="5002726" y="10287000"/>
                </a:lnTo>
                <a:lnTo>
                  <a:pt x="0" y="10287000"/>
                </a:lnTo>
                <a:lnTo>
                  <a:pt x="0" y="0"/>
                </a:lnTo>
                <a:close/>
              </a:path>
            </a:pathLst>
          </a:custGeom>
          <a:blipFill>
            <a:blip r:embed="rId2" cstate="print"/>
            <a:stretch>
              <a:fillRect l="-29128" r="-12411"/>
            </a:stretch>
          </a:blipFill>
        </p:spPr>
      </p:sp>
      <p:sp>
        <p:nvSpPr>
          <p:cNvPr id="3" name="TextBox 3"/>
          <p:cNvSpPr txBox="1"/>
          <p:nvPr/>
        </p:nvSpPr>
        <p:spPr>
          <a:xfrm>
            <a:off x="765542" y="962025"/>
            <a:ext cx="11852604" cy="9191940"/>
          </a:xfrm>
          <a:prstGeom prst="rect">
            <a:avLst/>
          </a:prstGeom>
        </p:spPr>
        <p:txBody>
          <a:bodyPr lIns="0" tIns="0" rIns="0" bIns="0" rtlCol="0" anchor="t">
            <a:spAutoFit/>
          </a:bodyPr>
          <a:lstStyle/>
          <a:p>
            <a:pPr algn="just">
              <a:lnSpc>
                <a:spcPts val="4759"/>
              </a:lnSpc>
              <a:spcBef>
                <a:spcPct val="0"/>
              </a:spcBef>
            </a:pPr>
            <a:r>
              <a:rPr lang="uk-UA" sz="3399" b="1" dirty="0" smtClean="0">
                <a:solidFill>
                  <a:srgbClr val="000000"/>
                </a:solidFill>
                <a:latin typeface="Open Sans Bold"/>
                <a:ea typeface="Open Sans Bold"/>
                <a:cs typeface="Open Sans Bold"/>
                <a:sym typeface="Open Sans Bold"/>
              </a:rPr>
              <a:t>Мотив </a:t>
            </a:r>
            <a:r>
              <a:rPr lang="uk-UA" sz="3399" dirty="0" smtClean="0">
                <a:solidFill>
                  <a:srgbClr val="000000"/>
                </a:solidFill>
                <a:latin typeface="Open Sans"/>
                <a:ea typeface="Open Sans"/>
                <a:cs typeface="Open Sans"/>
                <a:sym typeface="Open Sans"/>
              </a:rPr>
              <a:t>— це реальне спонукання, яке змушує людину діяти у певній життєвій ситуації, за певних умов. </a:t>
            </a:r>
          </a:p>
          <a:p>
            <a:pPr algn="just">
              <a:lnSpc>
                <a:spcPts val="4759"/>
              </a:lnSpc>
              <a:spcBef>
                <a:spcPct val="0"/>
              </a:spcBef>
            </a:pPr>
            <a:r>
              <a:rPr lang="uk-UA" sz="3399" dirty="0" smtClean="0">
                <a:solidFill>
                  <a:srgbClr val="000000"/>
                </a:solidFill>
                <a:latin typeface="Open Sans"/>
                <a:ea typeface="Open Sans"/>
                <a:cs typeface="Open Sans"/>
                <a:sym typeface="Open Sans"/>
              </a:rPr>
              <a:t>Поширеними мотивами людської активності є інтереси. </a:t>
            </a:r>
          </a:p>
          <a:p>
            <a:pPr algn="just">
              <a:lnSpc>
                <a:spcPts val="4759"/>
              </a:lnSpc>
              <a:spcBef>
                <a:spcPct val="0"/>
              </a:spcBef>
            </a:pPr>
            <a:endParaRPr lang="uk-UA" dirty="0" smtClean="0"/>
          </a:p>
          <a:p>
            <a:pPr algn="just">
              <a:lnSpc>
                <a:spcPts val="4759"/>
              </a:lnSpc>
              <a:spcBef>
                <a:spcPct val="0"/>
              </a:spcBef>
            </a:pPr>
            <a:r>
              <a:rPr lang="uk-UA" sz="3399" b="1" dirty="0" smtClean="0">
                <a:solidFill>
                  <a:srgbClr val="000000"/>
                </a:solidFill>
                <a:latin typeface="Open Sans Bold"/>
                <a:ea typeface="Open Sans Bold"/>
                <a:cs typeface="Open Sans Bold"/>
                <a:sym typeface="Open Sans Bold"/>
              </a:rPr>
              <a:t>Інтерес</a:t>
            </a:r>
            <a:r>
              <a:rPr lang="uk-UA" sz="3399" dirty="0" smtClean="0">
                <a:solidFill>
                  <a:srgbClr val="000000"/>
                </a:solidFill>
                <a:latin typeface="Open Sans"/>
                <a:ea typeface="Open Sans"/>
                <a:cs typeface="Open Sans"/>
                <a:sym typeface="Open Sans"/>
              </a:rPr>
              <a:t> — це стійке, вибіркове, емоційно забарвлене прагнення особистості до життєво значущих об’єктів. Інтереси виникають на ґрунті потреб, але не зводяться до них. </a:t>
            </a:r>
          </a:p>
          <a:p>
            <a:pPr algn="just">
              <a:lnSpc>
                <a:spcPts val="4759"/>
              </a:lnSpc>
              <a:spcBef>
                <a:spcPct val="0"/>
              </a:spcBef>
            </a:pPr>
            <a:r>
              <a:rPr lang="uk-UA" sz="3399" b="1" dirty="0" smtClean="0">
                <a:solidFill>
                  <a:srgbClr val="000000"/>
                </a:solidFill>
                <a:latin typeface="Open Sans Bold"/>
                <a:ea typeface="Open Sans Bold"/>
                <a:cs typeface="Open Sans Bold"/>
                <a:sym typeface="Open Sans Bold"/>
              </a:rPr>
              <a:t>Потреба</a:t>
            </a:r>
            <a:r>
              <a:rPr lang="uk-UA" sz="3399" dirty="0" smtClean="0">
                <a:solidFill>
                  <a:srgbClr val="000000"/>
                </a:solidFill>
                <a:latin typeface="Open Sans"/>
                <a:ea typeface="Open Sans"/>
                <a:cs typeface="Open Sans"/>
                <a:sym typeface="Open Sans"/>
              </a:rPr>
              <a:t> виражає необхідність, а інтерес завжди пов’язаний з особистою зацікавленістю об’єктом, із прагненням більше його пізнати, оволодіти ним. Інтерес може виявлятися в симпатії та прихильності до людини, у захопленні певною діяльністю, літературою, спортом, наукою тощо. Жорсткими регуляторами поведінки є переконання. </a:t>
            </a:r>
            <a:endParaRPr lang="uk-UA" sz="3399" dirty="0">
              <a:solidFill>
                <a:srgbClr val="000000"/>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0" y="0"/>
            <a:ext cx="5908145" cy="10287000"/>
          </a:xfrm>
          <a:custGeom>
            <a:avLst/>
            <a:gdLst/>
            <a:ahLst/>
            <a:cxnLst/>
            <a:rect l="l" t="t" r="r" b="b"/>
            <a:pathLst>
              <a:path w="5908145" h="10287000">
                <a:moveTo>
                  <a:pt x="0" y="0"/>
                </a:moveTo>
                <a:lnTo>
                  <a:pt x="5908145" y="0"/>
                </a:lnTo>
                <a:lnTo>
                  <a:pt x="5908145" y="10287000"/>
                </a:lnTo>
                <a:lnTo>
                  <a:pt x="0" y="10287000"/>
                </a:lnTo>
                <a:lnTo>
                  <a:pt x="0" y="0"/>
                </a:lnTo>
                <a:close/>
              </a:path>
            </a:pathLst>
          </a:custGeom>
          <a:blipFill>
            <a:blip r:embed="rId2" cstate="print"/>
            <a:stretch>
              <a:fillRect l="-89367" r="-71568"/>
            </a:stretch>
          </a:blipFill>
        </p:spPr>
      </p:sp>
      <p:sp>
        <p:nvSpPr>
          <p:cNvPr id="3" name="TextBox 3"/>
          <p:cNvSpPr txBox="1"/>
          <p:nvPr/>
        </p:nvSpPr>
        <p:spPr>
          <a:xfrm>
            <a:off x="6555022" y="632814"/>
            <a:ext cx="11350211" cy="4091940"/>
          </a:xfrm>
          <a:prstGeom prst="rect">
            <a:avLst/>
          </a:prstGeom>
        </p:spPr>
        <p:txBody>
          <a:bodyPr lIns="0" tIns="0" rIns="0" bIns="0" rtlCol="0" anchor="t">
            <a:spAutoFit/>
          </a:bodyPr>
          <a:lstStyle/>
          <a:p>
            <a:pPr algn="just">
              <a:lnSpc>
                <a:spcPts val="5459"/>
              </a:lnSpc>
              <a:spcBef>
                <a:spcPct val="0"/>
              </a:spcBef>
            </a:pPr>
            <a:r>
              <a:rPr lang="en-US" sz="3899" b="1">
                <a:solidFill>
                  <a:srgbClr val="000000"/>
                </a:solidFill>
                <a:latin typeface="Open Sans Bold"/>
                <a:ea typeface="Open Sans Bold"/>
                <a:cs typeface="Open Sans Bold"/>
                <a:sym typeface="Open Sans Bold"/>
              </a:rPr>
              <a:t>Переконання</a:t>
            </a:r>
            <a:r>
              <a:rPr lang="en-US" sz="3899">
                <a:solidFill>
                  <a:srgbClr val="000000"/>
                </a:solidFill>
                <a:latin typeface="Open Sans"/>
                <a:ea typeface="Open Sans"/>
                <a:cs typeface="Open Sans"/>
                <a:sym typeface="Open Sans"/>
              </a:rPr>
              <a:t> — це система мотивів особистості, що спонукає її діяти відповідно до власних поглядів і принципів. Підґрунтя переконань становлять знання, які для людини є істинними, не заперечними, в яких вона не має сумніву. </a:t>
            </a:r>
          </a:p>
        </p:txBody>
      </p:sp>
      <p:sp>
        <p:nvSpPr>
          <p:cNvPr id="4" name="TextBox 4"/>
          <p:cNvSpPr txBox="1"/>
          <p:nvPr/>
        </p:nvSpPr>
        <p:spPr>
          <a:xfrm>
            <a:off x="6555022" y="5832290"/>
            <a:ext cx="11206671" cy="3683000"/>
          </a:xfrm>
          <a:prstGeom prst="rect">
            <a:avLst/>
          </a:prstGeom>
        </p:spPr>
        <p:txBody>
          <a:bodyPr lIns="0" tIns="0" rIns="0" bIns="0" rtlCol="0" anchor="t">
            <a:spAutoFit/>
          </a:bodyPr>
          <a:lstStyle/>
          <a:p>
            <a:pPr algn="just">
              <a:lnSpc>
                <a:spcPts val="4899"/>
              </a:lnSpc>
              <a:spcBef>
                <a:spcPct val="0"/>
              </a:spcBef>
            </a:pPr>
            <a:r>
              <a:rPr lang="en-US" sz="3499">
                <a:solidFill>
                  <a:srgbClr val="000000"/>
                </a:solidFill>
                <a:latin typeface="Open Sans"/>
                <a:ea typeface="Open Sans"/>
                <a:cs typeface="Open Sans"/>
                <a:sym typeface="Open Sans"/>
              </a:rPr>
              <a:t>Особливість переконань полягає в тому, що в них знання постають в єдності з почуттями, захоплюючи всю особистість. </a:t>
            </a:r>
          </a:p>
          <a:p>
            <a:pPr algn="just">
              <a:lnSpc>
                <a:spcPts val="4899"/>
              </a:lnSpc>
              <a:spcBef>
                <a:spcPct val="0"/>
              </a:spcBef>
            </a:pPr>
            <a:r>
              <a:rPr lang="en-US" sz="3499">
                <a:solidFill>
                  <a:srgbClr val="000000"/>
                </a:solidFill>
                <a:latin typeface="Open Sans"/>
                <a:ea typeface="Open Sans"/>
                <a:cs typeface="Open Sans"/>
                <a:sym typeface="Open Sans"/>
              </a:rPr>
              <a:t>Переконання є там, де є страждання та муки сумління, коли порушуються принципи в діях і вчинках.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12416273" y="0"/>
            <a:ext cx="5871727" cy="10287000"/>
          </a:xfrm>
          <a:custGeom>
            <a:avLst/>
            <a:gdLst/>
            <a:ahLst/>
            <a:cxnLst/>
            <a:rect l="l" t="t" r="r" b="b"/>
            <a:pathLst>
              <a:path w="5871727" h="10287000">
                <a:moveTo>
                  <a:pt x="0" y="0"/>
                </a:moveTo>
                <a:lnTo>
                  <a:pt x="5871727" y="0"/>
                </a:lnTo>
                <a:lnTo>
                  <a:pt x="5871727" y="10287000"/>
                </a:lnTo>
                <a:lnTo>
                  <a:pt x="0" y="10287000"/>
                </a:lnTo>
                <a:lnTo>
                  <a:pt x="0" y="0"/>
                </a:lnTo>
                <a:close/>
              </a:path>
            </a:pathLst>
          </a:custGeom>
          <a:blipFill>
            <a:blip r:embed="rId2" cstate="print"/>
            <a:stretch>
              <a:fillRect l="-3679" r="-246711"/>
            </a:stretch>
          </a:blipFill>
        </p:spPr>
      </p:sp>
      <p:sp>
        <p:nvSpPr>
          <p:cNvPr id="3" name="TextBox 3"/>
          <p:cNvSpPr txBox="1"/>
          <p:nvPr/>
        </p:nvSpPr>
        <p:spPr>
          <a:xfrm>
            <a:off x="430613" y="1908295"/>
            <a:ext cx="11709064" cy="5080635"/>
          </a:xfrm>
          <a:prstGeom prst="rect">
            <a:avLst/>
          </a:prstGeom>
        </p:spPr>
        <p:txBody>
          <a:bodyPr lIns="0" tIns="0" rIns="0" bIns="0" rtlCol="0" anchor="t">
            <a:spAutoFit/>
          </a:bodyPr>
          <a:lstStyle/>
          <a:p>
            <a:pPr algn="just">
              <a:lnSpc>
                <a:spcPts val="5039"/>
              </a:lnSpc>
              <a:spcBef>
                <a:spcPct val="0"/>
              </a:spcBef>
            </a:pPr>
            <a:r>
              <a:rPr lang="en-US" sz="3599">
                <a:solidFill>
                  <a:srgbClr val="000000"/>
                </a:solidFill>
                <a:latin typeface="Open Sans"/>
                <a:ea typeface="Open Sans"/>
                <a:cs typeface="Open Sans"/>
                <a:sym typeface="Open Sans"/>
              </a:rPr>
              <a:t>Сила переконань як мотивів поведінки влучно охарактеризована у відомому висловлюванні, де вони порівнюються з путами, яких людина не може розірвати, не розірвавши свого серця. </a:t>
            </a:r>
          </a:p>
          <a:p>
            <a:pPr algn="just">
              <a:lnSpc>
                <a:spcPts val="5039"/>
              </a:lnSpc>
              <a:spcBef>
                <a:spcPct val="0"/>
              </a:spcBef>
            </a:pPr>
            <a:r>
              <a:rPr lang="en-US" sz="3599">
                <a:solidFill>
                  <a:srgbClr val="000000"/>
                </a:solidFill>
                <a:latin typeface="Open Sans"/>
                <a:ea typeface="Open Sans"/>
                <a:cs typeface="Open Sans"/>
                <a:sym typeface="Open Sans"/>
              </a:rPr>
              <a:t>Переконання особистості можуть виявлятися в різних царинах її життя та діяльності й залежно від цього поділятися на моральні, інтелектуальні, естетичні та ін.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11630294" y="0"/>
            <a:ext cx="6657706" cy="10287000"/>
          </a:xfrm>
          <a:custGeom>
            <a:avLst/>
            <a:gdLst/>
            <a:ahLst/>
            <a:cxnLst/>
            <a:rect l="l" t="t" r="r" b="b"/>
            <a:pathLst>
              <a:path w="6657706" h="10287000">
                <a:moveTo>
                  <a:pt x="0" y="0"/>
                </a:moveTo>
                <a:lnTo>
                  <a:pt x="6657706" y="0"/>
                </a:lnTo>
                <a:lnTo>
                  <a:pt x="6657706" y="10287000"/>
                </a:lnTo>
                <a:lnTo>
                  <a:pt x="0" y="10287000"/>
                </a:lnTo>
                <a:lnTo>
                  <a:pt x="0" y="0"/>
                </a:lnTo>
                <a:close/>
              </a:path>
            </a:pathLst>
          </a:custGeom>
          <a:blipFill>
            <a:blip r:embed="rId2" cstate="print"/>
            <a:stretch>
              <a:fillRect l="-189140" t="-2566" b="-2566"/>
            </a:stretch>
          </a:blipFill>
        </p:spPr>
      </p:sp>
      <p:sp>
        <p:nvSpPr>
          <p:cNvPr id="3" name="TextBox 3"/>
          <p:cNvSpPr txBox="1"/>
          <p:nvPr/>
        </p:nvSpPr>
        <p:spPr>
          <a:xfrm>
            <a:off x="2268674" y="971550"/>
            <a:ext cx="5664518" cy="530243"/>
          </a:xfrm>
          <a:prstGeom prst="rect">
            <a:avLst/>
          </a:prstGeom>
        </p:spPr>
        <p:txBody>
          <a:bodyPr lIns="0" tIns="0" rIns="0" bIns="0" rtlCol="0" anchor="t">
            <a:spAutoFit/>
          </a:bodyPr>
          <a:lstStyle/>
          <a:p>
            <a:pPr algn="ctr">
              <a:lnSpc>
                <a:spcPts val="4374"/>
              </a:lnSpc>
              <a:spcBef>
                <a:spcPct val="0"/>
              </a:spcBef>
            </a:pPr>
            <a:r>
              <a:rPr lang="en-US" sz="3124" b="1">
                <a:solidFill>
                  <a:srgbClr val="000000"/>
                </a:solidFill>
                <a:latin typeface="Open Sans Bold"/>
                <a:ea typeface="Open Sans Bold"/>
                <a:cs typeface="Open Sans Bold"/>
                <a:sym typeface="Open Sans Bold"/>
              </a:rPr>
              <a:t>ПСИХОЛОГІЯ ОСОБИСТОСТІ</a:t>
            </a:r>
          </a:p>
        </p:txBody>
      </p:sp>
      <p:sp>
        <p:nvSpPr>
          <p:cNvPr id="4" name="TextBox 4"/>
          <p:cNvSpPr txBox="1"/>
          <p:nvPr/>
        </p:nvSpPr>
        <p:spPr>
          <a:xfrm>
            <a:off x="4756148" y="1811522"/>
            <a:ext cx="1568452" cy="564257"/>
          </a:xfrm>
          <a:prstGeom prst="rect">
            <a:avLst/>
          </a:prstGeom>
        </p:spPr>
        <p:txBody>
          <a:bodyPr wrap="square" lIns="0" tIns="0" rIns="0" bIns="0" rtlCol="0" anchor="t">
            <a:spAutoFit/>
          </a:bodyPr>
          <a:lstStyle/>
          <a:p>
            <a:pPr algn="ctr">
              <a:lnSpc>
                <a:spcPts val="4374"/>
              </a:lnSpc>
              <a:spcBef>
                <a:spcPct val="0"/>
              </a:spcBef>
            </a:pPr>
            <a:r>
              <a:rPr lang="en-US" sz="3124" b="1" dirty="0">
                <a:solidFill>
                  <a:srgbClr val="000000"/>
                </a:solidFill>
                <a:latin typeface="Open Sans Bold"/>
                <a:ea typeface="Open Sans Bold"/>
                <a:cs typeface="Open Sans Bold"/>
                <a:sym typeface="Open Sans Bold"/>
              </a:rPr>
              <a:t>ЗМІСТ</a:t>
            </a:r>
          </a:p>
        </p:txBody>
      </p:sp>
      <p:sp>
        <p:nvSpPr>
          <p:cNvPr id="5" name="TextBox 5"/>
          <p:cNvSpPr txBox="1"/>
          <p:nvPr/>
        </p:nvSpPr>
        <p:spPr>
          <a:xfrm>
            <a:off x="709102" y="3489307"/>
            <a:ext cx="10375983" cy="2074984"/>
          </a:xfrm>
          <a:prstGeom prst="rect">
            <a:avLst/>
          </a:prstGeom>
        </p:spPr>
        <p:txBody>
          <a:bodyPr lIns="0" tIns="0" rIns="0" bIns="0" rtlCol="0" anchor="t">
            <a:spAutoFit/>
          </a:bodyPr>
          <a:lstStyle/>
          <a:p>
            <a:pPr algn="just">
              <a:lnSpc>
                <a:spcPts val="5539"/>
              </a:lnSpc>
              <a:spcBef>
                <a:spcPct val="0"/>
              </a:spcBef>
            </a:pPr>
            <a:r>
              <a:rPr lang="en-US" sz="3957" b="1">
                <a:solidFill>
                  <a:srgbClr val="000000"/>
                </a:solidFill>
                <a:latin typeface="Open Sans Bold"/>
                <a:ea typeface="Open Sans Bold"/>
                <a:cs typeface="Open Sans Bold"/>
                <a:sym typeface="Open Sans Bold"/>
              </a:rPr>
              <a:t>Поняття про особистість та її структуру</a:t>
            </a:r>
          </a:p>
          <a:p>
            <a:pPr algn="just">
              <a:lnSpc>
                <a:spcPts val="5539"/>
              </a:lnSpc>
              <a:spcBef>
                <a:spcPct val="0"/>
              </a:spcBef>
            </a:pPr>
            <a:r>
              <a:rPr lang="en-US" sz="3957" b="1">
                <a:solidFill>
                  <a:srgbClr val="000000"/>
                </a:solidFill>
                <a:latin typeface="Open Sans Bold"/>
                <a:ea typeface="Open Sans Bold"/>
                <a:cs typeface="Open Sans Bold"/>
                <a:sym typeface="Open Sans Bold"/>
              </a:rPr>
              <a:t>Активність особистості та її джерела </a:t>
            </a:r>
          </a:p>
          <a:p>
            <a:pPr algn="just">
              <a:lnSpc>
                <a:spcPts val="5539"/>
              </a:lnSpc>
              <a:spcBef>
                <a:spcPct val="0"/>
              </a:spcBef>
            </a:pPr>
            <a:r>
              <a:rPr lang="en-US" sz="3957" b="1">
                <a:solidFill>
                  <a:srgbClr val="000000"/>
                </a:solidFill>
                <a:latin typeface="Open Sans Bold"/>
                <a:ea typeface="Open Sans Bold"/>
                <a:cs typeface="Open Sans Bold"/>
                <a:sym typeface="Open Sans Bold"/>
              </a:rPr>
              <a:t>Розвиток і виховання особистості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13285274" y="0"/>
            <a:ext cx="5002726" cy="10287000"/>
          </a:xfrm>
          <a:custGeom>
            <a:avLst/>
            <a:gdLst/>
            <a:ahLst/>
            <a:cxnLst/>
            <a:rect l="l" t="t" r="r" b="b"/>
            <a:pathLst>
              <a:path w="5002726" h="10287000">
                <a:moveTo>
                  <a:pt x="0" y="0"/>
                </a:moveTo>
                <a:lnTo>
                  <a:pt x="5002726" y="0"/>
                </a:lnTo>
                <a:lnTo>
                  <a:pt x="5002726" y="10287000"/>
                </a:lnTo>
                <a:lnTo>
                  <a:pt x="0" y="10287000"/>
                </a:lnTo>
                <a:lnTo>
                  <a:pt x="0" y="0"/>
                </a:lnTo>
                <a:close/>
              </a:path>
            </a:pathLst>
          </a:custGeom>
          <a:blipFill>
            <a:blip r:embed="rId2" cstate="print"/>
            <a:stretch>
              <a:fillRect l="-29128" r="-12411"/>
            </a:stretch>
          </a:blipFill>
        </p:spPr>
      </p:sp>
      <p:sp>
        <p:nvSpPr>
          <p:cNvPr id="3" name="TextBox 3"/>
          <p:cNvSpPr txBox="1"/>
          <p:nvPr/>
        </p:nvSpPr>
        <p:spPr>
          <a:xfrm>
            <a:off x="1220088" y="1105865"/>
            <a:ext cx="11709064" cy="5981065"/>
          </a:xfrm>
          <a:prstGeom prst="rect">
            <a:avLst/>
          </a:prstGeom>
        </p:spPr>
        <p:txBody>
          <a:bodyPr lIns="0" tIns="0" rIns="0" bIns="0" rtlCol="0" anchor="t">
            <a:spAutoFit/>
          </a:bodyPr>
          <a:lstStyle/>
          <a:p>
            <a:pPr algn="just">
              <a:lnSpc>
                <a:spcPts val="4759"/>
              </a:lnSpc>
              <a:spcBef>
                <a:spcPct val="0"/>
              </a:spcBef>
            </a:pPr>
            <a:r>
              <a:rPr lang="en-US" sz="3399">
                <a:solidFill>
                  <a:srgbClr val="000000"/>
                </a:solidFill>
                <a:latin typeface="Open Sans"/>
                <a:ea typeface="Open Sans"/>
                <a:cs typeface="Open Sans"/>
                <a:sym typeface="Open Sans"/>
              </a:rPr>
              <a:t>Переконання стають потужною рушійною силою за умови, що дії, які викликаються цими переконаннями, стають звичними. К.Ушинський добру звичку називав моральним капіталом, що її вкладає людина у свою нервову систему. Капітал звички від вживання зростає й надає людині можливість дедалі плідніше застосовувати свою дорогоцінну силу — силу свідомої волі, не витрачаючи своєї свідомості та волі на боротьбу з труднощами, які були вже подолані. Важливим усвідомлюваним мотивом є ідеал.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813389" y="1536188"/>
            <a:ext cx="11039206" cy="4267515"/>
          </a:xfrm>
          <a:prstGeom prst="rect">
            <a:avLst/>
          </a:prstGeom>
        </p:spPr>
        <p:txBody>
          <a:bodyPr lIns="0" tIns="0" rIns="0" bIns="0" rtlCol="0" anchor="t">
            <a:spAutoFit/>
          </a:bodyPr>
          <a:lstStyle/>
          <a:p>
            <a:pPr algn="just">
              <a:lnSpc>
                <a:spcPts val="4759"/>
              </a:lnSpc>
              <a:spcBef>
                <a:spcPct val="0"/>
              </a:spcBef>
            </a:pPr>
            <a:r>
              <a:rPr lang="uk-UA" sz="3399" b="1" dirty="0" smtClean="0">
                <a:solidFill>
                  <a:srgbClr val="000000"/>
                </a:solidFill>
                <a:latin typeface="Open Sans"/>
                <a:ea typeface="Open Sans"/>
                <a:cs typeface="Open Sans"/>
                <a:sym typeface="Open Sans"/>
              </a:rPr>
              <a:t>Ідеал</a:t>
            </a:r>
            <a:r>
              <a:rPr lang="uk-UA" sz="3399" dirty="0" smtClean="0">
                <a:solidFill>
                  <a:srgbClr val="000000"/>
                </a:solidFill>
                <a:latin typeface="Open Sans"/>
                <a:ea typeface="Open Sans"/>
                <a:cs typeface="Open Sans"/>
                <a:sym typeface="Open Sans"/>
              </a:rPr>
              <a:t> — це образ реальної людини або створеного особистістю взірця, яким вона керується в житті протягом певного часу і який визначає програму її самовдосконалення на майбутнє. </a:t>
            </a:r>
          </a:p>
          <a:p>
            <a:pPr algn="just">
              <a:lnSpc>
                <a:spcPts val="4759"/>
              </a:lnSpc>
              <a:spcBef>
                <a:spcPct val="0"/>
              </a:spcBef>
            </a:pPr>
            <a:r>
              <a:rPr lang="uk-UA" sz="3399" dirty="0" smtClean="0">
                <a:solidFill>
                  <a:srgbClr val="000000"/>
                </a:solidFill>
                <a:latin typeface="Open Sans"/>
                <a:ea typeface="Open Sans"/>
                <a:cs typeface="Open Sans"/>
                <a:sym typeface="Open Sans"/>
              </a:rPr>
              <a:t>Ідеали людей формуються під впливом суспільних умов життя, у процесі навчання та виховання. Роль мотивів особистості можуть відігравати установки. </a:t>
            </a:r>
            <a:endParaRPr lang="uk-UA" sz="3399" dirty="0">
              <a:solidFill>
                <a:srgbClr val="000000"/>
              </a:solidFill>
              <a:latin typeface="Open Sans"/>
              <a:ea typeface="Open Sans"/>
              <a:cs typeface="Open Sans"/>
              <a:sym typeface="Open Sans"/>
            </a:endParaRPr>
          </a:p>
        </p:txBody>
      </p:sp>
      <p:sp>
        <p:nvSpPr>
          <p:cNvPr id="3" name="Freeform 3"/>
          <p:cNvSpPr/>
          <p:nvPr/>
        </p:nvSpPr>
        <p:spPr>
          <a:xfrm>
            <a:off x="12379855" y="0"/>
            <a:ext cx="5908145" cy="10287000"/>
          </a:xfrm>
          <a:custGeom>
            <a:avLst/>
            <a:gdLst/>
            <a:ahLst/>
            <a:cxnLst/>
            <a:rect l="l" t="t" r="r" b="b"/>
            <a:pathLst>
              <a:path w="5908145" h="10287000">
                <a:moveTo>
                  <a:pt x="0" y="0"/>
                </a:moveTo>
                <a:lnTo>
                  <a:pt x="5908145" y="0"/>
                </a:lnTo>
                <a:lnTo>
                  <a:pt x="5908145" y="10287000"/>
                </a:lnTo>
                <a:lnTo>
                  <a:pt x="0" y="10287000"/>
                </a:lnTo>
                <a:lnTo>
                  <a:pt x="0" y="0"/>
                </a:lnTo>
                <a:close/>
              </a:path>
            </a:pathLst>
          </a:custGeom>
          <a:blipFill>
            <a:blip r:embed="rId2" cstate="print"/>
            <a:stretch>
              <a:fillRect l="-89367" r="-71568"/>
            </a:stretch>
          </a:blipFill>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5502389" y="962025"/>
            <a:ext cx="12378921" cy="6114174"/>
          </a:xfrm>
          <a:prstGeom prst="rect">
            <a:avLst/>
          </a:prstGeom>
        </p:spPr>
        <p:txBody>
          <a:bodyPr lIns="0" tIns="0" rIns="0" bIns="0" rtlCol="0" anchor="t">
            <a:spAutoFit/>
          </a:bodyPr>
          <a:lstStyle/>
          <a:p>
            <a:pPr algn="just">
              <a:lnSpc>
                <a:spcPts val="4759"/>
              </a:lnSpc>
              <a:spcBef>
                <a:spcPct val="0"/>
              </a:spcBef>
            </a:pPr>
            <a:r>
              <a:rPr lang="en-US" sz="3399" b="1" dirty="0" err="1">
                <a:solidFill>
                  <a:srgbClr val="000000"/>
                </a:solidFill>
                <a:latin typeface="Open Sans"/>
                <a:ea typeface="Open Sans"/>
                <a:cs typeface="Open Sans"/>
                <a:sym typeface="Open Sans"/>
              </a:rPr>
              <a:t>Установка</a:t>
            </a:r>
            <a:r>
              <a:rPr lang="en-US" sz="3399" dirty="0">
                <a:solidFill>
                  <a:srgbClr val="000000"/>
                </a:solidFill>
                <a:latin typeface="Open Sans"/>
                <a:ea typeface="Open Sans"/>
                <a:cs typeface="Open Sans"/>
                <a:sym typeface="Open Sans"/>
              </a:rPr>
              <a:t> — </a:t>
            </a:r>
            <a:r>
              <a:rPr lang="en-US" sz="3399" dirty="0" err="1">
                <a:solidFill>
                  <a:srgbClr val="000000"/>
                </a:solidFill>
                <a:latin typeface="Open Sans"/>
                <a:ea typeface="Open Sans"/>
                <a:cs typeface="Open Sans"/>
                <a:sym typeface="Open Sans"/>
              </a:rPr>
              <a:t>це</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неусвідомлюваний</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особистістю</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стан</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готовності</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до</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діяльності</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за</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допомогою</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якої</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людина</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може</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задовольнити</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ту</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чи</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іншу</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потребу</a:t>
            </a:r>
            <a:r>
              <a:rPr lang="en-US" sz="3399" dirty="0">
                <a:solidFill>
                  <a:srgbClr val="000000"/>
                </a:solidFill>
                <a:latin typeface="Open Sans"/>
                <a:ea typeface="Open Sans"/>
                <a:cs typeface="Open Sans"/>
                <a:sym typeface="Open Sans"/>
              </a:rPr>
              <a:t>. </a:t>
            </a:r>
          </a:p>
          <a:p>
            <a:pPr algn="just">
              <a:lnSpc>
                <a:spcPts val="4759"/>
              </a:lnSpc>
              <a:spcBef>
                <a:spcPct val="0"/>
              </a:spcBef>
            </a:pPr>
            <a:r>
              <a:rPr lang="en-US" sz="3399" dirty="0" err="1">
                <a:solidFill>
                  <a:srgbClr val="000000"/>
                </a:solidFill>
                <a:latin typeface="Open Sans"/>
                <a:ea typeface="Open Sans"/>
                <a:cs typeface="Open Sans"/>
                <a:sym typeface="Open Sans"/>
              </a:rPr>
              <a:t>Установка</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до</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різних</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фактів</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життя</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може</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виявлятися</a:t>
            </a:r>
            <a:r>
              <a:rPr lang="en-US" sz="3399" dirty="0">
                <a:solidFill>
                  <a:srgbClr val="000000"/>
                </a:solidFill>
                <a:latin typeface="Open Sans"/>
                <a:ea typeface="Open Sans"/>
                <a:cs typeface="Open Sans"/>
                <a:sym typeface="Open Sans"/>
              </a:rPr>
              <a:t> у </a:t>
            </a:r>
            <a:r>
              <a:rPr lang="en-US" sz="3399" dirty="0" err="1">
                <a:solidFill>
                  <a:srgbClr val="000000"/>
                </a:solidFill>
                <a:latin typeface="Open Sans"/>
                <a:ea typeface="Open Sans"/>
                <a:cs typeface="Open Sans"/>
                <a:sym typeface="Open Sans"/>
              </a:rPr>
              <a:t>стандартизованих</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судженнях</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некритично</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засвоєних</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людиною</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під</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час</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спілкування</a:t>
            </a:r>
            <a:r>
              <a:rPr lang="en-US" sz="3399" dirty="0">
                <a:solidFill>
                  <a:srgbClr val="000000"/>
                </a:solidFill>
                <a:latin typeface="Open Sans"/>
                <a:ea typeface="Open Sans"/>
                <a:cs typeface="Open Sans"/>
                <a:sym typeface="Open Sans"/>
              </a:rPr>
              <a:t> з </a:t>
            </a:r>
            <a:r>
              <a:rPr lang="en-US" sz="3399" dirty="0" err="1">
                <a:solidFill>
                  <a:srgbClr val="000000"/>
                </a:solidFill>
                <a:latin typeface="Open Sans"/>
                <a:ea typeface="Open Sans"/>
                <a:cs typeface="Open Sans"/>
                <a:sym typeface="Open Sans"/>
              </a:rPr>
              <a:t>іншими</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людьми</a:t>
            </a:r>
            <a:r>
              <a:rPr lang="en-US" sz="3399" dirty="0">
                <a:solidFill>
                  <a:srgbClr val="000000"/>
                </a:solidFill>
                <a:latin typeface="Open Sans"/>
                <a:ea typeface="Open Sans"/>
                <a:cs typeface="Open Sans"/>
                <a:sym typeface="Open Sans"/>
              </a:rPr>
              <a:t>, в </a:t>
            </a:r>
            <a:r>
              <a:rPr lang="en-US" sz="3399" dirty="0" err="1">
                <a:solidFill>
                  <a:srgbClr val="000000"/>
                </a:solidFill>
                <a:latin typeface="Open Sans"/>
                <a:ea typeface="Open Sans"/>
                <a:cs typeface="Open Sans"/>
                <a:sym typeface="Open Sans"/>
              </a:rPr>
              <a:t>упередженості</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виокремленні</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того</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що</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має</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для</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неї</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важливе</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життєве</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значення</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Саме</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тому</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особистість</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може</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бачити</a:t>
            </a:r>
            <a:r>
              <a:rPr lang="en-US" sz="3399" dirty="0">
                <a:solidFill>
                  <a:srgbClr val="000000"/>
                </a:solidFill>
                <a:latin typeface="Open Sans"/>
                <a:ea typeface="Open Sans"/>
                <a:cs typeface="Open Sans"/>
                <a:sym typeface="Open Sans"/>
              </a:rPr>
              <a:t> в </a:t>
            </a:r>
            <a:r>
              <a:rPr lang="en-US" sz="3399" dirty="0" err="1">
                <a:solidFill>
                  <a:srgbClr val="000000"/>
                </a:solidFill>
                <a:latin typeface="Open Sans"/>
                <a:ea typeface="Open Sans"/>
                <a:cs typeface="Open Sans"/>
                <a:sym typeface="Open Sans"/>
              </a:rPr>
              <a:t>об’єктах</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та</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явищах</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життя</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те</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що</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вона</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хоче</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бачити</a:t>
            </a:r>
            <a:r>
              <a:rPr lang="en-US" sz="3399" dirty="0">
                <a:solidFill>
                  <a:srgbClr val="000000"/>
                </a:solidFill>
                <a:latin typeface="Open Sans"/>
                <a:ea typeface="Open Sans"/>
                <a:cs typeface="Open Sans"/>
                <a:sym typeface="Open Sans"/>
              </a:rPr>
              <a:t>, а </a:t>
            </a:r>
            <a:r>
              <a:rPr lang="en-US" sz="3399" dirty="0" err="1">
                <a:solidFill>
                  <a:srgbClr val="000000"/>
                </a:solidFill>
                <a:latin typeface="Open Sans"/>
                <a:ea typeface="Open Sans"/>
                <a:cs typeface="Open Sans"/>
                <a:sym typeface="Open Sans"/>
              </a:rPr>
              <a:t>не</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те</a:t>
            </a:r>
            <a:r>
              <a:rPr lang="en-US" sz="3399" dirty="0">
                <a:solidFill>
                  <a:srgbClr val="000000"/>
                </a:solidFill>
                <a:latin typeface="Open Sans"/>
                <a:ea typeface="Open Sans"/>
                <a:cs typeface="Open Sans"/>
                <a:sym typeface="Open Sans"/>
              </a:rPr>
              <a:t>, </a:t>
            </a:r>
            <a:r>
              <a:rPr lang="en-US" sz="3399" dirty="0" err="1">
                <a:solidFill>
                  <a:srgbClr val="000000"/>
                </a:solidFill>
                <a:latin typeface="Open Sans"/>
                <a:ea typeface="Open Sans"/>
                <a:cs typeface="Open Sans"/>
                <a:sym typeface="Open Sans"/>
              </a:rPr>
              <a:t>що</a:t>
            </a:r>
            <a:r>
              <a:rPr lang="en-US" sz="3399" dirty="0">
                <a:solidFill>
                  <a:srgbClr val="000000"/>
                </a:solidFill>
                <a:latin typeface="Open Sans"/>
                <a:ea typeface="Open Sans"/>
                <a:cs typeface="Open Sans"/>
                <a:sym typeface="Open Sans"/>
              </a:rPr>
              <a:t> є </a:t>
            </a:r>
            <a:r>
              <a:rPr lang="en-US" sz="3399" dirty="0" err="1">
                <a:solidFill>
                  <a:srgbClr val="000000"/>
                </a:solidFill>
                <a:latin typeface="Open Sans"/>
                <a:ea typeface="Open Sans"/>
                <a:cs typeface="Open Sans"/>
                <a:sym typeface="Open Sans"/>
              </a:rPr>
              <a:t>насправді</a:t>
            </a:r>
            <a:r>
              <a:rPr lang="en-US" sz="3399" dirty="0">
                <a:solidFill>
                  <a:srgbClr val="000000"/>
                </a:solidFill>
                <a:latin typeface="Open Sans"/>
                <a:ea typeface="Open Sans"/>
                <a:cs typeface="Open Sans"/>
                <a:sym typeface="Open Sans"/>
              </a:rPr>
              <a:t>. </a:t>
            </a:r>
          </a:p>
        </p:txBody>
      </p:sp>
      <p:sp>
        <p:nvSpPr>
          <p:cNvPr id="3" name="Freeform 3"/>
          <p:cNvSpPr/>
          <p:nvPr/>
        </p:nvSpPr>
        <p:spPr>
          <a:xfrm>
            <a:off x="0" y="0"/>
            <a:ext cx="5273640" cy="10287000"/>
          </a:xfrm>
          <a:custGeom>
            <a:avLst/>
            <a:gdLst/>
            <a:ahLst/>
            <a:cxnLst/>
            <a:rect l="l" t="t" r="r" b="b"/>
            <a:pathLst>
              <a:path w="5273640" h="10287000">
                <a:moveTo>
                  <a:pt x="0" y="0"/>
                </a:moveTo>
                <a:lnTo>
                  <a:pt x="5273640" y="0"/>
                </a:lnTo>
                <a:lnTo>
                  <a:pt x="5273640" y="10287000"/>
                </a:lnTo>
                <a:lnTo>
                  <a:pt x="0" y="10287000"/>
                </a:lnTo>
                <a:lnTo>
                  <a:pt x="0" y="0"/>
                </a:lnTo>
                <a:close/>
              </a:path>
            </a:pathLst>
          </a:custGeom>
          <a:blipFill>
            <a:blip r:embed="rId2" cstate="print"/>
            <a:stretch>
              <a:fillRect l="-4096" r="-286032"/>
            </a:stretch>
          </a:blip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526307" y="962025"/>
            <a:ext cx="10847819" cy="7536180"/>
          </a:xfrm>
          <a:prstGeom prst="rect">
            <a:avLst/>
          </a:prstGeom>
        </p:spPr>
        <p:txBody>
          <a:bodyPr lIns="0" tIns="0" rIns="0" bIns="0" rtlCol="0" anchor="t">
            <a:spAutoFit/>
          </a:bodyPr>
          <a:lstStyle/>
          <a:p>
            <a:pPr algn="just">
              <a:lnSpc>
                <a:spcPts val="4620"/>
              </a:lnSpc>
              <a:spcBef>
                <a:spcPct val="0"/>
              </a:spcBef>
            </a:pPr>
            <a:r>
              <a:rPr lang="en-US" sz="3300">
                <a:solidFill>
                  <a:srgbClr val="000000"/>
                </a:solidFill>
                <a:latin typeface="Open Sans"/>
                <a:ea typeface="Open Sans"/>
                <a:cs typeface="Open Sans"/>
                <a:sym typeface="Open Sans"/>
              </a:rPr>
              <a:t>Установки можуть бути позитивними, якщо вони ґрунтуються на довірі, симпатії, схваленій громадській думці, і негативними, коли вони мають характер упередженості, необ’єктивності. Особливою формою установки є внутрішньо групова навіюваність як неусвідомлювана думка групи. В усвідомлюваних мотивах завжди виявляється мета діяльності особистості. Об’єкт, що може задовольнити потреби особистості, постає в її свідомості як мета. Якщо особистість ясно усвідомлює життєву мету й передбачає реальність її досягнення, то розкривається перспектива особистості. </a:t>
            </a:r>
          </a:p>
        </p:txBody>
      </p:sp>
      <p:sp>
        <p:nvSpPr>
          <p:cNvPr id="3" name="Freeform 3"/>
          <p:cNvSpPr/>
          <p:nvPr/>
        </p:nvSpPr>
        <p:spPr>
          <a:xfrm>
            <a:off x="11630294" y="0"/>
            <a:ext cx="6657706" cy="10287000"/>
          </a:xfrm>
          <a:custGeom>
            <a:avLst/>
            <a:gdLst/>
            <a:ahLst/>
            <a:cxnLst/>
            <a:rect l="l" t="t" r="r" b="b"/>
            <a:pathLst>
              <a:path w="6657706" h="10287000">
                <a:moveTo>
                  <a:pt x="0" y="0"/>
                </a:moveTo>
                <a:lnTo>
                  <a:pt x="6657706" y="0"/>
                </a:lnTo>
                <a:lnTo>
                  <a:pt x="6657706" y="10287000"/>
                </a:lnTo>
                <a:lnTo>
                  <a:pt x="0" y="10287000"/>
                </a:lnTo>
                <a:lnTo>
                  <a:pt x="0" y="0"/>
                </a:lnTo>
                <a:close/>
              </a:path>
            </a:pathLst>
          </a:custGeom>
          <a:blipFill>
            <a:blip r:embed="rId2" cstate="print"/>
            <a:stretch>
              <a:fillRect l="-189140" t="-2566" b="-2566"/>
            </a:stretch>
          </a:blipFill>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622001" y="684222"/>
            <a:ext cx="12378921" cy="8381365"/>
          </a:xfrm>
          <a:prstGeom prst="rect">
            <a:avLst/>
          </a:prstGeom>
        </p:spPr>
        <p:txBody>
          <a:bodyPr lIns="0" tIns="0" rIns="0" bIns="0" rtlCol="0" anchor="t">
            <a:spAutoFit/>
          </a:bodyPr>
          <a:lstStyle/>
          <a:p>
            <a:pPr algn="just">
              <a:lnSpc>
                <a:spcPts val="4759"/>
              </a:lnSpc>
            </a:pPr>
            <a:r>
              <a:rPr lang="en-US" sz="3399">
                <a:solidFill>
                  <a:srgbClr val="000000"/>
                </a:solidFill>
                <a:latin typeface="Open Sans"/>
                <a:ea typeface="Open Sans"/>
                <a:cs typeface="Open Sans"/>
                <a:sym typeface="Open Sans"/>
              </a:rPr>
              <a:t>Перспектива робить дії людини впевненими, цілеспрямованими, живить їх енергією. Відсутність життєвої перспективи або її втрата можуть викликати стан фрустрації, тобто розладу планів, зневіру, безнадійність, відчай. Потрапивши в такий психологічний дискомфорт, особистість втрачає здатність до об’єктивної оцінки фактів життя, виявляє агресивність, роздратованість. </a:t>
            </a:r>
          </a:p>
          <a:p>
            <a:pPr algn="just">
              <a:lnSpc>
                <a:spcPts val="4759"/>
              </a:lnSpc>
            </a:pPr>
            <a:r>
              <a:rPr lang="en-US" sz="3399">
                <a:solidFill>
                  <a:srgbClr val="000000"/>
                </a:solidFill>
                <a:latin typeface="Open Sans"/>
                <a:ea typeface="Open Sans"/>
                <a:cs typeface="Open Sans"/>
                <a:sym typeface="Open Sans"/>
              </a:rPr>
              <a:t>Стан фрустрації може зумовлюватися завищеною самооцінкою особистості, коли вона виявляє схильність обирати у житті надто складні, непосильні для неї цілі, унаслідок чого зазнає невдач. При адекватній самооцінці людина обирає цілі, які відповідають її можливостям, і успішно їх реалізує. </a:t>
            </a:r>
          </a:p>
        </p:txBody>
      </p:sp>
      <p:sp>
        <p:nvSpPr>
          <p:cNvPr id="3" name="Freeform 3"/>
          <p:cNvSpPr/>
          <p:nvPr/>
        </p:nvSpPr>
        <p:spPr>
          <a:xfrm>
            <a:off x="13285274" y="0"/>
            <a:ext cx="5002726" cy="10287000"/>
          </a:xfrm>
          <a:custGeom>
            <a:avLst/>
            <a:gdLst/>
            <a:ahLst/>
            <a:cxnLst/>
            <a:rect l="l" t="t" r="r" b="b"/>
            <a:pathLst>
              <a:path w="5002726" h="10287000">
                <a:moveTo>
                  <a:pt x="0" y="0"/>
                </a:moveTo>
                <a:lnTo>
                  <a:pt x="5002726" y="0"/>
                </a:lnTo>
                <a:lnTo>
                  <a:pt x="5002726" y="10287000"/>
                </a:lnTo>
                <a:lnTo>
                  <a:pt x="0" y="10287000"/>
                </a:lnTo>
                <a:lnTo>
                  <a:pt x="0" y="0"/>
                </a:lnTo>
                <a:close/>
              </a:path>
            </a:pathLst>
          </a:custGeom>
          <a:blipFill>
            <a:blip r:embed="rId2" cstate="print"/>
            <a:stretch>
              <a:fillRect l="-29128" r="-12411"/>
            </a:stretch>
          </a:blipFill>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5645921" y="971550"/>
            <a:ext cx="12020069" cy="8040791"/>
          </a:xfrm>
          <a:prstGeom prst="rect">
            <a:avLst/>
          </a:prstGeom>
        </p:spPr>
        <p:txBody>
          <a:bodyPr lIns="0" tIns="0" rIns="0" bIns="0" rtlCol="0" anchor="t">
            <a:spAutoFit/>
          </a:bodyPr>
          <a:lstStyle/>
          <a:p>
            <a:pPr algn="just">
              <a:lnSpc>
                <a:spcPts val="4480"/>
              </a:lnSpc>
              <a:spcBef>
                <a:spcPct val="0"/>
              </a:spcBef>
            </a:pPr>
            <a:r>
              <a:rPr lang="en-US" sz="3200" dirty="0" err="1">
                <a:solidFill>
                  <a:srgbClr val="000000"/>
                </a:solidFill>
                <a:latin typeface="Open Sans"/>
                <a:ea typeface="Open Sans"/>
                <a:cs typeface="Open Sans"/>
                <a:sym typeface="Open Sans"/>
              </a:rPr>
              <a:t>Самооцінка</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може</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бути</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заниженою</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що</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зумовлюється</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невпевненістю</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людини</a:t>
            </a:r>
            <a:r>
              <a:rPr lang="en-US" sz="3200" dirty="0">
                <a:solidFill>
                  <a:srgbClr val="000000"/>
                </a:solidFill>
                <a:latin typeface="Open Sans"/>
                <a:ea typeface="Open Sans"/>
                <a:cs typeface="Open Sans"/>
                <a:sym typeface="Open Sans"/>
              </a:rPr>
              <a:t> у </a:t>
            </a:r>
            <a:r>
              <a:rPr lang="en-US" sz="3200" dirty="0" err="1">
                <a:solidFill>
                  <a:srgbClr val="000000"/>
                </a:solidFill>
                <a:latin typeface="Open Sans"/>
                <a:ea typeface="Open Sans"/>
                <a:cs typeface="Open Sans"/>
                <a:sym typeface="Open Sans"/>
              </a:rPr>
              <a:t>своїх</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можливостях</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унаслідок</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чого</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вона</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орієнтується</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на</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вибір</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надто</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простих</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цілей</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При</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заниженій</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самооцінці</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не</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реалізується</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психологічний</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потенціал</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особистості</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унаслідок</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чого</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вповільнюється</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її</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розвиток</a:t>
            </a:r>
            <a:r>
              <a:rPr lang="en-US" sz="3200" dirty="0">
                <a:solidFill>
                  <a:srgbClr val="000000"/>
                </a:solidFill>
                <a:latin typeface="Open Sans"/>
                <a:ea typeface="Open Sans"/>
                <a:cs typeface="Open Sans"/>
                <a:sym typeface="Open Sans"/>
              </a:rPr>
              <a:t> і </a:t>
            </a:r>
            <a:r>
              <a:rPr lang="en-US" sz="3200" dirty="0" err="1">
                <a:solidFill>
                  <a:srgbClr val="000000"/>
                </a:solidFill>
                <a:latin typeface="Open Sans"/>
                <a:ea typeface="Open Sans"/>
                <a:cs typeface="Open Sans"/>
                <a:sym typeface="Open Sans"/>
              </a:rPr>
              <a:t>можуть</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закріплюватися</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пов’язані</a:t>
            </a:r>
            <a:r>
              <a:rPr lang="en-US" sz="3200" dirty="0">
                <a:solidFill>
                  <a:srgbClr val="000000"/>
                </a:solidFill>
                <a:latin typeface="Open Sans"/>
                <a:ea typeface="Open Sans"/>
                <a:cs typeface="Open Sans"/>
                <a:sym typeface="Open Sans"/>
              </a:rPr>
              <a:t> з </a:t>
            </a:r>
            <a:r>
              <a:rPr lang="en-US" sz="3200" dirty="0" err="1">
                <a:solidFill>
                  <a:srgbClr val="000000"/>
                </a:solidFill>
                <a:latin typeface="Open Sans"/>
                <a:ea typeface="Open Sans"/>
                <a:cs typeface="Open Sans"/>
                <a:sym typeface="Open Sans"/>
              </a:rPr>
              <a:t>цим</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риси</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Інтегрованим</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показником</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соціальної</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цінності</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орієнтацій</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особистості</a:t>
            </a:r>
            <a:r>
              <a:rPr lang="en-US" sz="3200" dirty="0">
                <a:solidFill>
                  <a:srgbClr val="000000"/>
                </a:solidFill>
                <a:latin typeface="Open Sans"/>
                <a:ea typeface="Open Sans"/>
                <a:cs typeface="Open Sans"/>
                <a:sym typeface="Open Sans"/>
              </a:rPr>
              <a:t> є </a:t>
            </a:r>
            <a:r>
              <a:rPr lang="en-US" sz="3200" dirty="0" err="1">
                <a:solidFill>
                  <a:srgbClr val="000000"/>
                </a:solidFill>
                <a:latin typeface="Open Sans"/>
                <a:ea typeface="Open Sans"/>
                <a:cs typeface="Open Sans"/>
                <a:sym typeface="Open Sans"/>
              </a:rPr>
              <a:t>її</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спрямованість</a:t>
            </a:r>
            <a:r>
              <a:rPr lang="en-US" sz="3200" dirty="0">
                <a:solidFill>
                  <a:srgbClr val="000000"/>
                </a:solidFill>
                <a:latin typeface="Open Sans"/>
                <a:ea typeface="Open Sans"/>
                <a:cs typeface="Open Sans"/>
                <a:sym typeface="Open Sans"/>
              </a:rPr>
              <a:t>. </a:t>
            </a:r>
          </a:p>
          <a:p>
            <a:pPr algn="just">
              <a:lnSpc>
                <a:spcPts val="4480"/>
              </a:lnSpc>
              <a:spcBef>
                <a:spcPct val="0"/>
              </a:spcBef>
            </a:pPr>
            <a:r>
              <a:rPr lang="en-US" sz="3200" b="1" dirty="0" err="1">
                <a:solidFill>
                  <a:srgbClr val="000000"/>
                </a:solidFill>
                <a:latin typeface="Open Sans"/>
                <a:ea typeface="Open Sans"/>
                <a:cs typeface="Open Sans"/>
                <a:sym typeface="Open Sans"/>
              </a:rPr>
              <a:t>Спрямованість</a:t>
            </a:r>
            <a:r>
              <a:rPr lang="en-US" sz="3200" b="1" dirty="0">
                <a:solidFill>
                  <a:srgbClr val="000000"/>
                </a:solidFill>
                <a:latin typeface="Open Sans"/>
                <a:ea typeface="Open Sans"/>
                <a:cs typeface="Open Sans"/>
                <a:sym typeface="Open Sans"/>
              </a:rPr>
              <a:t> </a:t>
            </a:r>
            <a:r>
              <a:rPr lang="en-US" sz="3200" b="1" dirty="0" err="1">
                <a:solidFill>
                  <a:srgbClr val="000000"/>
                </a:solidFill>
                <a:latin typeface="Open Sans"/>
                <a:ea typeface="Open Sans"/>
                <a:cs typeface="Open Sans"/>
                <a:sym typeface="Open Sans"/>
              </a:rPr>
              <a:t>особистості</a:t>
            </a:r>
            <a:r>
              <a:rPr lang="en-US" sz="3200" b="1" dirty="0">
                <a:solidFill>
                  <a:srgbClr val="000000"/>
                </a:solidFill>
                <a:latin typeface="Open Sans"/>
                <a:ea typeface="Open Sans"/>
                <a:cs typeface="Open Sans"/>
                <a:sym typeface="Open Sans"/>
              </a:rPr>
              <a:t> </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це</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система</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домінуючих</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цілей</a:t>
            </a:r>
            <a:r>
              <a:rPr lang="en-US" sz="3200" dirty="0">
                <a:solidFill>
                  <a:srgbClr val="000000"/>
                </a:solidFill>
                <a:latin typeface="Open Sans"/>
                <a:ea typeface="Open Sans"/>
                <a:cs typeface="Open Sans"/>
                <a:sym typeface="Open Sans"/>
              </a:rPr>
              <a:t> і </a:t>
            </a:r>
            <a:r>
              <a:rPr lang="en-US" sz="3200" dirty="0" err="1">
                <a:solidFill>
                  <a:srgbClr val="000000"/>
                </a:solidFill>
                <a:latin typeface="Open Sans"/>
                <a:ea typeface="Open Sans"/>
                <a:cs typeface="Open Sans"/>
                <a:sym typeface="Open Sans"/>
              </a:rPr>
              <a:t>мотивів</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її</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діяльності</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які</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визначають</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її</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самоцінність</a:t>
            </a:r>
            <a:r>
              <a:rPr lang="en-US" sz="3200" dirty="0">
                <a:solidFill>
                  <a:srgbClr val="000000"/>
                </a:solidFill>
                <a:latin typeface="Open Sans"/>
                <a:ea typeface="Open Sans"/>
                <a:cs typeface="Open Sans"/>
                <a:sym typeface="Open Sans"/>
              </a:rPr>
              <a:t> і </a:t>
            </a:r>
            <a:r>
              <a:rPr lang="en-US" sz="3200" dirty="0" err="1">
                <a:solidFill>
                  <a:srgbClr val="000000"/>
                </a:solidFill>
                <a:latin typeface="Open Sans"/>
                <a:ea typeface="Open Sans"/>
                <a:cs typeface="Open Sans"/>
                <a:sym typeface="Open Sans"/>
              </a:rPr>
              <a:t>суспільну</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значущість</a:t>
            </a:r>
            <a:r>
              <a:rPr lang="en-US" sz="3200" dirty="0">
                <a:solidFill>
                  <a:srgbClr val="000000"/>
                </a:solidFill>
                <a:latin typeface="Open Sans"/>
                <a:ea typeface="Open Sans"/>
                <a:cs typeface="Open Sans"/>
                <a:sym typeface="Open Sans"/>
              </a:rPr>
              <a:t>. </a:t>
            </a:r>
          </a:p>
          <a:p>
            <a:pPr algn="just">
              <a:lnSpc>
                <a:spcPts val="4480"/>
              </a:lnSpc>
              <a:spcBef>
                <a:spcPct val="0"/>
              </a:spcBef>
            </a:pPr>
            <a:r>
              <a:rPr lang="en-US" sz="3200" dirty="0" err="1">
                <a:solidFill>
                  <a:srgbClr val="000000"/>
                </a:solidFill>
                <a:latin typeface="Open Sans"/>
                <a:ea typeface="Open Sans"/>
                <a:cs typeface="Open Sans"/>
                <a:sym typeface="Open Sans"/>
              </a:rPr>
              <a:t>Спрямованість</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разом</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зі</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світоглядом</a:t>
            </a:r>
            <a:r>
              <a:rPr lang="en-US" sz="3200" dirty="0">
                <a:solidFill>
                  <a:srgbClr val="000000"/>
                </a:solidFill>
                <a:latin typeface="Open Sans"/>
                <a:ea typeface="Open Sans"/>
                <a:cs typeface="Open Sans"/>
                <a:sym typeface="Open Sans"/>
              </a:rPr>
              <a:t> є </a:t>
            </a:r>
            <a:r>
              <a:rPr lang="en-US" sz="3200" dirty="0" err="1">
                <a:solidFill>
                  <a:srgbClr val="000000"/>
                </a:solidFill>
                <a:latin typeface="Open Sans"/>
                <a:ea typeface="Open Sans"/>
                <a:cs typeface="Open Sans"/>
                <a:sym typeface="Open Sans"/>
              </a:rPr>
              <a:t>вищим</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регулятором</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поведінки</a:t>
            </a:r>
            <a:r>
              <a:rPr lang="en-US" sz="3200" dirty="0">
                <a:solidFill>
                  <a:srgbClr val="000000"/>
                </a:solidFill>
                <a:latin typeface="Open Sans"/>
                <a:ea typeface="Open Sans"/>
                <a:cs typeface="Open Sans"/>
                <a:sym typeface="Open Sans"/>
              </a:rPr>
              <a:t> і </a:t>
            </a:r>
            <a:r>
              <a:rPr lang="en-US" sz="3200" dirty="0" err="1">
                <a:solidFill>
                  <a:srgbClr val="000000"/>
                </a:solidFill>
                <a:latin typeface="Open Sans"/>
                <a:ea typeface="Open Sans"/>
                <a:cs typeface="Open Sans"/>
                <a:sym typeface="Open Sans"/>
              </a:rPr>
              <a:t>дій</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людини</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Важливу</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роль</a:t>
            </a:r>
            <a:r>
              <a:rPr lang="en-US" sz="3200" dirty="0">
                <a:solidFill>
                  <a:srgbClr val="000000"/>
                </a:solidFill>
                <a:latin typeface="Open Sans"/>
                <a:ea typeface="Open Sans"/>
                <a:cs typeface="Open Sans"/>
                <a:sym typeface="Open Sans"/>
              </a:rPr>
              <a:t> у </a:t>
            </a:r>
            <a:r>
              <a:rPr lang="en-US" sz="3200" dirty="0" err="1">
                <a:solidFill>
                  <a:srgbClr val="000000"/>
                </a:solidFill>
                <a:latin typeface="Open Sans"/>
                <a:ea typeface="Open Sans"/>
                <a:cs typeface="Open Sans"/>
                <a:sym typeface="Open Sans"/>
              </a:rPr>
              <a:t>формуванні</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спрямованості</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особистості</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відіграє</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її</a:t>
            </a:r>
            <a:r>
              <a:rPr lang="en-US" sz="3200" dirty="0">
                <a:solidFill>
                  <a:srgbClr val="000000"/>
                </a:solidFill>
                <a:latin typeface="Open Sans"/>
                <a:ea typeface="Open Sans"/>
                <a:cs typeface="Open Sans"/>
                <a:sym typeface="Open Sans"/>
              </a:rPr>
              <a:t> </a:t>
            </a:r>
            <a:r>
              <a:rPr lang="en-US" sz="3200" dirty="0" err="1">
                <a:solidFill>
                  <a:srgbClr val="000000"/>
                </a:solidFill>
                <a:latin typeface="Open Sans"/>
                <a:ea typeface="Open Sans"/>
                <a:cs typeface="Open Sans"/>
                <a:sym typeface="Open Sans"/>
              </a:rPr>
              <a:t>самосвідомість</a:t>
            </a:r>
            <a:r>
              <a:rPr lang="en-US" sz="3200" dirty="0">
                <a:solidFill>
                  <a:srgbClr val="000000"/>
                </a:solidFill>
                <a:latin typeface="Open Sans"/>
                <a:ea typeface="Open Sans"/>
                <a:cs typeface="Open Sans"/>
                <a:sym typeface="Open Sans"/>
              </a:rPr>
              <a:t>. </a:t>
            </a:r>
          </a:p>
        </p:txBody>
      </p:sp>
      <p:sp>
        <p:nvSpPr>
          <p:cNvPr id="3" name="Freeform 3"/>
          <p:cNvSpPr/>
          <p:nvPr/>
        </p:nvSpPr>
        <p:spPr>
          <a:xfrm>
            <a:off x="0" y="0"/>
            <a:ext cx="5382772" cy="10287000"/>
          </a:xfrm>
          <a:custGeom>
            <a:avLst/>
            <a:gdLst/>
            <a:ahLst/>
            <a:cxnLst/>
            <a:rect l="l" t="t" r="r" b="b"/>
            <a:pathLst>
              <a:path w="5382772" h="10287000">
                <a:moveTo>
                  <a:pt x="0" y="0"/>
                </a:moveTo>
                <a:lnTo>
                  <a:pt x="5382772" y="0"/>
                </a:lnTo>
                <a:lnTo>
                  <a:pt x="5382772" y="10287000"/>
                </a:lnTo>
                <a:lnTo>
                  <a:pt x="0" y="10287000"/>
                </a:lnTo>
                <a:lnTo>
                  <a:pt x="0" y="0"/>
                </a:lnTo>
                <a:close/>
              </a:path>
            </a:pathLst>
          </a:custGeom>
          <a:blipFill>
            <a:blip r:embed="rId2" cstate="print"/>
            <a:stretch>
              <a:fillRect l="-21461" t="-1569" r="-169703"/>
            </a:stretch>
          </a:blipFill>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12379855" y="0"/>
            <a:ext cx="5908145" cy="10287000"/>
          </a:xfrm>
          <a:custGeom>
            <a:avLst/>
            <a:gdLst/>
            <a:ahLst/>
            <a:cxnLst/>
            <a:rect l="l" t="t" r="r" b="b"/>
            <a:pathLst>
              <a:path w="5908145" h="10287000">
                <a:moveTo>
                  <a:pt x="0" y="0"/>
                </a:moveTo>
                <a:lnTo>
                  <a:pt x="5908145" y="0"/>
                </a:lnTo>
                <a:lnTo>
                  <a:pt x="5908145" y="10287000"/>
                </a:lnTo>
                <a:lnTo>
                  <a:pt x="0" y="10287000"/>
                </a:lnTo>
                <a:lnTo>
                  <a:pt x="0" y="0"/>
                </a:lnTo>
                <a:close/>
              </a:path>
            </a:pathLst>
          </a:custGeom>
          <a:blipFill>
            <a:blip r:embed="rId2" cstate="print"/>
            <a:stretch>
              <a:fillRect l="-89367" r="-71568"/>
            </a:stretch>
          </a:blipFill>
        </p:spPr>
      </p:sp>
      <p:sp>
        <p:nvSpPr>
          <p:cNvPr id="3" name="TextBox 3"/>
          <p:cNvSpPr txBox="1"/>
          <p:nvPr/>
        </p:nvSpPr>
        <p:spPr>
          <a:xfrm>
            <a:off x="407633" y="628967"/>
            <a:ext cx="11493752" cy="7843520"/>
          </a:xfrm>
          <a:prstGeom prst="rect">
            <a:avLst/>
          </a:prstGeom>
        </p:spPr>
        <p:txBody>
          <a:bodyPr lIns="0" tIns="0" rIns="0" bIns="0" rtlCol="0" anchor="t">
            <a:spAutoFit/>
          </a:bodyPr>
          <a:lstStyle/>
          <a:p>
            <a:pPr algn="just">
              <a:lnSpc>
                <a:spcPts val="4480"/>
              </a:lnSpc>
              <a:spcBef>
                <a:spcPct val="0"/>
              </a:spcBef>
            </a:pPr>
            <a:r>
              <a:rPr lang="en-US" sz="3200">
                <a:solidFill>
                  <a:srgbClr val="000000"/>
                </a:solidFill>
                <a:latin typeface="Open Sans"/>
                <a:ea typeface="Open Sans"/>
                <a:cs typeface="Open Sans"/>
                <a:sym typeface="Open Sans"/>
              </a:rPr>
              <a:t>Самосвідомість — це усвідомлювання людиною себе самої у своєму ставленні до зовнішнього світу та інших людей. Вона має багато різних форм прояву. Одна з них пов’язана з пізнавальним аспектом психічної діяльності та виявляється в самовідчутті, самоспостереженні, самооцінці, самоаналізі. Самоусвідомлення особистістю змін і процесів, що в ній відбуваються, сприяє глибшому самопізнанню, об’єктивності, критичності їх оцінки. З емоційною цариною самосвідомості пов’язані такі її прояви, як самолюбство, самовихваляння, скромність, само приниженість, почуття власної гідності, пихатість та ін. У них у формі певних переживань відображується ставлення людини до самої себе порівняно з іншими людьми.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0" y="0"/>
            <a:ext cx="6657706" cy="10287000"/>
          </a:xfrm>
          <a:custGeom>
            <a:avLst/>
            <a:gdLst/>
            <a:ahLst/>
            <a:cxnLst/>
            <a:rect l="l" t="t" r="r" b="b"/>
            <a:pathLst>
              <a:path w="6657706" h="10287000">
                <a:moveTo>
                  <a:pt x="0" y="0"/>
                </a:moveTo>
                <a:lnTo>
                  <a:pt x="6657706" y="0"/>
                </a:lnTo>
                <a:lnTo>
                  <a:pt x="6657706" y="10287000"/>
                </a:lnTo>
                <a:lnTo>
                  <a:pt x="0" y="10287000"/>
                </a:lnTo>
                <a:lnTo>
                  <a:pt x="0" y="0"/>
                </a:lnTo>
                <a:close/>
              </a:path>
            </a:pathLst>
          </a:custGeom>
          <a:blipFill>
            <a:blip r:embed="rId2" cstate="print"/>
            <a:stretch>
              <a:fillRect l="-189140" t="-2566" b="-2566"/>
            </a:stretch>
          </a:blipFill>
        </p:spPr>
      </p:sp>
      <p:sp>
        <p:nvSpPr>
          <p:cNvPr id="3" name="TextBox 3"/>
          <p:cNvSpPr txBox="1"/>
          <p:nvPr/>
        </p:nvSpPr>
        <p:spPr>
          <a:xfrm>
            <a:off x="7081339" y="1140244"/>
            <a:ext cx="10680354" cy="7405388"/>
          </a:xfrm>
          <a:prstGeom prst="rect">
            <a:avLst/>
          </a:prstGeom>
        </p:spPr>
        <p:txBody>
          <a:bodyPr lIns="0" tIns="0" rIns="0" bIns="0" rtlCol="0" anchor="t">
            <a:spAutoFit/>
          </a:bodyPr>
          <a:lstStyle/>
          <a:p>
            <a:pPr algn="just">
              <a:lnSpc>
                <a:spcPts val="3954"/>
              </a:lnSpc>
              <a:spcBef>
                <a:spcPct val="0"/>
              </a:spcBef>
            </a:pPr>
            <a:r>
              <a:rPr lang="en-US" sz="2824">
                <a:solidFill>
                  <a:srgbClr val="000000"/>
                </a:solidFill>
                <a:latin typeface="Open Sans"/>
                <a:ea typeface="Open Sans"/>
                <a:cs typeface="Open Sans"/>
                <a:sym typeface="Open Sans"/>
              </a:rPr>
              <a:t>Такі прояви самосвідомості, як стриманість, самовладання, само контроль, самодисципліна, ініціативність пов’язані з вольовим аспектом психічної діяльності людини. Основні форми прояву самосвідомості особистості тісно пов’язані з усіма аспектами її життя та діяльності. </a:t>
            </a:r>
          </a:p>
          <a:p>
            <a:pPr algn="just">
              <a:lnSpc>
                <a:spcPts val="3954"/>
              </a:lnSpc>
              <a:spcBef>
                <a:spcPct val="0"/>
              </a:spcBef>
            </a:pPr>
            <a:r>
              <a:rPr lang="en-US" sz="2824">
                <a:solidFill>
                  <a:srgbClr val="000000"/>
                </a:solidFill>
                <a:latin typeface="Open Sans"/>
                <a:ea typeface="Open Sans"/>
                <a:cs typeface="Open Sans"/>
                <a:sym typeface="Open Sans"/>
              </a:rPr>
              <a:t>Особистість як суспільна істота формується у процесі навчання, виховання, у праці та спілкуванні з іншими людьми. </a:t>
            </a:r>
          </a:p>
          <a:p>
            <a:pPr algn="just">
              <a:lnSpc>
                <a:spcPts val="3954"/>
              </a:lnSpc>
              <a:spcBef>
                <a:spcPct val="0"/>
              </a:spcBef>
            </a:pPr>
            <a:r>
              <a:rPr lang="en-US" sz="2824">
                <a:solidFill>
                  <a:srgbClr val="000000"/>
                </a:solidFill>
                <a:latin typeface="Open Sans"/>
                <a:ea typeface="Open Sans"/>
                <a:cs typeface="Open Sans"/>
                <a:sym typeface="Open Sans"/>
              </a:rPr>
              <a:t>Разом з тим важливу роль встановленні особистості відіграють природжені особливості. Зовнішні впливи діють на особистість через її внутрішнє, природжене, раніше набуте. </a:t>
            </a:r>
          </a:p>
          <a:p>
            <a:pPr algn="just">
              <a:lnSpc>
                <a:spcPts val="3954"/>
              </a:lnSpc>
              <a:spcBef>
                <a:spcPct val="0"/>
              </a:spcBef>
            </a:pPr>
            <a:r>
              <a:rPr lang="en-US" sz="2824">
                <a:solidFill>
                  <a:srgbClr val="000000"/>
                </a:solidFill>
                <a:latin typeface="Open Sans"/>
                <a:ea typeface="Open Sans"/>
                <a:cs typeface="Open Sans"/>
                <a:sym typeface="Open Sans"/>
              </a:rPr>
              <a:t>Тому, щоб пізнати особистість, її психологію, треба з’ясувати конкретні умови її життя, виховання, праці, особливості середовища та взаємодії з ним.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sp>
        <p:nvSpPr>
          <p:cNvPr id="2" name="Freeform 2"/>
          <p:cNvSpPr/>
          <p:nvPr/>
        </p:nvSpPr>
        <p:spPr>
          <a:xfrm>
            <a:off x="12416273" y="0"/>
            <a:ext cx="5871727" cy="10287000"/>
          </a:xfrm>
          <a:custGeom>
            <a:avLst/>
            <a:gdLst/>
            <a:ahLst/>
            <a:cxnLst/>
            <a:rect l="l" t="t" r="r" b="b"/>
            <a:pathLst>
              <a:path w="5871727" h="10287000">
                <a:moveTo>
                  <a:pt x="0" y="0"/>
                </a:moveTo>
                <a:lnTo>
                  <a:pt x="5871727" y="0"/>
                </a:lnTo>
                <a:lnTo>
                  <a:pt x="5871727" y="10287000"/>
                </a:lnTo>
                <a:lnTo>
                  <a:pt x="0" y="10287000"/>
                </a:lnTo>
                <a:lnTo>
                  <a:pt x="0" y="0"/>
                </a:lnTo>
                <a:close/>
              </a:path>
            </a:pathLst>
          </a:custGeom>
          <a:blipFill>
            <a:blip r:embed="rId2" cstate="print"/>
            <a:stretch>
              <a:fillRect l="-3679" r="-246711"/>
            </a:stretch>
          </a:blipFill>
        </p:spPr>
      </p:sp>
      <p:sp>
        <p:nvSpPr>
          <p:cNvPr id="3" name="TextBox 3"/>
          <p:cNvSpPr txBox="1"/>
          <p:nvPr/>
        </p:nvSpPr>
        <p:spPr>
          <a:xfrm>
            <a:off x="574154" y="649330"/>
            <a:ext cx="11421982" cy="7181215"/>
          </a:xfrm>
          <a:prstGeom prst="rect">
            <a:avLst/>
          </a:prstGeom>
        </p:spPr>
        <p:txBody>
          <a:bodyPr lIns="0" tIns="0" rIns="0" bIns="0" rtlCol="0" anchor="t">
            <a:spAutoFit/>
          </a:bodyPr>
          <a:lstStyle/>
          <a:p>
            <a:pPr algn="just">
              <a:lnSpc>
                <a:spcPts val="4759"/>
              </a:lnSpc>
              <a:spcBef>
                <a:spcPct val="0"/>
              </a:spcBef>
            </a:pPr>
            <a:r>
              <a:rPr lang="en-US" sz="3399" b="1">
                <a:solidFill>
                  <a:srgbClr val="000000"/>
                </a:solidFill>
                <a:latin typeface="Open Sans Bold"/>
                <a:ea typeface="Open Sans Bold"/>
                <a:cs typeface="Open Sans Bold"/>
                <a:sym typeface="Open Sans Bold"/>
              </a:rPr>
              <a:t>Розвиток і виховання особистості </a:t>
            </a:r>
          </a:p>
          <a:p>
            <a:pPr algn="just">
              <a:lnSpc>
                <a:spcPts val="4759"/>
              </a:lnSpc>
              <a:spcBef>
                <a:spcPct val="0"/>
              </a:spcBef>
            </a:pPr>
            <a:r>
              <a:rPr lang="en-US" sz="3399">
                <a:solidFill>
                  <a:srgbClr val="000000"/>
                </a:solidFill>
                <a:latin typeface="Open Sans"/>
                <a:ea typeface="Open Sans"/>
                <a:cs typeface="Open Sans"/>
                <a:sym typeface="Open Sans"/>
              </a:rPr>
              <a:t>Проблема розвитку та виховання особистості належить до найактуальніших соціальних аспектів суспільного життя і завжди потребує глибокого наукового обґрунтування психологічної сутності чинників цього процесу. У психологічних теоріях можна виокремити два напрями, які по-різному розглядають джерела психічного розвитку дитини, — біологічний і соціальний. Представники першого, біологічного на пряму вважають, що провідним є спадкове, яке наперед визначає всі особливості розвитку особистості.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13926947" y="0"/>
            <a:ext cx="4361053" cy="10287000"/>
          </a:xfrm>
          <a:custGeom>
            <a:avLst/>
            <a:gdLst/>
            <a:ahLst/>
            <a:cxnLst/>
            <a:rect l="l" t="t" r="r" b="b"/>
            <a:pathLst>
              <a:path w="4361053" h="10287000">
                <a:moveTo>
                  <a:pt x="0" y="0"/>
                </a:moveTo>
                <a:lnTo>
                  <a:pt x="4361053" y="0"/>
                </a:lnTo>
                <a:lnTo>
                  <a:pt x="4361053" y="10287000"/>
                </a:lnTo>
                <a:lnTo>
                  <a:pt x="0" y="10287000"/>
                </a:lnTo>
                <a:lnTo>
                  <a:pt x="0" y="0"/>
                </a:lnTo>
                <a:close/>
              </a:path>
            </a:pathLst>
          </a:custGeom>
          <a:blipFill>
            <a:blip r:embed="rId2" cstate="print"/>
            <a:stretch>
              <a:fillRect l="-341409" t="-2566" b="-2566"/>
            </a:stretch>
          </a:blipFill>
        </p:spPr>
      </p:sp>
      <p:sp>
        <p:nvSpPr>
          <p:cNvPr id="3" name="TextBox 3"/>
          <p:cNvSpPr txBox="1"/>
          <p:nvPr/>
        </p:nvSpPr>
        <p:spPr>
          <a:xfrm>
            <a:off x="669848" y="1596708"/>
            <a:ext cx="13041788" cy="7036435"/>
          </a:xfrm>
          <a:prstGeom prst="rect">
            <a:avLst/>
          </a:prstGeom>
        </p:spPr>
        <p:txBody>
          <a:bodyPr lIns="0" tIns="0" rIns="0" bIns="0" rtlCol="0" anchor="t">
            <a:spAutoFit/>
          </a:bodyPr>
          <a:lstStyle/>
          <a:p>
            <a:pPr algn="just">
              <a:lnSpc>
                <a:spcPts val="4340"/>
              </a:lnSpc>
              <a:spcBef>
                <a:spcPct val="0"/>
              </a:spcBef>
            </a:pPr>
            <a:r>
              <a:rPr lang="en-US" sz="3100">
                <a:solidFill>
                  <a:srgbClr val="000000"/>
                </a:solidFill>
                <a:latin typeface="Open Sans"/>
                <a:ea typeface="Open Sans"/>
                <a:cs typeface="Open Sans"/>
                <a:sym typeface="Open Sans"/>
              </a:rPr>
              <a:t>Американський учений Е.Торндайк стверджує, наприклад, що всі духовні якості особистості, її свідомість — це такі самі дари природи, як і очі, вуха, пальці та інші органи тіла. Усе це спадково дається людині й механічно втілюється в ній після її зачаття та народження. </a:t>
            </a:r>
          </a:p>
          <a:p>
            <a:pPr algn="just">
              <a:lnSpc>
                <a:spcPts val="4340"/>
              </a:lnSpc>
              <a:spcBef>
                <a:spcPct val="0"/>
              </a:spcBef>
            </a:pPr>
            <a:r>
              <a:rPr lang="en-US" sz="3100">
                <a:solidFill>
                  <a:srgbClr val="000000"/>
                </a:solidFill>
                <a:latin typeface="Open Sans"/>
                <a:ea typeface="Open Sans"/>
                <a:cs typeface="Open Sans"/>
                <a:sym typeface="Open Sans"/>
              </a:rPr>
              <a:t>Американський педагог Дж. Дьюї вважає, що людина народжується навіть з готовими моральними якостями, почуттями, духовними потребами. Представники теорії, відомої під назвою «біогенетичний закон» (Холл, Дж. Болдуїн та ін.), вважають, що дитина, народившись, у своєму розвитку поступово відтворює всі етапи історичного розвитку людини: період скотарства, хліборобський, торговельно-промисловий. Лише після цього вона включається в сучасне життя.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0" y="0"/>
            <a:ext cx="5963075" cy="10287000"/>
          </a:xfrm>
          <a:custGeom>
            <a:avLst/>
            <a:gdLst/>
            <a:ahLst/>
            <a:cxnLst/>
            <a:rect l="l" t="t" r="r" b="b"/>
            <a:pathLst>
              <a:path w="5963075" h="10287000">
                <a:moveTo>
                  <a:pt x="0" y="0"/>
                </a:moveTo>
                <a:lnTo>
                  <a:pt x="5963075" y="0"/>
                </a:lnTo>
                <a:lnTo>
                  <a:pt x="5963075" y="10287000"/>
                </a:lnTo>
                <a:lnTo>
                  <a:pt x="0" y="10287000"/>
                </a:lnTo>
                <a:lnTo>
                  <a:pt x="0" y="0"/>
                </a:lnTo>
                <a:close/>
              </a:path>
            </a:pathLst>
          </a:custGeom>
          <a:blipFill>
            <a:blip r:embed="rId2" cstate="print"/>
            <a:stretch>
              <a:fillRect l="-20917" r="-17379"/>
            </a:stretch>
          </a:blipFill>
        </p:spPr>
      </p:sp>
      <p:sp>
        <p:nvSpPr>
          <p:cNvPr id="3" name="TextBox 3"/>
          <p:cNvSpPr txBox="1"/>
          <p:nvPr/>
        </p:nvSpPr>
        <p:spPr>
          <a:xfrm>
            <a:off x="6411481" y="1426096"/>
            <a:ext cx="11158824" cy="5411488"/>
          </a:xfrm>
          <a:prstGeom prst="rect">
            <a:avLst/>
          </a:prstGeom>
        </p:spPr>
        <p:txBody>
          <a:bodyPr lIns="0" tIns="0" rIns="0" bIns="0" rtlCol="0" anchor="t">
            <a:spAutoFit/>
          </a:bodyPr>
          <a:lstStyle/>
          <a:p>
            <a:pPr algn="ctr">
              <a:lnSpc>
                <a:spcPts val="4374"/>
              </a:lnSpc>
              <a:spcBef>
                <a:spcPct val="0"/>
              </a:spcBef>
            </a:pPr>
            <a:r>
              <a:rPr lang="en-US" sz="3124" b="1">
                <a:solidFill>
                  <a:srgbClr val="000000"/>
                </a:solidFill>
                <a:latin typeface="Open Sans Bold"/>
                <a:ea typeface="Open Sans Bold"/>
                <a:cs typeface="Open Sans Bold"/>
                <a:sym typeface="Open Sans Bold"/>
              </a:rPr>
              <a:t>Ключові поняття теми </a:t>
            </a:r>
          </a:p>
          <a:p>
            <a:pPr algn="ctr">
              <a:lnSpc>
                <a:spcPts val="4374"/>
              </a:lnSpc>
              <a:spcBef>
                <a:spcPct val="0"/>
              </a:spcBef>
            </a:pPr>
            <a:endParaRPr/>
          </a:p>
          <a:p>
            <a:pPr algn="just">
              <a:lnSpc>
                <a:spcPts val="4933"/>
              </a:lnSpc>
              <a:spcBef>
                <a:spcPct val="0"/>
              </a:spcBef>
            </a:pPr>
            <a:r>
              <a:rPr lang="en-US" sz="3524" i="1">
                <a:solidFill>
                  <a:srgbClr val="000000"/>
                </a:solidFill>
                <a:latin typeface="Open Sans Italics"/>
                <a:ea typeface="Open Sans Italics"/>
                <a:cs typeface="Open Sans Italics"/>
                <a:sym typeface="Open Sans Italics"/>
              </a:rPr>
              <a:t>Особистість, індивідуальність, біологічна підструктура, особ ливості соціального досвіду, спрямованість, активність, мотив, інтерес, переконання, ідеал, звичка, установка, мета, рівень дома гань, самооцінка, фрустрація, рушійні сили розвитку особистості, біогенетичний закон розвитку, соціогенетичний закон розвитку</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0" y="0"/>
            <a:ext cx="5908145" cy="10287000"/>
          </a:xfrm>
          <a:custGeom>
            <a:avLst/>
            <a:gdLst/>
            <a:ahLst/>
            <a:cxnLst/>
            <a:rect l="l" t="t" r="r" b="b"/>
            <a:pathLst>
              <a:path w="5908145" h="10287000">
                <a:moveTo>
                  <a:pt x="0" y="0"/>
                </a:moveTo>
                <a:lnTo>
                  <a:pt x="5908145" y="0"/>
                </a:lnTo>
                <a:lnTo>
                  <a:pt x="5908145" y="10287000"/>
                </a:lnTo>
                <a:lnTo>
                  <a:pt x="0" y="10287000"/>
                </a:lnTo>
                <a:lnTo>
                  <a:pt x="0" y="0"/>
                </a:lnTo>
                <a:close/>
              </a:path>
            </a:pathLst>
          </a:custGeom>
          <a:blipFill>
            <a:blip r:embed="rId2" cstate="print"/>
            <a:stretch>
              <a:fillRect l="-89367" r="-71568"/>
            </a:stretch>
          </a:blipFill>
        </p:spPr>
      </p:sp>
      <p:sp>
        <p:nvSpPr>
          <p:cNvPr id="3" name="TextBox 3"/>
          <p:cNvSpPr txBox="1"/>
          <p:nvPr/>
        </p:nvSpPr>
        <p:spPr>
          <a:xfrm>
            <a:off x="6315788" y="1654810"/>
            <a:ext cx="11493752" cy="6920230"/>
          </a:xfrm>
          <a:prstGeom prst="rect">
            <a:avLst/>
          </a:prstGeom>
        </p:spPr>
        <p:txBody>
          <a:bodyPr lIns="0" tIns="0" rIns="0" bIns="0" rtlCol="0" anchor="t">
            <a:spAutoFit/>
          </a:bodyPr>
          <a:lstStyle/>
          <a:p>
            <a:pPr algn="just">
              <a:lnSpc>
                <a:spcPts val="3920"/>
              </a:lnSpc>
              <a:spcBef>
                <a:spcPct val="0"/>
              </a:spcBef>
            </a:pPr>
            <a:r>
              <a:rPr lang="en-US" sz="2800">
                <a:solidFill>
                  <a:srgbClr val="000000"/>
                </a:solidFill>
                <a:latin typeface="Open Sans"/>
                <a:ea typeface="Open Sans"/>
                <a:cs typeface="Open Sans"/>
                <a:sym typeface="Open Sans"/>
              </a:rPr>
              <a:t>Проходячи певний період, дитина живе життям того історичного періоду. Це виявляється в її нахилах, інтересах, прагненнях і діях. Прихильники теорії «біогенетичного закону» обстоювали вільне виховання дітей, бо, на їхню думку, лише за такого виховання вони можуть повноцінно розвиватись і включатися в життя того суспільства, в якому живуть. </a:t>
            </a:r>
          </a:p>
          <a:p>
            <a:pPr algn="just">
              <a:lnSpc>
                <a:spcPts val="3920"/>
              </a:lnSpc>
              <a:spcBef>
                <a:spcPct val="0"/>
              </a:spcBef>
            </a:pPr>
            <a:r>
              <a:rPr lang="en-US" sz="2800">
                <a:solidFill>
                  <a:srgbClr val="000000"/>
                </a:solidFill>
                <a:latin typeface="Open Sans"/>
                <a:ea typeface="Open Sans"/>
                <a:cs typeface="Open Sans"/>
                <a:sym typeface="Open Sans"/>
              </a:rPr>
              <a:t>Другий напрям розвитку особистості репрезентований соціогенетичною концепцією. Згідно із соціогенетичними теоріями розвиток дитини визначається соціальними умовами: в якому середовищі народилася та виховується дитина, у такому напрямі й відбувається її розвиток. Представники цього напряму, як і біогенетики, недооцінювали внутрішню активність особистості як свідомого суб’єкта діяльності, її природжені особливості.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13014360" y="0"/>
            <a:ext cx="5273640" cy="10287000"/>
          </a:xfrm>
          <a:custGeom>
            <a:avLst/>
            <a:gdLst/>
            <a:ahLst/>
            <a:cxnLst/>
            <a:rect l="l" t="t" r="r" b="b"/>
            <a:pathLst>
              <a:path w="5273640" h="10287000">
                <a:moveTo>
                  <a:pt x="0" y="0"/>
                </a:moveTo>
                <a:lnTo>
                  <a:pt x="5273640" y="0"/>
                </a:lnTo>
                <a:lnTo>
                  <a:pt x="5273640" y="10287000"/>
                </a:lnTo>
                <a:lnTo>
                  <a:pt x="0" y="10287000"/>
                </a:lnTo>
                <a:lnTo>
                  <a:pt x="0" y="0"/>
                </a:lnTo>
                <a:close/>
              </a:path>
            </a:pathLst>
          </a:custGeom>
          <a:blipFill>
            <a:blip r:embed="rId2" cstate="print"/>
            <a:stretch>
              <a:fillRect l="-4096" r="-286032"/>
            </a:stretch>
          </a:blipFill>
        </p:spPr>
      </p:sp>
      <p:sp>
        <p:nvSpPr>
          <p:cNvPr id="3" name="TextBox 3"/>
          <p:cNvSpPr txBox="1"/>
          <p:nvPr/>
        </p:nvSpPr>
        <p:spPr>
          <a:xfrm>
            <a:off x="1267935" y="1310640"/>
            <a:ext cx="11398058" cy="7608571"/>
          </a:xfrm>
          <a:prstGeom prst="rect">
            <a:avLst/>
          </a:prstGeom>
        </p:spPr>
        <p:txBody>
          <a:bodyPr lIns="0" tIns="0" rIns="0" bIns="0" rtlCol="0" anchor="t">
            <a:spAutoFit/>
          </a:bodyPr>
          <a:lstStyle/>
          <a:p>
            <a:pPr algn="just">
              <a:lnSpc>
                <a:spcPts val="3779"/>
              </a:lnSpc>
              <a:spcBef>
                <a:spcPct val="0"/>
              </a:spcBef>
            </a:pPr>
            <a:r>
              <a:rPr lang="en-US" sz="2699">
                <a:solidFill>
                  <a:srgbClr val="000000"/>
                </a:solidFill>
                <a:latin typeface="Open Sans"/>
                <a:ea typeface="Open Sans"/>
                <a:cs typeface="Open Sans"/>
                <a:sym typeface="Open Sans"/>
              </a:rPr>
              <a:t>На початку XX сторіччя виникла методологічна концепція розвитку особистості. Педологія дотримувалася теорії двох чинників розвитку: біологічного, або спадкового, та соціального, вважаючи, що ці чинники конвергують, тобто взаємодії не завжди знаходять у теорії належне обгрунтування, залишаючи певною мірою відкритим питання про рушійні сили психічного розвитку. </a:t>
            </a:r>
          </a:p>
          <a:p>
            <a:pPr algn="just">
              <a:lnSpc>
                <a:spcPts val="3779"/>
              </a:lnSpc>
              <a:spcBef>
                <a:spcPct val="0"/>
              </a:spcBef>
            </a:pPr>
            <a:r>
              <a:rPr lang="en-US" sz="2699">
                <a:solidFill>
                  <a:srgbClr val="000000"/>
                </a:solidFill>
                <a:latin typeface="Open Sans"/>
                <a:ea typeface="Open Sans"/>
                <a:cs typeface="Open Sans"/>
                <a:sym typeface="Open Sans"/>
              </a:rPr>
              <a:t>Теорія психічного розвитку особистості у вітчизняній психології базується на визнанні того, що рушійні сили її розвитку ви являються у суперечностях між потребами, які постійно змінюються (ускладнюються) у діяльності людини, та реальними (такими, що не відповідають новим вимогам) можливостями їх задоволення. Подолання суперечностей у діяльності через оволодіння відповідними засобами її виконання (вміннями, способами, прийомами, знаннями) веде до розвитку і становить його суть. Провідну роль в оволодінні новими ефективними способами задоволення потреб відіграють навчання та виховання.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0" y="0"/>
            <a:ext cx="5382772" cy="10287000"/>
          </a:xfrm>
          <a:custGeom>
            <a:avLst/>
            <a:gdLst/>
            <a:ahLst/>
            <a:cxnLst/>
            <a:rect l="l" t="t" r="r" b="b"/>
            <a:pathLst>
              <a:path w="5382772" h="10287000">
                <a:moveTo>
                  <a:pt x="0" y="0"/>
                </a:moveTo>
                <a:lnTo>
                  <a:pt x="5382772" y="0"/>
                </a:lnTo>
                <a:lnTo>
                  <a:pt x="5382772" y="10287000"/>
                </a:lnTo>
                <a:lnTo>
                  <a:pt x="0" y="10287000"/>
                </a:lnTo>
                <a:lnTo>
                  <a:pt x="0" y="0"/>
                </a:lnTo>
                <a:close/>
              </a:path>
            </a:pathLst>
          </a:custGeom>
          <a:blipFill>
            <a:blip r:embed="rId2" cstate="print"/>
            <a:stretch>
              <a:fillRect l="-21461" t="-1569" r="-169703"/>
            </a:stretch>
          </a:blipFill>
        </p:spPr>
      </p:sp>
      <p:sp>
        <p:nvSpPr>
          <p:cNvPr id="3" name="TextBox 3"/>
          <p:cNvSpPr txBox="1"/>
          <p:nvPr/>
        </p:nvSpPr>
        <p:spPr>
          <a:xfrm>
            <a:off x="5837318" y="1356067"/>
            <a:ext cx="11780834" cy="7181215"/>
          </a:xfrm>
          <a:prstGeom prst="rect">
            <a:avLst/>
          </a:prstGeom>
        </p:spPr>
        <p:txBody>
          <a:bodyPr lIns="0" tIns="0" rIns="0" bIns="0" rtlCol="0" anchor="t">
            <a:spAutoFit/>
          </a:bodyPr>
          <a:lstStyle/>
          <a:p>
            <a:pPr algn="just">
              <a:lnSpc>
                <a:spcPts val="4759"/>
              </a:lnSpc>
              <a:spcBef>
                <a:spcPct val="0"/>
              </a:spcBef>
            </a:pPr>
            <a:r>
              <a:rPr lang="en-US" sz="3399">
                <a:solidFill>
                  <a:srgbClr val="000000"/>
                </a:solidFill>
                <a:latin typeface="Open Sans"/>
                <a:ea typeface="Open Sans"/>
                <a:cs typeface="Open Sans"/>
                <a:sym typeface="Open Sans"/>
              </a:rPr>
              <a:t>Відбір, розвиток і культивування потреб, що мають суспільну та особистісну цінність, є одним із центральних завдань формування особистості. Цей процес тривалий, відбувається впродовж усього свідомого життя людини й характеризується певними особливостями. Кожний віковий етап розвитку особистості (дошкільний, молодший, середній та старший шкільний) має характерні анатомо-фізіологічні й психологічні особливості та можливості. Відповідно до цих особливостей планується і здійснюється освітня діяльність в закладах дошкільної та загальної середньої освіти.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12998192" y="0"/>
            <a:ext cx="5289808" cy="10287000"/>
          </a:xfrm>
          <a:custGeom>
            <a:avLst/>
            <a:gdLst/>
            <a:ahLst/>
            <a:cxnLst/>
            <a:rect l="l" t="t" r="r" b="b"/>
            <a:pathLst>
              <a:path w="5289808" h="10287000">
                <a:moveTo>
                  <a:pt x="0" y="0"/>
                </a:moveTo>
                <a:lnTo>
                  <a:pt x="5289808" y="0"/>
                </a:lnTo>
                <a:lnTo>
                  <a:pt x="5289808" y="10287000"/>
                </a:lnTo>
                <a:lnTo>
                  <a:pt x="0" y="10287000"/>
                </a:lnTo>
                <a:lnTo>
                  <a:pt x="0" y="0"/>
                </a:lnTo>
                <a:close/>
              </a:path>
            </a:pathLst>
          </a:custGeom>
          <a:blipFill>
            <a:blip r:embed="rId2" cstate="print"/>
            <a:stretch>
              <a:fillRect l="-22120" r="-11738"/>
            </a:stretch>
          </a:blipFill>
        </p:spPr>
      </p:sp>
      <p:sp>
        <p:nvSpPr>
          <p:cNvPr id="3" name="TextBox 3"/>
          <p:cNvSpPr txBox="1"/>
          <p:nvPr/>
        </p:nvSpPr>
        <p:spPr>
          <a:xfrm>
            <a:off x="1028700" y="1422418"/>
            <a:ext cx="11732987" cy="7133363"/>
          </a:xfrm>
          <a:prstGeom prst="rect">
            <a:avLst/>
          </a:prstGeom>
        </p:spPr>
        <p:txBody>
          <a:bodyPr lIns="0" tIns="0" rIns="0" bIns="0" rtlCol="0" anchor="t">
            <a:spAutoFit/>
          </a:bodyPr>
          <a:lstStyle/>
          <a:p>
            <a:pPr algn="just">
              <a:lnSpc>
                <a:spcPts val="4340"/>
              </a:lnSpc>
              <a:spcBef>
                <a:spcPct val="0"/>
              </a:spcBef>
            </a:pPr>
            <a:r>
              <a:rPr lang="uk-UA" sz="3100" dirty="0" smtClean="0">
                <a:solidFill>
                  <a:srgbClr val="000000"/>
                </a:solidFill>
                <a:latin typeface="Open Sans"/>
                <a:ea typeface="Open Sans"/>
                <a:cs typeface="Open Sans"/>
                <a:sym typeface="Open Sans"/>
              </a:rPr>
              <a:t>У формуванні особистості дуже важливу роль відіграє наступність у навчанні та вихованні. Базуючись на досягнутому дитиною у своєму розвитку на попередньому етапі, ЗДО та ЗЗСО готують дитину до засвоєння нею суспільного досвіду та знань на наступному етапі навчання і виховання. </a:t>
            </a:r>
          </a:p>
          <a:p>
            <a:pPr algn="just">
              <a:lnSpc>
                <a:spcPts val="4340"/>
              </a:lnSpc>
              <a:spcBef>
                <a:spcPct val="0"/>
              </a:spcBef>
            </a:pPr>
            <a:r>
              <a:rPr lang="uk-UA" sz="3100" dirty="0" smtClean="0">
                <a:solidFill>
                  <a:srgbClr val="000000"/>
                </a:solidFill>
                <a:latin typeface="Open Sans"/>
                <a:ea typeface="Open Sans"/>
                <a:cs typeface="Open Sans"/>
                <a:sym typeface="Open Sans"/>
              </a:rPr>
              <a:t>Заклад </a:t>
            </a:r>
            <a:r>
              <a:rPr lang="uk-UA" sz="3100" dirty="0" smtClean="0">
                <a:solidFill>
                  <a:srgbClr val="000000"/>
                </a:solidFill>
                <a:latin typeface="Open Sans"/>
                <a:ea typeface="Open Sans"/>
                <a:cs typeface="Open Sans"/>
                <a:sym typeface="Open Sans"/>
              </a:rPr>
              <a:t>дошкільної освіти </a:t>
            </a:r>
            <a:r>
              <a:rPr lang="uk-UA" sz="3100" dirty="0" smtClean="0">
                <a:solidFill>
                  <a:srgbClr val="000000"/>
                </a:solidFill>
                <a:latin typeface="Open Sans"/>
                <a:ea typeface="Open Sans"/>
                <a:cs typeface="Open Sans"/>
                <a:sym typeface="Open Sans"/>
              </a:rPr>
              <a:t>готує дитину до навчання у школі, а середня школа — до навчання у вищій школі, до роботи. Вікові особливості розвитку не є чимось постійним, статичним у межах віку, що механічно змінюється на особливості, властиві наступному етапові розвитку. </a:t>
            </a:r>
          </a:p>
          <a:p>
            <a:pPr algn="just">
              <a:lnSpc>
                <a:spcPts val="4340"/>
              </a:lnSpc>
              <a:spcBef>
                <a:spcPct val="0"/>
              </a:spcBef>
            </a:pPr>
            <a:r>
              <a:rPr lang="uk-UA" sz="3100" dirty="0" smtClean="0">
                <a:solidFill>
                  <a:srgbClr val="000000"/>
                </a:solidFill>
                <a:latin typeface="Open Sans"/>
                <a:ea typeface="Open Sans"/>
                <a:cs typeface="Open Sans"/>
                <a:sym typeface="Open Sans"/>
              </a:rPr>
              <a:t>Розвиток особистості — це складний процес, в якому рівні розвитку постійно змінюються.</a:t>
            </a:r>
            <a:endParaRPr lang="uk-UA" sz="3100" dirty="0">
              <a:solidFill>
                <a:srgbClr val="000000"/>
              </a:solidFill>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0" y="0"/>
            <a:ext cx="5908145" cy="10287000"/>
          </a:xfrm>
          <a:custGeom>
            <a:avLst/>
            <a:gdLst/>
            <a:ahLst/>
            <a:cxnLst/>
            <a:rect l="l" t="t" r="r" b="b"/>
            <a:pathLst>
              <a:path w="5908145" h="10287000">
                <a:moveTo>
                  <a:pt x="0" y="0"/>
                </a:moveTo>
                <a:lnTo>
                  <a:pt x="5908145" y="0"/>
                </a:lnTo>
                <a:lnTo>
                  <a:pt x="5908145" y="10287000"/>
                </a:lnTo>
                <a:lnTo>
                  <a:pt x="0" y="10287000"/>
                </a:lnTo>
                <a:lnTo>
                  <a:pt x="0" y="0"/>
                </a:lnTo>
                <a:close/>
              </a:path>
            </a:pathLst>
          </a:custGeom>
          <a:blipFill>
            <a:blip r:embed="rId2" cstate="print"/>
            <a:stretch>
              <a:fillRect l="-89367" r="-71568"/>
            </a:stretch>
          </a:blipFill>
        </p:spPr>
      </p:sp>
      <p:sp>
        <p:nvSpPr>
          <p:cNvPr id="3" name="TextBox 3"/>
          <p:cNvSpPr txBox="1"/>
          <p:nvPr/>
        </p:nvSpPr>
        <p:spPr>
          <a:xfrm>
            <a:off x="6482309" y="804086"/>
            <a:ext cx="11159767" cy="7851316"/>
          </a:xfrm>
          <a:prstGeom prst="rect">
            <a:avLst/>
          </a:prstGeom>
        </p:spPr>
        <p:txBody>
          <a:bodyPr lIns="0" tIns="0" rIns="0" bIns="0" rtlCol="0" anchor="t">
            <a:spAutoFit/>
          </a:bodyPr>
          <a:lstStyle/>
          <a:p>
            <a:pPr algn="just">
              <a:lnSpc>
                <a:spcPts val="4060"/>
              </a:lnSpc>
              <a:spcBef>
                <a:spcPct val="0"/>
              </a:spcBef>
            </a:pPr>
            <a:r>
              <a:rPr lang="uk-UA" sz="2900" dirty="0" smtClean="0">
                <a:solidFill>
                  <a:srgbClr val="000000"/>
                </a:solidFill>
                <a:latin typeface="Open Sans"/>
                <a:ea typeface="Open Sans"/>
                <a:cs typeface="Open Sans"/>
                <a:sym typeface="Open Sans"/>
              </a:rPr>
              <a:t>Розвиток пізнавальних психічних процесів, емоцій і почуттів, волі, потреб, інтересів, ідеалів і переконань, свідомості та самосвідомості, здібностей, темпераменту та характеру, вмінь, навичок і звичок перебуває у складній </a:t>
            </a:r>
            <a:r>
              <a:rPr lang="uk-UA" sz="2900" dirty="0" err="1" smtClean="0">
                <a:solidFill>
                  <a:srgbClr val="000000"/>
                </a:solidFill>
                <a:latin typeface="Open Sans"/>
                <a:ea typeface="Open Sans"/>
                <a:cs typeface="Open Sans"/>
                <a:sym typeface="Open Sans"/>
              </a:rPr>
              <a:t>міжетапній</a:t>
            </a:r>
            <a:r>
              <a:rPr lang="uk-UA" sz="2900" dirty="0" smtClean="0">
                <a:solidFill>
                  <a:srgbClr val="000000"/>
                </a:solidFill>
                <a:latin typeface="Open Sans"/>
                <a:ea typeface="Open Sans"/>
                <a:cs typeface="Open Sans"/>
                <a:sym typeface="Open Sans"/>
              </a:rPr>
              <a:t> взаємодії. </a:t>
            </a:r>
          </a:p>
          <a:p>
            <a:pPr algn="just">
              <a:lnSpc>
                <a:spcPts val="4060"/>
              </a:lnSpc>
              <a:spcBef>
                <a:spcPct val="0"/>
              </a:spcBef>
            </a:pPr>
            <a:r>
              <a:rPr lang="uk-UA" sz="2900" dirty="0" smtClean="0">
                <a:solidFill>
                  <a:srgbClr val="000000"/>
                </a:solidFill>
                <a:latin typeface="Open Sans"/>
                <a:ea typeface="Open Sans"/>
                <a:cs typeface="Open Sans"/>
                <a:sym typeface="Open Sans"/>
              </a:rPr>
              <a:t>Вищі рівні зароджуються на попередніх етапах, але й особливості попередніх вікових етапів виявляються на наступних етапах. Щоб сприяти своєчасному зародженню та успішному розвитку прогресивного, нового у дитини на всіх етапах формування її як особистості, треба знати вікові особливості фізичного та духовного розвитку дитини.</a:t>
            </a:r>
          </a:p>
          <a:p>
            <a:pPr algn="just">
              <a:lnSpc>
                <a:spcPts val="4060"/>
              </a:lnSpc>
              <a:spcBef>
                <a:spcPct val="0"/>
              </a:spcBef>
            </a:pPr>
            <a:r>
              <a:rPr lang="uk-UA" sz="2900" dirty="0" smtClean="0">
                <a:solidFill>
                  <a:srgbClr val="000000"/>
                </a:solidFill>
                <a:latin typeface="Open Sans"/>
                <a:ea typeface="Open Sans"/>
                <a:cs typeface="Open Sans"/>
                <a:sym typeface="Open Sans"/>
              </a:rPr>
              <a:t> Керуючи розвитком особистості, слід зважати й на те, що характерні для певного віку особливості розвитку не завжди збігаються з паспортним віком дитини. Деякі діти у своєму розвитку випереджають свій вік, дехто відстає від нього. </a:t>
            </a:r>
            <a:endParaRPr lang="uk-UA" sz="2900" dirty="0">
              <a:solidFill>
                <a:srgbClr val="000000"/>
              </a:solidFill>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1028700" y="971550"/>
            <a:ext cx="11206671" cy="7448550"/>
          </a:xfrm>
          <a:prstGeom prst="rect">
            <a:avLst/>
          </a:prstGeom>
        </p:spPr>
        <p:txBody>
          <a:bodyPr lIns="0" tIns="0" rIns="0" bIns="0" rtlCol="0" anchor="t">
            <a:spAutoFit/>
          </a:bodyPr>
          <a:lstStyle/>
          <a:p>
            <a:pPr algn="just">
              <a:lnSpc>
                <a:spcPts val="4200"/>
              </a:lnSpc>
              <a:spcBef>
                <a:spcPct val="0"/>
              </a:spcBef>
            </a:pPr>
            <a:r>
              <a:rPr lang="uk-UA" sz="3000" dirty="0" smtClean="0">
                <a:solidFill>
                  <a:srgbClr val="000000"/>
                </a:solidFill>
                <a:latin typeface="Open Sans"/>
                <a:ea typeface="Open Sans"/>
                <a:cs typeface="Open Sans"/>
                <a:sym typeface="Open Sans"/>
              </a:rPr>
              <a:t>Іноді це зумовлюється природженими анатомо-фізіологічними особливостями організму, але здебільшого причиною цього є суспільні умови життя та виховання дитини, які сприяють її розвитку або гальмують його. </a:t>
            </a:r>
          </a:p>
          <a:p>
            <a:pPr algn="just">
              <a:lnSpc>
                <a:spcPts val="4200"/>
              </a:lnSpc>
              <a:spcBef>
                <a:spcPct val="0"/>
              </a:spcBef>
            </a:pPr>
            <a:r>
              <a:rPr lang="uk-UA" sz="3000" dirty="0" smtClean="0">
                <a:solidFill>
                  <a:srgbClr val="000000"/>
                </a:solidFill>
                <a:latin typeface="Open Sans"/>
                <a:ea typeface="Open Sans"/>
                <a:cs typeface="Open Sans"/>
                <a:sym typeface="Open Sans"/>
              </a:rPr>
              <a:t>Завдання закладу </a:t>
            </a:r>
            <a:r>
              <a:rPr lang="uk-UA" sz="3000" dirty="0" smtClean="0">
                <a:solidFill>
                  <a:srgbClr val="000000"/>
                </a:solidFill>
                <a:latin typeface="Open Sans"/>
                <a:ea typeface="Open Sans"/>
                <a:cs typeface="Open Sans"/>
                <a:sym typeface="Open Sans"/>
              </a:rPr>
              <a:t>загальної середньої </a:t>
            </a:r>
            <a:r>
              <a:rPr lang="uk-UA" sz="3000" dirty="0" smtClean="0">
                <a:solidFill>
                  <a:srgbClr val="000000"/>
                </a:solidFill>
                <a:latin typeface="Open Sans"/>
                <a:ea typeface="Open Sans"/>
                <a:cs typeface="Open Sans"/>
                <a:sym typeface="Open Sans"/>
              </a:rPr>
              <a:t>освіти та вчителя — виявляти ці причини або зміцнювати те, що сприяє успішному розвитку дитини, й усувати те, що негативно позначається на вихованні її особистості.</a:t>
            </a:r>
          </a:p>
          <a:p>
            <a:pPr algn="just">
              <a:lnSpc>
                <a:spcPts val="4200"/>
              </a:lnSpc>
              <a:spcBef>
                <a:spcPct val="0"/>
              </a:spcBef>
            </a:pPr>
            <a:r>
              <a:rPr lang="uk-UA" sz="3000" dirty="0" smtClean="0">
                <a:solidFill>
                  <a:srgbClr val="000000"/>
                </a:solidFill>
                <a:latin typeface="Open Sans"/>
                <a:ea typeface="Open Sans"/>
                <a:cs typeface="Open Sans"/>
                <a:sym typeface="Open Sans"/>
              </a:rPr>
              <a:t>У формуванні особистості важливу роль відіграє наслідування дитиною дорослих. Діти наслідують як позитивне, так і негативне, оскільки у них ще не вистачає досвіду й немає критичного ставлення до дій, вчинків дорослих. Наслідування особливо яскраво виявляється у дітей дошкільного віку. </a:t>
            </a:r>
            <a:endParaRPr lang="uk-UA" sz="3000" dirty="0">
              <a:solidFill>
                <a:srgbClr val="000000"/>
              </a:solidFill>
              <a:latin typeface="Open Sans"/>
              <a:ea typeface="Open Sans"/>
              <a:cs typeface="Open Sans"/>
              <a:sym typeface="Open Sans"/>
            </a:endParaRPr>
          </a:p>
        </p:txBody>
      </p:sp>
      <p:sp>
        <p:nvSpPr>
          <p:cNvPr id="3" name="Freeform 3"/>
          <p:cNvSpPr/>
          <p:nvPr/>
        </p:nvSpPr>
        <p:spPr>
          <a:xfrm>
            <a:off x="12642070" y="0"/>
            <a:ext cx="5645930" cy="10287000"/>
          </a:xfrm>
          <a:custGeom>
            <a:avLst/>
            <a:gdLst/>
            <a:ahLst/>
            <a:cxnLst/>
            <a:rect l="l" t="t" r="r" b="b"/>
            <a:pathLst>
              <a:path w="5645930" h="10287000">
                <a:moveTo>
                  <a:pt x="0" y="0"/>
                </a:moveTo>
                <a:lnTo>
                  <a:pt x="5645930" y="0"/>
                </a:lnTo>
                <a:lnTo>
                  <a:pt x="5645930" y="10287000"/>
                </a:lnTo>
                <a:lnTo>
                  <a:pt x="0" y="10287000"/>
                </a:lnTo>
                <a:lnTo>
                  <a:pt x="0" y="0"/>
                </a:lnTo>
                <a:close/>
              </a:path>
            </a:pathLst>
          </a:custGeom>
          <a:blipFill>
            <a:blip r:embed="rId2" cstate="print"/>
            <a:stretch>
              <a:fillRect l="-4358" t="-1569" r="-173234"/>
            </a:stretch>
          </a:blipFill>
        </p:spPr>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0" y="0"/>
            <a:ext cx="5273640" cy="10287000"/>
          </a:xfrm>
          <a:custGeom>
            <a:avLst/>
            <a:gdLst/>
            <a:ahLst/>
            <a:cxnLst/>
            <a:rect l="l" t="t" r="r" b="b"/>
            <a:pathLst>
              <a:path w="5273640" h="10287000">
                <a:moveTo>
                  <a:pt x="0" y="0"/>
                </a:moveTo>
                <a:lnTo>
                  <a:pt x="5273640" y="0"/>
                </a:lnTo>
                <a:lnTo>
                  <a:pt x="5273640" y="10287000"/>
                </a:lnTo>
                <a:lnTo>
                  <a:pt x="0" y="10287000"/>
                </a:lnTo>
                <a:lnTo>
                  <a:pt x="0" y="0"/>
                </a:lnTo>
                <a:close/>
              </a:path>
            </a:pathLst>
          </a:custGeom>
          <a:blipFill>
            <a:blip r:embed="rId2" cstate="print"/>
            <a:stretch>
              <a:fillRect l="-4096" r="-286032"/>
            </a:stretch>
          </a:blipFill>
        </p:spPr>
      </p:sp>
      <p:sp>
        <p:nvSpPr>
          <p:cNvPr id="3" name="TextBox 3"/>
          <p:cNvSpPr txBox="1"/>
          <p:nvPr/>
        </p:nvSpPr>
        <p:spPr>
          <a:xfrm>
            <a:off x="5909089" y="962025"/>
            <a:ext cx="11780834" cy="7345281"/>
          </a:xfrm>
          <a:prstGeom prst="rect">
            <a:avLst/>
          </a:prstGeom>
        </p:spPr>
        <p:txBody>
          <a:bodyPr lIns="0" tIns="0" rIns="0" bIns="0" rtlCol="0" anchor="t">
            <a:spAutoFit/>
          </a:bodyPr>
          <a:lstStyle/>
          <a:p>
            <a:pPr algn="just">
              <a:lnSpc>
                <a:spcPts val="4759"/>
              </a:lnSpc>
              <a:spcBef>
                <a:spcPct val="0"/>
              </a:spcBef>
            </a:pPr>
            <a:r>
              <a:rPr lang="uk-UA" sz="3399" dirty="0" smtClean="0">
                <a:solidFill>
                  <a:srgbClr val="000000"/>
                </a:solidFill>
                <a:latin typeface="Open Sans"/>
                <a:ea typeface="Open Sans"/>
                <a:cs typeface="Open Sans"/>
                <a:sym typeface="Open Sans"/>
              </a:rPr>
              <a:t>Діти цього віку не виявляють самостійності у ставленні до вчинків, поведінки, думок, висловлювань дорослих і механічно повторюють їх. Із розвитком особистості у підлітковому та юнацькому віці, зі зростанням її інтелекту і самостійності діти критично оцінюють вчинки та поведінку дорослих, запозичують краще, а гірше заперечують і відкидають. </a:t>
            </a:r>
          </a:p>
          <a:p>
            <a:pPr algn="just">
              <a:lnSpc>
                <a:spcPts val="4759"/>
              </a:lnSpc>
              <a:spcBef>
                <a:spcPct val="0"/>
              </a:spcBef>
            </a:pPr>
            <a:r>
              <a:rPr lang="uk-UA" sz="3399" dirty="0" smtClean="0">
                <a:solidFill>
                  <a:srgbClr val="000000"/>
                </a:solidFill>
                <a:latin typeface="Open Sans"/>
                <a:ea typeface="Open Sans"/>
                <a:cs typeface="Open Sans"/>
                <a:sym typeface="Open Sans"/>
              </a:rPr>
              <a:t>Проте і в старшому віці вони можуть переймати від дорослих негативне, якщо позитивний досвід навколишньої дійсності не стане домінуючим в їхньому житті та не сформується морально-етичне ставлення до вчинків інших і самовладання. </a:t>
            </a:r>
            <a:endParaRPr lang="uk-UA" sz="3399" dirty="0">
              <a:solidFill>
                <a:srgbClr val="000000"/>
              </a:solidFill>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12379855" y="0"/>
            <a:ext cx="5908145" cy="10287000"/>
          </a:xfrm>
          <a:custGeom>
            <a:avLst/>
            <a:gdLst/>
            <a:ahLst/>
            <a:cxnLst/>
            <a:rect l="l" t="t" r="r" b="b"/>
            <a:pathLst>
              <a:path w="5908145" h="10287000">
                <a:moveTo>
                  <a:pt x="0" y="0"/>
                </a:moveTo>
                <a:lnTo>
                  <a:pt x="5908145" y="0"/>
                </a:lnTo>
                <a:lnTo>
                  <a:pt x="5908145" y="10287000"/>
                </a:lnTo>
                <a:lnTo>
                  <a:pt x="0" y="10287000"/>
                </a:lnTo>
                <a:lnTo>
                  <a:pt x="0" y="0"/>
                </a:lnTo>
                <a:close/>
              </a:path>
            </a:pathLst>
          </a:custGeom>
          <a:blipFill>
            <a:blip r:embed="rId2" cstate="print"/>
            <a:stretch>
              <a:fillRect l="-89367" r="-71568"/>
            </a:stretch>
          </a:blipFill>
        </p:spPr>
      </p:sp>
      <p:sp>
        <p:nvSpPr>
          <p:cNvPr id="3" name="TextBox 3"/>
          <p:cNvSpPr txBox="1"/>
          <p:nvPr/>
        </p:nvSpPr>
        <p:spPr>
          <a:xfrm>
            <a:off x="741618" y="1367035"/>
            <a:ext cx="11326288" cy="7345281"/>
          </a:xfrm>
          <a:prstGeom prst="rect">
            <a:avLst/>
          </a:prstGeom>
        </p:spPr>
        <p:txBody>
          <a:bodyPr lIns="0" tIns="0" rIns="0" bIns="0" rtlCol="0" anchor="t">
            <a:spAutoFit/>
          </a:bodyPr>
          <a:lstStyle/>
          <a:p>
            <a:pPr algn="just">
              <a:lnSpc>
                <a:spcPts val="4759"/>
              </a:lnSpc>
              <a:spcBef>
                <a:spcPct val="0"/>
              </a:spcBef>
            </a:pPr>
            <a:r>
              <a:rPr lang="uk-UA" sz="3399" dirty="0" smtClean="0">
                <a:solidFill>
                  <a:srgbClr val="000000"/>
                </a:solidFill>
                <a:latin typeface="Open Sans"/>
                <a:ea typeface="Open Sans"/>
                <a:cs typeface="Open Sans"/>
                <a:sym typeface="Open Sans"/>
              </a:rPr>
              <a:t>Дошкільний вік — це період підготовки дитини до навчання у школі та елементарного самообслуговування. У цей період життя настають значні зміни в анатомо-фізіологічному та духовному розвитку дитини, завдяки яким вона стає здатною навчатися у школі, засвоювати знання, норми моральної поведінки й виконувати посильні суспільно-корисні трудові доручення. </a:t>
            </a:r>
          </a:p>
          <a:p>
            <a:pPr algn="just">
              <a:lnSpc>
                <a:spcPts val="4759"/>
              </a:lnSpc>
              <a:spcBef>
                <a:spcPct val="0"/>
              </a:spcBef>
            </a:pPr>
            <a:r>
              <a:rPr lang="uk-UA" sz="3399" dirty="0" smtClean="0">
                <a:solidFill>
                  <a:srgbClr val="000000"/>
                </a:solidFill>
                <a:latin typeface="Open Sans"/>
                <a:ea typeface="Open Sans"/>
                <a:cs typeface="Open Sans"/>
                <a:sym typeface="Open Sans"/>
              </a:rPr>
              <a:t>Цьому сприяє те, що вже у дошкільному віці діти досягають значного розвитку мови й мовлення, а на його ґрунті — здатності міркувати і під керівництвом дорослих робити логічні висновки. </a:t>
            </a:r>
            <a:endParaRPr lang="uk-UA" sz="3399" dirty="0">
              <a:solidFill>
                <a:srgbClr val="000000"/>
              </a:solidFill>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0" y="0"/>
            <a:ext cx="5289808" cy="10287000"/>
          </a:xfrm>
          <a:custGeom>
            <a:avLst/>
            <a:gdLst/>
            <a:ahLst/>
            <a:cxnLst/>
            <a:rect l="l" t="t" r="r" b="b"/>
            <a:pathLst>
              <a:path w="5289808" h="10287000">
                <a:moveTo>
                  <a:pt x="0" y="0"/>
                </a:moveTo>
                <a:lnTo>
                  <a:pt x="5289808" y="0"/>
                </a:lnTo>
                <a:lnTo>
                  <a:pt x="5289808" y="10287000"/>
                </a:lnTo>
                <a:lnTo>
                  <a:pt x="0" y="10287000"/>
                </a:lnTo>
                <a:lnTo>
                  <a:pt x="0" y="0"/>
                </a:lnTo>
                <a:close/>
              </a:path>
            </a:pathLst>
          </a:custGeom>
          <a:blipFill>
            <a:blip r:embed="rId2" cstate="print"/>
            <a:stretch>
              <a:fillRect l="-22120" r="-11738"/>
            </a:stretch>
          </a:blipFill>
        </p:spPr>
      </p:sp>
      <p:sp>
        <p:nvSpPr>
          <p:cNvPr id="3" name="TextBox 3"/>
          <p:cNvSpPr txBox="1"/>
          <p:nvPr/>
        </p:nvSpPr>
        <p:spPr>
          <a:xfrm>
            <a:off x="5550236" y="971550"/>
            <a:ext cx="12075425" cy="8293296"/>
          </a:xfrm>
          <a:prstGeom prst="rect">
            <a:avLst/>
          </a:prstGeom>
        </p:spPr>
        <p:txBody>
          <a:bodyPr lIns="0" tIns="0" rIns="0" bIns="0" rtlCol="0" anchor="t">
            <a:spAutoFit/>
          </a:bodyPr>
          <a:lstStyle/>
          <a:p>
            <a:pPr algn="just">
              <a:lnSpc>
                <a:spcPts val="4990"/>
              </a:lnSpc>
              <a:spcBef>
                <a:spcPct val="0"/>
              </a:spcBef>
            </a:pPr>
            <a:r>
              <a:rPr lang="uk-UA" sz="3564" dirty="0" smtClean="0">
                <a:solidFill>
                  <a:srgbClr val="000000"/>
                </a:solidFill>
                <a:latin typeface="Open Sans"/>
                <a:ea typeface="Open Sans"/>
                <a:cs typeface="Open Sans"/>
                <a:sym typeface="Open Sans"/>
              </a:rPr>
              <a:t>Важливим аспектом розвитку дітей дошкільників є їхнє прагнення до знань, оволодіння першими нормами поведінки в колективі, здатність самостійно виконувати нескладні доручення дорослих, обслуговувати себе, допомагати іншим, спрямовувати свої дії не тільки на ті, що безпосередньо сприймаються, а й на уявлювані предмети та ситуації. </a:t>
            </a:r>
          </a:p>
          <a:p>
            <a:pPr algn="just">
              <a:lnSpc>
                <a:spcPts val="4990"/>
              </a:lnSpc>
              <a:spcBef>
                <a:spcPct val="0"/>
              </a:spcBef>
            </a:pPr>
            <a:r>
              <a:rPr lang="uk-UA" sz="3564" dirty="0" smtClean="0">
                <a:solidFill>
                  <a:srgbClr val="000000"/>
                </a:solidFill>
                <a:latin typeface="Open Sans"/>
                <a:ea typeface="Open Sans"/>
                <a:cs typeface="Open Sans"/>
                <a:sym typeface="Open Sans"/>
              </a:rPr>
              <a:t>Хоча емоції в дошкільному віці ще неусталені, воля слабка, переважає навіюваність, за належно організованих умов дошкільники виявляють наполегливість та уважність під час виконання цікавої роботи, здатні виконувати найпростіші трудові доручення. </a:t>
            </a:r>
            <a:endParaRPr lang="uk-UA" sz="3564" dirty="0">
              <a:solidFill>
                <a:srgbClr val="000000"/>
              </a:solidFill>
              <a:latin typeface="Open Sans"/>
              <a:ea typeface="Open Sans"/>
              <a:cs typeface="Open Sans"/>
              <a:sym typeface="Ope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0" y="0"/>
            <a:ext cx="5645930" cy="10287000"/>
          </a:xfrm>
          <a:custGeom>
            <a:avLst/>
            <a:gdLst/>
            <a:ahLst/>
            <a:cxnLst/>
            <a:rect l="l" t="t" r="r" b="b"/>
            <a:pathLst>
              <a:path w="5645930" h="10287000">
                <a:moveTo>
                  <a:pt x="0" y="0"/>
                </a:moveTo>
                <a:lnTo>
                  <a:pt x="5645930" y="0"/>
                </a:lnTo>
                <a:lnTo>
                  <a:pt x="5645930" y="10287000"/>
                </a:lnTo>
                <a:lnTo>
                  <a:pt x="0" y="10287000"/>
                </a:lnTo>
                <a:lnTo>
                  <a:pt x="0" y="0"/>
                </a:lnTo>
                <a:close/>
              </a:path>
            </a:pathLst>
          </a:custGeom>
          <a:blipFill>
            <a:blip r:embed="rId2" cstate="print"/>
            <a:stretch>
              <a:fillRect l="-4358" t="-1569" r="-173234"/>
            </a:stretch>
          </a:blipFill>
        </p:spPr>
      </p:sp>
      <p:sp>
        <p:nvSpPr>
          <p:cNvPr id="3" name="TextBox 3"/>
          <p:cNvSpPr txBox="1"/>
          <p:nvPr/>
        </p:nvSpPr>
        <p:spPr>
          <a:xfrm>
            <a:off x="6052620" y="1809170"/>
            <a:ext cx="11398058" cy="4864735"/>
          </a:xfrm>
          <a:prstGeom prst="rect">
            <a:avLst/>
          </a:prstGeom>
        </p:spPr>
        <p:txBody>
          <a:bodyPr lIns="0" tIns="0" rIns="0" bIns="0" rtlCol="0" anchor="t">
            <a:spAutoFit/>
          </a:bodyPr>
          <a:lstStyle/>
          <a:p>
            <a:pPr algn="just">
              <a:lnSpc>
                <a:spcPts val="4340"/>
              </a:lnSpc>
              <a:spcBef>
                <a:spcPct val="0"/>
              </a:spcBef>
            </a:pPr>
            <a:r>
              <a:rPr lang="en-US" sz="3100">
                <a:solidFill>
                  <a:srgbClr val="000000"/>
                </a:solidFill>
                <a:latin typeface="Open Sans"/>
                <a:ea typeface="Open Sans"/>
                <a:cs typeface="Open Sans"/>
                <a:sym typeface="Open Sans"/>
              </a:rPr>
              <a:t>Життя та діяльність дітей молодшого шкільного віку зумовлені їхньою навчальною діяльністю. У процесі навчання у них успішно розвиваються психічні процеси — сприймання та спостережливість, пам’ять та увага, уява, набуваючи цілеспрямованого, довільного характеру. Учні молодшого шкільного віку глибше осмислюють і здатні аналізувати мову та мовлення: слово усвідомлюється як частина мови, висловлювані судження — як речення, в реченні усвідомлюються його члени.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13285274" y="0"/>
            <a:ext cx="5002726" cy="10287000"/>
          </a:xfrm>
          <a:custGeom>
            <a:avLst/>
            <a:gdLst/>
            <a:ahLst/>
            <a:cxnLst/>
            <a:rect l="l" t="t" r="r" b="b"/>
            <a:pathLst>
              <a:path w="5002726" h="10287000">
                <a:moveTo>
                  <a:pt x="0" y="0"/>
                </a:moveTo>
                <a:lnTo>
                  <a:pt x="5002726" y="0"/>
                </a:lnTo>
                <a:lnTo>
                  <a:pt x="5002726" y="10287000"/>
                </a:lnTo>
                <a:lnTo>
                  <a:pt x="0" y="10287000"/>
                </a:lnTo>
                <a:lnTo>
                  <a:pt x="0" y="0"/>
                </a:lnTo>
                <a:close/>
              </a:path>
            </a:pathLst>
          </a:custGeom>
          <a:blipFill>
            <a:blip r:embed="rId2" cstate="print"/>
            <a:stretch>
              <a:fillRect l="-29128" r="-12411"/>
            </a:stretch>
          </a:blipFill>
        </p:spPr>
      </p:sp>
      <p:sp>
        <p:nvSpPr>
          <p:cNvPr id="3" name="TextBox 3"/>
          <p:cNvSpPr txBox="1"/>
          <p:nvPr/>
        </p:nvSpPr>
        <p:spPr>
          <a:xfrm>
            <a:off x="1690257" y="962025"/>
            <a:ext cx="9357241" cy="596283"/>
          </a:xfrm>
          <a:prstGeom prst="rect">
            <a:avLst/>
          </a:prstGeom>
        </p:spPr>
        <p:txBody>
          <a:bodyPr lIns="0" tIns="0" rIns="0" bIns="0" rtlCol="0" anchor="t">
            <a:spAutoFit/>
          </a:bodyPr>
          <a:lstStyle/>
          <a:p>
            <a:pPr algn="ctr">
              <a:lnSpc>
                <a:spcPts val="4933"/>
              </a:lnSpc>
              <a:spcBef>
                <a:spcPct val="0"/>
              </a:spcBef>
            </a:pPr>
            <a:r>
              <a:rPr lang="en-US" sz="3524" b="1">
                <a:solidFill>
                  <a:srgbClr val="000000"/>
                </a:solidFill>
                <a:latin typeface="Open Sans Bold"/>
                <a:ea typeface="Open Sans Bold"/>
                <a:cs typeface="Open Sans Bold"/>
                <a:sym typeface="Open Sans Bold"/>
              </a:rPr>
              <a:t>Поняття про особистість та її структуру </a:t>
            </a:r>
          </a:p>
        </p:txBody>
      </p:sp>
      <p:sp>
        <p:nvSpPr>
          <p:cNvPr id="4" name="TextBox 4"/>
          <p:cNvSpPr txBox="1"/>
          <p:nvPr/>
        </p:nvSpPr>
        <p:spPr>
          <a:xfrm>
            <a:off x="598077" y="2096394"/>
            <a:ext cx="12235380" cy="1692771"/>
          </a:xfrm>
          <a:prstGeom prst="rect">
            <a:avLst/>
          </a:prstGeom>
        </p:spPr>
        <p:txBody>
          <a:bodyPr lIns="0" tIns="0" rIns="0" bIns="0" rtlCol="0" anchor="t">
            <a:spAutoFit/>
          </a:bodyPr>
          <a:lstStyle/>
          <a:p>
            <a:pPr algn="just">
              <a:lnSpc>
                <a:spcPts val="4374"/>
              </a:lnSpc>
              <a:spcBef>
                <a:spcPct val="0"/>
              </a:spcBef>
            </a:pPr>
            <a:r>
              <a:rPr lang="en-US" sz="3124" b="1" dirty="0" err="1">
                <a:solidFill>
                  <a:srgbClr val="8C52FF"/>
                </a:solidFill>
                <a:latin typeface="Open Sans Bold"/>
                <a:ea typeface="Open Sans Bold"/>
                <a:cs typeface="Open Sans Bold"/>
                <a:sym typeface="Open Sans Bold"/>
              </a:rPr>
              <a:t>Особистість</a:t>
            </a:r>
            <a:r>
              <a:rPr lang="en-US" sz="3124" b="1" dirty="0">
                <a:solidFill>
                  <a:srgbClr val="8C52FF"/>
                </a:solidFill>
                <a:latin typeface="Open Sans Bold"/>
                <a:ea typeface="Open Sans Bold"/>
                <a:cs typeface="Open Sans Bold"/>
                <a:sym typeface="Open Sans Bold"/>
              </a:rPr>
              <a:t> — </a:t>
            </a:r>
            <a:r>
              <a:rPr lang="en-US" sz="3124" b="1" dirty="0" err="1">
                <a:solidFill>
                  <a:srgbClr val="8C52FF"/>
                </a:solidFill>
                <a:latin typeface="Open Sans Bold"/>
                <a:ea typeface="Open Sans Bold"/>
                <a:cs typeface="Open Sans Bold"/>
                <a:sym typeface="Open Sans Bold"/>
              </a:rPr>
              <a:t>це</a:t>
            </a:r>
            <a:r>
              <a:rPr lang="en-US" sz="3124" b="1" dirty="0">
                <a:solidFill>
                  <a:srgbClr val="8C52FF"/>
                </a:solidFill>
                <a:latin typeface="Open Sans Bold"/>
                <a:ea typeface="Open Sans Bold"/>
                <a:cs typeface="Open Sans Bold"/>
                <a:sym typeface="Open Sans Bold"/>
              </a:rPr>
              <a:t> </a:t>
            </a:r>
            <a:r>
              <a:rPr lang="en-US" sz="3124" b="1" dirty="0" err="1">
                <a:solidFill>
                  <a:srgbClr val="8C52FF"/>
                </a:solidFill>
                <a:latin typeface="Open Sans Bold"/>
                <a:ea typeface="Open Sans Bold"/>
                <a:cs typeface="Open Sans Bold"/>
                <a:sym typeface="Open Sans Bold"/>
              </a:rPr>
              <a:t>конкретний</a:t>
            </a:r>
            <a:r>
              <a:rPr lang="en-US" sz="3124" b="1" dirty="0">
                <a:solidFill>
                  <a:srgbClr val="8C52FF"/>
                </a:solidFill>
                <a:latin typeface="Open Sans Bold"/>
                <a:ea typeface="Open Sans Bold"/>
                <a:cs typeface="Open Sans Bold"/>
                <a:sym typeface="Open Sans Bold"/>
              </a:rPr>
              <a:t> </a:t>
            </a:r>
            <a:r>
              <a:rPr lang="en-US" sz="3124" b="1" dirty="0" err="1">
                <a:solidFill>
                  <a:srgbClr val="8C52FF"/>
                </a:solidFill>
                <a:latin typeface="Open Sans Bold"/>
                <a:ea typeface="Open Sans Bold"/>
                <a:cs typeface="Open Sans Bold"/>
                <a:sym typeface="Open Sans Bold"/>
              </a:rPr>
              <a:t>людський</a:t>
            </a:r>
            <a:r>
              <a:rPr lang="en-US" sz="3124" b="1" dirty="0">
                <a:solidFill>
                  <a:srgbClr val="8C52FF"/>
                </a:solidFill>
                <a:latin typeface="Open Sans Bold"/>
                <a:ea typeface="Open Sans Bold"/>
                <a:cs typeface="Open Sans Bold"/>
                <a:sym typeface="Open Sans Bold"/>
              </a:rPr>
              <a:t> </a:t>
            </a:r>
            <a:r>
              <a:rPr lang="en-US" sz="3124" b="1" dirty="0" err="1">
                <a:solidFill>
                  <a:srgbClr val="8C52FF"/>
                </a:solidFill>
                <a:latin typeface="Open Sans Bold"/>
                <a:ea typeface="Open Sans Bold"/>
                <a:cs typeface="Open Sans Bold"/>
                <a:sym typeface="Open Sans Bold"/>
              </a:rPr>
              <a:t>індивід</a:t>
            </a:r>
            <a:r>
              <a:rPr lang="en-US" sz="3124" b="1" dirty="0">
                <a:solidFill>
                  <a:srgbClr val="8C52FF"/>
                </a:solidFill>
                <a:latin typeface="Open Sans Bold"/>
                <a:ea typeface="Open Sans Bold"/>
                <a:cs typeface="Open Sans Bold"/>
                <a:sym typeface="Open Sans Bold"/>
              </a:rPr>
              <a:t> </a:t>
            </a:r>
            <a:r>
              <a:rPr lang="en-US" sz="3124" b="1" dirty="0" smtClean="0">
                <a:solidFill>
                  <a:srgbClr val="8C52FF"/>
                </a:solidFill>
                <a:latin typeface="Open Sans Bold"/>
                <a:ea typeface="Open Sans Bold"/>
                <a:cs typeface="Open Sans Bold"/>
                <a:sym typeface="Open Sans Bold"/>
              </a:rPr>
              <a:t>з </a:t>
            </a:r>
            <a:r>
              <a:rPr lang="en-US" sz="3124" b="1" dirty="0" err="1">
                <a:solidFill>
                  <a:srgbClr val="8C52FF"/>
                </a:solidFill>
                <a:latin typeface="Open Sans Bold"/>
                <a:ea typeface="Open Sans Bold"/>
                <a:cs typeface="Open Sans Bold"/>
                <a:sym typeface="Open Sans Bold"/>
              </a:rPr>
              <a:t>індивідуально</a:t>
            </a:r>
            <a:r>
              <a:rPr lang="en-US" sz="3124" b="1" dirty="0">
                <a:solidFill>
                  <a:srgbClr val="8C52FF"/>
                </a:solidFill>
                <a:latin typeface="Open Sans Bold"/>
                <a:ea typeface="Open Sans Bold"/>
                <a:cs typeface="Open Sans Bold"/>
                <a:sym typeface="Open Sans Bold"/>
              </a:rPr>
              <a:t> </a:t>
            </a:r>
            <a:r>
              <a:rPr lang="en-US" sz="3124" b="1" dirty="0" err="1">
                <a:solidFill>
                  <a:srgbClr val="8C52FF"/>
                </a:solidFill>
                <a:latin typeface="Open Sans Bold"/>
                <a:ea typeface="Open Sans Bold"/>
                <a:cs typeface="Open Sans Bold"/>
                <a:sym typeface="Open Sans Bold"/>
              </a:rPr>
              <a:t>виявленими</a:t>
            </a:r>
            <a:r>
              <a:rPr lang="en-US" sz="3124" b="1" dirty="0">
                <a:solidFill>
                  <a:srgbClr val="8C52FF"/>
                </a:solidFill>
                <a:latin typeface="Open Sans Bold"/>
                <a:ea typeface="Open Sans Bold"/>
                <a:cs typeface="Open Sans Bold"/>
                <a:sym typeface="Open Sans Bold"/>
              </a:rPr>
              <a:t> </a:t>
            </a:r>
            <a:r>
              <a:rPr lang="en-US" sz="3124" b="1" dirty="0" err="1">
                <a:solidFill>
                  <a:srgbClr val="8C52FF"/>
                </a:solidFill>
                <a:latin typeface="Open Sans Bold"/>
                <a:ea typeface="Open Sans Bold"/>
                <a:cs typeface="Open Sans Bold"/>
                <a:sym typeface="Open Sans Bold"/>
              </a:rPr>
              <a:t>своєрідними</a:t>
            </a:r>
            <a:r>
              <a:rPr lang="en-US" sz="3124" b="1" dirty="0">
                <a:solidFill>
                  <a:srgbClr val="8C52FF"/>
                </a:solidFill>
                <a:latin typeface="Open Sans Bold"/>
                <a:ea typeface="Open Sans Bold"/>
                <a:cs typeface="Open Sans Bold"/>
                <a:sym typeface="Open Sans Bold"/>
              </a:rPr>
              <a:t> </a:t>
            </a:r>
            <a:r>
              <a:rPr lang="en-US" sz="3124" b="1" dirty="0" err="1">
                <a:solidFill>
                  <a:srgbClr val="8C52FF"/>
                </a:solidFill>
                <a:latin typeface="Open Sans Bold"/>
                <a:ea typeface="Open Sans Bold"/>
                <a:cs typeface="Open Sans Bold"/>
                <a:sym typeface="Open Sans Bold"/>
              </a:rPr>
              <a:t>розумовими</a:t>
            </a:r>
            <a:r>
              <a:rPr lang="en-US" sz="3124" b="1" dirty="0">
                <a:solidFill>
                  <a:srgbClr val="8C52FF"/>
                </a:solidFill>
                <a:latin typeface="Open Sans Bold"/>
                <a:ea typeface="Open Sans Bold"/>
                <a:cs typeface="Open Sans Bold"/>
                <a:sym typeface="Open Sans Bold"/>
              </a:rPr>
              <a:t>, </a:t>
            </a:r>
            <a:r>
              <a:rPr lang="en-US" sz="3124" b="1" dirty="0" err="1">
                <a:solidFill>
                  <a:srgbClr val="8C52FF"/>
                </a:solidFill>
                <a:latin typeface="Open Sans Bold"/>
                <a:ea typeface="Open Sans Bold"/>
                <a:cs typeface="Open Sans Bold"/>
                <a:sym typeface="Open Sans Bold"/>
              </a:rPr>
              <a:t>емоційними</a:t>
            </a:r>
            <a:r>
              <a:rPr lang="en-US" sz="3124" b="1" dirty="0">
                <a:solidFill>
                  <a:srgbClr val="8C52FF"/>
                </a:solidFill>
                <a:latin typeface="Open Sans Bold"/>
                <a:ea typeface="Open Sans Bold"/>
                <a:cs typeface="Open Sans Bold"/>
                <a:sym typeface="Open Sans Bold"/>
              </a:rPr>
              <a:t>, </a:t>
            </a:r>
            <a:r>
              <a:rPr lang="en-US" sz="3124" b="1" dirty="0" err="1">
                <a:solidFill>
                  <a:srgbClr val="8C52FF"/>
                </a:solidFill>
                <a:latin typeface="Open Sans Bold"/>
                <a:ea typeface="Open Sans Bold"/>
                <a:cs typeface="Open Sans Bold"/>
                <a:sym typeface="Open Sans Bold"/>
              </a:rPr>
              <a:t>вольовими</a:t>
            </a:r>
            <a:r>
              <a:rPr lang="en-US" sz="3124" b="1" dirty="0">
                <a:solidFill>
                  <a:srgbClr val="8C52FF"/>
                </a:solidFill>
                <a:latin typeface="Open Sans Bold"/>
                <a:ea typeface="Open Sans Bold"/>
                <a:cs typeface="Open Sans Bold"/>
                <a:sym typeface="Open Sans Bold"/>
              </a:rPr>
              <a:t> </a:t>
            </a:r>
            <a:r>
              <a:rPr lang="en-US" sz="3124" b="1" dirty="0" err="1">
                <a:solidFill>
                  <a:srgbClr val="8C52FF"/>
                </a:solidFill>
                <a:latin typeface="Open Sans Bold"/>
                <a:ea typeface="Open Sans Bold"/>
                <a:cs typeface="Open Sans Bold"/>
                <a:sym typeface="Open Sans Bold"/>
              </a:rPr>
              <a:t>та</a:t>
            </a:r>
            <a:r>
              <a:rPr lang="en-US" sz="3124" b="1" dirty="0">
                <a:solidFill>
                  <a:srgbClr val="8C52FF"/>
                </a:solidFill>
                <a:latin typeface="Open Sans Bold"/>
                <a:ea typeface="Open Sans Bold"/>
                <a:cs typeface="Open Sans Bold"/>
                <a:sym typeface="Open Sans Bold"/>
              </a:rPr>
              <a:t> </a:t>
            </a:r>
            <a:r>
              <a:rPr lang="en-US" sz="3124" b="1" dirty="0" err="1">
                <a:solidFill>
                  <a:srgbClr val="8C52FF"/>
                </a:solidFill>
                <a:latin typeface="Open Sans Bold"/>
                <a:ea typeface="Open Sans Bold"/>
                <a:cs typeface="Open Sans Bold"/>
                <a:sym typeface="Open Sans Bold"/>
              </a:rPr>
              <a:t>фізичними</a:t>
            </a:r>
            <a:r>
              <a:rPr lang="en-US" sz="3124" b="1" dirty="0">
                <a:solidFill>
                  <a:srgbClr val="8C52FF"/>
                </a:solidFill>
                <a:latin typeface="Open Sans Bold"/>
                <a:ea typeface="Open Sans Bold"/>
                <a:cs typeface="Open Sans Bold"/>
                <a:sym typeface="Open Sans Bold"/>
              </a:rPr>
              <a:t> </a:t>
            </a:r>
            <a:r>
              <a:rPr lang="en-US" sz="3124" b="1" dirty="0" err="1">
                <a:solidFill>
                  <a:srgbClr val="8C52FF"/>
                </a:solidFill>
                <a:latin typeface="Open Sans Bold"/>
                <a:ea typeface="Open Sans Bold"/>
                <a:cs typeface="Open Sans Bold"/>
                <a:sym typeface="Open Sans Bold"/>
              </a:rPr>
              <a:t>властивостями</a:t>
            </a:r>
            <a:r>
              <a:rPr lang="en-US" sz="3124" b="1" dirty="0">
                <a:solidFill>
                  <a:srgbClr val="8C52FF"/>
                </a:solidFill>
                <a:latin typeface="Open Sans Bold"/>
                <a:ea typeface="Open Sans Bold"/>
                <a:cs typeface="Open Sans Bold"/>
                <a:sym typeface="Open Sans Bold"/>
              </a:rPr>
              <a:t>. </a:t>
            </a:r>
          </a:p>
        </p:txBody>
      </p:sp>
      <p:sp>
        <p:nvSpPr>
          <p:cNvPr id="5" name="TextBox 5"/>
          <p:cNvSpPr txBox="1"/>
          <p:nvPr/>
        </p:nvSpPr>
        <p:spPr>
          <a:xfrm>
            <a:off x="598077" y="5791465"/>
            <a:ext cx="12235380" cy="2740043"/>
          </a:xfrm>
          <a:prstGeom prst="rect">
            <a:avLst/>
          </a:prstGeom>
        </p:spPr>
        <p:txBody>
          <a:bodyPr lIns="0" tIns="0" rIns="0" bIns="0" rtlCol="0" anchor="t">
            <a:spAutoFit/>
          </a:bodyPr>
          <a:lstStyle/>
          <a:p>
            <a:pPr algn="just">
              <a:lnSpc>
                <a:spcPts val="4374"/>
              </a:lnSpc>
              <a:spcBef>
                <a:spcPct val="0"/>
              </a:spcBef>
            </a:pPr>
            <a:r>
              <a:rPr lang="en-US" sz="3124">
                <a:solidFill>
                  <a:srgbClr val="000000"/>
                </a:solidFill>
                <a:latin typeface="Open Sans"/>
                <a:ea typeface="Open Sans"/>
                <a:cs typeface="Open Sans"/>
                <a:sym typeface="Open Sans"/>
              </a:rPr>
              <a:t>Особистість виникла й розвинулася у процесі суспільно-історичного розвитку людства, у процесі роботи. Належність особистості до певного суспільства, до певної системи суспільних відносин визначає її психологічну та соціальну сутність.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12998192" y="0"/>
            <a:ext cx="5289808" cy="10287000"/>
          </a:xfrm>
          <a:custGeom>
            <a:avLst/>
            <a:gdLst/>
            <a:ahLst/>
            <a:cxnLst/>
            <a:rect l="l" t="t" r="r" b="b"/>
            <a:pathLst>
              <a:path w="5289808" h="10287000">
                <a:moveTo>
                  <a:pt x="0" y="0"/>
                </a:moveTo>
                <a:lnTo>
                  <a:pt x="5289808" y="0"/>
                </a:lnTo>
                <a:lnTo>
                  <a:pt x="5289808" y="10287000"/>
                </a:lnTo>
                <a:lnTo>
                  <a:pt x="0" y="10287000"/>
                </a:lnTo>
                <a:lnTo>
                  <a:pt x="0" y="0"/>
                </a:lnTo>
                <a:close/>
              </a:path>
            </a:pathLst>
          </a:custGeom>
          <a:blipFill>
            <a:blip r:embed="rId2" cstate="print"/>
            <a:stretch>
              <a:fillRect l="-22120" r="-11738"/>
            </a:stretch>
          </a:blipFill>
        </p:spPr>
      </p:sp>
      <p:sp>
        <p:nvSpPr>
          <p:cNvPr id="3" name="TextBox 3"/>
          <p:cNvSpPr txBox="1"/>
          <p:nvPr/>
        </p:nvSpPr>
        <p:spPr>
          <a:xfrm>
            <a:off x="1196164" y="1050141"/>
            <a:ext cx="11415416" cy="7111425"/>
          </a:xfrm>
          <a:prstGeom prst="rect">
            <a:avLst/>
          </a:prstGeom>
        </p:spPr>
        <p:txBody>
          <a:bodyPr lIns="0" tIns="0" rIns="0" bIns="0" rtlCol="0" anchor="t">
            <a:spAutoFit/>
          </a:bodyPr>
          <a:lstStyle/>
          <a:p>
            <a:pPr algn="just">
              <a:lnSpc>
                <a:spcPts val="4008"/>
              </a:lnSpc>
              <a:spcBef>
                <a:spcPct val="0"/>
              </a:spcBef>
            </a:pPr>
            <a:r>
              <a:rPr lang="en-US" sz="2863" dirty="0" err="1">
                <a:solidFill>
                  <a:srgbClr val="000000"/>
                </a:solidFill>
                <a:latin typeface="Open Sans"/>
                <a:ea typeface="Open Sans"/>
                <a:cs typeface="Open Sans"/>
                <a:sym typeface="Open Sans"/>
              </a:rPr>
              <a:t>Це</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сприяє</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поглибленню</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суджень</a:t>
            </a:r>
            <a:r>
              <a:rPr lang="en-US" sz="2863" dirty="0">
                <a:solidFill>
                  <a:srgbClr val="000000"/>
                </a:solidFill>
                <a:latin typeface="Open Sans"/>
                <a:ea typeface="Open Sans"/>
                <a:cs typeface="Open Sans"/>
                <a:sym typeface="Open Sans"/>
              </a:rPr>
              <a:t> і </a:t>
            </a:r>
            <a:r>
              <a:rPr lang="en-US" sz="2863" dirty="0" err="1">
                <a:solidFill>
                  <a:srgbClr val="000000"/>
                </a:solidFill>
                <a:latin typeface="Open Sans"/>
                <a:ea typeface="Open Sans"/>
                <a:cs typeface="Open Sans"/>
                <a:sym typeface="Open Sans"/>
              </a:rPr>
              <a:t>міркувань</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формуванню</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логічних</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висновків</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засвоєнню</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абстрактного</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математичного</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та</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граматичного</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матеріалу</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формуванню</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культури</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мовлення</a:t>
            </a:r>
            <a:r>
              <a:rPr lang="en-US" sz="2863" dirty="0">
                <a:solidFill>
                  <a:srgbClr val="000000"/>
                </a:solidFill>
                <a:latin typeface="Open Sans"/>
                <a:ea typeface="Open Sans"/>
                <a:cs typeface="Open Sans"/>
                <a:sym typeface="Open Sans"/>
              </a:rPr>
              <a:t>. </a:t>
            </a:r>
          </a:p>
          <a:p>
            <a:pPr algn="just">
              <a:lnSpc>
                <a:spcPts val="4008"/>
              </a:lnSpc>
              <a:spcBef>
                <a:spcPct val="0"/>
              </a:spcBef>
            </a:pPr>
            <a:r>
              <a:rPr lang="en-US" sz="2863" dirty="0" err="1">
                <a:solidFill>
                  <a:srgbClr val="000000"/>
                </a:solidFill>
                <a:latin typeface="Open Sans"/>
                <a:ea typeface="Open Sans"/>
                <a:cs typeface="Open Sans"/>
                <a:sym typeface="Open Sans"/>
              </a:rPr>
              <a:t>Молодші</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школярі</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оволодівають</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правилами</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поведінки</a:t>
            </a:r>
            <a:r>
              <a:rPr lang="en-US" sz="2863" dirty="0">
                <a:solidFill>
                  <a:srgbClr val="000000"/>
                </a:solidFill>
                <a:latin typeface="Open Sans"/>
                <a:ea typeface="Open Sans"/>
                <a:cs typeface="Open Sans"/>
                <a:sym typeface="Open Sans"/>
              </a:rPr>
              <a:t> в </a:t>
            </a:r>
            <a:r>
              <a:rPr lang="en-US" sz="2863" dirty="0" err="1">
                <a:solidFill>
                  <a:srgbClr val="000000"/>
                </a:solidFill>
                <a:latin typeface="Open Sans"/>
                <a:ea typeface="Open Sans"/>
                <a:cs typeface="Open Sans"/>
                <a:sym typeface="Open Sans"/>
              </a:rPr>
              <a:t>колективі</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розглядають</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свої</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вчинки</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та</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поведінку</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не</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тільки</a:t>
            </a:r>
            <a:r>
              <a:rPr lang="en-US" sz="2863" dirty="0">
                <a:solidFill>
                  <a:srgbClr val="000000"/>
                </a:solidFill>
                <a:latin typeface="Open Sans"/>
                <a:ea typeface="Open Sans"/>
                <a:cs typeface="Open Sans"/>
                <a:sym typeface="Open Sans"/>
              </a:rPr>
              <a:t> з </a:t>
            </a:r>
            <a:r>
              <a:rPr lang="en-US" sz="2863" dirty="0" err="1">
                <a:solidFill>
                  <a:srgbClr val="000000"/>
                </a:solidFill>
                <a:latin typeface="Open Sans"/>
                <a:ea typeface="Open Sans"/>
                <a:cs typeface="Open Sans"/>
                <a:sym typeface="Open Sans"/>
              </a:rPr>
              <a:t>власної</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позиції</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ай</a:t>
            </a:r>
            <a:r>
              <a:rPr lang="en-US" sz="2863" dirty="0">
                <a:solidFill>
                  <a:srgbClr val="000000"/>
                </a:solidFill>
                <a:latin typeface="Open Sans"/>
                <a:ea typeface="Open Sans"/>
                <a:cs typeface="Open Sans"/>
                <a:sym typeface="Open Sans"/>
              </a:rPr>
              <a:t> з </a:t>
            </a:r>
            <a:r>
              <a:rPr lang="en-US" sz="2863" dirty="0" err="1">
                <a:solidFill>
                  <a:srgbClr val="000000"/>
                </a:solidFill>
                <a:latin typeface="Open Sans"/>
                <a:ea typeface="Open Sans"/>
                <a:cs typeface="Open Sans"/>
                <a:sym typeface="Open Sans"/>
              </a:rPr>
              <a:t>позиції</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колективу</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критично</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оцінюють</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поведінку</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приятелів</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стають</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вимогливими</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до</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них</a:t>
            </a:r>
            <a:r>
              <a:rPr lang="en-US" sz="2863" dirty="0">
                <a:solidFill>
                  <a:srgbClr val="000000"/>
                </a:solidFill>
                <a:latin typeface="Open Sans"/>
                <a:ea typeface="Open Sans"/>
                <a:cs typeface="Open Sans"/>
                <a:sym typeface="Open Sans"/>
              </a:rPr>
              <a:t>. </a:t>
            </a:r>
          </a:p>
          <a:p>
            <a:pPr algn="just">
              <a:lnSpc>
                <a:spcPts val="4008"/>
              </a:lnSpc>
              <a:spcBef>
                <a:spcPct val="0"/>
              </a:spcBef>
            </a:pPr>
            <a:r>
              <a:rPr lang="en-US" sz="2863" dirty="0">
                <a:solidFill>
                  <a:srgbClr val="000000"/>
                </a:solidFill>
                <a:latin typeface="Open Sans"/>
                <a:ea typeface="Open Sans"/>
                <a:cs typeface="Open Sans"/>
                <a:sym typeface="Open Sans"/>
              </a:rPr>
              <a:t>У </a:t>
            </a:r>
            <a:r>
              <a:rPr lang="en-US" sz="2863" dirty="0" err="1">
                <a:solidFill>
                  <a:srgbClr val="000000"/>
                </a:solidFill>
                <a:latin typeface="Open Sans"/>
                <a:ea typeface="Open Sans"/>
                <a:cs typeface="Open Sans"/>
                <a:sym typeface="Open Sans"/>
              </a:rPr>
              <a:t>молодших</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школярів</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розвиваються</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такі</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якості</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як</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самовладання</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наполегливість</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цілеспрямованість</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витриманість</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дисциплінованість</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На</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цих</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засадах</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формується</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здатність</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керувати</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власною</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поведінкою</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підпорядковувати</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її</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шкільним</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завданням</a:t>
            </a:r>
            <a:r>
              <a:rPr lang="en-US" sz="2863" dirty="0">
                <a:solidFill>
                  <a:srgbClr val="000000"/>
                </a:solidFill>
                <a:latin typeface="Open Sans"/>
                <a:ea typeface="Open Sans"/>
                <a:cs typeface="Open Sans"/>
                <a:sym typeface="Open Sans"/>
              </a:rPr>
              <a:t>. </a:t>
            </a:r>
          </a:p>
          <a:p>
            <a:pPr algn="just">
              <a:lnSpc>
                <a:spcPts val="4008"/>
              </a:lnSpc>
              <a:spcBef>
                <a:spcPct val="0"/>
              </a:spcBef>
            </a:pPr>
            <a:r>
              <a:rPr lang="en-US" sz="2863" dirty="0" err="1">
                <a:solidFill>
                  <a:srgbClr val="000000"/>
                </a:solidFill>
                <a:latin typeface="Open Sans"/>
                <a:ea typeface="Open Sans"/>
                <a:cs typeface="Open Sans"/>
                <a:sym typeface="Open Sans"/>
              </a:rPr>
              <a:t>Молодші</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школярі</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успішно</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включаються</a:t>
            </a:r>
            <a:r>
              <a:rPr lang="en-US" sz="2863" dirty="0">
                <a:solidFill>
                  <a:srgbClr val="000000"/>
                </a:solidFill>
                <a:latin typeface="Open Sans"/>
                <a:ea typeface="Open Sans"/>
                <a:cs typeface="Open Sans"/>
                <a:sym typeface="Open Sans"/>
              </a:rPr>
              <a:t> у </a:t>
            </a:r>
            <a:r>
              <a:rPr lang="en-US" sz="2863" dirty="0" err="1">
                <a:solidFill>
                  <a:srgbClr val="000000"/>
                </a:solidFill>
                <a:latin typeface="Open Sans"/>
                <a:ea typeface="Open Sans"/>
                <a:cs typeface="Open Sans"/>
                <a:sym typeface="Open Sans"/>
              </a:rPr>
              <a:t>трудову</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діяльність</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усвідомлюють</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її</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соціальний</a:t>
            </a:r>
            <a:r>
              <a:rPr lang="en-US" sz="2863" dirty="0">
                <a:solidFill>
                  <a:srgbClr val="000000"/>
                </a:solidFill>
                <a:latin typeface="Open Sans"/>
                <a:ea typeface="Open Sans"/>
                <a:cs typeface="Open Sans"/>
                <a:sym typeface="Open Sans"/>
              </a:rPr>
              <a:t> </a:t>
            </a:r>
            <a:r>
              <a:rPr lang="en-US" sz="2863" dirty="0" err="1">
                <a:solidFill>
                  <a:srgbClr val="000000"/>
                </a:solidFill>
                <a:latin typeface="Open Sans"/>
                <a:ea typeface="Open Sans"/>
                <a:cs typeface="Open Sans"/>
                <a:sym typeface="Open Sans"/>
              </a:rPr>
              <a:t>зміст</a:t>
            </a:r>
            <a:r>
              <a:rPr lang="en-US" sz="2863" dirty="0">
                <a:solidFill>
                  <a:srgbClr val="000000"/>
                </a:solidFill>
                <a:latin typeface="Open Sans"/>
                <a:ea typeface="Open Sans"/>
                <a:cs typeface="Open Sans"/>
                <a:sym typeface="Open Sans"/>
              </a:rPr>
              <a:t> і </a:t>
            </a:r>
            <a:r>
              <a:rPr lang="en-US" sz="2863" dirty="0" err="1">
                <a:solidFill>
                  <a:srgbClr val="000000"/>
                </a:solidFill>
                <a:latin typeface="Open Sans"/>
                <a:ea typeface="Open Sans"/>
                <a:cs typeface="Open Sans"/>
                <a:sym typeface="Open Sans"/>
              </a:rPr>
              <a:t>значення</a:t>
            </a:r>
            <a:r>
              <a:rPr lang="en-US" sz="2863" dirty="0">
                <a:solidFill>
                  <a:srgbClr val="000000"/>
                </a:solidFill>
                <a:latin typeface="Open Sans"/>
                <a:ea typeface="Open Sans"/>
                <a:cs typeface="Open Sans"/>
                <a:sym typeface="Open Sans"/>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0" y="0"/>
            <a:ext cx="5273640" cy="10287000"/>
          </a:xfrm>
          <a:custGeom>
            <a:avLst/>
            <a:gdLst/>
            <a:ahLst/>
            <a:cxnLst/>
            <a:rect l="l" t="t" r="r" b="b"/>
            <a:pathLst>
              <a:path w="5273640" h="10287000">
                <a:moveTo>
                  <a:pt x="0" y="0"/>
                </a:moveTo>
                <a:lnTo>
                  <a:pt x="5273640" y="0"/>
                </a:lnTo>
                <a:lnTo>
                  <a:pt x="5273640" y="10287000"/>
                </a:lnTo>
                <a:lnTo>
                  <a:pt x="0" y="10287000"/>
                </a:lnTo>
                <a:lnTo>
                  <a:pt x="0" y="0"/>
                </a:lnTo>
                <a:close/>
              </a:path>
            </a:pathLst>
          </a:custGeom>
          <a:blipFill>
            <a:blip r:embed="rId2" cstate="print"/>
            <a:stretch>
              <a:fillRect l="-4096" r="-286032"/>
            </a:stretch>
          </a:blipFill>
        </p:spPr>
      </p:sp>
      <p:sp>
        <p:nvSpPr>
          <p:cNvPr id="3" name="TextBox 3"/>
          <p:cNvSpPr txBox="1"/>
          <p:nvPr/>
        </p:nvSpPr>
        <p:spPr>
          <a:xfrm>
            <a:off x="5765566" y="1123950"/>
            <a:ext cx="11493734" cy="7981950"/>
          </a:xfrm>
          <a:prstGeom prst="rect">
            <a:avLst/>
          </a:prstGeom>
        </p:spPr>
        <p:txBody>
          <a:bodyPr lIns="0" tIns="0" rIns="0" bIns="0" rtlCol="0" anchor="t">
            <a:spAutoFit/>
          </a:bodyPr>
          <a:lstStyle/>
          <a:p>
            <a:pPr algn="just">
              <a:lnSpc>
                <a:spcPts val="4200"/>
              </a:lnSpc>
              <a:spcBef>
                <a:spcPct val="0"/>
              </a:spcBef>
            </a:pPr>
            <a:r>
              <a:rPr lang="en-US" sz="3000">
                <a:solidFill>
                  <a:srgbClr val="000000"/>
                </a:solidFill>
                <a:latin typeface="Open Sans"/>
                <a:ea typeface="Open Sans"/>
                <a:cs typeface="Open Sans"/>
                <a:sym typeface="Open Sans"/>
              </a:rPr>
              <a:t>Середній шкільний, або підлітковий, вік привертає до себе увагу своїми анатомо-фізіологічними змінами в організмі дитини, особливо пов’язаними зі статевим дозріванням. Ці зміни істотно позначаються на психічному розвитку особистості підлітка, на його пізнавальній діяльності та поведінці, на стосунках у колективі. У підлітків підвищуються пізнавальна активність і розумовий розвиток, зростають допитливість, прагнення пізнати невідоме, зазирнути в майбутнє. </a:t>
            </a:r>
          </a:p>
          <a:p>
            <a:pPr algn="just">
              <a:lnSpc>
                <a:spcPts val="4200"/>
              </a:lnSpc>
              <a:spcBef>
                <a:spcPct val="0"/>
              </a:spcBef>
            </a:pPr>
            <a:r>
              <a:rPr lang="en-US" sz="3000">
                <a:solidFill>
                  <a:srgbClr val="000000"/>
                </a:solidFill>
                <a:latin typeface="Open Sans"/>
                <a:ea typeface="Open Sans"/>
                <a:cs typeface="Open Sans"/>
                <a:sym typeface="Open Sans"/>
              </a:rPr>
              <a:t>Учні середнього шкільного віку помітно виявляють прагнення до самостійності. Але це прагнення при не правильному вихованні може виявлятися у викривлених формах — негативному ставленні до доручень, порад учителів і батьків, невмотивованих вчинках та браваді порушеннями норм поведінки.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11630294" y="0"/>
            <a:ext cx="6657706" cy="10287000"/>
          </a:xfrm>
          <a:custGeom>
            <a:avLst/>
            <a:gdLst/>
            <a:ahLst/>
            <a:cxnLst/>
            <a:rect l="l" t="t" r="r" b="b"/>
            <a:pathLst>
              <a:path w="6657706" h="10287000">
                <a:moveTo>
                  <a:pt x="0" y="0"/>
                </a:moveTo>
                <a:lnTo>
                  <a:pt x="6657706" y="0"/>
                </a:lnTo>
                <a:lnTo>
                  <a:pt x="6657706" y="10287000"/>
                </a:lnTo>
                <a:lnTo>
                  <a:pt x="0" y="10287000"/>
                </a:lnTo>
                <a:lnTo>
                  <a:pt x="0" y="0"/>
                </a:lnTo>
                <a:close/>
              </a:path>
            </a:pathLst>
          </a:custGeom>
          <a:blipFill>
            <a:blip r:embed="rId2" cstate="print"/>
            <a:stretch>
              <a:fillRect l="-189140" t="-2566" b="-2566"/>
            </a:stretch>
          </a:blipFill>
        </p:spPr>
      </p:sp>
      <p:sp>
        <p:nvSpPr>
          <p:cNvPr id="3" name="TextBox 3"/>
          <p:cNvSpPr txBox="1"/>
          <p:nvPr/>
        </p:nvSpPr>
        <p:spPr>
          <a:xfrm>
            <a:off x="1028700" y="971550"/>
            <a:ext cx="10393273" cy="5479064"/>
          </a:xfrm>
          <a:prstGeom prst="rect">
            <a:avLst/>
          </a:prstGeom>
        </p:spPr>
        <p:txBody>
          <a:bodyPr lIns="0" tIns="0" rIns="0" bIns="0" rtlCol="0" anchor="t">
            <a:spAutoFit/>
          </a:bodyPr>
          <a:lstStyle/>
          <a:p>
            <a:pPr algn="just">
              <a:lnSpc>
                <a:spcPts val="4340"/>
              </a:lnSpc>
              <a:spcBef>
                <a:spcPct val="0"/>
              </a:spcBef>
            </a:pPr>
            <a:r>
              <a:rPr lang="uk-UA" sz="3100" dirty="0" smtClean="0">
                <a:solidFill>
                  <a:srgbClr val="000000"/>
                </a:solidFill>
                <a:latin typeface="Open Sans"/>
                <a:ea typeface="Open Sans"/>
                <a:cs typeface="Open Sans"/>
                <a:sym typeface="Open Sans"/>
              </a:rPr>
              <a:t>Це трапляється тоді, коли підліток не включається в життя колективу, не виконує суспільно-корисних доручень, не бачить і не переживає результатів своєї діяльності, а вчителі та батьки не спонукають його до цього, не враховують вікових особливостей його розвитку. У підлітка помітно зменшується навіюваність і міцніє воля, підвищується інтерес до трудової діяльності, змінюються стосунки в колективі, розвиваються і стають більш стійкими моральні почуття, естетичні смаки. </a:t>
            </a:r>
            <a:endParaRPr lang="uk-UA" sz="3100" dirty="0">
              <a:solidFill>
                <a:srgbClr val="000000"/>
              </a:solidFill>
              <a:latin typeface="Open Sans"/>
              <a:ea typeface="Open Sans"/>
              <a:cs typeface="Open Sans"/>
              <a:sym typeface="Open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0" y="0"/>
            <a:ext cx="5908145" cy="10287000"/>
          </a:xfrm>
          <a:custGeom>
            <a:avLst/>
            <a:gdLst/>
            <a:ahLst/>
            <a:cxnLst/>
            <a:rect l="l" t="t" r="r" b="b"/>
            <a:pathLst>
              <a:path w="5908145" h="10287000">
                <a:moveTo>
                  <a:pt x="0" y="0"/>
                </a:moveTo>
                <a:lnTo>
                  <a:pt x="5908145" y="0"/>
                </a:lnTo>
                <a:lnTo>
                  <a:pt x="5908145" y="10287000"/>
                </a:lnTo>
                <a:lnTo>
                  <a:pt x="0" y="10287000"/>
                </a:lnTo>
                <a:lnTo>
                  <a:pt x="0" y="0"/>
                </a:lnTo>
                <a:close/>
              </a:path>
            </a:pathLst>
          </a:custGeom>
          <a:blipFill>
            <a:blip r:embed="rId2" cstate="print"/>
            <a:stretch>
              <a:fillRect l="-89367" r="-71568"/>
            </a:stretch>
          </a:blipFill>
        </p:spPr>
      </p:sp>
      <p:sp>
        <p:nvSpPr>
          <p:cNvPr id="3" name="TextBox 3"/>
          <p:cNvSpPr txBox="1"/>
          <p:nvPr/>
        </p:nvSpPr>
        <p:spPr>
          <a:xfrm>
            <a:off x="6507175" y="1256942"/>
            <a:ext cx="11326288" cy="5889369"/>
          </a:xfrm>
          <a:prstGeom prst="rect">
            <a:avLst/>
          </a:prstGeom>
        </p:spPr>
        <p:txBody>
          <a:bodyPr lIns="0" tIns="0" rIns="0" bIns="0" rtlCol="0" anchor="t">
            <a:spAutoFit/>
          </a:bodyPr>
          <a:lstStyle/>
          <a:p>
            <a:pPr algn="just">
              <a:lnSpc>
                <a:spcPts val="4200"/>
              </a:lnSpc>
              <a:spcBef>
                <a:spcPct val="0"/>
              </a:spcBef>
            </a:pPr>
            <a:r>
              <a:rPr lang="uk-UA" sz="3000" dirty="0" smtClean="0">
                <a:solidFill>
                  <a:srgbClr val="000000"/>
                </a:solidFill>
                <a:latin typeface="Open Sans"/>
                <a:ea typeface="Open Sans"/>
                <a:cs typeface="Open Sans"/>
                <a:sym typeface="Open Sans"/>
              </a:rPr>
              <a:t>У старшому підлітковому віці інтенсивно формуються ідейна спрямованість, світогляд і самосвідомість особистості. Діяльність стає </a:t>
            </a:r>
            <a:r>
              <a:rPr lang="uk-UA" sz="3000" dirty="0" err="1" smtClean="0">
                <a:solidFill>
                  <a:srgbClr val="000000"/>
                </a:solidFill>
                <a:latin typeface="Open Sans"/>
                <a:ea typeface="Open Sans"/>
                <a:cs typeface="Open Sans"/>
                <a:sym typeface="Open Sans"/>
              </a:rPr>
              <a:t>цілеспрямованішою</a:t>
            </a:r>
            <a:r>
              <a:rPr lang="uk-UA" sz="3000" dirty="0" smtClean="0">
                <a:solidFill>
                  <a:srgbClr val="000000"/>
                </a:solidFill>
                <a:latin typeface="Open Sans"/>
                <a:ea typeface="Open Sans"/>
                <a:cs typeface="Open Sans"/>
                <a:sym typeface="Open Sans"/>
              </a:rPr>
              <a:t> і соціально </a:t>
            </a:r>
            <a:r>
              <a:rPr lang="uk-UA" sz="3000" dirty="0" err="1" smtClean="0">
                <a:solidFill>
                  <a:srgbClr val="000000"/>
                </a:solidFill>
                <a:latin typeface="Open Sans"/>
                <a:ea typeface="Open Sans"/>
                <a:cs typeface="Open Sans"/>
                <a:sym typeface="Open Sans"/>
              </a:rPr>
              <a:t>вмотивованішою</a:t>
            </a:r>
            <a:r>
              <a:rPr lang="uk-UA" sz="3000" dirty="0" smtClean="0">
                <a:solidFill>
                  <a:srgbClr val="000000"/>
                </a:solidFill>
                <a:latin typeface="Open Sans"/>
                <a:ea typeface="Open Sans"/>
                <a:cs typeface="Open Sans"/>
                <a:sym typeface="Open Sans"/>
              </a:rPr>
              <a:t>. На особливу увагу заслуговує нове в стосунках між хлопцями та дівчатами: чіткіше визначаються статевий поділ, специфічне у дружбі та поведінці хлопців і дівчат, у них виникає взаємний інтерес.</a:t>
            </a:r>
          </a:p>
          <a:p>
            <a:pPr algn="just">
              <a:lnSpc>
                <a:spcPts val="4200"/>
              </a:lnSpc>
              <a:spcBef>
                <a:spcPct val="0"/>
              </a:spcBef>
            </a:pPr>
            <a:r>
              <a:rPr lang="uk-UA" sz="3000" dirty="0" smtClean="0">
                <a:solidFill>
                  <a:srgbClr val="000000"/>
                </a:solidFill>
                <a:latin typeface="Open Sans"/>
                <a:ea typeface="Open Sans"/>
                <a:cs typeface="Open Sans"/>
                <a:sym typeface="Open Sans"/>
              </a:rPr>
              <a:t> Ці особливості підліткового періоду розвитку потребують великої уваги до організації групової та навчальної діяльності підлітків, дружби і приятелювання й особливо статевого виховання. </a:t>
            </a:r>
            <a:endParaRPr lang="uk-UA" sz="3000" dirty="0">
              <a:solidFill>
                <a:srgbClr val="000000"/>
              </a:solidFill>
              <a:latin typeface="Open Sans"/>
              <a:ea typeface="Open Sans"/>
              <a:cs typeface="Open Sans"/>
              <a:sym typeface="Open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12642070" y="0"/>
            <a:ext cx="5645930" cy="10287000"/>
          </a:xfrm>
          <a:custGeom>
            <a:avLst/>
            <a:gdLst/>
            <a:ahLst/>
            <a:cxnLst/>
            <a:rect l="l" t="t" r="r" b="b"/>
            <a:pathLst>
              <a:path w="5645930" h="10287000">
                <a:moveTo>
                  <a:pt x="0" y="0"/>
                </a:moveTo>
                <a:lnTo>
                  <a:pt x="5645930" y="0"/>
                </a:lnTo>
                <a:lnTo>
                  <a:pt x="5645930" y="10287000"/>
                </a:lnTo>
                <a:lnTo>
                  <a:pt x="0" y="10287000"/>
                </a:lnTo>
                <a:lnTo>
                  <a:pt x="0" y="0"/>
                </a:lnTo>
                <a:close/>
              </a:path>
            </a:pathLst>
          </a:custGeom>
          <a:blipFill>
            <a:blip r:embed="rId2" cstate="print"/>
            <a:stretch>
              <a:fillRect l="-4358" t="-1569" r="-173234"/>
            </a:stretch>
          </a:blipFill>
        </p:spPr>
      </p:sp>
      <p:sp>
        <p:nvSpPr>
          <p:cNvPr id="3" name="TextBox 3"/>
          <p:cNvSpPr txBox="1"/>
          <p:nvPr/>
        </p:nvSpPr>
        <p:spPr>
          <a:xfrm>
            <a:off x="1028700" y="971550"/>
            <a:ext cx="11302365" cy="6381750"/>
          </a:xfrm>
          <a:prstGeom prst="rect">
            <a:avLst/>
          </a:prstGeom>
        </p:spPr>
        <p:txBody>
          <a:bodyPr lIns="0" tIns="0" rIns="0" bIns="0" rtlCol="0" anchor="t">
            <a:spAutoFit/>
          </a:bodyPr>
          <a:lstStyle/>
          <a:p>
            <a:pPr algn="just">
              <a:lnSpc>
                <a:spcPts val="4200"/>
              </a:lnSpc>
              <a:spcBef>
                <a:spcPct val="0"/>
              </a:spcBef>
            </a:pPr>
            <a:r>
              <a:rPr lang="en-US" sz="3000">
                <a:solidFill>
                  <a:srgbClr val="000000"/>
                </a:solidFill>
                <a:latin typeface="Open Sans"/>
                <a:ea typeface="Open Sans"/>
                <a:cs typeface="Open Sans"/>
                <a:sym typeface="Open Sans"/>
              </a:rPr>
              <a:t>Старший шкільний, або молодший юнацький, вік є періодом поглиблення розумового і морального розвитку особистості. У центрі уваги молодшого юнака стають самопізнання та само критичність, які при неправильному вихованні можуть набрати негативних рис самовпевненості, самозакоханості або невпевненості, невіри у свої сили. У цьому віці чітко окреслюються пізнавальні інтереси, схильність займатися певною науковою діяльністю, видом спорту, визначаються професійні нахили. Але ці особливості не завжди бувають глибокими та стійкими, якщо не спрямовуються й не зміцнюються школою, вчителями, досвідченими старшими.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0" y="0"/>
            <a:ext cx="5273640" cy="10287000"/>
          </a:xfrm>
          <a:custGeom>
            <a:avLst/>
            <a:gdLst/>
            <a:ahLst/>
            <a:cxnLst/>
            <a:rect l="l" t="t" r="r" b="b"/>
            <a:pathLst>
              <a:path w="5273640" h="10287000">
                <a:moveTo>
                  <a:pt x="0" y="0"/>
                </a:moveTo>
                <a:lnTo>
                  <a:pt x="5273640" y="0"/>
                </a:lnTo>
                <a:lnTo>
                  <a:pt x="5273640" y="10287000"/>
                </a:lnTo>
                <a:lnTo>
                  <a:pt x="0" y="10287000"/>
                </a:lnTo>
                <a:lnTo>
                  <a:pt x="0" y="0"/>
                </a:lnTo>
                <a:close/>
              </a:path>
            </a:pathLst>
          </a:custGeom>
          <a:blipFill>
            <a:blip r:embed="rId2" cstate="print"/>
            <a:stretch>
              <a:fillRect l="-4096" r="-286032"/>
            </a:stretch>
          </a:blipFill>
        </p:spPr>
      </p:sp>
      <p:sp>
        <p:nvSpPr>
          <p:cNvPr id="3" name="TextBox 3"/>
          <p:cNvSpPr txBox="1"/>
          <p:nvPr/>
        </p:nvSpPr>
        <p:spPr>
          <a:xfrm>
            <a:off x="5717701" y="1196140"/>
            <a:ext cx="11804757" cy="6966587"/>
          </a:xfrm>
          <a:prstGeom prst="rect">
            <a:avLst/>
          </a:prstGeom>
        </p:spPr>
        <p:txBody>
          <a:bodyPr lIns="0" tIns="0" rIns="0" bIns="0" rtlCol="0" anchor="t">
            <a:spAutoFit/>
          </a:bodyPr>
          <a:lstStyle/>
          <a:p>
            <a:pPr algn="just">
              <a:lnSpc>
                <a:spcPts val="4200"/>
              </a:lnSpc>
              <a:spcBef>
                <a:spcPct val="0"/>
              </a:spcBef>
            </a:pPr>
            <a:r>
              <a:rPr lang="uk-UA" sz="3000" dirty="0" smtClean="0">
                <a:solidFill>
                  <a:srgbClr val="000000"/>
                </a:solidFill>
                <a:latin typeface="Open Sans"/>
                <a:ea typeface="Open Sans"/>
                <a:cs typeface="Open Sans"/>
                <a:sym typeface="Open Sans"/>
              </a:rPr>
              <a:t>Молодший юнацький вік — це період формування стійкої дружби і приятелювання, зокрема між юнаками та дівчатами, усталення вольових якостей, рис характеру, застосування засвоєних морально-політичних позицій. Властива старшому шкільному вікові спрямованість на прагнення разом з колективом реалізувати свої задуми є важливим чинником морального й розумового формування особистості в цей період. На розвитку особистості позначаються уклад суспільного життя, досягнення науки і техніки, багатство інформації, одержуваної через </a:t>
            </a:r>
            <a:r>
              <a:rPr lang="uk-UA" sz="3000" dirty="0" err="1" smtClean="0">
                <a:solidFill>
                  <a:srgbClr val="000000"/>
                </a:solidFill>
                <a:latin typeface="Open Sans"/>
                <a:ea typeface="Open Sans"/>
                <a:cs typeface="Open Sans"/>
                <a:sym typeface="Open Sans"/>
              </a:rPr>
              <a:t>інтернет-ресурси</a:t>
            </a:r>
            <a:r>
              <a:rPr lang="uk-UA" sz="3000" dirty="0" smtClean="0">
                <a:solidFill>
                  <a:srgbClr val="000000"/>
                </a:solidFill>
                <a:latin typeface="Open Sans"/>
                <a:ea typeface="Open Sans"/>
                <a:cs typeface="Open Sans"/>
                <a:sym typeface="Open Sans"/>
              </a:rPr>
              <a:t>, </a:t>
            </a:r>
            <a:r>
              <a:rPr lang="uk-UA" sz="3000" dirty="0" smtClean="0">
                <a:solidFill>
                  <a:srgbClr val="000000"/>
                </a:solidFill>
                <a:latin typeface="Open Sans"/>
                <a:ea typeface="Open Sans"/>
                <a:cs typeface="Open Sans"/>
                <a:sym typeface="Open Sans"/>
              </a:rPr>
              <a:t>кіно, радіо, телебачення, книги. Тому не можна обмежуватися суто шкільними засобами навчання та виховання підростаючої генерації. </a:t>
            </a:r>
            <a:endParaRPr lang="uk-UA" sz="3000" dirty="0">
              <a:solidFill>
                <a:srgbClr val="000000"/>
              </a:solidFill>
              <a:latin typeface="Open Sans"/>
              <a:ea typeface="Open Sans"/>
              <a:cs typeface="Open Sans"/>
              <a:sym typeface="Ope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622001" y="2003989"/>
            <a:ext cx="12163610" cy="4780915"/>
          </a:xfrm>
          <a:prstGeom prst="rect">
            <a:avLst/>
          </a:prstGeom>
        </p:spPr>
        <p:txBody>
          <a:bodyPr lIns="0" tIns="0" rIns="0" bIns="0" rtlCol="0" anchor="t">
            <a:spAutoFit/>
          </a:bodyPr>
          <a:lstStyle/>
          <a:p>
            <a:pPr algn="just">
              <a:lnSpc>
                <a:spcPts val="4759"/>
              </a:lnSpc>
              <a:spcBef>
                <a:spcPct val="0"/>
              </a:spcBef>
            </a:pPr>
            <a:r>
              <a:rPr lang="en-US" sz="3399">
                <a:solidFill>
                  <a:srgbClr val="000000"/>
                </a:solidFill>
                <a:latin typeface="Open Sans"/>
                <a:ea typeface="Open Sans"/>
                <a:cs typeface="Open Sans"/>
                <a:sym typeface="Open Sans"/>
              </a:rPr>
              <a:t>Останніми десятиріччями помітне прискорення, або акселерація, фізичного й розумового розвитку дітей. Дослідженнями доведено, що зрілість настає на 2–3 роки раніше, ніж вона наставала на початку XX сторіччя. Відповідно раніше починається і статеве дозрівання. Разом з тим виявляється розбіжність між розумовим розвитком і невмінням керувати собою, що спричинює порушення норм соціальної поведінки. </a:t>
            </a:r>
          </a:p>
        </p:txBody>
      </p:sp>
      <p:sp>
        <p:nvSpPr>
          <p:cNvPr id="3" name="Freeform 3"/>
          <p:cNvSpPr/>
          <p:nvPr/>
        </p:nvSpPr>
        <p:spPr>
          <a:xfrm>
            <a:off x="13137473" y="0"/>
            <a:ext cx="5150527" cy="10287000"/>
          </a:xfrm>
          <a:custGeom>
            <a:avLst/>
            <a:gdLst/>
            <a:ahLst/>
            <a:cxnLst/>
            <a:rect l="l" t="t" r="r" b="b"/>
            <a:pathLst>
              <a:path w="5150527" h="10287000">
                <a:moveTo>
                  <a:pt x="0" y="0"/>
                </a:moveTo>
                <a:lnTo>
                  <a:pt x="5150527" y="0"/>
                </a:lnTo>
                <a:lnTo>
                  <a:pt x="5150527" y="10287000"/>
                </a:lnTo>
                <a:lnTo>
                  <a:pt x="0" y="10287000"/>
                </a:lnTo>
                <a:lnTo>
                  <a:pt x="0" y="0"/>
                </a:lnTo>
                <a:close/>
              </a:path>
            </a:pathLst>
          </a:custGeom>
          <a:blipFill>
            <a:blip r:embed="rId2" cstate="print"/>
            <a:stretch>
              <a:fillRect l="-273750" t="-2566" b="-2566"/>
            </a:stretch>
          </a:blipFill>
        </p:spPr>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0" y="0"/>
            <a:ext cx="5289808" cy="10287000"/>
          </a:xfrm>
          <a:custGeom>
            <a:avLst/>
            <a:gdLst/>
            <a:ahLst/>
            <a:cxnLst/>
            <a:rect l="l" t="t" r="r" b="b"/>
            <a:pathLst>
              <a:path w="5289808" h="10287000">
                <a:moveTo>
                  <a:pt x="0" y="0"/>
                </a:moveTo>
                <a:lnTo>
                  <a:pt x="5289808" y="0"/>
                </a:lnTo>
                <a:lnTo>
                  <a:pt x="5289808" y="10287000"/>
                </a:lnTo>
                <a:lnTo>
                  <a:pt x="0" y="10287000"/>
                </a:lnTo>
                <a:lnTo>
                  <a:pt x="0" y="0"/>
                </a:lnTo>
                <a:close/>
              </a:path>
            </a:pathLst>
          </a:custGeom>
          <a:blipFill>
            <a:blip r:embed="rId2" cstate="print"/>
            <a:stretch>
              <a:fillRect l="-22120" r="-11738"/>
            </a:stretch>
          </a:blipFill>
        </p:spPr>
      </p:sp>
      <p:sp>
        <p:nvSpPr>
          <p:cNvPr id="3" name="TextBox 3"/>
          <p:cNvSpPr txBox="1"/>
          <p:nvPr/>
        </p:nvSpPr>
        <p:spPr>
          <a:xfrm>
            <a:off x="5717701" y="1897327"/>
            <a:ext cx="11541599" cy="4180840"/>
          </a:xfrm>
          <a:prstGeom prst="rect">
            <a:avLst/>
          </a:prstGeom>
        </p:spPr>
        <p:txBody>
          <a:bodyPr lIns="0" tIns="0" rIns="0" bIns="0" rtlCol="0" anchor="t">
            <a:spAutoFit/>
          </a:bodyPr>
          <a:lstStyle/>
          <a:p>
            <a:pPr algn="just">
              <a:lnSpc>
                <a:spcPts val="4759"/>
              </a:lnSpc>
              <a:spcBef>
                <a:spcPct val="0"/>
              </a:spcBef>
            </a:pPr>
            <a:r>
              <a:rPr lang="en-US" sz="3399">
                <a:solidFill>
                  <a:srgbClr val="000000"/>
                </a:solidFill>
                <a:latin typeface="Open Sans"/>
                <a:ea typeface="Open Sans"/>
                <a:cs typeface="Open Sans"/>
                <a:sym typeface="Open Sans"/>
              </a:rPr>
              <a:t>Акселерація розвитку особистості потребує значної перебудови навчального процесу у змісті, засобах, організації життя дітей. Діяльність і поведінка людини залежать не тільки від вікових, а й від індивідуальних її особливостей. Індивідуальні особливості особистості за природою та походженням бувають природжені та набуті за життя.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12379855" y="0"/>
            <a:ext cx="5908145" cy="10287000"/>
          </a:xfrm>
          <a:custGeom>
            <a:avLst/>
            <a:gdLst/>
            <a:ahLst/>
            <a:cxnLst/>
            <a:rect l="l" t="t" r="r" b="b"/>
            <a:pathLst>
              <a:path w="5908145" h="10287000">
                <a:moveTo>
                  <a:pt x="0" y="0"/>
                </a:moveTo>
                <a:lnTo>
                  <a:pt x="5908145" y="0"/>
                </a:lnTo>
                <a:lnTo>
                  <a:pt x="5908145" y="10287000"/>
                </a:lnTo>
                <a:lnTo>
                  <a:pt x="0" y="10287000"/>
                </a:lnTo>
                <a:lnTo>
                  <a:pt x="0" y="0"/>
                </a:lnTo>
                <a:close/>
              </a:path>
            </a:pathLst>
          </a:custGeom>
          <a:blipFill>
            <a:blip r:embed="rId2" cstate="print"/>
            <a:stretch>
              <a:fillRect l="-89367" r="-71568"/>
            </a:stretch>
          </a:blipFill>
        </p:spPr>
      </p:sp>
      <p:sp>
        <p:nvSpPr>
          <p:cNvPr id="3" name="TextBox 3"/>
          <p:cNvSpPr txBox="1"/>
          <p:nvPr/>
        </p:nvSpPr>
        <p:spPr>
          <a:xfrm>
            <a:off x="406690" y="962025"/>
            <a:ext cx="11637293" cy="7345281"/>
          </a:xfrm>
          <a:prstGeom prst="rect">
            <a:avLst/>
          </a:prstGeom>
        </p:spPr>
        <p:txBody>
          <a:bodyPr lIns="0" tIns="0" rIns="0" bIns="0" rtlCol="0" anchor="t">
            <a:spAutoFit/>
          </a:bodyPr>
          <a:lstStyle/>
          <a:p>
            <a:pPr algn="just">
              <a:lnSpc>
                <a:spcPts val="4759"/>
              </a:lnSpc>
              <a:spcBef>
                <a:spcPct val="0"/>
              </a:spcBef>
            </a:pPr>
            <a:r>
              <a:rPr lang="uk-UA" sz="3399" dirty="0" smtClean="0">
                <a:solidFill>
                  <a:srgbClr val="000000"/>
                </a:solidFill>
                <a:latin typeface="Open Sans"/>
                <a:ea typeface="Open Sans"/>
                <a:cs typeface="Open Sans"/>
                <a:sym typeface="Open Sans"/>
              </a:rPr>
              <a:t>До природжених належать фізичні особливості, з якими дитина народжується. Серед них важливу роль відіграють типологічні особливості нервової системи — сила, врівноваженість і рухливість, що є фізіологічним підґрунтям темпераменту. Природжені індивідуальні особливості у процесі виховання, під впливом умов життя змінюються. </a:t>
            </a:r>
          </a:p>
          <a:p>
            <a:pPr algn="just">
              <a:lnSpc>
                <a:spcPts val="4759"/>
              </a:lnSpc>
              <a:spcBef>
                <a:spcPct val="0"/>
              </a:spcBef>
            </a:pPr>
            <a:r>
              <a:rPr lang="uk-UA" sz="3399" dirty="0" smtClean="0">
                <a:solidFill>
                  <a:srgbClr val="000000"/>
                </a:solidFill>
                <a:latin typeface="Open Sans"/>
                <a:ea typeface="Open Sans"/>
                <a:cs typeface="Open Sans"/>
                <a:sym typeface="Open Sans"/>
              </a:rPr>
              <a:t>Серед набутих у процесі навчання, виховання та діяльності індивідуальних особливостей найважливішими є спрямованість особистості, її інтереси, здібності, ідеали та переконання, риси характеру. </a:t>
            </a:r>
            <a:endParaRPr lang="uk-UA" sz="3399" dirty="0">
              <a:solidFill>
                <a:srgbClr val="000000"/>
              </a:solidFill>
              <a:latin typeface="Open Sans"/>
              <a:ea typeface="Open Sans"/>
              <a:cs typeface="Open Sans"/>
              <a:sym typeface="Open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8660288" y="1281297"/>
            <a:ext cx="9221022" cy="5793105"/>
          </a:xfrm>
          <a:prstGeom prst="rect">
            <a:avLst/>
          </a:prstGeom>
        </p:spPr>
        <p:txBody>
          <a:bodyPr lIns="0" tIns="0" rIns="0" bIns="0" rtlCol="0" anchor="t">
            <a:spAutoFit/>
          </a:bodyPr>
          <a:lstStyle/>
          <a:p>
            <a:pPr algn="just">
              <a:lnSpc>
                <a:spcPts val="4620"/>
              </a:lnSpc>
              <a:spcBef>
                <a:spcPct val="0"/>
              </a:spcBef>
            </a:pPr>
            <a:r>
              <a:rPr lang="en-US" sz="3300">
                <a:solidFill>
                  <a:srgbClr val="000000"/>
                </a:solidFill>
                <a:latin typeface="Open Sans"/>
                <a:ea typeface="Open Sans"/>
                <a:cs typeface="Open Sans"/>
                <a:sym typeface="Open Sans"/>
              </a:rPr>
              <a:t>Природжені та набуті за життя індивідуальні особливості під впливом виховання змінюються, але більшість з них має стійкий характер, і тому вони позначаються на діяльності та поведінці особистості. </a:t>
            </a:r>
          </a:p>
          <a:p>
            <a:pPr algn="just">
              <a:lnSpc>
                <a:spcPts val="4620"/>
              </a:lnSpc>
              <a:spcBef>
                <a:spcPct val="0"/>
              </a:spcBef>
            </a:pPr>
            <a:r>
              <a:rPr lang="en-US" sz="3300">
                <a:solidFill>
                  <a:srgbClr val="000000"/>
                </a:solidFill>
                <a:latin typeface="Open Sans"/>
                <a:ea typeface="Open Sans"/>
                <a:cs typeface="Open Sans"/>
                <a:sym typeface="Open Sans"/>
              </a:rPr>
              <a:t>Успішне керування формуванням особистості потребує досконалого знання психологічних особливостей розвитку дитини та його використання у навчальній роботі. </a:t>
            </a:r>
          </a:p>
        </p:txBody>
      </p:sp>
      <p:sp>
        <p:nvSpPr>
          <p:cNvPr id="3" name="Freeform 3"/>
          <p:cNvSpPr/>
          <p:nvPr/>
        </p:nvSpPr>
        <p:spPr>
          <a:xfrm>
            <a:off x="0" y="0"/>
            <a:ext cx="8253589" cy="10287000"/>
          </a:xfrm>
          <a:custGeom>
            <a:avLst/>
            <a:gdLst/>
            <a:ahLst/>
            <a:cxnLst/>
            <a:rect l="l" t="t" r="r" b="b"/>
            <a:pathLst>
              <a:path w="8253589" h="10287000">
                <a:moveTo>
                  <a:pt x="0" y="0"/>
                </a:moveTo>
                <a:lnTo>
                  <a:pt x="8253589" y="0"/>
                </a:lnTo>
                <a:lnTo>
                  <a:pt x="8253589" y="10287000"/>
                </a:lnTo>
                <a:lnTo>
                  <a:pt x="0" y="10287000"/>
                </a:lnTo>
                <a:lnTo>
                  <a:pt x="0" y="0"/>
                </a:lnTo>
                <a:close/>
              </a:path>
            </a:pathLst>
          </a:custGeom>
          <a:blipFill>
            <a:blip r:embed="rId2" cstate="print"/>
            <a:stretch>
              <a:fillRect t="-52801" r="-269698" b="-2183"/>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sp>
        <p:nvSpPr>
          <p:cNvPr id="2" name="Freeform 2"/>
          <p:cNvSpPr/>
          <p:nvPr/>
        </p:nvSpPr>
        <p:spPr>
          <a:xfrm>
            <a:off x="11630294" y="0"/>
            <a:ext cx="6657706" cy="10287000"/>
          </a:xfrm>
          <a:custGeom>
            <a:avLst/>
            <a:gdLst/>
            <a:ahLst/>
            <a:cxnLst/>
            <a:rect l="l" t="t" r="r" b="b"/>
            <a:pathLst>
              <a:path w="6657706" h="10287000">
                <a:moveTo>
                  <a:pt x="0" y="0"/>
                </a:moveTo>
                <a:lnTo>
                  <a:pt x="6657706" y="0"/>
                </a:lnTo>
                <a:lnTo>
                  <a:pt x="6657706" y="10287000"/>
                </a:lnTo>
                <a:lnTo>
                  <a:pt x="0" y="10287000"/>
                </a:lnTo>
                <a:lnTo>
                  <a:pt x="0" y="0"/>
                </a:lnTo>
                <a:close/>
              </a:path>
            </a:pathLst>
          </a:custGeom>
          <a:blipFill>
            <a:blip r:embed="rId2" cstate="print"/>
            <a:stretch>
              <a:fillRect l="-189140" t="-2566" b="-2566"/>
            </a:stretch>
          </a:blipFill>
        </p:spPr>
      </p:sp>
      <p:sp>
        <p:nvSpPr>
          <p:cNvPr id="3" name="TextBox 3"/>
          <p:cNvSpPr txBox="1"/>
          <p:nvPr/>
        </p:nvSpPr>
        <p:spPr>
          <a:xfrm>
            <a:off x="622001" y="1224943"/>
            <a:ext cx="10704278" cy="1834533"/>
          </a:xfrm>
          <a:prstGeom prst="rect">
            <a:avLst/>
          </a:prstGeom>
        </p:spPr>
        <p:txBody>
          <a:bodyPr lIns="0" tIns="0" rIns="0" bIns="0" rtlCol="0" anchor="t">
            <a:spAutoFit/>
          </a:bodyPr>
          <a:lstStyle/>
          <a:p>
            <a:pPr algn="just">
              <a:lnSpc>
                <a:spcPts val="4933"/>
              </a:lnSpc>
              <a:spcBef>
                <a:spcPct val="0"/>
              </a:spcBef>
            </a:pPr>
            <a:r>
              <a:rPr lang="en-US" sz="3524" b="1">
                <a:solidFill>
                  <a:srgbClr val="004AAD"/>
                </a:solidFill>
                <a:latin typeface="Open Sans Bold"/>
                <a:ea typeface="Open Sans Bold"/>
                <a:cs typeface="Open Sans Bold"/>
                <a:sym typeface="Open Sans Bold"/>
              </a:rPr>
              <a:t>Особистість — соціальна істота, суб’єкт пізнання, активний діяч суспільного розвитку. </a:t>
            </a:r>
          </a:p>
        </p:txBody>
      </p:sp>
      <p:sp>
        <p:nvSpPr>
          <p:cNvPr id="4" name="TextBox 4"/>
          <p:cNvSpPr txBox="1"/>
          <p:nvPr/>
        </p:nvSpPr>
        <p:spPr>
          <a:xfrm>
            <a:off x="622001" y="3311510"/>
            <a:ext cx="10225808" cy="5631198"/>
          </a:xfrm>
          <a:prstGeom prst="rect">
            <a:avLst/>
          </a:prstGeom>
        </p:spPr>
        <p:txBody>
          <a:bodyPr lIns="0" tIns="0" rIns="0" bIns="0" rtlCol="0" anchor="t">
            <a:spAutoFit/>
          </a:bodyPr>
          <a:lstStyle/>
          <a:p>
            <a:pPr algn="just">
              <a:lnSpc>
                <a:spcPts val="4094"/>
              </a:lnSpc>
              <a:spcBef>
                <a:spcPct val="0"/>
              </a:spcBef>
            </a:pPr>
            <a:r>
              <a:rPr lang="en-US" sz="2924" b="1" dirty="0" err="1">
                <a:solidFill>
                  <a:srgbClr val="000000"/>
                </a:solidFill>
                <a:latin typeface="Open Sans Bold"/>
                <a:ea typeface="Open Sans Bold"/>
                <a:cs typeface="Open Sans Bold"/>
                <a:sym typeface="Open Sans Bold"/>
              </a:rPr>
              <a:t>Характерними</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ознаками</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особистості</a:t>
            </a:r>
            <a:r>
              <a:rPr lang="en-US" sz="2924" b="1" dirty="0">
                <a:solidFill>
                  <a:srgbClr val="000000"/>
                </a:solidFill>
                <a:latin typeface="Open Sans Bold"/>
                <a:ea typeface="Open Sans Bold"/>
                <a:cs typeface="Open Sans Bold"/>
                <a:sym typeface="Open Sans Bold"/>
              </a:rPr>
              <a:t> є </a:t>
            </a:r>
            <a:r>
              <a:rPr lang="en-US" sz="2924" b="1" dirty="0" err="1">
                <a:solidFill>
                  <a:srgbClr val="000000"/>
                </a:solidFill>
                <a:latin typeface="Open Sans Bold"/>
                <a:ea typeface="Open Sans Bold"/>
                <a:cs typeface="Open Sans Bold"/>
                <a:sym typeface="Open Sans Bold"/>
              </a:rPr>
              <a:t>наявність</a:t>
            </a:r>
            <a:r>
              <a:rPr lang="en-US" sz="2924" b="1" dirty="0">
                <a:solidFill>
                  <a:srgbClr val="000000"/>
                </a:solidFill>
                <a:latin typeface="Open Sans Bold"/>
                <a:ea typeface="Open Sans Bold"/>
                <a:cs typeface="Open Sans Bold"/>
                <a:sym typeface="Open Sans Bold"/>
              </a:rPr>
              <a:t> у </a:t>
            </a:r>
            <a:r>
              <a:rPr lang="en-US" sz="2924" b="1" dirty="0" err="1">
                <a:solidFill>
                  <a:srgbClr val="000000"/>
                </a:solidFill>
                <a:latin typeface="Open Sans Bold"/>
                <a:ea typeface="Open Sans Bold"/>
                <a:cs typeface="Open Sans Bold"/>
                <a:sym typeface="Open Sans Bold"/>
              </a:rPr>
              <a:t>неї</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свідомості</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виконувані</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нею</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суспільні</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ролі</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суспільно</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корисна</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спрямованість</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її</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діяльності</a:t>
            </a:r>
            <a:r>
              <a:rPr lang="en-US" sz="2924" b="1" dirty="0">
                <a:solidFill>
                  <a:srgbClr val="000000"/>
                </a:solidFill>
                <a:latin typeface="Open Sans Bold"/>
                <a:ea typeface="Open Sans Bold"/>
                <a:cs typeface="Open Sans Bold"/>
                <a:sym typeface="Open Sans Bold"/>
              </a:rPr>
              <a:t>. </a:t>
            </a:r>
          </a:p>
          <a:p>
            <a:pPr algn="just">
              <a:lnSpc>
                <a:spcPts val="4094"/>
              </a:lnSpc>
              <a:spcBef>
                <a:spcPct val="0"/>
              </a:spcBef>
            </a:pPr>
            <a:r>
              <a:rPr lang="en-US" sz="2924" b="1" dirty="0" err="1">
                <a:solidFill>
                  <a:srgbClr val="000000"/>
                </a:solidFill>
                <a:latin typeface="Open Sans Bold"/>
                <a:ea typeface="Open Sans Bold"/>
                <a:cs typeface="Open Sans Bold"/>
                <a:sym typeface="Open Sans Bold"/>
              </a:rPr>
              <a:t>Однією</a:t>
            </a:r>
            <a:r>
              <a:rPr lang="en-US" sz="2924" b="1" dirty="0">
                <a:solidFill>
                  <a:srgbClr val="000000"/>
                </a:solidFill>
                <a:latin typeface="Open Sans Bold"/>
                <a:ea typeface="Open Sans Bold"/>
                <a:cs typeface="Open Sans Bold"/>
                <a:sym typeface="Open Sans Bold"/>
              </a:rPr>
              <a:t> з </a:t>
            </a:r>
            <a:r>
              <a:rPr lang="en-US" sz="2924" b="1" dirty="0" err="1">
                <a:solidFill>
                  <a:srgbClr val="000000"/>
                </a:solidFill>
                <a:latin typeface="Open Sans Bold"/>
                <a:ea typeface="Open Sans Bold"/>
                <a:cs typeface="Open Sans Bold"/>
                <a:sym typeface="Open Sans Bold"/>
              </a:rPr>
              <a:t>найяскравіших</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характеристик</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особистості</a:t>
            </a:r>
            <a:r>
              <a:rPr lang="en-US" sz="2924" b="1" dirty="0">
                <a:solidFill>
                  <a:srgbClr val="000000"/>
                </a:solidFill>
                <a:latin typeface="Open Sans Bold"/>
                <a:ea typeface="Open Sans Bold"/>
                <a:cs typeface="Open Sans Bold"/>
                <a:sym typeface="Open Sans Bold"/>
              </a:rPr>
              <a:t> є </a:t>
            </a:r>
            <a:r>
              <a:rPr lang="en-US" sz="2924" b="1" dirty="0" err="1">
                <a:solidFill>
                  <a:srgbClr val="000000"/>
                </a:solidFill>
                <a:latin typeface="Open Sans Bold"/>
                <a:ea typeface="Open Sans Bold"/>
                <a:cs typeface="Open Sans Bold"/>
                <a:sym typeface="Open Sans Bold"/>
              </a:rPr>
              <a:t>її</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індивідуальність</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під</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якою</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розуміють</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своєрідне</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неповторне</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поєднання</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таких</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психологічних</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особливостей</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людини</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як</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характер</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темперамент</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особливості</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перебігу</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психічних</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процесів</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сприймання</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пам’яті</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мислення</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мовлення</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почуттів</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волі</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особливості</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її</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мотиваційної</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сфери</a:t>
            </a:r>
            <a:r>
              <a:rPr lang="en-US" sz="2924" b="1" dirty="0">
                <a:solidFill>
                  <a:srgbClr val="000000"/>
                </a:solidFill>
                <a:latin typeface="Open Sans Bold"/>
                <a:ea typeface="Open Sans Bold"/>
                <a:cs typeface="Open Sans Bold"/>
                <a:sym typeface="Open Sans Bold"/>
              </a:rPr>
              <a:t>, </a:t>
            </a:r>
            <a:r>
              <a:rPr lang="en-US" sz="2924" b="1" dirty="0" err="1">
                <a:solidFill>
                  <a:srgbClr val="000000"/>
                </a:solidFill>
                <a:latin typeface="Open Sans Bold"/>
                <a:ea typeface="Open Sans Bold"/>
                <a:cs typeface="Open Sans Bold"/>
                <a:sym typeface="Open Sans Bold"/>
              </a:rPr>
              <a:t>спрямованості</a:t>
            </a:r>
            <a:r>
              <a:rPr lang="en-US" sz="2924" b="1" dirty="0">
                <a:solidFill>
                  <a:srgbClr val="000000"/>
                </a:solidFill>
                <a:latin typeface="Open Sans Bold"/>
                <a:ea typeface="Open Sans Bold"/>
                <a:cs typeface="Open Sans Bold"/>
                <a:sym typeface="Open Sans Bold"/>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785072" y="1775423"/>
            <a:ext cx="4899660" cy="580390"/>
          </a:xfrm>
          <a:prstGeom prst="rect">
            <a:avLst/>
          </a:prstGeom>
        </p:spPr>
        <p:txBody>
          <a:bodyPr lIns="0" tIns="0" rIns="0" bIns="0" rtlCol="0" anchor="t">
            <a:spAutoFit/>
          </a:bodyPr>
          <a:lstStyle/>
          <a:p>
            <a:pPr algn="ctr">
              <a:lnSpc>
                <a:spcPts val="4759"/>
              </a:lnSpc>
              <a:spcBef>
                <a:spcPct val="0"/>
              </a:spcBef>
            </a:pPr>
            <a:r>
              <a:rPr lang="en-US" sz="3399">
                <a:solidFill>
                  <a:srgbClr val="000000"/>
                </a:solidFill>
                <a:latin typeface="Open Sans"/>
                <a:ea typeface="Open Sans"/>
                <a:cs typeface="Open Sans"/>
                <a:sym typeface="Open Sans"/>
              </a:rPr>
              <a:t>Використане джерело: </a:t>
            </a:r>
          </a:p>
        </p:txBody>
      </p:sp>
      <p:sp>
        <p:nvSpPr>
          <p:cNvPr id="3" name="Freeform 3"/>
          <p:cNvSpPr/>
          <p:nvPr/>
        </p:nvSpPr>
        <p:spPr>
          <a:xfrm>
            <a:off x="12751192" y="0"/>
            <a:ext cx="5536808" cy="10287000"/>
          </a:xfrm>
          <a:custGeom>
            <a:avLst/>
            <a:gdLst/>
            <a:ahLst/>
            <a:cxnLst/>
            <a:rect l="l" t="t" r="r" b="b"/>
            <a:pathLst>
              <a:path w="5536808" h="10287000">
                <a:moveTo>
                  <a:pt x="0" y="0"/>
                </a:moveTo>
                <a:lnTo>
                  <a:pt x="5536808" y="0"/>
                </a:lnTo>
                <a:lnTo>
                  <a:pt x="5536808" y="10287000"/>
                </a:lnTo>
                <a:lnTo>
                  <a:pt x="0" y="10287000"/>
                </a:lnTo>
                <a:lnTo>
                  <a:pt x="0" y="0"/>
                </a:lnTo>
                <a:close/>
              </a:path>
            </a:pathLst>
          </a:custGeom>
          <a:blipFill>
            <a:blip r:embed="rId2" cstate="print"/>
            <a:stretch>
              <a:fillRect l="-17253" r="-254332"/>
            </a:stretch>
          </a:blipFill>
        </p:spPr>
      </p:sp>
      <p:sp>
        <p:nvSpPr>
          <p:cNvPr id="4" name="TextBox 4"/>
          <p:cNvSpPr txBox="1"/>
          <p:nvPr/>
        </p:nvSpPr>
        <p:spPr>
          <a:xfrm>
            <a:off x="478460" y="3362960"/>
            <a:ext cx="11445905" cy="1780540"/>
          </a:xfrm>
          <a:prstGeom prst="rect">
            <a:avLst/>
          </a:prstGeom>
        </p:spPr>
        <p:txBody>
          <a:bodyPr lIns="0" tIns="0" rIns="0" bIns="0" rtlCol="0" anchor="t">
            <a:spAutoFit/>
          </a:bodyPr>
          <a:lstStyle/>
          <a:p>
            <a:pPr algn="just">
              <a:lnSpc>
                <a:spcPts val="4759"/>
              </a:lnSpc>
              <a:spcBef>
                <a:spcPct val="0"/>
              </a:spcBef>
            </a:pPr>
            <a:r>
              <a:rPr lang="en-US" sz="3399">
                <a:solidFill>
                  <a:srgbClr val="000000"/>
                </a:solidFill>
                <a:latin typeface="Open Sans"/>
                <a:ea typeface="Open Sans"/>
                <a:cs typeface="Open Sans"/>
                <a:sym typeface="Open Sans"/>
              </a:rPr>
              <a:t>Максименко С.Д. Загальна психологія. Видання 3-тє, перероблене та доповнене. Навчаль ний посібник. – К.: Центр учбової літератури, 2021-2 72 c.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0" y="0"/>
            <a:ext cx="5871727" cy="10287000"/>
          </a:xfrm>
          <a:custGeom>
            <a:avLst/>
            <a:gdLst/>
            <a:ahLst/>
            <a:cxnLst/>
            <a:rect l="l" t="t" r="r" b="b"/>
            <a:pathLst>
              <a:path w="5871727" h="10287000">
                <a:moveTo>
                  <a:pt x="0" y="0"/>
                </a:moveTo>
                <a:lnTo>
                  <a:pt x="5871727" y="0"/>
                </a:lnTo>
                <a:lnTo>
                  <a:pt x="5871727" y="10287000"/>
                </a:lnTo>
                <a:lnTo>
                  <a:pt x="0" y="10287000"/>
                </a:lnTo>
                <a:lnTo>
                  <a:pt x="0" y="0"/>
                </a:lnTo>
                <a:close/>
              </a:path>
            </a:pathLst>
          </a:custGeom>
          <a:blipFill>
            <a:blip r:embed="rId2" cstate="print"/>
            <a:stretch>
              <a:fillRect l="-3679" r="-246711"/>
            </a:stretch>
          </a:blipFill>
        </p:spPr>
      </p:sp>
      <p:sp>
        <p:nvSpPr>
          <p:cNvPr id="3" name="TextBox 3"/>
          <p:cNvSpPr txBox="1"/>
          <p:nvPr/>
        </p:nvSpPr>
        <p:spPr>
          <a:xfrm>
            <a:off x="6507185" y="616785"/>
            <a:ext cx="11087035" cy="3180733"/>
          </a:xfrm>
          <a:prstGeom prst="rect">
            <a:avLst/>
          </a:prstGeom>
        </p:spPr>
        <p:txBody>
          <a:bodyPr lIns="0" tIns="0" rIns="0" bIns="0" rtlCol="0" anchor="t">
            <a:spAutoFit/>
          </a:bodyPr>
          <a:lstStyle/>
          <a:p>
            <a:pPr algn="just">
              <a:lnSpc>
                <a:spcPts val="4234"/>
              </a:lnSpc>
              <a:spcBef>
                <a:spcPct val="0"/>
              </a:spcBef>
            </a:pPr>
            <a:r>
              <a:rPr lang="uk-UA" sz="3024" dirty="0" smtClean="0">
                <a:solidFill>
                  <a:srgbClr val="000000"/>
                </a:solidFill>
                <a:latin typeface="Open Sans"/>
                <a:ea typeface="Open Sans"/>
                <a:cs typeface="Open Sans"/>
                <a:sym typeface="Open Sans"/>
              </a:rPr>
              <a:t>Особистість завжди конкретно-історична, вона є продуктом тієї доби і тих суспільно економічних відносин, сучасницею та учасницею яких вона є. Вивчення особистості за суттю — це історичне дослідження процесу становлення особистості за певних соціальних умов доби, певного суспільного ладу. </a:t>
            </a:r>
            <a:endParaRPr lang="uk-UA" sz="3024" dirty="0">
              <a:solidFill>
                <a:srgbClr val="000000"/>
              </a:solidFill>
              <a:latin typeface="Open Sans"/>
              <a:ea typeface="Open Sans"/>
              <a:cs typeface="Open Sans"/>
              <a:sym typeface="Open Sans"/>
            </a:endParaRPr>
          </a:p>
        </p:txBody>
      </p:sp>
      <p:sp>
        <p:nvSpPr>
          <p:cNvPr id="4" name="TextBox 4"/>
          <p:cNvSpPr txBox="1"/>
          <p:nvPr/>
        </p:nvSpPr>
        <p:spPr>
          <a:xfrm>
            <a:off x="6507185" y="5010767"/>
            <a:ext cx="11087035" cy="3770263"/>
          </a:xfrm>
          <a:prstGeom prst="rect">
            <a:avLst/>
          </a:prstGeom>
        </p:spPr>
        <p:txBody>
          <a:bodyPr lIns="0" tIns="0" rIns="0" bIns="0" rtlCol="0" anchor="t">
            <a:spAutoFit/>
          </a:bodyPr>
          <a:lstStyle/>
          <a:p>
            <a:pPr algn="just">
              <a:lnSpc>
                <a:spcPts val="4234"/>
              </a:lnSpc>
              <a:spcBef>
                <a:spcPct val="0"/>
              </a:spcBef>
            </a:pPr>
            <a:r>
              <a:rPr lang="uk-UA" sz="3024" dirty="0" smtClean="0">
                <a:solidFill>
                  <a:srgbClr val="000000"/>
                </a:solidFill>
                <a:latin typeface="Open Sans"/>
                <a:ea typeface="Open Sans"/>
                <a:cs typeface="Open Sans"/>
                <a:sym typeface="Open Sans"/>
              </a:rPr>
              <a:t>Структуру особистості розглядають по-різному. Одні вважають, що в ній доцільно розглядати лише психологічні компоненти (пізнавальні, емоційно-вольові, спрямованість), інші виокремлюють у ній ще й біологічні аспекти (типологічні особливості нервової системи, вікові зміни в організмі, стать), які не можна ігнорувати у процесі виховання особистості. </a:t>
            </a:r>
            <a:endParaRPr lang="uk-UA" sz="3024" dirty="0">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13285274" y="0"/>
            <a:ext cx="5002726" cy="10287000"/>
          </a:xfrm>
          <a:custGeom>
            <a:avLst/>
            <a:gdLst/>
            <a:ahLst/>
            <a:cxnLst/>
            <a:rect l="l" t="t" r="r" b="b"/>
            <a:pathLst>
              <a:path w="5002726" h="10287000">
                <a:moveTo>
                  <a:pt x="0" y="0"/>
                </a:moveTo>
                <a:lnTo>
                  <a:pt x="5002726" y="0"/>
                </a:lnTo>
                <a:lnTo>
                  <a:pt x="5002726" y="10287000"/>
                </a:lnTo>
                <a:lnTo>
                  <a:pt x="0" y="10287000"/>
                </a:lnTo>
                <a:lnTo>
                  <a:pt x="0" y="0"/>
                </a:lnTo>
                <a:close/>
              </a:path>
            </a:pathLst>
          </a:custGeom>
          <a:blipFill>
            <a:blip r:embed="rId2" cstate="print"/>
            <a:stretch>
              <a:fillRect l="-29128" r="-12411"/>
            </a:stretch>
          </a:blipFill>
        </p:spPr>
      </p:sp>
      <p:sp>
        <p:nvSpPr>
          <p:cNvPr id="3" name="TextBox 3"/>
          <p:cNvSpPr txBox="1"/>
          <p:nvPr/>
        </p:nvSpPr>
        <p:spPr>
          <a:xfrm>
            <a:off x="550240" y="2247012"/>
            <a:ext cx="12378902" cy="4036713"/>
          </a:xfrm>
          <a:prstGeom prst="rect">
            <a:avLst/>
          </a:prstGeom>
        </p:spPr>
        <p:txBody>
          <a:bodyPr lIns="0" tIns="0" rIns="0" bIns="0" rtlCol="0" anchor="t">
            <a:spAutoFit/>
          </a:bodyPr>
          <a:lstStyle/>
          <a:p>
            <a:pPr algn="just">
              <a:lnSpc>
                <a:spcPts val="5353"/>
              </a:lnSpc>
              <a:spcBef>
                <a:spcPct val="0"/>
              </a:spcBef>
            </a:pPr>
            <a:r>
              <a:rPr lang="en-US" sz="3824">
                <a:solidFill>
                  <a:srgbClr val="000000"/>
                </a:solidFill>
                <a:latin typeface="Open Sans"/>
                <a:ea typeface="Open Sans"/>
                <a:cs typeface="Open Sans"/>
                <a:sym typeface="Open Sans"/>
              </a:rPr>
              <a:t>Однак протиставляти біологічне соціальному в особистості не можна. Природні аспекти та риси існують у структурі особистості як соціально зумовлені її елементи. Біологічне та соціальне у структурі особистості утворюють єдність і взаємодіють.</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0" y="0"/>
            <a:ext cx="5385403" cy="5143500"/>
          </a:xfrm>
          <a:custGeom>
            <a:avLst/>
            <a:gdLst/>
            <a:ahLst/>
            <a:cxnLst/>
            <a:rect l="l" t="t" r="r" b="b"/>
            <a:pathLst>
              <a:path w="5385403" h="5143500">
                <a:moveTo>
                  <a:pt x="0" y="0"/>
                </a:moveTo>
                <a:lnTo>
                  <a:pt x="5385403" y="0"/>
                </a:lnTo>
                <a:lnTo>
                  <a:pt x="5385403" y="5143500"/>
                </a:lnTo>
                <a:lnTo>
                  <a:pt x="0" y="5143500"/>
                </a:lnTo>
                <a:lnTo>
                  <a:pt x="0" y="0"/>
                </a:lnTo>
                <a:close/>
              </a:path>
            </a:pathLst>
          </a:custGeom>
          <a:blipFill>
            <a:blip r:embed="rId2" cstate="print"/>
            <a:stretch>
              <a:fillRect t="-76341" r="-231812" b="-5184"/>
            </a:stretch>
          </a:blipFill>
        </p:spPr>
      </p:sp>
      <p:sp>
        <p:nvSpPr>
          <p:cNvPr id="3" name="TextBox 3"/>
          <p:cNvSpPr txBox="1"/>
          <p:nvPr/>
        </p:nvSpPr>
        <p:spPr>
          <a:xfrm>
            <a:off x="5861242" y="962025"/>
            <a:ext cx="11948298" cy="2380615"/>
          </a:xfrm>
          <a:prstGeom prst="rect">
            <a:avLst/>
          </a:prstGeom>
        </p:spPr>
        <p:txBody>
          <a:bodyPr lIns="0" tIns="0" rIns="0" bIns="0" rtlCol="0" anchor="t">
            <a:spAutoFit/>
          </a:bodyPr>
          <a:lstStyle/>
          <a:p>
            <a:pPr algn="just">
              <a:lnSpc>
                <a:spcPts val="4759"/>
              </a:lnSpc>
              <a:spcBef>
                <a:spcPct val="0"/>
              </a:spcBef>
            </a:pPr>
            <a:r>
              <a:rPr lang="en-US" sz="3399">
                <a:solidFill>
                  <a:srgbClr val="000000"/>
                </a:solidFill>
                <a:latin typeface="Open Sans"/>
                <a:ea typeface="Open Sans"/>
                <a:cs typeface="Open Sans"/>
                <a:sym typeface="Open Sans"/>
              </a:rPr>
              <a:t>Людина — істота природна, але біологічне у процесі історичного розвитку під впливом соціальних умов змінилося, набуло своєрідних специфічно людських особливостей. </a:t>
            </a:r>
          </a:p>
        </p:txBody>
      </p:sp>
      <p:sp>
        <p:nvSpPr>
          <p:cNvPr id="4" name="TextBox 4"/>
          <p:cNvSpPr txBox="1"/>
          <p:nvPr/>
        </p:nvSpPr>
        <p:spPr>
          <a:xfrm>
            <a:off x="5535495" y="3500990"/>
            <a:ext cx="8977707" cy="580390"/>
          </a:xfrm>
          <a:prstGeom prst="rect">
            <a:avLst/>
          </a:prstGeom>
        </p:spPr>
        <p:txBody>
          <a:bodyPr lIns="0" tIns="0" rIns="0" bIns="0" rtlCol="0" anchor="t">
            <a:spAutoFit/>
          </a:bodyPr>
          <a:lstStyle/>
          <a:p>
            <a:pPr algn="ctr">
              <a:lnSpc>
                <a:spcPts val="4759"/>
              </a:lnSpc>
              <a:spcBef>
                <a:spcPct val="0"/>
              </a:spcBef>
            </a:pPr>
            <a:r>
              <a:rPr lang="en-US" sz="3399">
                <a:solidFill>
                  <a:srgbClr val="000000"/>
                </a:solidFill>
                <a:latin typeface="Open Sans"/>
                <a:ea typeface="Open Sans"/>
                <a:cs typeface="Open Sans"/>
                <a:sym typeface="Open Sans"/>
              </a:rPr>
              <a:t>У структурі особистості розрізняють </a:t>
            </a:r>
          </a:p>
        </p:txBody>
      </p:sp>
      <p:sp>
        <p:nvSpPr>
          <p:cNvPr id="5" name="Freeform 5"/>
          <p:cNvSpPr/>
          <p:nvPr/>
        </p:nvSpPr>
        <p:spPr>
          <a:xfrm>
            <a:off x="7411965" y="4306405"/>
            <a:ext cx="6584082" cy="1759745"/>
          </a:xfrm>
          <a:custGeom>
            <a:avLst/>
            <a:gdLst/>
            <a:ahLst/>
            <a:cxnLst/>
            <a:rect l="l" t="t" r="r" b="b"/>
            <a:pathLst>
              <a:path w="6584082" h="1759745">
                <a:moveTo>
                  <a:pt x="0" y="0"/>
                </a:moveTo>
                <a:lnTo>
                  <a:pt x="6584081" y="0"/>
                </a:lnTo>
                <a:lnTo>
                  <a:pt x="6584081" y="1759746"/>
                </a:lnTo>
                <a:lnTo>
                  <a:pt x="0" y="1759746"/>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grpSp>
        <p:nvGrpSpPr>
          <p:cNvPr id="6" name="Group 6"/>
          <p:cNvGrpSpPr/>
          <p:nvPr/>
        </p:nvGrpSpPr>
        <p:grpSpPr>
          <a:xfrm rot="7673327">
            <a:off x="6940188" y="6483286"/>
            <a:ext cx="1583772" cy="474351"/>
            <a:chOff x="0" y="0"/>
            <a:chExt cx="1548735" cy="463857"/>
          </a:xfrm>
        </p:grpSpPr>
        <p:sp>
          <p:nvSpPr>
            <p:cNvPr id="7" name="Freeform 7"/>
            <p:cNvSpPr/>
            <p:nvPr/>
          </p:nvSpPr>
          <p:spPr>
            <a:xfrm>
              <a:off x="0" y="0"/>
              <a:ext cx="1548735" cy="463857"/>
            </a:xfrm>
            <a:custGeom>
              <a:avLst/>
              <a:gdLst/>
              <a:ahLst/>
              <a:cxnLst/>
              <a:rect l="l" t="t" r="r" b="b"/>
              <a:pathLst>
                <a:path w="1548735" h="463857">
                  <a:moveTo>
                    <a:pt x="1548735" y="231928"/>
                  </a:moveTo>
                  <a:lnTo>
                    <a:pt x="1142335" y="0"/>
                  </a:lnTo>
                  <a:lnTo>
                    <a:pt x="1142335" y="203200"/>
                  </a:lnTo>
                  <a:lnTo>
                    <a:pt x="0" y="203200"/>
                  </a:lnTo>
                  <a:lnTo>
                    <a:pt x="0" y="260657"/>
                  </a:lnTo>
                  <a:lnTo>
                    <a:pt x="1142335" y="260657"/>
                  </a:lnTo>
                  <a:lnTo>
                    <a:pt x="1142335" y="463857"/>
                  </a:lnTo>
                  <a:lnTo>
                    <a:pt x="1548735" y="231928"/>
                  </a:lnTo>
                  <a:close/>
                </a:path>
              </a:pathLst>
            </a:custGeom>
            <a:solidFill>
              <a:srgbClr val="B4876A"/>
            </a:solidFill>
            <a:ln cap="sq">
              <a:noFill/>
              <a:prstDash val="solid"/>
              <a:miter/>
            </a:ln>
          </p:spPr>
        </p:sp>
        <p:sp>
          <p:nvSpPr>
            <p:cNvPr id="8" name="TextBox 8"/>
            <p:cNvSpPr txBox="1"/>
            <p:nvPr/>
          </p:nvSpPr>
          <p:spPr>
            <a:xfrm>
              <a:off x="0" y="155575"/>
              <a:ext cx="1447135" cy="105082"/>
            </a:xfrm>
            <a:prstGeom prst="rect">
              <a:avLst/>
            </a:prstGeom>
          </p:spPr>
          <p:txBody>
            <a:bodyPr lIns="50800" tIns="50800" rIns="50800" bIns="50800" rtlCol="0" anchor="b"/>
            <a:lstStyle/>
            <a:p>
              <a:pPr algn="ctr">
                <a:lnSpc>
                  <a:spcPts val="2659"/>
                </a:lnSpc>
              </a:pPr>
              <a:endParaRPr/>
            </a:p>
          </p:txBody>
        </p:sp>
      </p:grpSp>
      <p:grpSp>
        <p:nvGrpSpPr>
          <p:cNvPr id="9" name="Group 9"/>
          <p:cNvGrpSpPr/>
          <p:nvPr/>
        </p:nvGrpSpPr>
        <p:grpSpPr>
          <a:xfrm rot="3117108">
            <a:off x="12657066" y="6493666"/>
            <a:ext cx="1617123" cy="484340"/>
            <a:chOff x="0" y="0"/>
            <a:chExt cx="1548735" cy="463857"/>
          </a:xfrm>
        </p:grpSpPr>
        <p:sp>
          <p:nvSpPr>
            <p:cNvPr id="10" name="Freeform 10"/>
            <p:cNvSpPr/>
            <p:nvPr/>
          </p:nvSpPr>
          <p:spPr>
            <a:xfrm>
              <a:off x="0" y="0"/>
              <a:ext cx="1548735" cy="463857"/>
            </a:xfrm>
            <a:custGeom>
              <a:avLst/>
              <a:gdLst/>
              <a:ahLst/>
              <a:cxnLst/>
              <a:rect l="l" t="t" r="r" b="b"/>
              <a:pathLst>
                <a:path w="1548735" h="463857">
                  <a:moveTo>
                    <a:pt x="1548735" y="231928"/>
                  </a:moveTo>
                  <a:lnTo>
                    <a:pt x="1142335" y="0"/>
                  </a:lnTo>
                  <a:lnTo>
                    <a:pt x="1142335" y="203200"/>
                  </a:lnTo>
                  <a:lnTo>
                    <a:pt x="0" y="203200"/>
                  </a:lnTo>
                  <a:lnTo>
                    <a:pt x="0" y="260657"/>
                  </a:lnTo>
                  <a:lnTo>
                    <a:pt x="1142335" y="260657"/>
                  </a:lnTo>
                  <a:lnTo>
                    <a:pt x="1142335" y="463857"/>
                  </a:lnTo>
                  <a:lnTo>
                    <a:pt x="1548735" y="231928"/>
                  </a:lnTo>
                  <a:close/>
                </a:path>
              </a:pathLst>
            </a:custGeom>
            <a:solidFill>
              <a:srgbClr val="B4876A"/>
            </a:solidFill>
            <a:ln cap="sq">
              <a:noFill/>
              <a:prstDash val="solid"/>
              <a:miter/>
            </a:ln>
          </p:spPr>
        </p:sp>
        <p:sp>
          <p:nvSpPr>
            <p:cNvPr id="11" name="TextBox 11"/>
            <p:cNvSpPr txBox="1"/>
            <p:nvPr/>
          </p:nvSpPr>
          <p:spPr>
            <a:xfrm>
              <a:off x="0" y="155575"/>
              <a:ext cx="1447135" cy="105082"/>
            </a:xfrm>
            <a:prstGeom prst="rect">
              <a:avLst/>
            </a:prstGeom>
          </p:spPr>
          <p:txBody>
            <a:bodyPr lIns="50800" tIns="50800" rIns="50800" bIns="50800" rtlCol="0" anchor="b"/>
            <a:lstStyle/>
            <a:p>
              <a:pPr algn="ctr">
                <a:lnSpc>
                  <a:spcPts val="2659"/>
                </a:lnSpc>
              </a:pPr>
              <a:endParaRPr/>
            </a:p>
          </p:txBody>
        </p:sp>
      </p:grpSp>
      <p:sp>
        <p:nvSpPr>
          <p:cNvPr id="12" name="Freeform 12"/>
          <p:cNvSpPr/>
          <p:nvPr/>
        </p:nvSpPr>
        <p:spPr>
          <a:xfrm>
            <a:off x="4853626" y="7521827"/>
            <a:ext cx="5756894" cy="1538661"/>
          </a:xfrm>
          <a:custGeom>
            <a:avLst/>
            <a:gdLst/>
            <a:ahLst/>
            <a:cxnLst/>
            <a:rect l="l" t="t" r="r" b="b"/>
            <a:pathLst>
              <a:path w="5756894" h="1538661">
                <a:moveTo>
                  <a:pt x="0" y="0"/>
                </a:moveTo>
                <a:lnTo>
                  <a:pt x="5756895" y="0"/>
                </a:lnTo>
                <a:lnTo>
                  <a:pt x="5756895" y="1538661"/>
                </a:lnTo>
                <a:lnTo>
                  <a:pt x="0" y="1538661"/>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13" name="Freeform 13"/>
          <p:cNvSpPr/>
          <p:nvPr/>
        </p:nvSpPr>
        <p:spPr>
          <a:xfrm>
            <a:off x="11387355" y="7491077"/>
            <a:ext cx="5871945" cy="1569411"/>
          </a:xfrm>
          <a:custGeom>
            <a:avLst/>
            <a:gdLst/>
            <a:ahLst/>
            <a:cxnLst/>
            <a:rect l="l" t="t" r="r" b="b"/>
            <a:pathLst>
              <a:path w="5871945" h="1569411">
                <a:moveTo>
                  <a:pt x="0" y="0"/>
                </a:moveTo>
                <a:lnTo>
                  <a:pt x="5871945" y="0"/>
                </a:lnTo>
                <a:lnTo>
                  <a:pt x="5871945" y="1569411"/>
                </a:lnTo>
                <a:lnTo>
                  <a:pt x="0" y="1569411"/>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14" name="TextBox 14"/>
          <p:cNvSpPr txBox="1"/>
          <p:nvPr/>
        </p:nvSpPr>
        <p:spPr>
          <a:xfrm>
            <a:off x="7652138" y="4446654"/>
            <a:ext cx="5916765" cy="1393523"/>
          </a:xfrm>
          <a:prstGeom prst="rect">
            <a:avLst/>
          </a:prstGeom>
        </p:spPr>
        <p:txBody>
          <a:bodyPr lIns="0" tIns="0" rIns="0" bIns="0" rtlCol="0" anchor="t">
            <a:spAutoFit/>
          </a:bodyPr>
          <a:lstStyle/>
          <a:p>
            <a:pPr algn="ctr">
              <a:lnSpc>
                <a:spcPts val="5616"/>
              </a:lnSpc>
              <a:spcBef>
                <a:spcPct val="0"/>
              </a:spcBef>
            </a:pPr>
            <a:r>
              <a:rPr lang="en-US" sz="4011" b="1">
                <a:solidFill>
                  <a:srgbClr val="000000"/>
                </a:solidFill>
                <a:latin typeface="Open Sans Bold"/>
                <a:ea typeface="Open Sans Bold"/>
                <a:cs typeface="Open Sans Bold"/>
                <a:sym typeface="Open Sans Bold"/>
              </a:rPr>
              <a:t>Структура особистості</a:t>
            </a:r>
          </a:p>
        </p:txBody>
      </p:sp>
      <p:sp>
        <p:nvSpPr>
          <p:cNvPr id="15" name="TextBox 15"/>
          <p:cNvSpPr txBox="1"/>
          <p:nvPr/>
        </p:nvSpPr>
        <p:spPr>
          <a:xfrm>
            <a:off x="5028684" y="7949996"/>
            <a:ext cx="5246908" cy="672163"/>
          </a:xfrm>
          <a:prstGeom prst="rect">
            <a:avLst/>
          </a:prstGeom>
        </p:spPr>
        <p:txBody>
          <a:bodyPr lIns="0" tIns="0" rIns="0" bIns="0" rtlCol="0" anchor="t">
            <a:spAutoFit/>
          </a:bodyPr>
          <a:lstStyle/>
          <a:p>
            <a:pPr algn="ctr">
              <a:lnSpc>
                <a:spcPts val="5476"/>
              </a:lnSpc>
              <a:spcBef>
                <a:spcPct val="0"/>
              </a:spcBef>
            </a:pPr>
            <a:r>
              <a:rPr lang="en-US" sz="3911" b="1">
                <a:solidFill>
                  <a:srgbClr val="000000"/>
                </a:solidFill>
                <a:latin typeface="Open Sans Bold"/>
                <a:ea typeface="Open Sans Bold"/>
                <a:cs typeface="Open Sans Bold"/>
                <a:sym typeface="Open Sans Bold"/>
              </a:rPr>
              <a:t>Типове</a:t>
            </a:r>
          </a:p>
        </p:txBody>
      </p:sp>
      <p:sp>
        <p:nvSpPr>
          <p:cNvPr id="16" name="TextBox 16"/>
          <p:cNvSpPr txBox="1"/>
          <p:nvPr/>
        </p:nvSpPr>
        <p:spPr>
          <a:xfrm>
            <a:off x="12152906" y="8009052"/>
            <a:ext cx="4720592" cy="563577"/>
          </a:xfrm>
          <a:prstGeom prst="rect">
            <a:avLst/>
          </a:prstGeom>
        </p:spPr>
        <p:txBody>
          <a:bodyPr lIns="0" tIns="0" rIns="0" bIns="0" rtlCol="0" anchor="t">
            <a:spAutoFit/>
          </a:bodyPr>
          <a:lstStyle/>
          <a:p>
            <a:pPr algn="ctr">
              <a:lnSpc>
                <a:spcPts val="4636"/>
              </a:lnSpc>
              <a:spcBef>
                <a:spcPct val="0"/>
              </a:spcBef>
            </a:pPr>
            <a:r>
              <a:rPr lang="en-US" sz="3311" b="1">
                <a:solidFill>
                  <a:srgbClr val="000000"/>
                </a:solidFill>
                <a:latin typeface="Open Sans Bold"/>
                <a:ea typeface="Open Sans Bold"/>
                <a:cs typeface="Open Sans Bold"/>
                <a:sym typeface="Open Sans Bold"/>
              </a:rPr>
              <a:t>Індивідуальне</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12587233" y="0"/>
            <a:ext cx="5700767" cy="10287000"/>
          </a:xfrm>
          <a:custGeom>
            <a:avLst/>
            <a:gdLst/>
            <a:ahLst/>
            <a:cxnLst/>
            <a:rect l="l" t="t" r="r" b="b"/>
            <a:pathLst>
              <a:path w="5700767" h="10287000">
                <a:moveTo>
                  <a:pt x="0" y="0"/>
                </a:moveTo>
                <a:lnTo>
                  <a:pt x="5700767" y="0"/>
                </a:lnTo>
                <a:lnTo>
                  <a:pt x="5700767" y="10287000"/>
                </a:lnTo>
                <a:lnTo>
                  <a:pt x="0" y="10287000"/>
                </a:lnTo>
                <a:lnTo>
                  <a:pt x="0" y="0"/>
                </a:lnTo>
                <a:close/>
              </a:path>
            </a:pathLst>
          </a:custGeom>
          <a:blipFill>
            <a:blip r:embed="rId2" cstate="print"/>
            <a:stretch>
              <a:fillRect l="-237675" t="-2566" b="-2566"/>
            </a:stretch>
          </a:blipFill>
        </p:spPr>
      </p:sp>
      <p:sp>
        <p:nvSpPr>
          <p:cNvPr id="3" name="TextBox 3"/>
          <p:cNvSpPr txBox="1"/>
          <p:nvPr/>
        </p:nvSpPr>
        <p:spPr>
          <a:xfrm>
            <a:off x="837312" y="962025"/>
            <a:ext cx="11158824" cy="3072783"/>
          </a:xfrm>
          <a:prstGeom prst="rect">
            <a:avLst/>
          </a:prstGeom>
        </p:spPr>
        <p:txBody>
          <a:bodyPr lIns="0" tIns="0" rIns="0" bIns="0" rtlCol="0" anchor="t">
            <a:spAutoFit/>
          </a:bodyPr>
          <a:lstStyle/>
          <a:p>
            <a:pPr algn="just">
              <a:lnSpc>
                <a:spcPts val="4933"/>
              </a:lnSpc>
              <a:spcBef>
                <a:spcPct val="0"/>
              </a:spcBef>
            </a:pPr>
            <a:r>
              <a:rPr lang="en-US" sz="3524" b="1" dirty="0" err="1">
                <a:solidFill>
                  <a:srgbClr val="000000"/>
                </a:solidFill>
                <a:latin typeface="Open Sans Bold"/>
                <a:ea typeface="Open Sans Bold"/>
                <a:cs typeface="Open Sans Bold"/>
                <a:sym typeface="Open Sans Bold"/>
              </a:rPr>
              <a:t>Типове</a:t>
            </a:r>
            <a:r>
              <a:rPr lang="en-US" sz="3524" dirty="0">
                <a:solidFill>
                  <a:srgbClr val="000000"/>
                </a:solidFill>
                <a:latin typeface="Open Sans"/>
                <a:ea typeface="Open Sans"/>
                <a:cs typeface="Open Sans"/>
                <a:sym typeface="Open Sans"/>
              </a:rPr>
              <a:t> </a:t>
            </a:r>
            <a:r>
              <a:rPr lang="en-US" sz="3524" i="1" dirty="0">
                <a:solidFill>
                  <a:srgbClr val="000000"/>
                </a:solidFill>
                <a:latin typeface="Open Sans Italics"/>
                <a:ea typeface="Open Sans Italics"/>
                <a:cs typeface="Open Sans Italics"/>
                <a:sym typeface="Open Sans Italics"/>
              </a:rPr>
              <a:t>є </a:t>
            </a:r>
            <a:r>
              <a:rPr lang="en-US" sz="3524" i="1" dirty="0" err="1">
                <a:solidFill>
                  <a:srgbClr val="000000"/>
                </a:solidFill>
                <a:latin typeface="Open Sans Italics"/>
                <a:ea typeface="Open Sans Italics"/>
                <a:cs typeface="Open Sans Italics"/>
                <a:sym typeface="Open Sans Italics"/>
              </a:rPr>
              <a:t>тим</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найзагальнішим</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що</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властиве</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кожній</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людині</a:t>
            </a:r>
            <a:r>
              <a:rPr lang="en-US" sz="3524" i="1" dirty="0">
                <a:solidFill>
                  <a:srgbClr val="000000"/>
                </a:solidFill>
                <a:latin typeface="Open Sans Italics"/>
                <a:ea typeface="Open Sans Italics"/>
                <a:cs typeface="Open Sans Italics"/>
                <a:sym typeface="Open Sans Italics"/>
              </a:rPr>
              <a:t> і </a:t>
            </a:r>
            <a:r>
              <a:rPr lang="en-US" sz="3524" i="1" dirty="0" err="1">
                <a:solidFill>
                  <a:srgbClr val="000000"/>
                </a:solidFill>
                <a:latin typeface="Open Sans Italics"/>
                <a:ea typeface="Open Sans Italics"/>
                <a:cs typeface="Open Sans Italics"/>
                <a:sym typeface="Open Sans Italics"/>
              </a:rPr>
              <a:t>характеризує</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особистість</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узагалі</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її</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свідомість</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активність</a:t>
            </a:r>
            <a:r>
              <a:rPr lang="en-US" sz="3524" i="1" dirty="0">
                <a:solidFill>
                  <a:srgbClr val="000000"/>
                </a:solidFill>
                <a:latin typeface="Open Sans Italics"/>
                <a:ea typeface="Open Sans Italics"/>
                <a:cs typeface="Open Sans Italics"/>
                <a:sym typeface="Open Sans Italics"/>
              </a:rPr>
              <a:t>, </a:t>
            </a:r>
            <a:r>
              <a:rPr lang="en-US" sz="3524" i="1" dirty="0" err="1" smtClean="0">
                <a:solidFill>
                  <a:srgbClr val="000000"/>
                </a:solidFill>
                <a:latin typeface="Open Sans Italics"/>
                <a:ea typeface="Open Sans Italics"/>
                <a:cs typeface="Open Sans Italics"/>
                <a:sym typeface="Open Sans Italics"/>
              </a:rPr>
              <a:t>розумові</a:t>
            </a:r>
            <a:r>
              <a:rPr lang="en-US" sz="3524" i="1" dirty="0" smtClean="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та</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емоційно-вольові</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прояви</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тощо</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тобто</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те</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чим</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одна</a:t>
            </a:r>
            <a:r>
              <a:rPr lang="en-US" sz="3524" i="1" dirty="0">
                <a:solidFill>
                  <a:srgbClr val="000000"/>
                </a:solidFill>
                <a:latin typeface="Open Sans Italics"/>
                <a:ea typeface="Open Sans Italics"/>
                <a:cs typeface="Open Sans Italics"/>
                <a:sym typeface="Open Sans Italics"/>
              </a:rPr>
              <a:t> </a:t>
            </a:r>
            <a:r>
              <a:rPr lang="en-US" sz="3524" i="1" dirty="0" err="1" smtClean="0">
                <a:solidFill>
                  <a:srgbClr val="000000"/>
                </a:solidFill>
                <a:latin typeface="Open Sans Italics"/>
                <a:ea typeface="Open Sans Italics"/>
                <a:cs typeface="Open Sans Italics"/>
                <a:sym typeface="Open Sans Italics"/>
              </a:rPr>
              <a:t>людина</a:t>
            </a:r>
            <a:r>
              <a:rPr lang="en-US" sz="3524" i="1" dirty="0" smtClean="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схожа</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на</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інших</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людей</a:t>
            </a:r>
            <a:r>
              <a:rPr lang="en-US" sz="3524" i="1" dirty="0">
                <a:solidFill>
                  <a:srgbClr val="000000"/>
                </a:solidFill>
                <a:latin typeface="Open Sans Italics"/>
                <a:ea typeface="Open Sans Italics"/>
                <a:cs typeface="Open Sans Italics"/>
                <a:sym typeface="Open Sans Italics"/>
              </a:rPr>
              <a:t>.</a:t>
            </a:r>
            <a:r>
              <a:rPr lang="en-US" sz="3524" dirty="0">
                <a:solidFill>
                  <a:srgbClr val="000000"/>
                </a:solidFill>
                <a:latin typeface="Open Sans"/>
                <a:ea typeface="Open Sans"/>
                <a:cs typeface="Open Sans"/>
                <a:sym typeface="Open Sans"/>
              </a:rPr>
              <a:t> </a:t>
            </a:r>
          </a:p>
        </p:txBody>
      </p:sp>
      <p:sp>
        <p:nvSpPr>
          <p:cNvPr id="4" name="TextBox 4"/>
          <p:cNvSpPr txBox="1"/>
          <p:nvPr/>
        </p:nvSpPr>
        <p:spPr>
          <a:xfrm>
            <a:off x="837312" y="5510130"/>
            <a:ext cx="11541599" cy="3072783"/>
          </a:xfrm>
          <a:prstGeom prst="rect">
            <a:avLst/>
          </a:prstGeom>
        </p:spPr>
        <p:txBody>
          <a:bodyPr lIns="0" tIns="0" rIns="0" bIns="0" rtlCol="0" anchor="t">
            <a:spAutoFit/>
          </a:bodyPr>
          <a:lstStyle/>
          <a:p>
            <a:pPr algn="just">
              <a:lnSpc>
                <a:spcPts val="4933"/>
              </a:lnSpc>
              <a:spcBef>
                <a:spcPct val="0"/>
              </a:spcBef>
            </a:pPr>
            <a:r>
              <a:rPr lang="en-US" sz="3524" b="1" dirty="0" err="1">
                <a:solidFill>
                  <a:srgbClr val="000000"/>
                </a:solidFill>
                <a:latin typeface="Open Sans"/>
                <a:ea typeface="Open Sans"/>
                <a:cs typeface="Open Sans"/>
                <a:sym typeface="Open Sans"/>
              </a:rPr>
              <a:t>І</a:t>
            </a:r>
            <a:r>
              <a:rPr lang="en-US" sz="3524" b="1" dirty="0" err="1">
                <a:solidFill>
                  <a:srgbClr val="000000"/>
                </a:solidFill>
                <a:latin typeface="Open Sans Bold"/>
                <a:ea typeface="Open Sans Bold"/>
                <a:cs typeface="Open Sans Bold"/>
                <a:sym typeface="Open Sans Bold"/>
              </a:rPr>
              <a:t>ндивідуальне</a:t>
            </a:r>
            <a:r>
              <a:rPr lang="en-US" sz="3524" dirty="0">
                <a:solidFill>
                  <a:srgbClr val="000000"/>
                </a:solidFill>
                <a:latin typeface="Open Sans"/>
                <a:ea typeface="Open Sans"/>
                <a:cs typeface="Open Sans"/>
                <a:sym typeface="Open Sans"/>
              </a:rPr>
              <a:t> —</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це</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те</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що</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характеризує</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окрему</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людину</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її</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фізичні</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та</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психологічні</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особливості</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спрямованість</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здібності</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риси</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характеру</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тощо</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тобто</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те</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чим</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одна</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людина</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відрізняється</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від</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інших</a:t>
            </a:r>
            <a:r>
              <a:rPr lang="en-US" sz="3524" i="1" dirty="0">
                <a:solidFill>
                  <a:srgbClr val="000000"/>
                </a:solidFill>
                <a:latin typeface="Open Sans Italics"/>
                <a:ea typeface="Open Sans Italics"/>
                <a:cs typeface="Open Sans Italics"/>
                <a:sym typeface="Open Sans Italics"/>
              </a:rPr>
              <a:t> </a:t>
            </a:r>
            <a:r>
              <a:rPr lang="en-US" sz="3524" i="1" dirty="0" err="1">
                <a:solidFill>
                  <a:srgbClr val="000000"/>
                </a:solidFill>
                <a:latin typeface="Open Sans Italics"/>
                <a:ea typeface="Open Sans Italics"/>
                <a:cs typeface="Open Sans Italics"/>
                <a:sym typeface="Open Sans Italics"/>
              </a:rPr>
              <a:t>людей</a:t>
            </a:r>
            <a:r>
              <a:rPr lang="en-US" sz="3524" i="1" dirty="0">
                <a:solidFill>
                  <a:srgbClr val="000000"/>
                </a:solidFill>
                <a:latin typeface="Open Sans Italics"/>
                <a:ea typeface="Open Sans Italics"/>
                <a:cs typeface="Open Sans Italics"/>
                <a:sym typeface="Open Sans Italics"/>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3901</Words>
  <Application>Microsoft Office PowerPoint</Application>
  <PresentationFormat>Произвольный</PresentationFormat>
  <Paragraphs>128</Paragraphs>
  <Slides>50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50</vt:i4>
      </vt:variant>
    </vt:vector>
  </HeadingPairs>
  <TitlesOfParts>
    <vt:vector size="56" baseType="lpstr">
      <vt:lpstr>Arial</vt:lpstr>
      <vt:lpstr>Open Sans Bold</vt:lpstr>
      <vt:lpstr>Calibri</vt:lpstr>
      <vt:lpstr>Open Sans Italics</vt:lpstr>
      <vt:lpstr>Open Sans</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ПСИХОЛОГІЯ ОСОБИСТОСТІ</dc:title>
  <cp:lastModifiedBy>dnz14</cp:lastModifiedBy>
  <cp:revision>10</cp:revision>
  <dcterms:created xsi:type="dcterms:W3CDTF">2006-08-16T00:00:00Z</dcterms:created>
  <dcterms:modified xsi:type="dcterms:W3CDTF">2026-03-12T09:07:05Z</dcterms:modified>
  <dc:identifier>DAHCD1zRJ4U</dc:identifier>
</cp:coreProperties>
</file>