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838" r:id="rId6"/>
    <p:sldMasterId id="2147483863" r:id="rId7"/>
    <p:sldMasterId id="2147483875" r:id="rId8"/>
    <p:sldMasterId id="2147483900" r:id="rId9"/>
    <p:sldMasterId id="2147483992" r:id="rId10"/>
  </p:sldMasterIdLst>
  <p:notesMasterIdLst>
    <p:notesMasterId r:id="rId33"/>
  </p:notesMasterIdLst>
  <p:sldIdLst>
    <p:sldId id="256" r:id="rId11"/>
    <p:sldId id="257" r:id="rId12"/>
    <p:sldId id="324" r:id="rId13"/>
    <p:sldId id="258" r:id="rId14"/>
    <p:sldId id="327" r:id="rId15"/>
    <p:sldId id="296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259" r:id="rId24"/>
    <p:sldId id="261" r:id="rId25"/>
    <p:sldId id="263" r:id="rId26"/>
    <p:sldId id="265" r:id="rId27"/>
    <p:sldId id="267" r:id="rId28"/>
    <p:sldId id="269" r:id="rId29"/>
    <p:sldId id="272" r:id="rId30"/>
    <p:sldId id="273" r:id="rId31"/>
    <p:sldId id="326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0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77B91-77E1-4FF7-BB75-7FA34C65B97B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B6670-274B-481B-98BF-B2A625214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8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5113-7941-4BD5-BB09-B80E3F152B1F}" type="datetime1">
              <a:rPr lang="uk-UA" smtClean="0"/>
              <a:t>12.10.2019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27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C3F-2128-4073-A082-FC9A83A25F57}" type="datetime1">
              <a:rPr lang="uk-UA" smtClean="0"/>
              <a:t>12.10.2019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274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001E-392D-4EE3-8F14-EE813E70F88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204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E5D8-ED55-437F-8BF6-DAC7C4185023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02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2561-26F3-42BD-8475-1B1A9B36841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40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76F00C-807E-4AD3-8C1B-B17F32714DEB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641584-5064-4618-8B92-9E3D117DB5A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74232"/>
      </p:ext>
    </p:extLst>
  </p:cSld>
  <p:clrMapOvr>
    <a:masterClrMapping/>
  </p:clrMapOvr>
  <p:transition advClick="0" advTm="30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CEF38-E9DB-46AA-8950-5B998AD2E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EA7DF7F-6FB9-4855-BC41-9E783756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94E7-D147-4F8A-BF6F-11C50F7F58AC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8DAE4-DC09-4BF3-91C9-23E498143E88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242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A153E-6E5E-46AC-88E8-03840195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FBEB18-9AFD-4180-B2DC-F2939340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C6F6-2176-48CB-B8DE-FDBA0FC88E10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7B29D-A6B4-4ABA-8EA5-3D69B839ADC1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1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EE627-654B-429A-961B-A69069F3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8B36A9-8F44-4FAA-909A-9C216DBC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7230-ECF0-4B0A-94C4-BDC7CCB85AA6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3F05A-1901-4DAD-BD42-A103EBCF66B4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56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25082A-4D2E-41A7-9C86-BE35EF68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CA279B-65BF-4DD2-9F46-4E7102F51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40518-61B4-4DBC-BE58-75928C5BA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CE83-B391-427E-A254-CD8DF0F986A2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43233-EEE4-4217-BDCB-B54152B5B6B3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146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A2D3C-FC83-45B3-8550-6388CA28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8D90F71-26D1-4E59-9AB8-D4B92083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7EC61D-3073-45BB-970E-8ACECF40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2652066-7F3E-4FEF-AB7E-E2EBBC9F6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47932C-D3D9-4D6B-824D-9FFB0078D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1A59-EC1E-4B2A-A8EE-00BE14DC9EE3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A6FD9-8BA2-4CAB-AFF1-04B0A86BBE60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686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9A2DBB-05EF-48FA-A161-834B349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1165-7225-46D7-A3E9-DAEFAE4B8090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A956D-E47F-4E0C-AF30-5CD4385895E6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5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C9AB-2C7B-46BD-A67E-C91F35F686D9}" type="datetime1">
              <a:rPr lang="uk-UA" smtClean="0"/>
              <a:t>12.10.2019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8029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7C01-4A60-444F-8EA5-7DF9A54DE9D9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8BB51-9CCC-40A2-ABAD-8D9F56BC12E4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621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EEB67-D009-45C9-BB39-F6CDD576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35EC1-8C10-4B22-882C-9D7CB1A6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D84E98-F513-474B-931B-F03E6843C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3282-31CB-4546-9A83-D031AB2961D9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CA01C-AFDF-4FAC-93AA-B3BE8CB84CF3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674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6DCB9-067B-42C7-A79A-22D967E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0E8C6F-DA30-4BFE-BF3E-022F516C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810C0F-8E3B-4917-BF01-A28A410F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D336-37F2-4B07-B86A-4176A4CC8A39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78CC-F1F1-498C-861B-6383E6AEB3ED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07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27B90-1F9E-49C6-9255-E2CBD427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C94414-B965-401C-895F-506752010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B30F-A417-4DE3-A9B6-D8D115DB3F04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B739D-D2DD-4D2B-A654-BC6913B0A222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507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7AEA3C5-5873-4429-89CD-EF8988F92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AA04DD-519E-4C3B-8AA1-25DD8F6D4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F1C5-A16D-4F36-BC26-080B3A258C7E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C95AA-AE58-448D-9A9E-CC9A8EA60610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6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46C-2181-41F3-BDB2-DA5E91A7489A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8F6E7A-C0D5-4583-B3A6-DA48ED366451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839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1348-6D7A-463D-A237-1C539A1BA616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7010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7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DDA2-5FDC-4A6B-A486-1ECFDC0E4552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075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E5B1-1D0D-4B9D-B13B-0A9D7E26B944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2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1E4F7-6322-4577-858F-33B25C964383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414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0832-5CD8-46E6-AE81-27153A8601B6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42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3B3DE-7956-4591-B763-AAEFD400CE80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BBA-1A4F-4277-A1A2-76D433AAD07A}" type="datetime1">
              <a:rPr lang="uk-UA" smtClean="0"/>
              <a:t>12.10.2019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850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470-6284-4146-A467-2F2A811D5B67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24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9D00-29A0-464A-B598-4A60CB5B19E2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2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EF56-B4D0-4E26-8CAD-2728872B9CE0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60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877877-51BB-4F08-803B-FDD6B0826DC7}" type="datetime1">
              <a:rPr lang="uk-UA" smtClean="0">
                <a:solidFill>
                  <a:srgbClr val="E7DEC9"/>
                </a:solidFill>
              </a:rPr>
              <a:t>12.10.2019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641584-5064-4618-8B92-9E3D117DB5A1}" type="slidenum">
              <a:rPr lang="ru-RU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20717"/>
      </p:ext>
    </p:extLst>
  </p:cSld>
  <p:clrMapOvr>
    <a:masterClrMapping/>
  </p:clrMapOvr>
  <p:transition advClick="0" advTm="3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6B4-61F7-49CD-BBB3-B956B95435D1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07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723-10C3-403C-8009-E99E84E8F47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8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764-D9C7-4DD3-9993-8A7273D05421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89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664-7F47-48C2-9F32-FD3299FEED5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82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FBB1-EBE2-41C6-9F2A-BB68F1CE50D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82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79A7-1949-48BF-9ED1-4D4E4CA61F00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4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38C9-75D2-41B2-A905-29E9B1C1ED1F}" type="datetime1">
              <a:rPr lang="uk-UA" smtClean="0"/>
              <a:t>12.10.2019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850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7380-5D69-4AF7-9C55-2A33EA86B5A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11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3465-E913-4794-ABC5-C55498641AA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3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381-1ADC-432D-9F1D-038EDCB0EBE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34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3504-58E1-4AD5-96C8-917E3CF458B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37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E88-2AEF-4D1B-A5F0-487755C7FFA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47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F81A-3FB7-4926-8F07-5112D5EAE560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7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06EE-D4F5-4349-BD8D-0435F5FE758A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43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B2C3-253E-4D74-BC75-CAC49ED4AC7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06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0209-7803-40D2-9758-163F77F19CC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71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1B11-6FA0-4230-89DB-0F94E0F5F73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9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000F-4965-4CD1-94C9-D0A95ADA4CD6}" type="datetime1">
              <a:rPr lang="uk-UA" smtClean="0"/>
              <a:t>12.10.2019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138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D9E4-DE61-46A4-9FE9-B7C792A6324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29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43DB-3A91-489A-961B-56F08CF5151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27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D4E1-82DD-4946-A626-21D8E0D65E8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07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FBBB-6A3E-4CEF-9619-F71B0B85276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91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DD6-6F53-45A9-B270-CB967141224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3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8D39-6820-41C3-84F7-27DB08A7187A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92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897B-84F1-4395-9493-65AA9599CE2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19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A90D-FDFD-43FC-A149-187C1BC4074B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58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7419-210E-43C2-BC65-AE13B8495D8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46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A039-7D9A-4317-BFE8-EC954A841B46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5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C600-59D2-42F7-9340-8B5EAF2FFAFC}" type="datetime1">
              <a:rPr lang="uk-UA" smtClean="0"/>
              <a:t>12.10.2019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458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A7-0742-4B56-A93A-85DD07AE8726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33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D378-27E6-430E-81DC-2A805F6E2071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65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C9CF-DEB9-4E68-B35E-01E949400CC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7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A3FD-112F-46BB-95D2-A0BF7CCEAE5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05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BC7C-C71E-4995-88FD-33B2E2E9B44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32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67C5-256C-4D7D-8245-2E0AB463135A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84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1443-DF58-45E7-AF99-7BFF788C0E3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3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A347591-DF7E-4250-8E7A-7BBF2AC3B2F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641584-5064-4618-8B92-9E3D117DB5A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99476"/>
      </p:ext>
    </p:extLst>
  </p:cSld>
  <p:clrMapOvr>
    <a:masterClrMapping/>
  </p:clrMapOvr>
  <p:transition advClick="0" advTm="3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7242-E0D4-47D0-B3A0-0C697C78381E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21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950-A54A-4F4E-BD95-4D579877BE43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A090-BDF8-4C24-BFF1-34ADFF366F8A}" type="datetime1">
              <a:rPr lang="uk-UA" smtClean="0"/>
              <a:t>12.10.2019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0354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C64-8678-4B89-9239-EE494273E796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5281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0388-7DDB-4DA3-86C5-7CE248354A8C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2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D30D-01E3-465C-B18C-2E85DFA6BD79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50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BC8-0889-4AE4-8C89-143D633F0752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33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F279-9955-4901-9C4A-C5017A49E4FA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6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4C78-6283-4E37-AC04-C739B18E069A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9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EC44-039B-475B-BA9C-756EA115C310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329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3A70-BAE1-44D1-B825-9B6F91F9E81E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30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E984-CF19-4AFB-9A9C-07AFE3BBA742}" type="datetime1">
              <a:rPr lang="uk-UA" smtClean="0">
                <a:solidFill>
                  <a:srgbClr val="F0A22E">
                    <a:shade val="75000"/>
                  </a:srgbClr>
                </a:solidFill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9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AA41E-C9BB-433D-9C30-294225787E4B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C90E-BC4E-4A65-BD95-BBA84E5AE9D3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1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532C-CDF8-4772-9DEF-0F53D620482A}" type="datetime1">
              <a:rPr lang="uk-UA" smtClean="0"/>
              <a:t>12.10.2019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9029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9C259-2D3C-4B0F-80E4-44A05B8D6C08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562E-8371-4463-A9F1-1B78E9350008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33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8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E1C2-2FB8-4CAA-86D4-2A71DE063DA4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F010-2329-469D-9DAD-7A72C4BB885A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7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32A76-C318-4520-8229-D1BEB4118EDA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2490F-9032-45A2-90FD-67E7A072BE82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95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07AC5-A869-4E70-A7CD-F50ED9AE85B7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9B62-A12A-4B87-BFB7-B8FC172DBC95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180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661C-DCD2-4D3F-A17E-28E07329FE73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22E1-5846-4BB4-8777-929607189875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47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F37E-1419-49C8-B0B6-E129DD7D0F0A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4F69-00CC-42F0-BE21-0AF403C6262F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1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5727-9597-41EE-AF29-F0769602B34B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78863-D463-4422-949B-C27F8636036A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05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3518-B54E-4CC7-AABD-5181CBE2E4BC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F87FC-4DEB-4B35-BE45-3E31245E2500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94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EA25-A1B1-4545-B9EE-722A1EAD12E8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7A07-2049-417F-B5C0-0D00FDBE37C3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76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7A11-572D-4091-A6AD-7DF71429C504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762E-D170-4321-A90C-5BEB70109F07}" type="slidenum">
              <a:rPr lang="uk-UA" alt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3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C0A2-624F-45C3-8A71-EAD20541ED98}" type="datetime1">
              <a:rPr lang="uk-UA" smtClean="0"/>
              <a:t>12.10.2019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455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EEE1A-D602-466B-AD14-879E5661F7A2}" type="datetime1">
              <a:rPr lang="uk-UA" smtClean="0"/>
              <a:t>12.10.2019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3BCD65-29DA-4E55-8B66-7475CED2B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092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743737-95A4-420B-B05A-1DC967CB829B}" type="datetime1">
              <a:rPr lang="uk-UA" smtClean="0"/>
              <a:t>12.10.2019</a:t>
            </a:fld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D09E1E-755D-4742-A934-B02FCA027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876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202DDE-4097-4049-96BE-201EC4291871}" type="datetime1">
              <a:rPr lang="uk-UA" smtClean="0"/>
              <a:t>12.10.2019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DEC90F-1E5A-4243-A3CD-3365B7BD6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385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3C4D96-5EC5-45C8-BFBE-FC5FF1900A31}" type="datetime1">
              <a:rPr lang="uk-UA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6A4758-6968-4671-BD22-D89EBE833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65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9BF848-8DBE-4EEE-ABB2-735584BD7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BA2211-8CFD-4165-B109-37254715A0B8}" type="datetime1">
              <a:rPr lang="uk-UA" smtClean="0"/>
              <a:t>12.10.2019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42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74FD04-434F-4A78-9B2F-E884118867D7}" type="datetime1">
              <a:rPr lang="uk-UA" smtClean="0"/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AA2D4D-FA7A-4A8E-8CB7-CA7FF0043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706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2E7F60-3EB0-4869-AFAF-2CFFBC597A8C}" type="datetime1">
              <a:rPr lang="uk-UA" smtClean="0"/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5A30B2-F884-42BD-BE52-53F97A4A5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390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190FCB-DD07-4A46-88D0-DCB3A7A22C60}" type="datetime1">
              <a:rPr lang="uk-UA" smtClean="0"/>
              <a:t>12.10.2019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775C74-95BE-4074-AAC5-12E0B4DE3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11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2704C5-15DE-4183-8CBF-2A90DFC13CDD}" type="datetime1">
              <a:rPr lang="uk-UA" smtClean="0"/>
              <a:t>12.10.2019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9240B8-6B79-4A5E-9D4F-40E0798EE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386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46F77D-BC2B-44BC-A0D7-A4DBBBA80E0E}" type="datetime1">
              <a:rPr lang="uk-UA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080CEE-2FD1-428A-8B0B-FECCC85F6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1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F22-DD2A-4268-9739-A84830427DA1}" type="datetime1">
              <a:rPr lang="uk-UA" smtClean="0"/>
              <a:t>12.10.2019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9604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86087F-398B-4B37-983B-FFE06716C872}" type="datetime1">
              <a:rPr lang="uk-UA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6F240C-4006-4862-A154-58F8C3AC0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87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D8F3F4-E133-4D25-8FDB-DD9A2BC7A411}" type="datetime1">
              <a:rPr lang="uk-UA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6C9805-AD9B-4F91-B4BA-6228362B2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68405"/>
      </p:ext>
    </p:extLst>
  </p:cSld>
  <p:clrMapOvr>
    <a:masterClrMapping/>
  </p:clrMapOvr>
  <p:transition advClick="0" advTm="30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3B14-314D-434F-A6F2-8D4E0B59DA7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798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C4C0-5A53-47F7-930E-B86690195BB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521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088-96CD-4816-8778-25107B79119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5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D23C-CF55-49E6-896E-1B6D29026C1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05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A52F-0FEA-4F67-A908-5CA77964F195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080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A8A7-0162-4951-897D-A8BB4D77E617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49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68C6-CF78-4E78-A5FA-800ECFA2C29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1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C76-A2A0-41B6-AA35-BAD8FA0A026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C5D2-73D8-4226-8FF1-38AF6DA5436F}" type="datetime1">
              <a:rPr lang="uk-UA" smtClean="0"/>
              <a:t>12.10.2019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BC3C-9C55-4E5C-BF9D-CAB381BDE4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49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25636-C64E-4BCC-89C4-1DC355AA65FE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33E0B-104F-47C9-94B3-36E9DEC0C23F}" type="slidenum">
              <a:rPr lang="uk-UA" alt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1A25A8-210A-43E6-907E-24240B44A77D}" type="datetime1">
              <a:rPr lang="uk-UA" smtClean="0">
                <a:solidFill>
                  <a:srgbClr val="E7DEC9"/>
                </a:solidFill>
                <a:cs typeface="Arial" pitchFamily="34" charset="0"/>
              </a:rPr>
              <a:t>12.10.2019</a:t>
            </a:fld>
            <a:endParaRPr lang="ru-RU">
              <a:solidFill>
                <a:srgbClr val="E7DEC9"/>
              </a:solidFill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E7DEC9"/>
                </a:solidFill>
                <a:cs typeface="Arial" pitchFamily="34" charset="0"/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  <a:cs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5D26A8-5848-41BF-B758-7D91255DBD9F}" type="slidenum">
              <a:rPr lang="ru-RU" smtClean="0">
                <a:solidFill>
                  <a:srgbClr val="E7DEC9"/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srgbClr val="E7DEC9"/>
              </a:solidFill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3351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CF68-4004-49A1-85EE-A03B833C6BD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6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C7AF-4712-44D1-9997-FA1CBA539DF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12.10.2019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BC3C-9C55-4E5C-BF9D-CAB381BDE4E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1686-4797-4424-93F3-4897504CEC4F}" type="datetime1">
              <a:rPr lang="uk-UA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2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AAEB68-090D-4A49-BB2C-7A4A5B260EE1}" type="datetime1">
              <a:rPr lang="uk-UA" smtClean="0">
                <a:solidFill>
                  <a:srgbClr val="F0A22E">
                    <a:shade val="75000"/>
                  </a:srgbClr>
                </a:solidFill>
                <a:cs typeface="Arial" pitchFamily="34" charset="0"/>
              </a:rPr>
              <a:t>12.10.2019</a:t>
            </a:fld>
            <a:endParaRPr lang="ru-RU">
              <a:solidFill>
                <a:srgbClr val="F0A22E">
                  <a:shade val="75000"/>
                </a:srgbClr>
              </a:solidFill>
              <a:cs typeface="Arial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F0A22E">
                    <a:shade val="75000"/>
                  </a:srgbClr>
                </a:solidFill>
                <a:cs typeface="Arial" pitchFamily="34" charset="0"/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A09A8-E7D7-4515-859B-081EAB92C865}" type="datetime1">
              <a:rPr lang="uk-UA" altLang="x-none" smtClean="0">
                <a:solidFill>
                  <a:srgbClr val="000000"/>
                </a:solidFill>
              </a:r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78AE37-74EE-4F14-8AE1-6FBB5DA3FACC}" type="slidenum">
              <a:rPr lang="uk-UA" alt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E7DEC9"/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3575DE1A-6613-490A-B411-BA5352798699}" type="datetime1">
              <a:rPr lang="uk-UA" smtClean="0"/>
              <a:t>12.10.2019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/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rgbClr val="E7DEC9"/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C7C3B355-5406-4E0F-A14A-96A3731F9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51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CE05-0AC4-4FA5-8D8A-25D77F1C851E}" type="datetime1">
              <a:rPr lang="uk-UA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12.10.2019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8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097366" cy="1656183"/>
          </a:xfrm>
        </p:spPr>
        <p:txBody>
          <a:bodyPr>
            <a:normAutofit/>
          </a:bodyPr>
          <a:lstStyle/>
          <a:p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Інтермедіальні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проекції шекспірівського канону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37" y="2425722"/>
            <a:ext cx="3305522" cy="33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Мої документи\Для ноутбука\TORKUT N.M\ЗНУ\Курси\Інтермедіальний Шекспір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00" y="2368398"/>
            <a:ext cx="2887166" cy="34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722"/>
            <a:ext cx="2725166" cy="333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8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Шекспірів словотвір </a:t>
            </a:r>
            <a:endParaRPr lang="ru-RU" sz="5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hakespeare-Word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7134"/>
            <a:ext cx="9144000" cy="489779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Шекспіризми</a:t>
            </a:r>
            <a:endParaRPr lang="uk-UA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To be or not to be</a:t>
            </a:r>
            <a:r>
              <a:rPr lang="en-US" b="1" i="1" dirty="0" smtClean="0">
                <a:solidFill>
                  <a:schemeClr val="bg1"/>
                </a:solidFill>
              </a:rPr>
              <a:t>?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To </a:t>
            </a:r>
            <a:r>
              <a:rPr lang="en-US" b="1" i="1" dirty="0">
                <a:solidFill>
                  <a:schemeClr val="bg1"/>
                </a:solidFill>
              </a:rPr>
              <a:t>out-Herod </a:t>
            </a:r>
            <a:r>
              <a:rPr lang="en-US" b="1" i="1" dirty="0" smtClean="0">
                <a:solidFill>
                  <a:schemeClr val="bg1"/>
                </a:solidFill>
              </a:rPr>
              <a:t>Herod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In the mind’s </a:t>
            </a:r>
            <a:r>
              <a:rPr lang="en-US" b="1" i="1" dirty="0" smtClean="0">
                <a:solidFill>
                  <a:schemeClr val="bg1"/>
                </a:solidFill>
              </a:rPr>
              <a:t>eye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Sweets to the </a:t>
            </a:r>
            <a:r>
              <a:rPr lang="en-US" b="1" i="1" dirty="0" smtClean="0">
                <a:solidFill>
                  <a:schemeClr val="bg1"/>
                </a:solidFill>
              </a:rPr>
              <a:t>sweet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A fool’s paradise.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The green-eyed monster.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Something is rotten in the state of Denmark</a:t>
            </a:r>
            <a:r>
              <a:rPr lang="en-US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A plague on both your </a:t>
            </a:r>
            <a:r>
              <a:rPr lang="en-US" b="1" i="1" dirty="0" smtClean="0">
                <a:solidFill>
                  <a:schemeClr val="bg1"/>
                </a:solidFill>
              </a:rPr>
              <a:t>houses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  <a:endParaRPr lang="en-US" b="1" i="1" dirty="0">
              <a:solidFill>
                <a:schemeClr val="bg1"/>
              </a:solidFill>
            </a:endParaRPr>
          </a:p>
          <a:p>
            <a:endParaRPr lang="uk-UA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1" y="620688"/>
            <a:ext cx="3384376" cy="936104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Апологети </a:t>
            </a:r>
            <a:b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Шекспіра</a:t>
            </a:r>
            <a:endParaRPr lang="uk-UA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78466"/>
            <a:ext cx="8229600" cy="442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Бен Джонсон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Й.В. Гете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В. Гюго</a:t>
            </a:r>
          </a:p>
          <a:p>
            <a:pPr marL="0" indent="0">
              <a:buNone/>
            </a:pPr>
            <a:r>
              <a:rPr lang="uk-UA" sz="4000" b="1" dirty="0">
                <a:solidFill>
                  <a:schemeClr val="bg1"/>
                </a:solidFill>
              </a:rPr>
              <a:t>Р.В.  </a:t>
            </a:r>
            <a:r>
              <a:rPr lang="uk-UA" sz="4000" b="1" dirty="0" smtClean="0">
                <a:solidFill>
                  <a:schemeClr val="bg1"/>
                </a:solidFill>
              </a:rPr>
              <a:t>Емерсон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О. </a:t>
            </a:r>
            <a:r>
              <a:rPr lang="uk-UA" sz="4000" b="1" dirty="0" err="1" smtClean="0">
                <a:solidFill>
                  <a:schemeClr val="bg1"/>
                </a:solidFill>
              </a:rPr>
              <a:t>Вайлд</a:t>
            </a:r>
            <a:r>
              <a:rPr lang="uk-UA" sz="4000" b="1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Дж. </a:t>
            </a:r>
            <a:r>
              <a:rPr lang="uk-UA" sz="4000" b="1" dirty="0" err="1" smtClean="0">
                <a:solidFill>
                  <a:schemeClr val="bg1"/>
                </a:solidFill>
              </a:rPr>
              <a:t>Джойс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3401"/>
            <a:ext cx="1728192" cy="195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³ÐµÑÐ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71" y="2564904"/>
            <a:ext cx="2974132" cy="19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38" y="952334"/>
            <a:ext cx="15819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572"/>
            <a:ext cx="1502673" cy="20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94" y="3861048"/>
            <a:ext cx="1849515" cy="246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46" y="4793203"/>
            <a:ext cx="3052757" cy="172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616624" cy="922114"/>
          </a:xfrm>
        </p:spPr>
        <p:txBody>
          <a:bodyPr>
            <a:normAutofit fontScale="90000"/>
          </a:bodyPr>
          <a:lstStyle/>
          <a:p>
            <a:r>
              <a:rPr lang="uk-UA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Хейтери</a:t>
            </a:r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Шекспіра </a:t>
            </a:r>
            <a:endParaRPr lang="uk-UA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Вольтер  </a:t>
            </a:r>
          </a:p>
          <a:p>
            <a:pPr marL="0" indent="0">
              <a:buNone/>
            </a:pP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 Толстой</a:t>
            </a:r>
          </a:p>
          <a:p>
            <a:pPr marL="0" indent="0">
              <a:buNone/>
            </a:pP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Бернард Шоу</a:t>
            </a: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2" y="2435163"/>
            <a:ext cx="2896020" cy="19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15" y="260648"/>
            <a:ext cx="2375835" cy="296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15" y="3459832"/>
            <a:ext cx="2417427" cy="31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Типи метафор</a:t>
            </a:r>
            <a:endParaRPr lang="uk-UA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1. Поетична метафора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– пов'язана з   фантазією і вимислом «справжнісінька донька уяви, народжена миттєвим спалахом інтуїції, озорена довгою тривогою передчуття»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(Федеріко Гарсіа Лорка)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83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2142" y="1628800"/>
            <a:ext cx="9156141" cy="52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5100" dirty="0" err="1" smtClean="0"/>
              <a:t>“Солодкоголосий</a:t>
            </a:r>
            <a:r>
              <a:rPr lang="uk-UA" sz="5100" dirty="0" smtClean="0"/>
              <a:t> лебідь </a:t>
            </a:r>
            <a:r>
              <a:rPr lang="uk-UA" sz="5100" dirty="0" err="1" smtClean="0"/>
              <a:t>Ейвону”</a:t>
            </a:r>
            <a:endParaRPr lang="uk-UA" sz="5100" dirty="0" smtClean="0"/>
          </a:p>
          <a:p>
            <a:pPr algn="r">
              <a:buNone/>
            </a:pPr>
            <a:r>
              <a:rPr lang="uk-UA" sz="3800" i="1" dirty="0" smtClean="0"/>
              <a:t>(Бен Джонсон) </a:t>
            </a:r>
          </a:p>
          <a:p>
            <a:pPr>
              <a:buNone/>
            </a:pPr>
            <a:endParaRPr lang="uk-UA" sz="3000" dirty="0" smtClean="0"/>
          </a:p>
          <a:p>
            <a:pPr algn="r">
              <a:buNone/>
            </a:pPr>
            <a:endParaRPr lang="uk-UA" sz="3000" i="1" dirty="0" smtClean="0"/>
          </a:p>
          <a:p>
            <a:pPr>
              <a:buNone/>
            </a:pPr>
            <a:r>
              <a:rPr lang="uk-UA" sz="5100" dirty="0" smtClean="0"/>
              <a:t>“Всюдисуща морально-індиферентна природа”</a:t>
            </a:r>
          </a:p>
          <a:p>
            <a:pPr algn="r">
              <a:buNone/>
            </a:pPr>
            <a:r>
              <a:rPr lang="uk-UA" sz="3800" i="1" dirty="0" smtClean="0"/>
              <a:t>(Томас Манн</a:t>
            </a:r>
            <a:r>
              <a:rPr lang="uk-UA" sz="3800" dirty="0" smtClean="0"/>
              <a:t>)</a:t>
            </a:r>
          </a:p>
          <a:p>
            <a:pPr algn="r">
              <a:buNone/>
            </a:pPr>
            <a:endParaRPr lang="uk-UA" dirty="0" smtClean="0"/>
          </a:p>
          <a:p>
            <a:pPr>
              <a:buNone/>
            </a:pPr>
            <a:r>
              <a:rPr lang="uk-UA" sz="5100" dirty="0" smtClean="0"/>
              <a:t>“Дух, який пронизує весь світ і від якого ніщо не може бути прихованим” </a:t>
            </a:r>
          </a:p>
          <a:p>
            <a:pPr algn="r">
              <a:buNone/>
            </a:pPr>
            <a:r>
              <a:rPr lang="uk-UA" sz="3800" i="1" dirty="0" smtClean="0"/>
              <a:t>(Й.В. Гете)</a:t>
            </a:r>
            <a:endParaRPr lang="ru-RU" sz="3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Шекспір – це…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Типи метафор</a:t>
            </a:r>
            <a:endParaRPr lang="uk-UA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. Наукова метафора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– пов'язана з   логікою і гносеологією; «знаряддя думки, за допомогою якого нам вдається досягти найвіддаленіших куточків нашого концептуального поля ... Продовжує «руку» інтелекту».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(Хосе Ортега-і-Гассет)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0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2142" y="1628800"/>
            <a:ext cx="9048637" cy="49685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6400" dirty="0" smtClean="0"/>
              <a:t>“Шекспір – учитель людства”</a:t>
            </a:r>
          </a:p>
          <a:p>
            <a:pPr algn="r">
              <a:buNone/>
            </a:pPr>
            <a:r>
              <a:rPr lang="uk-UA" sz="5100" i="1" dirty="0" smtClean="0"/>
              <a:t>(Карл </a:t>
            </a:r>
            <a:r>
              <a:rPr lang="uk-UA" sz="5100" i="1" dirty="0" err="1" smtClean="0"/>
              <a:t>Ельце</a:t>
            </a:r>
            <a:r>
              <a:rPr lang="uk-UA" sz="5100" i="1" dirty="0" smtClean="0"/>
              <a:t>) </a:t>
            </a:r>
          </a:p>
          <a:p>
            <a:pPr>
              <a:buNone/>
            </a:pPr>
            <a:endParaRPr lang="uk-UA" sz="3000" dirty="0" smtClean="0"/>
          </a:p>
          <a:p>
            <a:pPr>
              <a:buNone/>
            </a:pPr>
            <a:r>
              <a:rPr lang="uk-UA" sz="6400" dirty="0" smtClean="0"/>
              <a:t>“Шекспір – геній, що символізує злиття мистецтва і природи” </a:t>
            </a:r>
          </a:p>
          <a:p>
            <a:pPr algn="r">
              <a:buNone/>
            </a:pPr>
            <a:r>
              <a:rPr lang="uk-UA" sz="5100" i="1" dirty="0" smtClean="0"/>
              <a:t>(Людвіг Тік)  </a:t>
            </a:r>
          </a:p>
          <a:p>
            <a:pPr algn="r">
              <a:buNone/>
            </a:pPr>
            <a:endParaRPr lang="uk-UA" sz="3000" i="1" dirty="0" smtClean="0"/>
          </a:p>
          <a:p>
            <a:pPr>
              <a:buNone/>
            </a:pPr>
            <a:r>
              <a:rPr lang="uk-UA" sz="6400" dirty="0" smtClean="0"/>
              <a:t>“Шекспір – осердя романтичної уяви”</a:t>
            </a:r>
          </a:p>
          <a:p>
            <a:pPr algn="r">
              <a:buNone/>
            </a:pPr>
            <a:r>
              <a:rPr lang="uk-UA" sz="5100" i="1" dirty="0" smtClean="0"/>
              <a:t>(Фрідріх </a:t>
            </a:r>
            <a:r>
              <a:rPr lang="uk-UA" sz="5100" i="1" dirty="0" err="1" smtClean="0"/>
              <a:t>Шлегель</a:t>
            </a:r>
            <a:r>
              <a:rPr lang="uk-UA" sz="5100" dirty="0" smtClean="0"/>
              <a:t>)</a:t>
            </a:r>
          </a:p>
          <a:p>
            <a:pPr algn="r">
              <a:buNone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Шекспір – це…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Типи метафор</a:t>
            </a:r>
            <a:endParaRPr lang="uk-UA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3. Системна метафора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метафора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орієнтаційного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типу, «коли немає структурного узгодження одного поняття в термінах іншого, але є організація цілої системи понять за зразком якоїсь іншої системи».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(Джордж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Лакофф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Джонсон)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70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2142" y="1628800"/>
            <a:ext cx="9156141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5700" dirty="0" smtClean="0"/>
              <a:t>“Шекспір – смертний бог”</a:t>
            </a:r>
          </a:p>
          <a:p>
            <a:pPr algn="r">
              <a:buNone/>
            </a:pPr>
            <a:r>
              <a:rPr lang="uk-UA" sz="4500" i="1" dirty="0" smtClean="0"/>
              <a:t>(Гарольд </a:t>
            </a:r>
            <a:r>
              <a:rPr lang="uk-UA" sz="4500" i="1" dirty="0" err="1" smtClean="0"/>
              <a:t>Блум</a:t>
            </a:r>
            <a:r>
              <a:rPr lang="uk-UA" sz="4500" i="1" dirty="0" smtClean="0"/>
              <a:t>) </a:t>
            </a:r>
          </a:p>
          <a:p>
            <a:pPr>
              <a:buNone/>
            </a:pPr>
            <a:endParaRPr lang="uk-UA" sz="3000" dirty="0" smtClean="0"/>
          </a:p>
          <a:p>
            <a:pPr>
              <a:buNone/>
            </a:pPr>
            <a:r>
              <a:rPr lang="uk-UA" sz="5700" dirty="0" smtClean="0"/>
              <a:t>“Шекспір – наш сучасник” </a:t>
            </a:r>
          </a:p>
          <a:p>
            <a:pPr algn="r">
              <a:buNone/>
            </a:pPr>
            <a:r>
              <a:rPr lang="uk-UA" sz="4500" i="1" dirty="0" smtClean="0"/>
              <a:t>(</a:t>
            </a:r>
            <a:r>
              <a:rPr lang="uk-UA" sz="4500" i="1" dirty="0"/>
              <a:t>Я</a:t>
            </a:r>
            <a:r>
              <a:rPr lang="uk-UA" sz="4500" i="1" dirty="0" smtClean="0"/>
              <a:t>н </a:t>
            </a:r>
            <a:r>
              <a:rPr lang="uk-UA" sz="4500" i="1" dirty="0" err="1" smtClean="0"/>
              <a:t>Котт</a:t>
            </a:r>
            <a:r>
              <a:rPr lang="uk-UA" sz="4500" i="1" dirty="0" smtClean="0"/>
              <a:t>)  </a:t>
            </a:r>
          </a:p>
          <a:p>
            <a:pPr algn="r">
              <a:buNone/>
            </a:pPr>
            <a:endParaRPr lang="uk-UA" sz="3000" i="1" dirty="0" smtClean="0"/>
          </a:p>
          <a:p>
            <a:pPr>
              <a:buNone/>
            </a:pPr>
            <a:r>
              <a:rPr lang="uk-UA" sz="5700" dirty="0" smtClean="0"/>
              <a:t>“Шекспір – і не має йому краю”</a:t>
            </a:r>
          </a:p>
          <a:p>
            <a:pPr algn="r">
              <a:buNone/>
            </a:pPr>
            <a:r>
              <a:rPr lang="uk-UA" sz="4600" i="1" dirty="0" smtClean="0"/>
              <a:t>(Йоганн Вольфганг Гете</a:t>
            </a:r>
            <a:r>
              <a:rPr lang="uk-UA" sz="4600" dirty="0" smtClean="0"/>
              <a:t>)</a:t>
            </a:r>
          </a:p>
          <a:p>
            <a:pPr algn="r">
              <a:buNone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Шекспір – це…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 ми вивчаємо Шекспіра?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5646835" cy="450532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300" b="1" dirty="0" smtClean="0">
                <a:latin typeface="Times New Roman" pitchFamily="18" charset="0"/>
                <a:cs typeface="Times New Roman" pitchFamily="18" charset="0"/>
              </a:rPr>
              <a:t>Культурна </a:t>
            </a:r>
            <a:r>
              <a:rPr lang="uk-UA" sz="5300" b="1" dirty="0">
                <a:latin typeface="Times New Roman" pitchFamily="18" charset="0"/>
                <a:cs typeface="Times New Roman" pitchFamily="18" charset="0"/>
              </a:rPr>
              <a:t>метафора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endParaRPr lang="uk-UA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69979"/>
          </a:xfrm>
        </p:spPr>
        <p:txBody>
          <a:bodyPr>
            <a:normAutofit lnSpcReduction="10000"/>
          </a:bodyPr>
          <a:lstStyle/>
          <a:p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укорінена в інтелектуально-духовному просторі культури, 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аксіологічно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забарвлену семантику, </a:t>
            </a:r>
          </a:p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аділена прогностично-моделюючим потенціалом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6985">
              <a:lnSpc>
                <a:spcPct val="95000"/>
              </a:lnSpc>
              <a:spcAft>
                <a:spcPts val="0"/>
              </a:spcAft>
            </a:pPr>
            <a:endParaRPr lang="uk-UA" sz="4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0215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любий </a:t>
            </a:r>
            <a:r>
              <a:rPr lang="uk-UA" sz="40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спадкоємче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слав! Для них</a:t>
            </a:r>
          </a:p>
          <a:p>
            <a:pPr marL="450215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Свідоцтв не потребуєш ти слабих;</a:t>
            </a:r>
          </a:p>
          <a:p>
            <a:pPr marL="450215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нашім подиві ти сам, 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величний,</a:t>
            </a:r>
          </a:p>
          <a:p>
            <a:pPr marL="450215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Собі 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поставив пам'ятник довічни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й  </a:t>
            </a:r>
            <a:endParaRPr lang="uk-UA" sz="36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0215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(Джон Мільтон)</a:t>
            </a:r>
          </a:p>
          <a:p>
            <a:pPr marL="0" indent="0" algn="r">
              <a:buNone/>
            </a:pPr>
            <a:endParaRPr lang="uk-UA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 – дзеркало всесвітнє</a:t>
            </a: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Пантелеймон Куліш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uk-UA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 – бог театру</a:t>
            </a:r>
          </a:p>
          <a:p>
            <a:pPr marL="0" indent="0">
              <a:buNone/>
            </a:pPr>
            <a:r>
              <a:rPr lang="uk-UA" sz="3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(Віктор Гюго)</a:t>
            </a:r>
            <a:endParaRPr lang="uk-UA" sz="3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 noChangeArrowheads="1"/>
          </p:cNvSpPr>
          <p:nvPr>
            <p:ph idx="1"/>
          </p:nvPr>
        </p:nvSpPr>
        <p:spPr>
          <a:xfrm>
            <a:off x="390525" y="496888"/>
            <a:ext cx="8362950" cy="58642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uk-UA" sz="8800" b="1" smtClean="0">
                <a:latin typeface="Times New Roman" pitchFamily="18" charset="0"/>
                <a:cs typeface="Times New Roman" pitchFamily="18" charset="0"/>
              </a:rPr>
              <a:t>THANK YOU!</a:t>
            </a:r>
          </a:p>
          <a:p>
            <a:pPr marL="0" indent="0" algn="ctr" eaLnBrk="1" hangingPunct="1">
              <a:buFontTx/>
              <a:buNone/>
            </a:pPr>
            <a:endParaRPr lang="uk-UA" altLang="uk-UA" sz="8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 descr="Image result for ÑÐºÑÐ°ÑÐ½Ð° ÑÐµÑÐ´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524133"/>
            <a:ext cx="47910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64096"/>
          </a:xfrm>
        </p:spPr>
        <p:txBody>
          <a:bodyPr/>
          <a:lstStyle/>
          <a:p>
            <a:pPr algn="ctr"/>
            <a:r>
              <a:rPr lang="uk-UA" b="1" cap="none" dirty="0" smtClean="0">
                <a:latin typeface="Times New Roman" pitchFamily="18" charset="0"/>
                <a:cs typeface="Times New Roman" pitchFamily="18" charset="0"/>
              </a:rPr>
              <a:t>СИСТЕМА НАКОПИЧЕННЯ БАЛІВ</a:t>
            </a:r>
            <a:endParaRPr lang="uk-UA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РОЗДІЛ 1.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Самостійна робота – 15 балів (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термінологічний словник, презентація, аналітичне есе або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рецензія – по 5 балів)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Підсумкова атестаційна робота – 15 балів.</a:t>
            </a:r>
          </a:p>
          <a:p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   РОЗДІЛ 2</a:t>
            </a:r>
          </a:p>
          <a:p>
            <a:pPr lvl="0">
              <a:buClr>
                <a:srgbClr val="F0A22E"/>
              </a:buClr>
            </a:pP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Самостійна </a:t>
            </a:r>
            <a:r>
              <a:rPr lang="uk-UA" sz="4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робота – 15 </a:t>
            </a: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балів (читацький щоденник, </a:t>
            </a:r>
            <a:r>
              <a:rPr lang="uk-UA" sz="4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презентація, аналітичне есе або рецензія – по 5 балів)</a:t>
            </a:r>
          </a:p>
          <a:p>
            <a:pPr lvl="0">
              <a:buClr>
                <a:srgbClr val="F0A22E"/>
              </a:buClr>
            </a:pPr>
            <a:r>
              <a:rPr lang="uk-UA" sz="4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Підсумкова атестаційна робота – 15 балів</a:t>
            </a: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>
                <a:srgbClr val="F0A22E"/>
              </a:buClr>
            </a:pPr>
            <a:endParaRPr lang="uk-UA" sz="4000" b="1" dirty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   ПІЛСУМКОВА АТЕСТАЦІЯ</a:t>
            </a:r>
          </a:p>
          <a:p>
            <a:pPr lvl="0">
              <a:buClr>
                <a:srgbClr val="F0A22E"/>
              </a:buClr>
            </a:pP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Індивідуальне завдання – 20 </a:t>
            </a:r>
            <a:r>
              <a:rPr lang="uk-UA" sz="4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балів.</a:t>
            </a:r>
          </a:p>
          <a:p>
            <a:pPr lvl="0">
              <a:buClr>
                <a:srgbClr val="F0A22E"/>
              </a:buClr>
            </a:pP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Залік </a:t>
            </a:r>
            <a:r>
              <a:rPr lang="uk-UA" sz="4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4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uk-UA" sz="4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0A22E">
                    <a:shade val="75000"/>
                  </a:srgb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136815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1. Вступ </a:t>
            </a:r>
            <a:r>
              <a:rPr lang="uk-U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інтермедіальних</a:t>
            </a:r>
            <a:r>
              <a:rPr lang="uk-U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шекспірівських студій</a:t>
            </a:r>
            <a:endParaRPr lang="uk-UA" sz="48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36345"/>
            <a:ext cx="8229600" cy="335699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uk-U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Лекція 1. Шекспір як центр Західного канону (концепція Гарольда </a:t>
            </a:r>
            <a:r>
              <a:rPr lang="uk-UA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uk-U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flipV="1">
            <a:off x="3124200" y="5949281"/>
            <a:ext cx="2895600" cy="40707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54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uk-UA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8003232" cy="39933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Шекспіра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 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англійська мова.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Метафоричний 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потенціал імені автора в контексті типології метафор.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Торкут Н.М., д.філол.н.,проф. "Інтермедіальний Шекспір"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82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8143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uk-UA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Theatrum</a:t>
            </a:r>
            <a:r>
              <a:rPr lang="en-GB" alt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Mundi: Shakespeare</a:t>
            </a:r>
            <a:endParaRPr lang="ru-RU" altLang="uk-UA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5891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2692400"/>
            <a:ext cx="3119438" cy="4156075"/>
          </a:xfrm>
        </p:spPr>
      </p:pic>
      <p:pic>
        <p:nvPicPr>
          <p:cNvPr id="165892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165600"/>
            <a:ext cx="60356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428625"/>
            <a:ext cx="2857500" cy="46565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sz="2400" dirty="0" err="1">
                <a:solidFill>
                  <a:srgbClr val="FFFF00"/>
                </a:solidFill>
              </a:rPr>
              <a:t>“Гамлет”</a:t>
            </a:r>
            <a:r>
              <a:rPr lang="uk-UA" sz="2400" dirty="0">
                <a:solidFill>
                  <a:srgbClr val="FFFF00"/>
                </a:solidFill>
              </a:rPr>
              <a:t>:</a:t>
            </a: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dirty="0">
                <a:solidFill>
                  <a:prstClr val="white"/>
                </a:solidFill>
              </a:rPr>
              <a:t>“Гамлет </a:t>
            </a:r>
            <a:r>
              <a:rPr lang="uk-UA" dirty="0" err="1">
                <a:solidFill>
                  <a:prstClr val="white"/>
                </a:solidFill>
              </a:rPr>
              <a:t>Щигровського</a:t>
            </a:r>
            <a:r>
              <a:rPr lang="uk-UA" dirty="0">
                <a:solidFill>
                  <a:prstClr val="white"/>
                </a:solidFill>
              </a:rPr>
              <a:t> </a:t>
            </a:r>
            <a:r>
              <a:rPr lang="uk-UA" dirty="0" err="1">
                <a:solidFill>
                  <a:prstClr val="white"/>
                </a:solidFill>
              </a:rPr>
              <a:t>повіту”</a:t>
            </a:r>
            <a:r>
              <a:rPr lang="uk-UA" dirty="0">
                <a:solidFill>
                  <a:prstClr val="white"/>
                </a:solidFill>
              </a:rPr>
              <a:t> І. </a:t>
            </a:r>
            <a:r>
              <a:rPr lang="uk-UA" dirty="0" err="1">
                <a:solidFill>
                  <a:prstClr val="white"/>
                </a:solidFill>
              </a:rPr>
              <a:t>Тургєнєв</a:t>
            </a:r>
            <a:endParaRPr lang="uk-UA" dirty="0">
              <a:solidFill>
                <a:prstClr val="white"/>
              </a:solidFill>
            </a:endParaRP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“Чорний</a:t>
            </a:r>
            <a:r>
              <a:rPr lang="uk-UA" dirty="0">
                <a:solidFill>
                  <a:prstClr val="white"/>
                </a:solidFill>
              </a:rPr>
              <a:t> </a:t>
            </a:r>
            <a:r>
              <a:rPr lang="uk-UA" dirty="0" err="1">
                <a:solidFill>
                  <a:prstClr val="white"/>
                </a:solidFill>
              </a:rPr>
              <a:t>принц”</a:t>
            </a:r>
            <a:r>
              <a:rPr lang="uk-UA" dirty="0">
                <a:solidFill>
                  <a:prstClr val="white"/>
                </a:solidFill>
              </a:rPr>
              <a:t> А. </a:t>
            </a:r>
            <a:r>
              <a:rPr lang="uk-UA" dirty="0" err="1">
                <a:solidFill>
                  <a:prstClr val="white"/>
                </a:solidFill>
              </a:rPr>
              <a:t>Мердок</a:t>
            </a:r>
            <a:endParaRPr lang="uk-UA" dirty="0">
              <a:solidFill>
                <a:prstClr val="white"/>
              </a:solidFill>
            </a:endParaRPr>
          </a:p>
          <a:p>
            <a:pPr algn="just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“Гертруда</a:t>
            </a:r>
            <a:r>
              <a:rPr lang="uk-UA" dirty="0">
                <a:solidFill>
                  <a:prstClr val="white"/>
                </a:solidFill>
              </a:rPr>
              <a:t> і </a:t>
            </a:r>
            <a:r>
              <a:rPr lang="uk-UA" dirty="0" err="1">
                <a:solidFill>
                  <a:prstClr val="white"/>
                </a:solidFill>
              </a:rPr>
              <a:t>Клавдій”</a:t>
            </a:r>
            <a:r>
              <a:rPr lang="uk-UA" dirty="0">
                <a:solidFill>
                  <a:prstClr val="white"/>
                </a:solidFill>
              </a:rPr>
              <a:t> Дж. Апдайка</a:t>
            </a:r>
          </a:p>
          <a:p>
            <a:pPr algn="just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“Звелась</a:t>
            </a:r>
            <a:r>
              <a:rPr lang="uk-UA" dirty="0">
                <a:solidFill>
                  <a:prstClr val="white"/>
                </a:solidFill>
              </a:rPr>
              <a:t> </a:t>
            </a:r>
            <a:r>
              <a:rPr lang="uk-UA" dirty="0" err="1">
                <a:solidFill>
                  <a:prstClr val="white"/>
                </a:solidFill>
              </a:rPr>
              <a:t>гнилизна”</a:t>
            </a:r>
            <a:r>
              <a:rPr lang="uk-UA" dirty="0">
                <a:solidFill>
                  <a:prstClr val="white"/>
                </a:solidFill>
              </a:rPr>
              <a:t> Дж. </a:t>
            </a:r>
            <a:r>
              <a:rPr lang="uk-UA" dirty="0" err="1">
                <a:solidFill>
                  <a:prstClr val="white"/>
                </a:solidFill>
              </a:rPr>
              <a:t>Ффорде</a:t>
            </a:r>
            <a:endParaRPr lang="uk-UA" dirty="0">
              <a:solidFill>
                <a:prstClr val="white"/>
              </a:solidFill>
            </a:endParaRPr>
          </a:p>
          <a:p>
            <a:pPr algn="just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just">
              <a:defRPr/>
            </a:pPr>
            <a:endParaRPr lang="uk-UA" dirty="0">
              <a:solidFill>
                <a:prstClr val="white"/>
              </a:solidFill>
            </a:endParaRP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36938" y="1628800"/>
            <a:ext cx="2643187" cy="4680520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sz="2400" dirty="0" err="1">
                <a:solidFill>
                  <a:srgbClr val="FFFF00"/>
                </a:solidFill>
              </a:rPr>
              <a:t>“Ромео</a:t>
            </a:r>
            <a:r>
              <a:rPr lang="uk-UA" sz="2400" dirty="0">
                <a:solidFill>
                  <a:srgbClr val="FFFF00"/>
                </a:solidFill>
              </a:rPr>
              <a:t> і </a:t>
            </a:r>
            <a:r>
              <a:rPr lang="uk-UA" sz="2400" dirty="0" err="1">
                <a:solidFill>
                  <a:srgbClr val="FFFF00"/>
                </a:solidFill>
              </a:rPr>
              <a:t>Джульєтта”</a:t>
            </a: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dirty="0">
                <a:solidFill>
                  <a:prstClr val="white"/>
                </a:solidFill>
              </a:rPr>
              <a:t>“Сільські Ромео і Джульєтта”  </a:t>
            </a:r>
          </a:p>
          <a:p>
            <a:pPr algn="ctr">
              <a:defRPr/>
            </a:pPr>
            <a:r>
              <a:rPr lang="uk-UA" dirty="0">
                <a:solidFill>
                  <a:prstClr val="white"/>
                </a:solidFill>
              </a:rPr>
              <a:t>Г. </a:t>
            </a:r>
            <a:r>
              <a:rPr lang="uk-UA" dirty="0" err="1">
                <a:solidFill>
                  <a:prstClr val="white"/>
                </a:solidFill>
              </a:rPr>
              <a:t>Келлер</a:t>
            </a:r>
            <a:endParaRPr lang="uk-UA" dirty="0">
              <a:solidFill>
                <a:prstClr val="white"/>
              </a:solidFill>
            </a:endParaRP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“Тіні</a:t>
            </a:r>
            <a:r>
              <a:rPr lang="uk-UA" dirty="0">
                <a:solidFill>
                  <a:prstClr val="white"/>
                </a:solidFill>
              </a:rPr>
              <a:t> забутих </a:t>
            </a:r>
            <a:r>
              <a:rPr lang="uk-UA" dirty="0" err="1">
                <a:solidFill>
                  <a:prstClr val="white"/>
                </a:solidFill>
              </a:rPr>
              <a:t>предків”</a:t>
            </a:r>
            <a:r>
              <a:rPr lang="uk-UA" dirty="0">
                <a:solidFill>
                  <a:prstClr val="white"/>
                </a:solidFill>
              </a:rPr>
              <a:t>  </a:t>
            </a:r>
          </a:p>
          <a:p>
            <a:pPr algn="ctr">
              <a:defRPr/>
            </a:pPr>
            <a:r>
              <a:rPr lang="uk-UA" dirty="0">
                <a:solidFill>
                  <a:prstClr val="white"/>
                </a:solidFill>
              </a:rPr>
              <a:t>М. Коцюбинський</a:t>
            </a: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“Вам</a:t>
            </a:r>
            <a:r>
              <a:rPr lang="uk-UA" dirty="0">
                <a:solidFill>
                  <a:prstClr val="white"/>
                </a:solidFill>
              </a:rPr>
              <a:t> і не </a:t>
            </a:r>
            <a:r>
              <a:rPr lang="uk-UA" dirty="0" err="1">
                <a:solidFill>
                  <a:prstClr val="white"/>
                </a:solidFill>
              </a:rPr>
              <a:t>снилося..”</a:t>
            </a:r>
            <a:r>
              <a:rPr lang="uk-UA" dirty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uk-UA" dirty="0">
                <a:solidFill>
                  <a:prstClr val="white"/>
                </a:solidFill>
              </a:rPr>
              <a:t>Г. Щербакова</a:t>
            </a: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just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just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just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just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63" y="428625"/>
            <a:ext cx="2643187" cy="465655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sz="2400" dirty="0" err="1">
                <a:solidFill>
                  <a:srgbClr val="FFFF00"/>
                </a:solidFill>
              </a:rPr>
              <a:t>“Макбет”</a:t>
            </a:r>
            <a:endParaRPr lang="uk-U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“Леді</a:t>
            </a:r>
            <a:r>
              <a:rPr lang="uk-UA" dirty="0">
                <a:solidFill>
                  <a:prstClr val="white"/>
                </a:solidFill>
              </a:rPr>
              <a:t> Макбет </a:t>
            </a:r>
            <a:r>
              <a:rPr lang="uk-UA" dirty="0" err="1">
                <a:solidFill>
                  <a:prstClr val="white"/>
                </a:solidFill>
              </a:rPr>
              <a:t>Мценськго</a:t>
            </a:r>
            <a:r>
              <a:rPr lang="uk-UA" dirty="0">
                <a:solidFill>
                  <a:prstClr val="white"/>
                </a:solidFill>
              </a:rPr>
              <a:t> </a:t>
            </a:r>
            <a:r>
              <a:rPr lang="uk-UA" dirty="0" err="1">
                <a:solidFill>
                  <a:prstClr val="white"/>
                </a:solidFill>
              </a:rPr>
              <a:t>повіту”</a:t>
            </a:r>
            <a:r>
              <a:rPr lang="uk-UA" dirty="0">
                <a:solidFill>
                  <a:prstClr val="white"/>
                </a:solidFill>
              </a:rPr>
              <a:t> М. Лєсков</a:t>
            </a:r>
          </a:p>
          <a:p>
            <a:pPr algn="ctr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“Макбетт”</a:t>
            </a:r>
            <a:r>
              <a:rPr lang="uk-UA" dirty="0">
                <a:solidFill>
                  <a:prstClr val="white"/>
                </a:solidFill>
              </a:rPr>
              <a:t> Е. </a:t>
            </a:r>
            <a:r>
              <a:rPr lang="uk-UA" dirty="0" err="1">
                <a:solidFill>
                  <a:prstClr val="white"/>
                </a:solidFill>
              </a:rPr>
              <a:t>Іонеско</a:t>
            </a: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“Макберд</a:t>
            </a:r>
            <a:r>
              <a:rPr lang="uk-UA" dirty="0">
                <a:solidFill>
                  <a:prstClr val="white"/>
                </a:solidFill>
              </a:rPr>
              <a:t>!”  Б. Гарсон</a:t>
            </a:r>
          </a:p>
          <a:p>
            <a:pPr algn="ctr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dirty="0" err="1">
                <a:solidFill>
                  <a:prstClr val="white"/>
                </a:solidFill>
              </a:rPr>
              <a:t>“Віщі</a:t>
            </a:r>
            <a:r>
              <a:rPr lang="uk-UA" dirty="0">
                <a:solidFill>
                  <a:prstClr val="white"/>
                </a:solidFill>
              </a:rPr>
              <a:t> </a:t>
            </a:r>
            <a:r>
              <a:rPr lang="uk-UA" dirty="0" err="1">
                <a:solidFill>
                  <a:prstClr val="white"/>
                </a:solidFill>
              </a:rPr>
              <a:t>сестрички”</a:t>
            </a:r>
            <a:r>
              <a:rPr lang="uk-UA" dirty="0">
                <a:solidFill>
                  <a:prstClr val="white"/>
                </a:solidFill>
              </a:rPr>
              <a:t> Т. </a:t>
            </a:r>
            <a:r>
              <a:rPr lang="uk-UA" dirty="0" err="1">
                <a:solidFill>
                  <a:prstClr val="white"/>
                </a:solidFill>
              </a:rPr>
              <a:t>Претчет</a:t>
            </a: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uk-UA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Торкут Н.М., д.філол.н.,проф. "Інтермедіальний Шекспір"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mleto1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0"/>
            <a:ext cx="2143140" cy="3505224"/>
          </a:xfrm>
          <a:prstGeom prst="rect">
            <a:avLst/>
          </a:prstGeom>
        </p:spPr>
      </p:pic>
      <p:pic>
        <p:nvPicPr>
          <p:cNvPr id="5" name="Рисунок 4" descr="Luchshie-filmyi-v-retsenziyah-Gamlet-Hamlet-1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652955"/>
            <a:ext cx="2143108" cy="3205045"/>
          </a:xfrm>
          <a:prstGeom prst="rect">
            <a:avLst/>
          </a:prstGeom>
        </p:spPr>
      </p:pic>
      <p:pic>
        <p:nvPicPr>
          <p:cNvPr id="6" name="Рисунок 5" descr="o-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685228"/>
            <a:ext cx="2243969" cy="3172772"/>
          </a:xfrm>
          <a:prstGeom prst="rect">
            <a:avLst/>
          </a:prstGeom>
        </p:spPr>
      </p:pic>
      <p:pic>
        <p:nvPicPr>
          <p:cNvPr id="7" name="Рисунок 6" descr="thumb_5559_work_bi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786050" cy="3508682"/>
          </a:xfrm>
          <a:prstGeom prst="rect">
            <a:avLst/>
          </a:prstGeom>
        </p:spPr>
      </p:pic>
      <p:pic>
        <p:nvPicPr>
          <p:cNvPr id="8" name="Рисунок 7" descr="haml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0"/>
            <a:ext cx="2571736" cy="3514430"/>
          </a:xfrm>
          <a:prstGeom prst="rect">
            <a:avLst/>
          </a:prstGeom>
        </p:spPr>
      </p:pic>
      <p:pic>
        <p:nvPicPr>
          <p:cNvPr id="9" name="Рисунок 8" descr="c8c7baafbe8d49114694588f0a08a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7" y="3643314"/>
            <a:ext cx="2094417" cy="3214686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Шекспірівська статистика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Ввів до англійського лексикону понад 1700 нових слів та понад 100 </a:t>
            </a:r>
            <a:r>
              <a:rPr lang="uk-UA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шекспіризмів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Кожні 8 хвилин – нова шекспірознавча розвідка.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800 тис. осіб «заробляють» на Шекспірі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1297 фільмів, зокрема 410 екранізацій його творів.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Торкут Н.М., д.філол.н.,проф. "Інтермедіальний Шекспір"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882</Words>
  <Application>Microsoft Office PowerPoint</Application>
  <PresentationFormat>Экран (4:3)</PresentationFormat>
  <Paragraphs>181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Тема Office</vt:lpstr>
      <vt:lpstr>Бумажная</vt:lpstr>
      <vt:lpstr>1_Тема Office</vt:lpstr>
      <vt:lpstr>2_Тема Office</vt:lpstr>
      <vt:lpstr>3_Тема Office</vt:lpstr>
      <vt:lpstr>Трек</vt:lpstr>
      <vt:lpstr>2_Оформлення за замовчуванням</vt:lpstr>
      <vt:lpstr>2_Бумажная</vt:lpstr>
      <vt:lpstr>4_Тема Office</vt:lpstr>
      <vt:lpstr>1_Оформлення за замовчуванням</vt:lpstr>
      <vt:lpstr>Інтермедіальні проекції шекспірівського канону</vt:lpstr>
      <vt:lpstr>Чому ми вивчаємо Шекспіра?</vt:lpstr>
      <vt:lpstr>СИСТЕМА НАКОПИЧЕННЯ БАЛІВ</vt:lpstr>
      <vt:lpstr>Тема 1. Вступ до інтермедіальних шекспірівських студій</vt:lpstr>
      <vt:lpstr>План</vt:lpstr>
      <vt:lpstr>Theatrum Mundi: Shakespeare</vt:lpstr>
      <vt:lpstr>Презентация PowerPoint</vt:lpstr>
      <vt:lpstr>Презентация PowerPoint</vt:lpstr>
      <vt:lpstr>Шекспірівська статистика</vt:lpstr>
      <vt:lpstr>Шекспірів словотвір </vt:lpstr>
      <vt:lpstr>Шекспіризми</vt:lpstr>
      <vt:lpstr>Апологети  Шекспіра</vt:lpstr>
      <vt:lpstr>Хейтери Шекспіра </vt:lpstr>
      <vt:lpstr>Типи метафор</vt:lpstr>
      <vt:lpstr>Шекспір – це…</vt:lpstr>
      <vt:lpstr>Типи метафор</vt:lpstr>
      <vt:lpstr>Шекспір – це…</vt:lpstr>
      <vt:lpstr>Типи метафор</vt:lpstr>
      <vt:lpstr>Шекспір – це…</vt:lpstr>
      <vt:lpstr> Культурна метафора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dcterms:created xsi:type="dcterms:W3CDTF">2019-01-30T22:26:59Z</dcterms:created>
  <dcterms:modified xsi:type="dcterms:W3CDTF">2019-10-12T19:04:07Z</dcterms:modified>
</cp:coreProperties>
</file>