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62" r:id="rId3"/>
    <p:sldId id="265" r:id="rId4"/>
    <p:sldId id="260" r:id="rId5"/>
    <p:sldId id="263" r:id="rId6"/>
  </p:sldIdLst>
  <p:sldSz cx="9144000" cy="6858000" type="screen4x3"/>
  <p:notesSz cx="6858000" cy="9144000"/>
  <p:custDataLst>
    <p:tags r:id="rId9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4374A"/>
    <a:srgbClr val="3399FF"/>
    <a:srgbClr val="666699"/>
    <a:srgbClr val="E59074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048" autoAdjust="0"/>
    <p:restoredTop sz="84583" autoAdjust="0"/>
  </p:normalViewPr>
  <p:slideViewPr>
    <p:cSldViewPr>
      <p:cViewPr varScale="1">
        <p:scale>
          <a:sx n="61" d="100"/>
          <a:sy n="61" d="100"/>
        </p:scale>
        <p:origin x="-177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8" d="100"/>
          <a:sy n="68" d="100"/>
        </p:scale>
        <p:origin x="-3492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tags" Target="tags/tag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6663A1-BE93-4F19-BCAE-33E954C20B2B}" type="datetimeFigureOut">
              <a:rPr lang="ru-RU" smtClean="0"/>
              <a:pPr/>
              <a:t>27.04.2021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0DF26E-F902-4582-B614-0C9EE35F213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432833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0C0431-2448-4DC3-AF70-2785FBE2C445}" type="datetimeFigureOut">
              <a:rPr lang="ru-RU" smtClean="0"/>
              <a:pPr/>
              <a:t>27.04.2021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4341FE-AE5C-47F1-8FD8-47C4A673A80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261190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4341FE-AE5C-47F1-8FD8-47C4A673A802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216144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907704" y="2852936"/>
            <a:ext cx="7056784" cy="1412776"/>
          </a:xfrm>
        </p:spPr>
        <p:txBody>
          <a:bodyPr/>
          <a:lstStyle>
            <a:lvl1pPr>
              <a:defRPr b="1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ru-RU" dirty="0" smtClean="0"/>
              <a:t>Образец</a:t>
            </a:r>
            <a:r>
              <a:rPr lang="en-US" dirty="0" smtClean="0"/>
              <a:t> </a:t>
            </a:r>
            <a:r>
              <a:rPr lang="ru-RU" dirty="0" smtClean="0"/>
              <a:t>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27.04.2021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156427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2pPr>
            <a:lvl3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3pPr>
            <a:lvl4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4pPr>
            <a:lvl5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27.04.2021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788046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2pPr>
            <a:lvl3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3pPr>
            <a:lvl4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4pPr>
            <a:lvl5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27.04.2021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836954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27.04.2021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омер слайда 5"/>
          <p:cNvSpPr txBox="1">
            <a:spLocks/>
          </p:cNvSpPr>
          <p:nvPr userDrawn="1"/>
        </p:nvSpPr>
        <p:spPr>
          <a:xfrm>
            <a:off x="6705600" y="65087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rgbClr val="3399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856984" cy="12241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10" name="Текст 2"/>
          <p:cNvSpPr>
            <a:spLocks noGrp="1"/>
          </p:cNvSpPr>
          <p:nvPr>
            <p:ph idx="1"/>
          </p:nvPr>
        </p:nvSpPr>
        <p:spPr>
          <a:xfrm>
            <a:off x="251520" y="1556792"/>
            <a:ext cx="6408712" cy="46805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>
                <a:solidFill>
                  <a:schemeClr val="accent6">
                    <a:lumMod val="75000"/>
                  </a:schemeClr>
                </a:solidFill>
              </a:defRPr>
            </a:lvl1pPr>
            <a:lvl2pPr>
              <a:defRPr>
                <a:solidFill>
                  <a:schemeClr val="accent6">
                    <a:lumMod val="75000"/>
                  </a:schemeClr>
                </a:solidFill>
              </a:defRPr>
            </a:lvl2pPr>
            <a:lvl3pPr>
              <a:defRPr>
                <a:solidFill>
                  <a:schemeClr val="accent6">
                    <a:lumMod val="75000"/>
                  </a:schemeClr>
                </a:solidFill>
              </a:defRPr>
            </a:lvl3pPr>
            <a:lvl4pPr>
              <a:defRPr>
                <a:solidFill>
                  <a:schemeClr val="accent6">
                    <a:lumMod val="75000"/>
                  </a:schemeClr>
                </a:solidFill>
              </a:defRPr>
            </a:lvl4pPr>
            <a:lvl5pPr>
              <a:defRPr>
                <a:solidFill>
                  <a:schemeClr val="accent6">
                    <a:lumMod val="75000"/>
                  </a:schemeClr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5430141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71799" y="4406900"/>
            <a:ext cx="5722913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771799" y="2906713"/>
            <a:ext cx="5722913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accent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27.04.2021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266547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79512" y="2060848"/>
            <a:ext cx="4320480" cy="4093915"/>
          </a:xfrm>
        </p:spPr>
        <p:txBody>
          <a:bodyPr/>
          <a:lstStyle>
            <a:lvl1pPr>
              <a:defRPr sz="2800">
                <a:solidFill>
                  <a:schemeClr val="bg1">
                    <a:lumMod val="95000"/>
                  </a:schemeClr>
                </a:solidFill>
              </a:defRPr>
            </a:lvl1pPr>
            <a:lvl2pPr>
              <a:defRPr sz="2400">
                <a:solidFill>
                  <a:schemeClr val="bg1">
                    <a:lumMod val="95000"/>
                  </a:schemeClr>
                </a:solidFill>
              </a:defRPr>
            </a:lvl2pPr>
            <a:lvl3pPr>
              <a:defRPr sz="2000">
                <a:solidFill>
                  <a:schemeClr val="bg1">
                    <a:lumMod val="95000"/>
                  </a:schemeClr>
                </a:solidFill>
              </a:defRPr>
            </a:lvl3pPr>
            <a:lvl4pPr>
              <a:defRPr sz="1800">
                <a:solidFill>
                  <a:schemeClr val="bg1">
                    <a:lumMod val="95000"/>
                  </a:schemeClr>
                </a:solidFill>
              </a:defRPr>
            </a:lvl4pPr>
            <a:lvl5pPr>
              <a:defRPr sz="1800">
                <a:solidFill>
                  <a:schemeClr val="bg1">
                    <a:lumMod val="9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4008" y="2071389"/>
            <a:ext cx="4320480" cy="4093915"/>
          </a:xfrm>
        </p:spPr>
        <p:txBody>
          <a:bodyPr/>
          <a:lstStyle>
            <a:lvl1pPr>
              <a:defRPr sz="2800">
                <a:solidFill>
                  <a:schemeClr val="bg1">
                    <a:lumMod val="95000"/>
                  </a:schemeClr>
                </a:solidFill>
              </a:defRPr>
            </a:lvl1pPr>
            <a:lvl2pPr>
              <a:defRPr sz="2400">
                <a:solidFill>
                  <a:schemeClr val="bg1">
                    <a:lumMod val="95000"/>
                  </a:schemeClr>
                </a:solidFill>
              </a:defRPr>
            </a:lvl2pPr>
            <a:lvl3pPr>
              <a:defRPr sz="2000">
                <a:solidFill>
                  <a:schemeClr val="bg1">
                    <a:lumMod val="95000"/>
                  </a:schemeClr>
                </a:solidFill>
              </a:defRPr>
            </a:lvl3pPr>
            <a:lvl4pPr>
              <a:defRPr sz="1800">
                <a:solidFill>
                  <a:schemeClr val="bg1">
                    <a:lumMod val="95000"/>
                  </a:schemeClr>
                </a:solidFill>
              </a:defRPr>
            </a:lvl4pPr>
            <a:lvl5pPr>
              <a:defRPr sz="1800">
                <a:solidFill>
                  <a:schemeClr val="bg1">
                    <a:lumMod val="9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27.04.2021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913399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1520" y="1916832"/>
            <a:ext cx="4176464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251520" y="2556594"/>
            <a:ext cx="4176464" cy="3951288"/>
          </a:xfrm>
        </p:spPr>
        <p:txBody>
          <a:bodyPr/>
          <a:lstStyle>
            <a:lvl1pPr>
              <a:defRPr sz="2400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>
              <a:defRPr sz="2000">
                <a:solidFill>
                  <a:schemeClr val="accent6">
                    <a:lumMod val="60000"/>
                    <a:lumOff val="40000"/>
                  </a:schemeClr>
                </a:solidFill>
              </a:defRPr>
            </a:lvl2pPr>
            <a:lvl3pPr>
              <a:defRPr sz="1800">
                <a:solidFill>
                  <a:schemeClr val="accent6">
                    <a:lumMod val="60000"/>
                    <a:lumOff val="40000"/>
                  </a:schemeClr>
                </a:solidFill>
              </a:defRPr>
            </a:lvl3pPr>
            <a:lvl4pPr>
              <a:defRPr sz="1600">
                <a:solidFill>
                  <a:schemeClr val="accent6">
                    <a:lumMod val="60000"/>
                    <a:lumOff val="40000"/>
                  </a:schemeClr>
                </a:solidFill>
              </a:defRPr>
            </a:lvl4pPr>
            <a:lvl5pPr>
              <a:defRPr sz="1600">
                <a:solidFill>
                  <a:schemeClr val="accent6">
                    <a:lumMod val="60000"/>
                    <a:lumOff val="40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716016" y="1934294"/>
            <a:ext cx="4248472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716016" y="2574056"/>
            <a:ext cx="4248472" cy="3951288"/>
          </a:xfrm>
        </p:spPr>
        <p:txBody>
          <a:bodyPr/>
          <a:lstStyle>
            <a:lvl1pPr>
              <a:defRPr sz="2400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>
              <a:defRPr sz="2000">
                <a:solidFill>
                  <a:schemeClr val="accent6">
                    <a:lumMod val="60000"/>
                    <a:lumOff val="40000"/>
                  </a:schemeClr>
                </a:solidFill>
              </a:defRPr>
            </a:lvl2pPr>
            <a:lvl3pPr>
              <a:defRPr sz="1800">
                <a:solidFill>
                  <a:schemeClr val="accent6">
                    <a:lumMod val="60000"/>
                    <a:lumOff val="40000"/>
                  </a:schemeClr>
                </a:solidFill>
              </a:defRPr>
            </a:lvl3pPr>
            <a:lvl4pPr>
              <a:defRPr sz="1600">
                <a:solidFill>
                  <a:schemeClr val="accent6">
                    <a:lumMod val="60000"/>
                    <a:lumOff val="40000"/>
                  </a:schemeClr>
                </a:solidFill>
              </a:defRPr>
            </a:lvl4pPr>
            <a:lvl5pPr>
              <a:defRPr sz="1600">
                <a:solidFill>
                  <a:schemeClr val="accent6">
                    <a:lumMod val="60000"/>
                    <a:lumOff val="40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1375310" y="6410896"/>
            <a:ext cx="1215489" cy="365125"/>
          </a:xfrm>
        </p:spPr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27.04.2021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154184" y="6356350"/>
            <a:ext cx="1649592" cy="365125"/>
          </a:xfrm>
        </p:spPr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471310" y="6356350"/>
            <a:ext cx="1215489" cy="365125"/>
          </a:xfrm>
        </p:spPr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599334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27.04.2021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724577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27.04.2021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159515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3622"/>
            <a:ext cx="3008313" cy="921478"/>
          </a:xfrm>
        </p:spPr>
        <p:txBody>
          <a:bodyPr anchor="b"/>
          <a:lstStyle>
            <a:lvl1pPr algn="l">
              <a:defRPr sz="2000" b="1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63888" y="1916832"/>
            <a:ext cx="5111750" cy="4353347"/>
          </a:xfrm>
        </p:spPr>
        <p:txBody>
          <a:bodyPr/>
          <a:lstStyle>
            <a:lvl1pPr>
              <a:defRPr sz="3200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>
              <a:defRPr sz="2800">
                <a:solidFill>
                  <a:schemeClr val="accent6">
                    <a:lumMod val="60000"/>
                    <a:lumOff val="40000"/>
                  </a:schemeClr>
                </a:solidFill>
              </a:defRPr>
            </a:lvl2pPr>
            <a:lvl3pPr>
              <a:defRPr sz="2400">
                <a:solidFill>
                  <a:schemeClr val="accent6">
                    <a:lumMod val="60000"/>
                    <a:lumOff val="40000"/>
                  </a:schemeClr>
                </a:solidFill>
              </a:defRPr>
            </a:lvl3pPr>
            <a:lvl4pPr>
              <a:defRPr sz="2000">
                <a:solidFill>
                  <a:schemeClr val="accent6">
                    <a:lumMod val="60000"/>
                    <a:lumOff val="40000"/>
                  </a:schemeClr>
                </a:solidFill>
              </a:defRPr>
            </a:lvl4pPr>
            <a:lvl5pPr>
              <a:defRPr sz="2000">
                <a:solidFill>
                  <a:schemeClr val="accent6">
                    <a:lumMod val="60000"/>
                    <a:lumOff val="40000"/>
                  </a:schemeClr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27.04.2021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54896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27.04.2021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586054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hyperlink" Target="https://presentation-creation.ru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856984" cy="12241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1520" y="1556792"/>
            <a:ext cx="6408712" cy="46805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27.04.2021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Рисунок 6">
            <a:hlinkClick r:id="rId14"/>
          </p:cNvPr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1620688" y="45855"/>
            <a:ext cx="757762" cy="757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7102724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accent6">
              <a:lumMod val="75000"/>
            </a:schemeClr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accent6">
              <a:lumMod val="75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accent6">
              <a:lumMod val="7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accent6">
              <a:lumMod val="7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accent6">
              <a:lumMod val="7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accent6">
              <a:lumMod val="7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347864" y="3501008"/>
            <a:ext cx="5796136" cy="1412776"/>
          </a:xfrm>
        </p:spPr>
        <p:txBody>
          <a:bodyPr>
            <a:noAutofit/>
          </a:bodyPr>
          <a:lstStyle/>
          <a:p>
            <a:r>
              <a:rPr lang="ru-RU" sz="3600" dirty="0" smtClean="0"/>
              <a:t>Тема 16. </a:t>
            </a:r>
            <a:r>
              <a:rPr lang="ru-RU" sz="3600" dirty="0" err="1" smtClean="0"/>
              <a:t>Облік</a:t>
            </a:r>
            <a:r>
              <a:rPr lang="ru-RU" sz="3600" dirty="0" smtClean="0"/>
              <a:t> </a:t>
            </a:r>
            <a:r>
              <a:rPr lang="ru-RU" sz="3600" dirty="0" err="1" smtClean="0"/>
              <a:t>і</a:t>
            </a:r>
            <a:r>
              <a:rPr lang="ru-RU" sz="3600" dirty="0" smtClean="0"/>
              <a:t> </a:t>
            </a:r>
            <a:r>
              <a:rPr lang="ru-RU" sz="3600" dirty="0" err="1" smtClean="0"/>
              <a:t>звітність</a:t>
            </a:r>
            <a:r>
              <a:rPr lang="ru-RU" sz="3600" dirty="0" smtClean="0"/>
              <a:t> </a:t>
            </a:r>
            <a:r>
              <a:rPr lang="ru-RU" sz="3600" dirty="0" err="1" smtClean="0"/>
              <a:t>результатів</a:t>
            </a:r>
            <a:r>
              <a:rPr lang="ru-RU" sz="3600" dirty="0" smtClean="0"/>
              <a:t> </a:t>
            </a:r>
            <a:r>
              <a:rPr lang="ru-RU" sz="3600" dirty="0" err="1" smtClean="0"/>
              <a:t>діяльності</a:t>
            </a:r>
            <a:r>
              <a:rPr lang="ru-RU" sz="3600" dirty="0" smtClean="0"/>
              <a:t> </a:t>
            </a:r>
            <a:r>
              <a:rPr lang="ru-RU" sz="3600" dirty="0" err="1" smtClean="0"/>
              <a:t>Державної</a:t>
            </a:r>
            <a:r>
              <a:rPr lang="ru-RU" sz="3600" dirty="0" smtClean="0"/>
              <a:t> </a:t>
            </a:r>
            <a:r>
              <a:rPr lang="ru-RU" sz="3600" dirty="0" err="1" smtClean="0"/>
              <a:t>фінансової</a:t>
            </a:r>
            <a:r>
              <a:rPr lang="ru-RU" sz="3600" dirty="0" smtClean="0"/>
              <a:t> </a:t>
            </a:r>
            <a:r>
              <a:rPr lang="ru-RU" sz="3600" dirty="0" err="1" smtClean="0"/>
              <a:t>інспекції</a:t>
            </a:r>
            <a:r>
              <a:rPr lang="uk-UA" sz="3600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uk-UA" sz="3600" dirty="0" smtClean="0">
                <a:solidFill>
                  <a:schemeClr val="tx2">
                    <a:lumMod val="50000"/>
                  </a:schemeClr>
                </a:solidFill>
              </a:rPr>
            </a:br>
            <a:endParaRPr lang="ru-RU" sz="3600" b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57870635"/>
      </p:ext>
    </p:extLst>
  </p:cSld>
  <p:clrMapOvr>
    <a:masterClrMapping/>
  </p:clrMapOvr>
  <p:transition spd="med">
    <p:cover dir="r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260648"/>
            <a:ext cx="6984776" cy="6597352"/>
          </a:xfrm>
        </p:spPr>
        <p:txBody>
          <a:bodyPr>
            <a:normAutofit fontScale="77500" lnSpcReduction="20000"/>
          </a:bodyPr>
          <a:lstStyle/>
          <a:p>
            <a:r>
              <a:rPr lang="ru-RU" sz="2800" dirty="0" err="1" smtClean="0"/>
              <a:t>Поставлені</a:t>
            </a:r>
            <a:r>
              <a:rPr lang="ru-RU" sz="2800" dirty="0" smtClean="0"/>
              <a:t> перед </a:t>
            </a:r>
            <a:r>
              <a:rPr lang="ru-RU" sz="2800" dirty="0" err="1" smtClean="0"/>
              <a:t>контрольними</a:t>
            </a:r>
            <a:r>
              <a:rPr lang="ru-RU" sz="2800" dirty="0" smtClean="0"/>
              <a:t> органами </a:t>
            </a:r>
            <a:r>
              <a:rPr lang="ru-RU" sz="2800" dirty="0" err="1" smtClean="0"/>
              <a:t>завдання</a:t>
            </a:r>
            <a:r>
              <a:rPr lang="ru-RU" sz="2800" dirty="0" smtClean="0"/>
              <a:t> </a:t>
            </a:r>
            <a:r>
              <a:rPr lang="ru-RU" sz="2800" dirty="0" err="1" smtClean="0"/>
              <a:t>з</a:t>
            </a:r>
            <a:r>
              <a:rPr lang="ru-RU" sz="2800" dirty="0" smtClean="0"/>
              <a:t> </a:t>
            </a:r>
            <a:r>
              <a:rPr lang="ru-RU" sz="2800" dirty="0" err="1" smtClean="0"/>
              <a:t>поліпшення</a:t>
            </a:r>
            <a:r>
              <a:rPr lang="ru-RU" sz="2800" dirty="0" smtClean="0"/>
              <a:t> практики </a:t>
            </a:r>
            <a:r>
              <a:rPr lang="ru-RU" sz="2800" dirty="0" err="1" smtClean="0"/>
              <a:t>проведення</a:t>
            </a:r>
            <a:r>
              <a:rPr lang="ru-RU" sz="2800" dirty="0" smtClean="0"/>
              <a:t> контролю, </a:t>
            </a:r>
            <a:r>
              <a:rPr lang="ru-RU" sz="2800" dirty="0" err="1" smtClean="0"/>
              <a:t>узагальнення</a:t>
            </a:r>
            <a:r>
              <a:rPr lang="ru-RU" sz="2800" dirty="0" smtClean="0"/>
              <a:t> </a:t>
            </a:r>
            <a:r>
              <a:rPr lang="ru-RU" sz="2800" dirty="0" err="1" smtClean="0"/>
              <a:t>його</a:t>
            </a:r>
            <a:r>
              <a:rPr lang="ru-RU" sz="2800" dirty="0" smtClean="0"/>
              <a:t> </a:t>
            </a:r>
            <a:r>
              <a:rPr lang="ru-RU" sz="2800" dirty="0" err="1" smtClean="0"/>
              <a:t>наслідків</a:t>
            </a:r>
            <a:r>
              <a:rPr lang="ru-RU" sz="2800" dirty="0" smtClean="0"/>
              <a:t>, </a:t>
            </a:r>
            <a:r>
              <a:rPr lang="ru-RU" sz="2800" dirty="0" err="1" smtClean="0"/>
              <a:t>всебічного</a:t>
            </a:r>
            <a:r>
              <a:rPr lang="ru-RU" sz="2800" dirty="0" smtClean="0"/>
              <a:t> </a:t>
            </a:r>
            <a:r>
              <a:rPr lang="ru-RU" sz="2800" dirty="0" err="1" smtClean="0"/>
              <a:t>використання</a:t>
            </a:r>
            <a:r>
              <a:rPr lang="ru-RU" sz="2800" dirty="0" smtClean="0"/>
              <a:t> </a:t>
            </a:r>
            <a:r>
              <a:rPr lang="ru-RU" sz="2800" dirty="0" err="1" smtClean="0"/>
              <a:t>звітності</a:t>
            </a:r>
            <a:r>
              <a:rPr lang="ru-RU" sz="2800" dirty="0" smtClean="0"/>
              <a:t> </a:t>
            </a:r>
            <a:r>
              <a:rPr lang="ru-RU" sz="2800" dirty="0" err="1" smtClean="0"/>
              <a:t>з</a:t>
            </a:r>
            <a:r>
              <a:rPr lang="ru-RU" sz="2800" dirty="0" smtClean="0"/>
              <a:t> метою </a:t>
            </a:r>
            <a:r>
              <a:rPr lang="ru-RU" sz="2800" dirty="0" err="1" smtClean="0"/>
              <a:t>розробки</a:t>
            </a:r>
            <a:r>
              <a:rPr lang="ru-RU" sz="2800" dirty="0" smtClean="0"/>
              <a:t> </a:t>
            </a:r>
            <a:r>
              <a:rPr lang="ru-RU" sz="2800" dirty="0" err="1" smtClean="0"/>
              <a:t>заходів</a:t>
            </a:r>
            <a:r>
              <a:rPr lang="ru-RU" sz="2800" dirty="0" smtClean="0"/>
              <a:t> </a:t>
            </a:r>
            <a:r>
              <a:rPr lang="ru-RU" sz="2800" dirty="0" err="1" smtClean="0"/>
              <a:t>щодо</a:t>
            </a:r>
            <a:r>
              <a:rPr lang="ru-RU" sz="2800" dirty="0" smtClean="0"/>
              <a:t> </a:t>
            </a:r>
            <a:r>
              <a:rPr lang="ru-RU" sz="2800" dirty="0" err="1" smtClean="0"/>
              <a:t>запобігання</a:t>
            </a:r>
            <a:r>
              <a:rPr lang="ru-RU" sz="2800" dirty="0" smtClean="0"/>
              <a:t> </a:t>
            </a:r>
            <a:r>
              <a:rPr lang="ru-RU" sz="2800" dirty="0" err="1" smtClean="0"/>
              <a:t>порушень</a:t>
            </a:r>
            <a:r>
              <a:rPr lang="ru-RU" sz="2800" dirty="0" smtClean="0"/>
              <a:t> </a:t>
            </a:r>
            <a:r>
              <a:rPr lang="ru-RU" sz="2800" dirty="0" err="1" smtClean="0"/>
              <a:t>і</a:t>
            </a:r>
            <a:r>
              <a:rPr lang="ru-RU" sz="2800" dirty="0" smtClean="0"/>
              <a:t> </a:t>
            </a:r>
            <a:r>
              <a:rPr lang="ru-RU" sz="2800" dirty="0" err="1" smtClean="0"/>
              <a:t>недоліків</a:t>
            </a:r>
            <a:r>
              <a:rPr lang="ru-RU" sz="2800" dirty="0" smtClean="0"/>
              <a:t> </a:t>
            </a:r>
            <a:r>
              <a:rPr lang="ru-RU" sz="2800" dirty="0" err="1" smtClean="0"/>
              <a:t>вимагають</a:t>
            </a:r>
            <a:r>
              <a:rPr lang="ru-RU" sz="2800" dirty="0" smtClean="0"/>
              <a:t> </a:t>
            </a:r>
            <a:r>
              <a:rPr lang="ru-RU" sz="2800" dirty="0" err="1" smtClean="0"/>
              <a:t>чіткого</a:t>
            </a:r>
            <a:r>
              <a:rPr lang="ru-RU" sz="2800" dirty="0" smtClean="0"/>
              <a:t> </a:t>
            </a:r>
            <a:r>
              <a:rPr lang="ru-RU" sz="2800" dirty="0" err="1" smtClean="0"/>
              <a:t>обліку</a:t>
            </a:r>
            <a:r>
              <a:rPr lang="ru-RU" sz="2800" dirty="0" smtClean="0"/>
              <a:t> </a:t>
            </a:r>
            <a:r>
              <a:rPr lang="ru-RU" sz="2800" dirty="0" err="1" smtClean="0"/>
              <a:t>проведеної</a:t>
            </a:r>
            <a:r>
              <a:rPr lang="ru-RU" sz="2800" dirty="0" smtClean="0"/>
              <a:t> </a:t>
            </a:r>
            <a:r>
              <a:rPr lang="ru-RU" sz="2800" dirty="0" err="1" smtClean="0"/>
              <a:t>контрольно-ревізійної</a:t>
            </a:r>
            <a:r>
              <a:rPr lang="ru-RU" sz="2800" dirty="0" smtClean="0"/>
              <a:t> </a:t>
            </a:r>
            <a:r>
              <a:rPr lang="ru-RU" sz="2800" dirty="0" err="1" smtClean="0"/>
              <a:t>роботи</a:t>
            </a:r>
            <a:r>
              <a:rPr lang="ru-RU" sz="2800" dirty="0" smtClean="0"/>
              <a:t>. </a:t>
            </a:r>
            <a:r>
              <a:rPr lang="ru-RU" sz="2800" dirty="0" err="1" smtClean="0"/>
              <a:t>Облік</a:t>
            </a:r>
            <a:r>
              <a:rPr lang="ru-RU" sz="2800" dirty="0" smtClean="0"/>
              <a:t> </a:t>
            </a:r>
            <a:r>
              <a:rPr lang="ru-RU" sz="2800" dirty="0" err="1" smtClean="0"/>
              <a:t>проведених</a:t>
            </a:r>
            <a:r>
              <a:rPr lang="ru-RU" sz="2800" dirty="0" smtClean="0"/>
              <a:t> </a:t>
            </a:r>
            <a:r>
              <a:rPr lang="ru-RU" sz="2800" dirty="0" err="1" smtClean="0"/>
              <a:t>перевірок</a:t>
            </a:r>
            <a:r>
              <a:rPr lang="ru-RU" sz="2800" dirty="0" smtClean="0"/>
              <a:t> та </a:t>
            </a:r>
            <a:r>
              <a:rPr lang="ru-RU" sz="2800" dirty="0" err="1" smtClean="0"/>
              <a:t>ревізій</a:t>
            </a:r>
            <a:r>
              <a:rPr lang="ru-RU" sz="2800" dirty="0" smtClean="0"/>
              <a:t> в </a:t>
            </a:r>
            <a:r>
              <a:rPr lang="ru-RU" sz="2800" dirty="0" err="1" smtClean="0"/>
              <a:t>установах</a:t>
            </a:r>
            <a:r>
              <a:rPr lang="ru-RU" sz="2800" dirty="0" smtClean="0"/>
              <a:t> державного сектору </a:t>
            </a:r>
            <a:r>
              <a:rPr lang="ru-RU" sz="2800" dirty="0" err="1" smtClean="0"/>
              <a:t>економіки</a:t>
            </a:r>
            <a:r>
              <a:rPr lang="ru-RU" sz="2800" dirty="0" smtClean="0"/>
              <a:t> </a:t>
            </a:r>
            <a:r>
              <a:rPr lang="ru-RU" sz="2800" dirty="0" err="1" smtClean="0"/>
              <a:t>ведеться</a:t>
            </a:r>
            <a:r>
              <a:rPr lang="ru-RU" sz="2800" dirty="0" smtClean="0"/>
              <a:t> органами </a:t>
            </a:r>
            <a:r>
              <a:rPr lang="ru-RU" sz="2800" dirty="0" err="1" smtClean="0"/>
              <a:t>Держфінінспекції</a:t>
            </a:r>
            <a:r>
              <a:rPr lang="ru-RU" sz="2800" dirty="0" smtClean="0"/>
              <a:t> та </a:t>
            </a:r>
            <a:r>
              <a:rPr lang="ru-RU" sz="2800" dirty="0" err="1" smtClean="0"/>
              <a:t>її</a:t>
            </a:r>
            <a:r>
              <a:rPr lang="ru-RU" sz="2800" dirty="0" smtClean="0"/>
              <a:t> </a:t>
            </a:r>
            <a:r>
              <a:rPr lang="ru-RU" sz="2800" dirty="0" err="1" smtClean="0"/>
              <a:t>територіальними</a:t>
            </a:r>
            <a:r>
              <a:rPr lang="ru-RU" sz="2800" dirty="0" smtClean="0"/>
              <a:t> органами </a:t>
            </a:r>
            <a:r>
              <a:rPr lang="ru-RU" sz="2800" dirty="0" err="1" smtClean="0"/>
              <a:t>України</a:t>
            </a:r>
            <a:r>
              <a:rPr lang="ru-RU" sz="2800" dirty="0" smtClean="0"/>
              <a:t> в </a:t>
            </a:r>
            <a:r>
              <a:rPr lang="ru-RU" sz="2800" dirty="0" err="1" smtClean="0"/>
              <a:t>Журналі</a:t>
            </a:r>
            <a:r>
              <a:rPr lang="ru-RU" sz="2800" dirty="0" smtClean="0"/>
              <a:t> </a:t>
            </a:r>
            <a:r>
              <a:rPr lang="ru-RU" sz="2800" dirty="0" err="1" smtClean="0"/>
              <a:t>обліку</a:t>
            </a:r>
            <a:r>
              <a:rPr lang="ru-RU" sz="2800" dirty="0" smtClean="0"/>
              <a:t> </a:t>
            </a:r>
            <a:r>
              <a:rPr lang="ru-RU" sz="2800" dirty="0" err="1" smtClean="0"/>
              <a:t>результатів</a:t>
            </a:r>
            <a:r>
              <a:rPr lang="ru-RU" sz="2800" dirty="0" smtClean="0"/>
              <a:t> </a:t>
            </a:r>
            <a:r>
              <a:rPr lang="ru-RU" sz="2800" dirty="0" err="1" smtClean="0"/>
              <a:t>ревізій</a:t>
            </a:r>
            <a:r>
              <a:rPr lang="ru-RU" sz="2800" dirty="0" smtClean="0"/>
              <a:t> </a:t>
            </a:r>
            <a:r>
              <a:rPr lang="ru-RU" sz="2800" dirty="0" err="1" smtClean="0"/>
              <a:t>і</a:t>
            </a:r>
            <a:r>
              <a:rPr lang="ru-RU" sz="2800" dirty="0" smtClean="0"/>
              <a:t> </a:t>
            </a:r>
            <a:r>
              <a:rPr lang="ru-RU" sz="2800" dirty="0" err="1" smtClean="0"/>
              <a:t>перевірок</a:t>
            </a:r>
            <a:r>
              <a:rPr lang="ru-RU" sz="2800" dirty="0" smtClean="0"/>
              <a:t>. В </a:t>
            </a:r>
            <a:r>
              <a:rPr lang="ru-RU" sz="2800" dirty="0" err="1" smtClean="0"/>
              <a:t>цьому</a:t>
            </a:r>
            <a:r>
              <a:rPr lang="ru-RU" sz="2800" dirty="0" smtClean="0"/>
              <a:t> </a:t>
            </a:r>
            <a:r>
              <a:rPr lang="ru-RU" sz="2800" dirty="0" err="1" smtClean="0"/>
              <a:t>Журналі</a:t>
            </a:r>
            <a:r>
              <a:rPr lang="ru-RU" sz="2800" dirty="0" smtClean="0"/>
              <a:t> </a:t>
            </a:r>
            <a:r>
              <a:rPr lang="ru-RU" sz="2800" dirty="0" err="1" smtClean="0"/>
              <a:t>зазначаються</a:t>
            </a:r>
            <a:r>
              <a:rPr lang="ru-RU" sz="2800" dirty="0" smtClean="0"/>
              <a:t> </a:t>
            </a:r>
            <a:r>
              <a:rPr lang="ru-RU" sz="2800" dirty="0" err="1" smtClean="0"/>
              <a:t>наступні</a:t>
            </a:r>
            <a:r>
              <a:rPr lang="ru-RU" sz="2800" dirty="0" smtClean="0"/>
              <a:t> </a:t>
            </a:r>
            <a:r>
              <a:rPr lang="ru-RU" sz="2800" dirty="0" err="1" smtClean="0"/>
              <a:t>дані</a:t>
            </a:r>
            <a:r>
              <a:rPr lang="ru-RU" sz="2800" dirty="0" smtClean="0"/>
              <a:t>: </a:t>
            </a:r>
            <a:r>
              <a:rPr lang="ru-RU" sz="2800" dirty="0" err="1" smtClean="0"/>
              <a:t>об’єкти</a:t>
            </a:r>
            <a:r>
              <a:rPr lang="ru-RU" sz="2800" dirty="0" smtClean="0"/>
              <a:t> контролю; дату </a:t>
            </a:r>
            <a:r>
              <a:rPr lang="ru-RU" sz="2800" dirty="0" err="1" smtClean="0"/>
              <a:t>ревізії</a:t>
            </a:r>
            <a:r>
              <a:rPr lang="ru-RU" sz="2800" dirty="0" smtClean="0"/>
              <a:t> </a:t>
            </a:r>
            <a:r>
              <a:rPr lang="ru-RU" sz="2800" dirty="0" err="1" smtClean="0"/>
              <a:t>чи</a:t>
            </a:r>
            <a:r>
              <a:rPr lang="ru-RU" sz="2800" dirty="0" smtClean="0"/>
              <a:t> аудиту (початок </a:t>
            </a:r>
            <a:r>
              <a:rPr lang="ru-RU" sz="2800" dirty="0" err="1" smtClean="0"/>
              <a:t>і</a:t>
            </a:r>
            <a:r>
              <a:rPr lang="ru-RU" sz="2800" dirty="0" smtClean="0"/>
              <a:t> </a:t>
            </a:r>
            <a:r>
              <a:rPr lang="ru-RU" sz="2800" dirty="0" err="1" smtClean="0"/>
              <a:t>закінчення</a:t>
            </a:r>
            <a:r>
              <a:rPr lang="ru-RU" sz="2800" dirty="0" smtClean="0"/>
              <a:t>); </a:t>
            </a:r>
            <a:r>
              <a:rPr lang="ru-RU" sz="2800" dirty="0" err="1" smtClean="0"/>
              <a:t>об’єкт</a:t>
            </a:r>
            <a:r>
              <a:rPr lang="ru-RU" sz="2800" dirty="0" smtClean="0"/>
              <a:t> </a:t>
            </a:r>
            <a:r>
              <a:rPr lang="ru-RU" sz="2800" dirty="0" err="1" smtClean="0"/>
              <a:t>ревізії</a:t>
            </a:r>
            <a:r>
              <a:rPr lang="ru-RU" sz="2800" dirty="0" smtClean="0"/>
              <a:t>; за </a:t>
            </a:r>
            <a:r>
              <a:rPr lang="ru-RU" sz="2800" dirty="0" err="1" smtClean="0"/>
              <a:t>який</a:t>
            </a:r>
            <a:r>
              <a:rPr lang="ru-RU" sz="2800" dirty="0" smtClean="0"/>
              <a:t> </a:t>
            </a:r>
            <a:r>
              <a:rPr lang="ru-RU" sz="2800" dirty="0" err="1" smtClean="0"/>
              <a:t>період</a:t>
            </a:r>
            <a:r>
              <a:rPr lang="ru-RU" sz="2800" dirty="0" smtClean="0"/>
              <a:t> проведено контроль; </a:t>
            </a:r>
            <a:r>
              <a:rPr lang="ru-RU" sz="2800" dirty="0" err="1" smtClean="0"/>
              <a:t>ким</a:t>
            </a:r>
            <a:r>
              <a:rPr lang="ru-RU" sz="2800" dirty="0" smtClean="0"/>
              <a:t> проведено; </a:t>
            </a:r>
            <a:r>
              <a:rPr lang="ru-RU" sz="2800" dirty="0" err="1" smtClean="0"/>
              <a:t>кількість</a:t>
            </a:r>
            <a:r>
              <a:rPr lang="ru-RU" sz="2800" dirty="0" smtClean="0"/>
              <a:t> </a:t>
            </a:r>
            <a:r>
              <a:rPr lang="ru-RU" sz="2800" dirty="0" err="1" smtClean="0"/>
              <a:t>установ</a:t>
            </a:r>
            <a:r>
              <a:rPr lang="ru-RU" sz="2800" dirty="0" smtClean="0"/>
              <a:t>, </a:t>
            </a:r>
            <a:r>
              <a:rPr lang="ru-RU" sz="2800" dirty="0" err="1" smtClean="0"/>
              <a:t>що</a:t>
            </a:r>
            <a:r>
              <a:rPr lang="ru-RU" sz="2800" dirty="0" smtClean="0"/>
              <a:t> </a:t>
            </a:r>
            <a:r>
              <a:rPr lang="ru-RU" sz="2800" dirty="0" err="1" smtClean="0"/>
              <a:t>обслуговуються</a:t>
            </a:r>
            <a:r>
              <a:rPr lang="ru-RU" sz="2800" dirty="0" smtClean="0"/>
              <a:t> </a:t>
            </a:r>
            <a:r>
              <a:rPr lang="ru-RU" sz="2800" dirty="0" err="1" smtClean="0"/>
              <a:t>централізованою</a:t>
            </a:r>
            <a:r>
              <a:rPr lang="ru-RU" sz="2800" dirty="0" smtClean="0"/>
              <a:t> </a:t>
            </a:r>
            <a:r>
              <a:rPr lang="ru-RU" sz="2800" dirty="0" err="1" smtClean="0"/>
              <a:t>бухгалтерією</a:t>
            </a:r>
            <a:r>
              <a:rPr lang="ru-RU" sz="2800" dirty="0" smtClean="0"/>
              <a:t>; </a:t>
            </a:r>
            <a:r>
              <a:rPr lang="ru-RU" sz="2800" dirty="0" err="1" smtClean="0"/>
              <a:t>скільки</a:t>
            </a:r>
            <a:r>
              <a:rPr lang="ru-RU" sz="2800" dirty="0" smtClean="0"/>
              <a:t> </a:t>
            </a:r>
            <a:r>
              <a:rPr lang="ru-RU" sz="2800" dirty="0" err="1" smtClean="0"/>
              <a:t>із</a:t>
            </a:r>
            <a:r>
              <a:rPr lang="ru-RU" sz="2800" dirty="0" smtClean="0"/>
              <a:t> них </a:t>
            </a:r>
            <a:r>
              <a:rPr lang="ru-RU" sz="2800" dirty="0" err="1" smtClean="0"/>
              <a:t>перевірено</a:t>
            </a:r>
            <a:r>
              <a:rPr lang="ru-RU" sz="2800" dirty="0" smtClean="0"/>
              <a:t> </a:t>
            </a:r>
            <a:r>
              <a:rPr lang="ru-RU" sz="2800" dirty="0" err="1" smtClean="0"/>
              <a:t>під</a:t>
            </a:r>
            <a:r>
              <a:rPr lang="ru-RU" sz="2800" dirty="0" smtClean="0"/>
              <a:t> час </a:t>
            </a:r>
            <a:r>
              <a:rPr lang="ru-RU" sz="2800" dirty="0" err="1" smtClean="0"/>
              <a:t>ревізії</a:t>
            </a:r>
            <a:r>
              <a:rPr lang="ru-RU" sz="2800" dirty="0" smtClean="0"/>
              <a:t> на </a:t>
            </a:r>
            <a:r>
              <a:rPr lang="ru-RU" sz="2800" dirty="0" err="1" smtClean="0"/>
              <a:t>місці</a:t>
            </a:r>
            <a:r>
              <a:rPr lang="ru-RU" sz="2800" dirty="0" smtClean="0"/>
              <a:t>. </a:t>
            </a:r>
            <a:r>
              <a:rPr lang="ru-RU" sz="2800" dirty="0" err="1" smtClean="0"/>
              <a:t>Далі</a:t>
            </a:r>
            <a:r>
              <a:rPr lang="ru-RU" sz="2800" dirty="0" smtClean="0"/>
              <a:t> </a:t>
            </a:r>
            <a:r>
              <a:rPr lang="ru-RU" sz="2800" dirty="0" err="1" smtClean="0"/>
              <a:t>вказуються</a:t>
            </a:r>
            <a:r>
              <a:rPr lang="ru-RU" sz="2800" dirty="0" smtClean="0"/>
              <a:t> </a:t>
            </a:r>
            <a:r>
              <a:rPr lang="ru-RU" sz="2800" dirty="0" err="1" smtClean="0"/>
              <a:t>факти</a:t>
            </a:r>
            <a:r>
              <a:rPr lang="ru-RU" sz="2800" dirty="0" smtClean="0"/>
              <a:t>, </a:t>
            </a:r>
            <a:r>
              <a:rPr lang="ru-RU" sz="2800" dirty="0" err="1" smtClean="0"/>
              <a:t>викриті</a:t>
            </a:r>
            <a:r>
              <a:rPr lang="ru-RU" sz="2800" dirty="0" smtClean="0"/>
              <a:t> </a:t>
            </a:r>
            <a:r>
              <a:rPr lang="ru-RU" sz="2800" dirty="0" err="1" smtClean="0"/>
              <a:t>перевіркою</a:t>
            </a:r>
            <a:r>
              <a:rPr lang="ru-RU" sz="2800" dirty="0" smtClean="0"/>
              <a:t>, а </a:t>
            </a:r>
            <a:r>
              <a:rPr lang="ru-RU" sz="2800" dirty="0" err="1" smtClean="0"/>
              <a:t>саме</a:t>
            </a:r>
            <a:r>
              <a:rPr lang="ru-RU" sz="2800" dirty="0" smtClean="0"/>
              <a:t>: </a:t>
            </a:r>
            <a:r>
              <a:rPr lang="ru-RU" sz="2800" dirty="0" err="1" smtClean="0"/>
              <a:t>суми</a:t>
            </a:r>
            <a:r>
              <a:rPr lang="ru-RU" sz="2800" dirty="0" smtClean="0"/>
              <a:t> </a:t>
            </a:r>
            <a:r>
              <a:rPr lang="ru-RU" sz="2800" dirty="0" err="1" smtClean="0"/>
              <a:t>завищення</a:t>
            </a:r>
            <a:r>
              <a:rPr lang="ru-RU" sz="2800" dirty="0" smtClean="0"/>
              <a:t> </a:t>
            </a:r>
            <a:r>
              <a:rPr lang="ru-RU" sz="2800" dirty="0" err="1" smtClean="0"/>
              <a:t>видатків</a:t>
            </a:r>
            <a:r>
              <a:rPr lang="ru-RU" sz="2800" dirty="0" smtClean="0"/>
              <a:t> та </a:t>
            </a:r>
            <a:r>
              <a:rPr lang="ru-RU" sz="2800" dirty="0" err="1" smtClean="0"/>
              <a:t>заниження</a:t>
            </a:r>
            <a:r>
              <a:rPr lang="ru-RU" sz="2800" dirty="0" smtClean="0"/>
              <a:t> </a:t>
            </a:r>
            <a:r>
              <a:rPr lang="ru-RU" sz="2800" dirty="0" err="1" smtClean="0"/>
              <a:t>доходів</a:t>
            </a:r>
            <a:r>
              <a:rPr lang="ru-RU" sz="2800" dirty="0" smtClean="0"/>
              <a:t> в </a:t>
            </a:r>
            <a:r>
              <a:rPr lang="ru-RU" sz="2800" dirty="0" err="1" smtClean="0"/>
              <a:t>кошторисах</a:t>
            </a:r>
            <a:r>
              <a:rPr lang="ru-RU" sz="2800" dirty="0" smtClean="0"/>
              <a:t> </a:t>
            </a:r>
            <a:r>
              <a:rPr lang="ru-RU" sz="2800" dirty="0" err="1" smtClean="0"/>
              <a:t>доходів</a:t>
            </a:r>
            <a:r>
              <a:rPr lang="ru-RU" sz="2800" dirty="0" smtClean="0"/>
              <a:t> </a:t>
            </a:r>
            <a:r>
              <a:rPr lang="ru-RU" sz="2800" dirty="0" err="1" smtClean="0"/>
              <a:t>і</a:t>
            </a:r>
            <a:r>
              <a:rPr lang="ru-RU" sz="2800" dirty="0" smtClean="0"/>
              <a:t> </a:t>
            </a:r>
            <a:r>
              <a:rPr lang="ru-RU" sz="2800" dirty="0" err="1" smtClean="0"/>
              <a:t>видатків</a:t>
            </a:r>
            <a:r>
              <a:rPr lang="ru-RU" sz="2800" dirty="0" smtClean="0"/>
              <a:t> </a:t>
            </a:r>
            <a:r>
              <a:rPr lang="ru-RU" sz="2800" dirty="0" err="1" smtClean="0"/>
              <a:t>установ</a:t>
            </a:r>
            <a:r>
              <a:rPr lang="ru-RU" sz="2800" dirty="0" smtClean="0"/>
              <a:t>, </a:t>
            </a:r>
            <a:r>
              <a:rPr lang="ru-RU" sz="2800" dirty="0" err="1" smtClean="0"/>
              <a:t>організацій</a:t>
            </a:r>
            <a:r>
              <a:rPr lang="ru-RU" sz="2800" dirty="0" smtClean="0"/>
              <a:t>; </a:t>
            </a:r>
            <a:r>
              <a:rPr lang="ru-RU" sz="2800" dirty="0" err="1" smtClean="0"/>
              <a:t>суми</a:t>
            </a:r>
            <a:r>
              <a:rPr lang="ru-RU" sz="2800" dirty="0" smtClean="0"/>
              <a:t> незаконного </a:t>
            </a:r>
            <a:r>
              <a:rPr lang="ru-RU" sz="2800" dirty="0" err="1" smtClean="0"/>
              <a:t>витрачання</a:t>
            </a:r>
            <a:r>
              <a:rPr lang="ru-RU" sz="2800" dirty="0" smtClean="0"/>
              <a:t> </a:t>
            </a:r>
            <a:r>
              <a:rPr lang="ru-RU" sz="2800" dirty="0" err="1" smtClean="0"/>
              <a:t>державних</a:t>
            </a:r>
            <a:r>
              <a:rPr lang="ru-RU" sz="2800" dirty="0" smtClean="0"/>
              <a:t> </a:t>
            </a:r>
            <a:r>
              <a:rPr lang="ru-RU" sz="2800" dirty="0" err="1" smtClean="0"/>
              <a:t>коштів</a:t>
            </a:r>
            <a:r>
              <a:rPr lang="ru-RU" sz="2800" dirty="0" smtClean="0"/>
              <a:t>; </a:t>
            </a:r>
            <a:r>
              <a:rPr lang="ru-RU" sz="2800" dirty="0" err="1" smtClean="0"/>
              <a:t>нестачі</a:t>
            </a:r>
            <a:r>
              <a:rPr lang="ru-RU" sz="2800" dirty="0" smtClean="0"/>
              <a:t> </a:t>
            </a:r>
            <a:r>
              <a:rPr lang="ru-RU" sz="2800" dirty="0" err="1" smtClean="0"/>
              <a:t>крадіжки</a:t>
            </a:r>
            <a:r>
              <a:rPr lang="ru-RU" sz="2800" dirty="0" smtClean="0"/>
              <a:t> </a:t>
            </a:r>
            <a:r>
              <a:rPr lang="ru-RU" sz="2800" dirty="0" err="1" smtClean="0"/>
              <a:t>грошових</a:t>
            </a:r>
            <a:r>
              <a:rPr lang="ru-RU" sz="2800" dirty="0" smtClean="0"/>
              <a:t> </a:t>
            </a:r>
            <a:r>
              <a:rPr lang="ru-RU" sz="2800" dirty="0" err="1" smtClean="0"/>
              <a:t>коштів</a:t>
            </a:r>
            <a:r>
              <a:rPr lang="ru-RU" sz="2800" dirty="0" smtClean="0"/>
              <a:t>, </a:t>
            </a:r>
            <a:r>
              <a:rPr lang="ru-RU" sz="2800" dirty="0" err="1" smtClean="0"/>
              <a:t>товарно-матеріальних</a:t>
            </a:r>
            <a:r>
              <a:rPr lang="ru-RU" sz="2800" dirty="0" smtClean="0"/>
              <a:t> </a:t>
            </a:r>
            <a:r>
              <a:rPr lang="ru-RU" sz="2800" dirty="0" err="1" smtClean="0"/>
              <a:t>цінностей;залишки</a:t>
            </a:r>
            <a:r>
              <a:rPr lang="ru-RU" sz="2800" dirty="0" smtClean="0"/>
              <a:t> </a:t>
            </a:r>
            <a:r>
              <a:rPr lang="ru-RU" sz="2800" dirty="0" err="1" smtClean="0"/>
              <a:t>грошових</a:t>
            </a:r>
            <a:r>
              <a:rPr lang="ru-RU" sz="2800" dirty="0" smtClean="0"/>
              <a:t> </a:t>
            </a:r>
            <a:r>
              <a:rPr lang="ru-RU" sz="2800" dirty="0" err="1" smtClean="0"/>
              <a:t>коштів</a:t>
            </a:r>
            <a:r>
              <a:rPr lang="ru-RU" sz="2800" dirty="0" smtClean="0"/>
              <a:t> </a:t>
            </a:r>
            <a:r>
              <a:rPr lang="ru-RU" sz="2800" dirty="0" err="1" smtClean="0"/>
              <a:t>і</a:t>
            </a:r>
            <a:r>
              <a:rPr lang="ru-RU" sz="2800" dirty="0" smtClean="0"/>
              <a:t> </a:t>
            </a:r>
            <a:r>
              <a:rPr lang="ru-RU" sz="2800" dirty="0" err="1" smtClean="0"/>
              <a:t>товарноматеріальних</a:t>
            </a:r>
            <a:r>
              <a:rPr lang="ru-RU" sz="2800" dirty="0" smtClean="0"/>
              <a:t> </a:t>
            </a:r>
            <a:r>
              <a:rPr lang="ru-RU" sz="2800" dirty="0" err="1" smtClean="0"/>
              <a:t>цінностей</a:t>
            </a:r>
            <a:r>
              <a:rPr lang="ru-RU" sz="2800" dirty="0" smtClean="0"/>
              <a:t>; </a:t>
            </a:r>
            <a:r>
              <a:rPr lang="ru-RU" sz="2800" dirty="0" err="1" smtClean="0"/>
              <a:t>втрати</a:t>
            </a:r>
            <a:r>
              <a:rPr lang="ru-RU" sz="2800" dirty="0" smtClean="0"/>
              <a:t> </a:t>
            </a:r>
            <a:r>
              <a:rPr lang="ru-RU" sz="2800" dirty="0" err="1" smtClean="0"/>
              <a:t>від</a:t>
            </a:r>
            <a:r>
              <a:rPr lang="ru-RU" sz="2800" dirty="0" smtClean="0"/>
              <a:t> </a:t>
            </a:r>
            <a:r>
              <a:rPr lang="ru-RU" sz="2800" dirty="0" err="1" smtClean="0"/>
              <a:t>псування</a:t>
            </a:r>
            <a:r>
              <a:rPr lang="ru-RU" sz="2800" dirty="0" smtClean="0"/>
              <a:t> </a:t>
            </a:r>
            <a:r>
              <a:rPr lang="ru-RU" sz="2800" dirty="0" err="1" smtClean="0"/>
              <a:t>матеріальних</a:t>
            </a:r>
            <a:r>
              <a:rPr lang="ru-RU" sz="2800" dirty="0" smtClean="0"/>
              <a:t> </a:t>
            </a:r>
            <a:r>
              <a:rPr lang="ru-RU" sz="2800" dirty="0" err="1" smtClean="0"/>
              <a:t>цінностей</a:t>
            </a:r>
            <a:r>
              <a:rPr lang="ru-RU" sz="2800" dirty="0" smtClean="0"/>
              <a:t>.</a:t>
            </a:r>
            <a:endParaRPr lang="ru-RU" sz="2800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27822378"/>
      </p:ext>
    </p:extLst>
  </p:cSld>
  <p:clrMapOvr>
    <a:masterClrMapping/>
  </p:clrMapOvr>
  <p:transition spd="med">
    <p:strips dir="r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856984" cy="432048"/>
          </a:xfrm>
        </p:spPr>
        <p:txBody>
          <a:bodyPr>
            <a:noAutofit/>
          </a:bodyPr>
          <a:lstStyle/>
          <a:p>
            <a:r>
              <a:rPr lang="ru-RU" sz="3600" dirty="0" smtClean="0"/>
              <a:t>Об</a:t>
            </a:r>
            <a:r>
              <a:rPr lang="en-US" sz="3600" dirty="0" smtClean="0"/>
              <a:t>’</a:t>
            </a:r>
            <a:r>
              <a:rPr lang="uk-UA" sz="3600" dirty="0" err="1" smtClean="0"/>
              <a:t>єкти</a:t>
            </a:r>
            <a:r>
              <a:rPr lang="uk-UA" sz="3600" dirty="0" smtClean="0"/>
              <a:t> контролю: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980728"/>
            <a:ext cx="6408712" cy="4680520"/>
          </a:xfrm>
        </p:spPr>
        <p:txBody>
          <a:bodyPr>
            <a:normAutofit fontScale="77500" lnSpcReduction="20000"/>
          </a:bodyPr>
          <a:lstStyle/>
          <a:p>
            <a:pPr>
              <a:buFont typeface="Wingdings" pitchFamily="2" charset="2"/>
              <a:buChar char="v"/>
            </a:pPr>
            <a:r>
              <a:rPr lang="uk-UA" dirty="0" smtClean="0"/>
              <a:t>Кошти державного бюджету;</a:t>
            </a:r>
          </a:p>
          <a:p>
            <a:pPr>
              <a:buFont typeface="Wingdings" pitchFamily="2" charset="2"/>
              <a:buChar char="v"/>
            </a:pPr>
            <a:r>
              <a:rPr lang="uk-UA" dirty="0" smtClean="0"/>
              <a:t>Кошти державних цільових фондів;</a:t>
            </a:r>
          </a:p>
          <a:p>
            <a:pPr>
              <a:buFont typeface="Wingdings" pitchFamily="2" charset="2"/>
              <a:buChar char="v"/>
            </a:pPr>
            <a:r>
              <a:rPr lang="uk-UA" dirty="0" smtClean="0"/>
              <a:t>Державні цільові кошти, порядок справляння та напрями використання яких визначені Президентом України,Верховною Радою та органами державної влади;</a:t>
            </a:r>
          </a:p>
          <a:p>
            <a:pPr>
              <a:buFont typeface="Wingdings" pitchFamily="2" charset="2"/>
              <a:buChar char="v"/>
            </a:pPr>
            <a:r>
              <a:rPr lang="uk-UA" dirty="0" smtClean="0"/>
              <a:t>Кошти місцевих бюджетів;</a:t>
            </a:r>
          </a:p>
          <a:p>
            <a:pPr>
              <a:buFont typeface="Wingdings" pitchFamily="2" charset="2"/>
              <a:buChar char="v"/>
            </a:pPr>
            <a:r>
              <a:rPr lang="uk-UA" dirty="0" smtClean="0"/>
              <a:t>Комунальне майно;</a:t>
            </a:r>
          </a:p>
          <a:p>
            <a:pPr>
              <a:buFont typeface="Wingdings" pitchFamily="2" charset="2"/>
              <a:buChar char="v"/>
            </a:pPr>
            <a:r>
              <a:rPr lang="uk-UA" dirty="0" smtClean="0"/>
              <a:t>Кошти , що залишаються в розпорядженні </a:t>
            </a:r>
            <a:r>
              <a:rPr lang="uk-UA" dirty="0" err="1" smtClean="0"/>
              <a:t>суб</a:t>
            </a:r>
            <a:r>
              <a:rPr lang="en-US" dirty="0" smtClean="0"/>
              <a:t>’</a:t>
            </a:r>
            <a:r>
              <a:rPr lang="uk-UA" dirty="0" err="1" smtClean="0"/>
              <a:t>єкта</a:t>
            </a:r>
            <a:r>
              <a:rPr lang="uk-UA" dirty="0" smtClean="0"/>
              <a:t>  господарювання, у </a:t>
            </a:r>
            <a:r>
              <a:rPr lang="uk-UA" dirty="0" err="1" smtClean="0"/>
              <a:t>зв</a:t>
            </a:r>
            <a:r>
              <a:rPr lang="en-US" dirty="0" smtClean="0"/>
              <a:t>’</a:t>
            </a:r>
            <a:r>
              <a:rPr lang="ru-RU" dirty="0" smtClean="0"/>
              <a:t>я</a:t>
            </a:r>
            <a:r>
              <a:rPr lang="uk-UA" dirty="0" err="1" smtClean="0"/>
              <a:t>зку</a:t>
            </a:r>
            <a:r>
              <a:rPr lang="uk-UA" dirty="0" smtClean="0"/>
              <a:t>  з наданням пільг з оподаткування за платежами до місцевих бюджетів.</a:t>
            </a:r>
          </a:p>
          <a:p>
            <a:pPr>
              <a:buFont typeface="Wingdings" pitchFamily="2" charset="2"/>
              <a:buChar char="v"/>
            </a:pPr>
            <a:endParaRPr lang="ru-RU" dirty="0"/>
          </a:p>
        </p:txBody>
      </p:sp>
    </p:spTree>
  </p:cSld>
  <p:clrMapOvr>
    <a:masterClrMapping/>
  </p:clrMapOvr>
  <p:transition spd="med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0" y="404664"/>
            <a:ext cx="7488832" cy="6120680"/>
          </a:xfrm>
        </p:spPr>
        <p:txBody>
          <a:bodyPr>
            <a:normAutofit/>
          </a:bodyPr>
          <a:lstStyle/>
          <a:p>
            <a:pPr indent="342900" algn="just">
              <a:buNone/>
            </a:pPr>
            <a:r>
              <a:rPr lang="ru-RU" sz="2400" dirty="0" smtClean="0"/>
              <a:t>За результатами </a:t>
            </a:r>
            <a:r>
              <a:rPr lang="ru-RU" sz="2400" dirty="0" err="1" smtClean="0"/>
              <a:t>роботи</a:t>
            </a:r>
            <a:r>
              <a:rPr lang="ru-RU" sz="2400" dirty="0" smtClean="0"/>
              <a:t> </a:t>
            </a:r>
            <a:r>
              <a:rPr lang="ru-RU" sz="2400" dirty="0" err="1" smtClean="0"/>
              <a:t>органів</a:t>
            </a:r>
            <a:r>
              <a:rPr lang="ru-RU" sz="2400" dirty="0" smtClean="0"/>
              <a:t> </a:t>
            </a:r>
            <a:r>
              <a:rPr lang="ru-RU" sz="2400" dirty="0" err="1" smtClean="0"/>
              <a:t>Держфінінспекції</a:t>
            </a:r>
            <a:r>
              <a:rPr lang="ru-RU" sz="2400" dirty="0" smtClean="0"/>
              <a:t> та </a:t>
            </a:r>
            <a:r>
              <a:rPr lang="ru-RU" sz="2400" dirty="0" err="1" smtClean="0"/>
              <a:t>її</a:t>
            </a:r>
            <a:r>
              <a:rPr lang="ru-RU" sz="2400" dirty="0" smtClean="0"/>
              <a:t> </a:t>
            </a:r>
            <a:r>
              <a:rPr lang="ru-RU" sz="2400" dirty="0" err="1" smtClean="0"/>
              <a:t>територіальними</a:t>
            </a:r>
            <a:r>
              <a:rPr lang="ru-RU" sz="2400" dirty="0" smtClean="0"/>
              <a:t> органами </a:t>
            </a:r>
            <a:r>
              <a:rPr lang="ru-RU" sz="2400" dirty="0" err="1" smtClean="0"/>
              <a:t>України</a:t>
            </a:r>
            <a:r>
              <a:rPr lang="ru-RU" sz="2400" dirty="0" smtClean="0"/>
              <a:t> </a:t>
            </a:r>
            <a:r>
              <a:rPr lang="ru-RU" sz="2400" dirty="0" err="1" smtClean="0"/>
              <a:t>складається</a:t>
            </a:r>
            <a:r>
              <a:rPr lang="ru-RU" sz="2400" dirty="0" smtClean="0"/>
              <a:t> </a:t>
            </a:r>
            <a:r>
              <a:rPr lang="ru-RU" sz="2400" dirty="0" err="1" smtClean="0"/>
              <a:t>звіт</a:t>
            </a:r>
            <a:r>
              <a:rPr lang="ru-RU" sz="2400" dirty="0" smtClean="0"/>
              <a:t> </a:t>
            </a:r>
            <a:r>
              <a:rPr lang="ru-RU" sz="2400" dirty="0" err="1" smtClean="0"/>
              <a:t>форми</a:t>
            </a:r>
            <a:r>
              <a:rPr lang="ru-RU" sz="2400" dirty="0" smtClean="0"/>
              <a:t> № 1-кр (</a:t>
            </a:r>
            <a:r>
              <a:rPr lang="ru-RU" sz="2400" dirty="0" err="1" smtClean="0"/>
              <a:t>місячна</a:t>
            </a:r>
            <a:r>
              <a:rPr lang="ru-RU" sz="2400" dirty="0" smtClean="0"/>
              <a:t>) </a:t>
            </a:r>
            <a:r>
              <a:rPr lang="ru-RU" sz="2400" dirty="0" err="1" smtClean="0"/>
              <a:t>Звіт</a:t>
            </a:r>
            <a:r>
              <a:rPr lang="ru-RU" sz="2400" dirty="0" smtClean="0"/>
              <a:t> про </a:t>
            </a:r>
            <a:r>
              <a:rPr lang="ru-RU" sz="2400" dirty="0" err="1" smtClean="0"/>
              <a:t>результати</a:t>
            </a:r>
            <a:r>
              <a:rPr lang="ru-RU" sz="2400" dirty="0" smtClean="0"/>
              <a:t> </a:t>
            </a:r>
            <a:r>
              <a:rPr lang="ru-RU" sz="2400" dirty="0" err="1" smtClean="0"/>
              <a:t>діяльності</a:t>
            </a:r>
            <a:r>
              <a:rPr lang="ru-RU" sz="2400" dirty="0" smtClean="0"/>
              <a:t> </a:t>
            </a:r>
            <a:r>
              <a:rPr lang="ru-RU" sz="2400" dirty="0" err="1" smtClean="0"/>
              <a:t>Держфінінспекції</a:t>
            </a:r>
            <a:r>
              <a:rPr lang="ru-RU" sz="2400" dirty="0" smtClean="0"/>
              <a:t> та </a:t>
            </a:r>
            <a:r>
              <a:rPr lang="ru-RU" sz="2400" dirty="0" err="1" smtClean="0"/>
              <a:t>її</a:t>
            </a:r>
            <a:r>
              <a:rPr lang="ru-RU" sz="2400" dirty="0" smtClean="0"/>
              <a:t> </a:t>
            </a:r>
            <a:r>
              <a:rPr lang="ru-RU" sz="2400" dirty="0" err="1" smtClean="0"/>
              <a:t>територіальних</a:t>
            </a:r>
            <a:r>
              <a:rPr lang="ru-RU" sz="2400" dirty="0" smtClean="0"/>
              <a:t> </a:t>
            </a:r>
            <a:r>
              <a:rPr lang="ru-RU" sz="2400" dirty="0" err="1" smtClean="0"/>
              <a:t>органів</a:t>
            </a:r>
            <a:r>
              <a:rPr lang="ru-RU" sz="2400" dirty="0" smtClean="0"/>
              <a:t> (</a:t>
            </a:r>
            <a:r>
              <a:rPr lang="ru-RU" sz="2400" dirty="0" err="1" smtClean="0"/>
              <a:t>далі</a:t>
            </a:r>
            <a:r>
              <a:rPr lang="ru-RU" sz="2400" dirty="0" smtClean="0"/>
              <a:t> – форма № 1-кр). </a:t>
            </a:r>
          </a:p>
          <a:p>
            <a:pPr indent="342900" algn="just">
              <a:buNone/>
            </a:pPr>
            <a:r>
              <a:rPr lang="ru-RU" sz="2400" dirty="0" err="1" smtClean="0"/>
              <a:t>Дані</a:t>
            </a:r>
            <a:r>
              <a:rPr lang="ru-RU" sz="2400" dirty="0" smtClean="0"/>
              <a:t>, </a:t>
            </a:r>
            <a:r>
              <a:rPr lang="ru-RU" sz="2400" dirty="0" err="1" smtClean="0"/>
              <a:t>що</a:t>
            </a:r>
            <a:r>
              <a:rPr lang="ru-RU" sz="2400" dirty="0" smtClean="0"/>
              <a:t> </a:t>
            </a:r>
            <a:r>
              <a:rPr lang="ru-RU" sz="2400" dirty="0" err="1" smtClean="0"/>
              <a:t>містяться</a:t>
            </a:r>
            <a:r>
              <a:rPr lang="ru-RU" sz="2400" dirty="0" smtClean="0"/>
              <a:t> у </a:t>
            </a:r>
            <a:r>
              <a:rPr lang="ru-RU" sz="2400" dirty="0" err="1" smtClean="0"/>
              <a:t>цьому</a:t>
            </a:r>
            <a:r>
              <a:rPr lang="ru-RU" sz="2400" dirty="0" smtClean="0"/>
              <a:t> </a:t>
            </a:r>
            <a:r>
              <a:rPr lang="ru-RU" sz="2400" dirty="0" err="1" smtClean="0"/>
              <a:t>звіті</a:t>
            </a:r>
            <a:r>
              <a:rPr lang="ru-RU" sz="2400" dirty="0" smtClean="0"/>
              <a:t>, </a:t>
            </a:r>
            <a:r>
              <a:rPr lang="ru-RU" sz="2400" dirty="0" err="1" smtClean="0"/>
              <a:t>подаються</a:t>
            </a:r>
            <a:r>
              <a:rPr lang="ru-RU" sz="2400" dirty="0" smtClean="0"/>
              <a:t> органами (</a:t>
            </a:r>
            <a:r>
              <a:rPr lang="ru-RU" sz="2400" dirty="0" err="1" smtClean="0"/>
              <a:t>підрозділами</a:t>
            </a:r>
            <a:r>
              <a:rPr lang="ru-RU" sz="2400" dirty="0" smtClean="0"/>
              <a:t>) </a:t>
            </a:r>
            <a:r>
              <a:rPr lang="ru-RU" sz="2400" dirty="0" err="1" smtClean="0"/>
              <a:t>Держфінінспекції</a:t>
            </a:r>
            <a:r>
              <a:rPr lang="ru-RU" sz="2400" dirty="0" smtClean="0"/>
              <a:t> </a:t>
            </a:r>
            <a:r>
              <a:rPr lang="ru-RU" sz="2400" dirty="0" err="1" smtClean="0"/>
              <a:t>щомісячно</a:t>
            </a:r>
            <a:r>
              <a:rPr lang="ru-RU" sz="2400" dirty="0" smtClean="0"/>
              <a:t> </a:t>
            </a:r>
            <a:r>
              <a:rPr lang="ru-RU" sz="2400" dirty="0" err="1" smtClean="0"/>
              <a:t>наростаючим</a:t>
            </a:r>
            <a:r>
              <a:rPr lang="ru-RU" sz="2400" dirty="0" smtClean="0"/>
              <a:t> </a:t>
            </a:r>
            <a:r>
              <a:rPr lang="ru-RU" sz="2400" dirty="0" err="1" smtClean="0"/>
              <a:t>підсумком</a:t>
            </a:r>
            <a:r>
              <a:rPr lang="ru-RU" sz="2400" dirty="0" smtClean="0"/>
              <a:t> </a:t>
            </a:r>
            <a:r>
              <a:rPr lang="ru-RU" sz="2400" dirty="0" err="1" smtClean="0"/>
              <a:t>з</a:t>
            </a:r>
            <a:r>
              <a:rPr lang="ru-RU" sz="2400" dirty="0" smtClean="0"/>
              <a:t> початку року (</a:t>
            </a:r>
            <a:r>
              <a:rPr lang="ru-RU" sz="2400" dirty="0" err="1" smtClean="0"/>
              <a:t>далі</a:t>
            </a:r>
            <a:r>
              <a:rPr lang="ru-RU" sz="2400" dirty="0" smtClean="0"/>
              <a:t> – </a:t>
            </a:r>
            <a:r>
              <a:rPr lang="ru-RU" sz="2400" dirty="0" err="1" smtClean="0"/>
              <a:t>звітний</a:t>
            </a:r>
            <a:r>
              <a:rPr lang="ru-RU" sz="2400" dirty="0" smtClean="0"/>
              <a:t> </a:t>
            </a:r>
            <a:r>
              <a:rPr lang="ru-RU" sz="2400" dirty="0" err="1" smtClean="0"/>
              <a:t>період</a:t>
            </a:r>
            <a:r>
              <a:rPr lang="ru-RU" sz="2400" dirty="0" smtClean="0"/>
              <a:t>). </a:t>
            </a:r>
            <a:r>
              <a:rPr lang="ru-RU" sz="2400" dirty="0" err="1" smtClean="0"/>
              <a:t>Звітною</a:t>
            </a:r>
            <a:r>
              <a:rPr lang="ru-RU" sz="2400" dirty="0" smtClean="0"/>
              <a:t> датою, </a:t>
            </a:r>
            <a:r>
              <a:rPr lang="ru-RU" sz="2400" dirty="0" err="1" smtClean="0"/>
              <a:t>тобто</a:t>
            </a:r>
            <a:r>
              <a:rPr lang="ru-RU" sz="2400" dirty="0" smtClean="0"/>
              <a:t> датою </a:t>
            </a:r>
            <a:r>
              <a:rPr lang="ru-RU" sz="2400" dirty="0" err="1" smtClean="0"/>
              <a:t>складання</a:t>
            </a:r>
            <a:r>
              <a:rPr lang="ru-RU" sz="2400" dirty="0" smtClean="0"/>
              <a:t> </a:t>
            </a:r>
            <a:r>
              <a:rPr lang="ru-RU" sz="2400" dirty="0" err="1" smtClean="0"/>
              <a:t>форми</a:t>
            </a:r>
            <a:r>
              <a:rPr lang="ru-RU" sz="2400" dirty="0" smtClean="0"/>
              <a:t> № 1-кр </a:t>
            </a:r>
            <a:r>
              <a:rPr lang="ru-RU" sz="2400" dirty="0" err="1" smtClean="0"/>
              <a:t>вважається</a:t>
            </a:r>
            <a:r>
              <a:rPr lang="ru-RU" sz="2400" dirty="0" smtClean="0"/>
              <a:t> перший </a:t>
            </a:r>
            <a:r>
              <a:rPr lang="ru-RU" sz="2400" dirty="0" err="1" smtClean="0"/>
              <a:t>робочий</a:t>
            </a:r>
            <a:r>
              <a:rPr lang="ru-RU" sz="2400" dirty="0" smtClean="0"/>
              <a:t> день </a:t>
            </a:r>
            <a:r>
              <a:rPr lang="ru-RU" sz="2400" dirty="0" err="1" smtClean="0"/>
              <a:t>місяця</a:t>
            </a:r>
            <a:r>
              <a:rPr lang="ru-RU" sz="2400" dirty="0" smtClean="0"/>
              <a:t>, </a:t>
            </a:r>
            <a:r>
              <a:rPr lang="ru-RU" sz="2400" dirty="0" err="1" smtClean="0"/>
              <a:t>наступного</a:t>
            </a:r>
            <a:r>
              <a:rPr lang="ru-RU" sz="2400" dirty="0" smtClean="0"/>
              <a:t> за </a:t>
            </a:r>
            <a:r>
              <a:rPr lang="ru-RU" sz="2400" dirty="0" err="1" smtClean="0"/>
              <a:t>звітним</a:t>
            </a:r>
            <a:r>
              <a:rPr lang="ru-RU" sz="2400" dirty="0" smtClean="0"/>
              <a:t>. </a:t>
            </a:r>
          </a:p>
          <a:p>
            <a:pPr indent="342900" algn="just">
              <a:buNone/>
            </a:pPr>
            <a:r>
              <a:rPr lang="ru-RU" sz="2400" dirty="0" err="1" smtClean="0"/>
              <a:t>Звіт</a:t>
            </a:r>
            <a:r>
              <a:rPr lang="ru-RU" sz="2400" dirty="0" smtClean="0"/>
              <a:t> </a:t>
            </a:r>
            <a:r>
              <a:rPr lang="ru-RU" sz="2400" dirty="0" err="1" smtClean="0"/>
              <a:t>контрольно-ревізійного</a:t>
            </a:r>
            <a:r>
              <a:rPr lang="ru-RU" sz="2400" dirty="0" smtClean="0"/>
              <a:t> </a:t>
            </a:r>
            <a:r>
              <a:rPr lang="ru-RU" sz="2400" dirty="0" err="1" smtClean="0"/>
              <a:t>управління</a:t>
            </a:r>
            <a:r>
              <a:rPr lang="ru-RU" sz="2400" dirty="0" smtClean="0"/>
              <a:t> </a:t>
            </a:r>
            <a:r>
              <a:rPr lang="ru-RU" sz="2400" dirty="0" err="1" smtClean="0"/>
              <a:t>включає</a:t>
            </a:r>
            <a:r>
              <a:rPr lang="ru-RU" sz="2400" dirty="0" smtClean="0"/>
              <a:t> в себе </a:t>
            </a:r>
            <a:r>
              <a:rPr lang="ru-RU" sz="2400" dirty="0" err="1" smtClean="0"/>
              <a:t>зведені</a:t>
            </a:r>
            <a:r>
              <a:rPr lang="ru-RU" sz="2400" dirty="0" smtClean="0"/>
              <a:t> </a:t>
            </a:r>
            <a:r>
              <a:rPr lang="ru-RU" sz="2400" dirty="0" err="1" smtClean="0"/>
              <a:t>дані</a:t>
            </a:r>
            <a:r>
              <a:rPr lang="ru-RU" sz="2400" dirty="0" smtClean="0"/>
              <a:t> </a:t>
            </a:r>
            <a:r>
              <a:rPr lang="ru-RU" sz="2400" dirty="0" err="1" smtClean="0"/>
              <a:t>звітів</a:t>
            </a:r>
            <a:r>
              <a:rPr lang="ru-RU" sz="2400" dirty="0" smtClean="0"/>
              <a:t> </a:t>
            </a:r>
            <a:r>
              <a:rPr lang="ru-RU" sz="2400" dirty="0" err="1" smtClean="0"/>
              <a:t>усіх</a:t>
            </a:r>
            <a:r>
              <a:rPr lang="ru-RU" sz="2400" dirty="0" smtClean="0"/>
              <a:t> </a:t>
            </a:r>
            <a:r>
              <a:rPr lang="ru-RU" sz="2400" dirty="0" err="1" smtClean="0"/>
              <a:t>структурних</a:t>
            </a:r>
            <a:r>
              <a:rPr lang="ru-RU" sz="2400" dirty="0" smtClean="0"/>
              <a:t> </a:t>
            </a:r>
            <a:r>
              <a:rPr lang="ru-RU" sz="2400" dirty="0" err="1" smtClean="0"/>
              <a:t>підрозділів</a:t>
            </a:r>
            <a:r>
              <a:rPr lang="ru-RU" sz="2400" dirty="0" smtClean="0"/>
              <a:t> </a:t>
            </a:r>
            <a:r>
              <a:rPr lang="ru-RU" sz="2400" dirty="0" err="1" smtClean="0"/>
              <a:t>його</a:t>
            </a:r>
            <a:r>
              <a:rPr lang="ru-RU" sz="2400" dirty="0" smtClean="0"/>
              <a:t> </a:t>
            </a:r>
            <a:r>
              <a:rPr lang="ru-RU" sz="2400" dirty="0" err="1" smtClean="0"/>
              <a:t>апарату</a:t>
            </a:r>
            <a:r>
              <a:rPr lang="ru-RU" sz="2400" dirty="0" smtClean="0"/>
              <a:t> та </a:t>
            </a:r>
            <a:r>
              <a:rPr lang="ru-RU" sz="2400" dirty="0" err="1" smtClean="0"/>
              <a:t>звітів</a:t>
            </a:r>
            <a:r>
              <a:rPr lang="ru-RU" sz="2400" dirty="0" smtClean="0"/>
              <a:t> </a:t>
            </a:r>
            <a:r>
              <a:rPr lang="ru-RU" sz="2400" dirty="0" err="1" smtClean="0"/>
              <a:t>контрольно-ревізійних</a:t>
            </a:r>
            <a:r>
              <a:rPr lang="ru-RU" sz="2400" dirty="0" smtClean="0"/>
              <a:t> </a:t>
            </a:r>
            <a:r>
              <a:rPr lang="ru-RU" sz="2400" dirty="0" err="1" smtClean="0"/>
              <a:t>відділів</a:t>
            </a:r>
            <a:r>
              <a:rPr lang="ru-RU" sz="2400" dirty="0" smtClean="0"/>
              <a:t> в районах, </a:t>
            </a:r>
            <a:r>
              <a:rPr lang="ru-RU" sz="2400" dirty="0" err="1" smtClean="0"/>
              <a:t>містах</a:t>
            </a:r>
            <a:r>
              <a:rPr lang="ru-RU" sz="2400" dirty="0" smtClean="0"/>
              <a:t>, районах у </a:t>
            </a:r>
            <a:r>
              <a:rPr lang="ru-RU" sz="2400" dirty="0" err="1" smtClean="0"/>
              <a:t>містах</a:t>
            </a:r>
            <a:r>
              <a:rPr lang="ru-RU" sz="2400" dirty="0" smtClean="0"/>
              <a:t>, </a:t>
            </a:r>
            <a:r>
              <a:rPr lang="ru-RU" sz="2400" dirty="0" err="1" smtClean="0"/>
              <a:t>котрі</a:t>
            </a:r>
            <a:r>
              <a:rPr lang="ru-RU" sz="2400" dirty="0" smtClean="0"/>
              <a:t> </a:t>
            </a:r>
            <a:r>
              <a:rPr lang="ru-RU" sz="2400" dirty="0" err="1" smtClean="0"/>
              <a:t>йому</a:t>
            </a:r>
            <a:r>
              <a:rPr lang="ru-RU" sz="2400" dirty="0" smtClean="0"/>
              <a:t> </a:t>
            </a:r>
            <a:r>
              <a:rPr lang="ru-RU" sz="2400" dirty="0" err="1" smtClean="0"/>
              <a:t>підпорядковані</a:t>
            </a:r>
            <a:r>
              <a:rPr lang="ru-RU" sz="2400" dirty="0" smtClean="0"/>
              <a:t>. </a:t>
            </a:r>
            <a:endParaRPr lang="ru-RU" sz="2400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00859123"/>
      </p:ext>
    </p:extLst>
  </p:cSld>
  <p:clrMapOvr>
    <a:masterClrMapping/>
  </p:clrMapOvr>
  <p:transition spd="med">
    <p:zoom dir="in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8028384" cy="6120680"/>
          </a:xfrm>
        </p:spPr>
        <p:txBody>
          <a:bodyPr>
            <a:noAutofit/>
          </a:bodyPr>
          <a:lstStyle/>
          <a:p>
            <a:r>
              <a:rPr lang="ru-RU" sz="2000" dirty="0" smtClean="0"/>
              <a:t>Форма № 1-кр </a:t>
            </a:r>
            <a:r>
              <a:rPr lang="ru-RU" sz="2000" dirty="0" err="1" smtClean="0"/>
              <a:t>Держфінінспекції</a:t>
            </a:r>
            <a:r>
              <a:rPr lang="ru-RU" sz="2000" dirty="0" smtClean="0"/>
              <a:t> та </a:t>
            </a:r>
            <a:r>
              <a:rPr lang="ru-RU" sz="2000" dirty="0" err="1" smtClean="0"/>
              <a:t>її</a:t>
            </a:r>
            <a:r>
              <a:rPr lang="ru-RU" sz="2000" dirty="0" smtClean="0"/>
              <a:t> </a:t>
            </a:r>
            <a:r>
              <a:rPr lang="ru-RU" sz="2000" dirty="0" err="1" smtClean="0"/>
              <a:t>територіальних</a:t>
            </a:r>
            <a:r>
              <a:rPr lang="ru-RU" sz="2000" dirty="0" smtClean="0"/>
              <a:t> </a:t>
            </a:r>
            <a:r>
              <a:rPr lang="ru-RU" sz="2000" dirty="0" err="1" smtClean="0"/>
              <a:t>органів</a:t>
            </a:r>
            <a:r>
              <a:rPr lang="ru-RU" sz="2000" dirty="0" smtClean="0"/>
              <a:t> </a:t>
            </a:r>
            <a:r>
              <a:rPr lang="ru-RU" sz="2000" dirty="0" err="1" smtClean="0"/>
              <a:t>включає</a:t>
            </a:r>
            <a:r>
              <a:rPr lang="ru-RU" sz="2000" dirty="0" smtClean="0"/>
              <a:t> </a:t>
            </a:r>
            <a:r>
              <a:rPr lang="ru-RU" sz="2000" dirty="0" err="1" smtClean="0"/>
              <a:t>зведені</a:t>
            </a:r>
            <a:r>
              <a:rPr lang="ru-RU" sz="2000" dirty="0" smtClean="0"/>
              <a:t> </a:t>
            </a:r>
            <a:r>
              <a:rPr lang="ru-RU" sz="2000" dirty="0" err="1" smtClean="0"/>
              <a:t>дані</a:t>
            </a:r>
            <a:r>
              <a:rPr lang="ru-RU" sz="2000" dirty="0" smtClean="0"/>
              <a:t> </a:t>
            </a:r>
            <a:r>
              <a:rPr lang="ru-RU" sz="2000" dirty="0" err="1" smtClean="0"/>
              <a:t>звітів</a:t>
            </a:r>
            <a:r>
              <a:rPr lang="ru-RU" sz="2000" dirty="0" smtClean="0"/>
              <a:t> </a:t>
            </a:r>
            <a:r>
              <a:rPr lang="ru-RU" sz="2000" dirty="0" err="1" smtClean="0"/>
              <a:t>усіх</a:t>
            </a:r>
            <a:r>
              <a:rPr lang="ru-RU" sz="2000" dirty="0" smtClean="0"/>
              <a:t> </a:t>
            </a:r>
            <a:r>
              <a:rPr lang="ru-RU" sz="2000" dirty="0" err="1" smtClean="0"/>
              <a:t>Держфінінспекцій</a:t>
            </a:r>
            <a:r>
              <a:rPr lang="ru-RU" sz="2000" dirty="0" smtClean="0"/>
              <a:t> в АР </a:t>
            </a:r>
            <a:r>
              <a:rPr lang="ru-RU" sz="2000" dirty="0" err="1" smtClean="0"/>
              <a:t>Крим</a:t>
            </a:r>
            <a:r>
              <a:rPr lang="ru-RU" sz="2000" dirty="0" smtClean="0"/>
              <a:t>, областях, </a:t>
            </a:r>
            <a:r>
              <a:rPr lang="ru-RU" sz="2000" dirty="0" err="1" smtClean="0"/>
              <a:t>містах</a:t>
            </a:r>
            <a:r>
              <a:rPr lang="ru-RU" sz="2000" dirty="0" smtClean="0"/>
              <a:t> </a:t>
            </a:r>
            <a:r>
              <a:rPr lang="ru-RU" sz="2000" dirty="0" err="1" smtClean="0"/>
              <a:t>Києві</a:t>
            </a:r>
            <a:r>
              <a:rPr lang="ru-RU" sz="2000" dirty="0" smtClean="0"/>
              <a:t> та </a:t>
            </a:r>
            <a:r>
              <a:rPr lang="ru-RU" sz="2000" dirty="0" err="1" smtClean="0"/>
              <a:t>Севастополі</a:t>
            </a:r>
            <a:r>
              <a:rPr lang="ru-RU" sz="2000" dirty="0" smtClean="0"/>
              <a:t>, а </a:t>
            </a:r>
            <a:r>
              <a:rPr lang="ru-RU" sz="2000" dirty="0" err="1" smtClean="0"/>
              <a:t>також</a:t>
            </a:r>
            <a:r>
              <a:rPr lang="ru-RU" sz="2000" dirty="0" smtClean="0"/>
              <a:t> </a:t>
            </a:r>
            <a:r>
              <a:rPr lang="ru-RU" sz="2000" dirty="0" err="1" smtClean="0"/>
              <a:t>і</a:t>
            </a:r>
            <a:r>
              <a:rPr lang="ru-RU" sz="2000" dirty="0" smtClean="0"/>
              <a:t> </a:t>
            </a:r>
            <a:r>
              <a:rPr lang="ru-RU" sz="2000" dirty="0" err="1" smtClean="0"/>
              <a:t>структурних</a:t>
            </a:r>
            <a:r>
              <a:rPr lang="ru-RU" sz="2000" dirty="0" smtClean="0"/>
              <a:t> </a:t>
            </a:r>
            <a:r>
              <a:rPr lang="ru-RU" sz="2000" dirty="0" err="1" smtClean="0"/>
              <a:t>підрозділів</a:t>
            </a:r>
            <a:r>
              <a:rPr lang="ru-RU" sz="2000" dirty="0" smtClean="0"/>
              <a:t> </a:t>
            </a:r>
            <a:r>
              <a:rPr lang="ru-RU" sz="2000" dirty="0" err="1" smtClean="0"/>
              <a:t>Держфінінспекції</a:t>
            </a:r>
            <a:r>
              <a:rPr lang="ru-RU" sz="2000" dirty="0" smtClean="0"/>
              <a:t> </a:t>
            </a:r>
            <a:r>
              <a:rPr lang="ru-RU" sz="2000" dirty="0" err="1" smtClean="0"/>
              <a:t>України</a:t>
            </a:r>
            <a:r>
              <a:rPr lang="ru-RU" sz="2000" dirty="0" smtClean="0"/>
              <a:t>. </a:t>
            </a:r>
          </a:p>
          <a:p>
            <a:r>
              <a:rPr lang="ru-RU" sz="2000" dirty="0" err="1" smtClean="0"/>
              <a:t>Подання</a:t>
            </a:r>
            <a:r>
              <a:rPr lang="ru-RU" sz="2000" dirty="0" smtClean="0"/>
              <a:t> </a:t>
            </a:r>
            <a:r>
              <a:rPr lang="ru-RU" sz="2000" dirty="0" err="1" smtClean="0"/>
              <a:t>форми</a:t>
            </a:r>
            <a:r>
              <a:rPr lang="ru-RU" sz="2000" dirty="0" smtClean="0"/>
              <a:t> № 1-кр </a:t>
            </a:r>
            <a:r>
              <a:rPr lang="ru-RU" sz="2000" dirty="0" err="1" smtClean="0"/>
              <a:t>Держфінінспекціями</a:t>
            </a:r>
            <a:r>
              <a:rPr lang="ru-RU" sz="2000" dirty="0" smtClean="0"/>
              <a:t> в АР </a:t>
            </a:r>
            <a:r>
              <a:rPr lang="ru-RU" sz="2000" dirty="0" err="1" smtClean="0"/>
              <a:t>Крим</a:t>
            </a:r>
            <a:r>
              <a:rPr lang="ru-RU" sz="2000" dirty="0" smtClean="0"/>
              <a:t>, областях, </a:t>
            </a:r>
            <a:r>
              <a:rPr lang="ru-RU" sz="2000" dirty="0" err="1" smtClean="0"/>
              <a:t>містах</a:t>
            </a:r>
            <a:r>
              <a:rPr lang="ru-RU" sz="2000" dirty="0" smtClean="0"/>
              <a:t> </a:t>
            </a:r>
            <a:r>
              <a:rPr lang="ru-RU" sz="2000" dirty="0" err="1" smtClean="0"/>
              <a:t>Києві</a:t>
            </a:r>
            <a:r>
              <a:rPr lang="ru-RU" sz="2000" dirty="0" smtClean="0"/>
              <a:t> та </a:t>
            </a:r>
            <a:r>
              <a:rPr lang="ru-RU" sz="2000" dirty="0" err="1" smtClean="0"/>
              <a:t>Севастополі</a:t>
            </a:r>
            <a:r>
              <a:rPr lang="ru-RU" sz="2000" dirty="0" smtClean="0"/>
              <a:t>, </a:t>
            </a:r>
            <a:r>
              <a:rPr lang="ru-RU" sz="2000" dirty="0" err="1" smtClean="0"/>
              <a:t>структурними</a:t>
            </a:r>
            <a:r>
              <a:rPr lang="ru-RU" sz="2000" dirty="0" smtClean="0"/>
              <a:t> </a:t>
            </a:r>
            <a:r>
              <a:rPr lang="ru-RU" sz="2000" dirty="0" err="1" smtClean="0"/>
              <a:t>підрозділами</a:t>
            </a:r>
            <a:r>
              <a:rPr lang="ru-RU" sz="2000" dirty="0" smtClean="0"/>
              <a:t> </a:t>
            </a:r>
            <a:r>
              <a:rPr lang="ru-RU" sz="2000" dirty="0" err="1" smtClean="0"/>
              <a:t>Держфінінспекції</a:t>
            </a:r>
            <a:r>
              <a:rPr lang="ru-RU" sz="2000" dirty="0" smtClean="0"/>
              <a:t> </a:t>
            </a:r>
            <a:r>
              <a:rPr lang="ru-RU" sz="2000" dirty="0" err="1" smtClean="0"/>
              <a:t>України</a:t>
            </a:r>
            <a:r>
              <a:rPr lang="ru-RU" sz="2000" dirty="0" smtClean="0"/>
              <a:t> </a:t>
            </a:r>
            <a:r>
              <a:rPr lang="ru-RU" sz="2000" dirty="0" err="1" smtClean="0"/>
              <a:t>відбувається</a:t>
            </a:r>
            <a:r>
              <a:rPr lang="ru-RU" sz="2000" dirty="0" smtClean="0"/>
              <a:t> у </a:t>
            </a:r>
            <a:r>
              <a:rPr lang="ru-RU" sz="2000" dirty="0" err="1" smtClean="0"/>
              <a:t>терміни</a:t>
            </a:r>
            <a:r>
              <a:rPr lang="ru-RU" sz="2000" dirty="0" smtClean="0"/>
              <a:t>, </a:t>
            </a:r>
            <a:r>
              <a:rPr lang="ru-RU" sz="2000" dirty="0" err="1" smtClean="0"/>
              <a:t>визначені</a:t>
            </a:r>
            <a:r>
              <a:rPr lang="ru-RU" sz="2000" dirty="0" smtClean="0"/>
              <a:t> </a:t>
            </a:r>
            <a:r>
              <a:rPr lang="ru-RU" sz="2000" dirty="0" err="1" smtClean="0"/>
              <a:t>у</a:t>
            </a:r>
            <a:r>
              <a:rPr lang="ru-RU" sz="2000" dirty="0" smtClean="0"/>
              <a:t> планах </a:t>
            </a:r>
            <a:r>
              <a:rPr lang="ru-RU" sz="2000" dirty="0" err="1" smtClean="0"/>
              <a:t>контрольно-ревізійної</a:t>
            </a:r>
            <a:r>
              <a:rPr lang="ru-RU" sz="2000" dirty="0" smtClean="0"/>
              <a:t> </a:t>
            </a:r>
            <a:r>
              <a:rPr lang="ru-RU" sz="2000" dirty="0" err="1" smtClean="0"/>
              <a:t>роботи</a:t>
            </a:r>
            <a:r>
              <a:rPr lang="ru-RU" sz="2000" dirty="0" smtClean="0"/>
              <a:t> </a:t>
            </a:r>
            <a:r>
              <a:rPr lang="ru-RU" sz="2000" dirty="0" err="1" smtClean="0"/>
              <a:t>Держфінінспекції</a:t>
            </a:r>
            <a:r>
              <a:rPr lang="ru-RU" sz="2000" dirty="0" smtClean="0"/>
              <a:t> </a:t>
            </a:r>
            <a:r>
              <a:rPr lang="ru-RU" sz="2000" dirty="0" err="1" smtClean="0"/>
              <a:t>України</a:t>
            </a:r>
            <a:r>
              <a:rPr lang="ru-RU" sz="2000" dirty="0" smtClean="0"/>
              <a:t>. </a:t>
            </a:r>
          </a:p>
          <a:p>
            <a:r>
              <a:rPr lang="ru-RU" sz="2000" dirty="0" err="1" smtClean="0"/>
              <a:t>Формування</a:t>
            </a:r>
            <a:r>
              <a:rPr lang="ru-RU" sz="2000" dirty="0" smtClean="0"/>
              <a:t> </a:t>
            </a:r>
            <a:r>
              <a:rPr lang="ru-RU" sz="2000" dirty="0" err="1" smtClean="0"/>
              <a:t>більшості</a:t>
            </a:r>
            <a:r>
              <a:rPr lang="ru-RU" sz="2000" dirty="0" smtClean="0"/>
              <a:t> </a:t>
            </a:r>
            <a:r>
              <a:rPr lang="ru-RU" sz="2000" dirty="0" err="1" smtClean="0"/>
              <a:t>показників</a:t>
            </a:r>
            <a:r>
              <a:rPr lang="ru-RU" sz="2000" dirty="0" smtClean="0"/>
              <a:t> </a:t>
            </a:r>
            <a:r>
              <a:rPr lang="ru-RU" sz="2000" dirty="0" err="1" smtClean="0"/>
              <a:t>форми</a:t>
            </a:r>
            <a:r>
              <a:rPr lang="ru-RU" sz="2000" dirty="0" smtClean="0"/>
              <a:t> № 1-кр </a:t>
            </a:r>
            <a:r>
              <a:rPr lang="ru-RU" sz="2000" dirty="0" err="1" smtClean="0"/>
              <a:t>відбувається</a:t>
            </a:r>
            <a:r>
              <a:rPr lang="ru-RU" sz="2000" dirty="0" smtClean="0"/>
              <a:t> в автоматичному </a:t>
            </a:r>
            <a:r>
              <a:rPr lang="ru-RU" sz="2000" dirty="0" err="1" smtClean="0"/>
              <a:t>режимі</a:t>
            </a:r>
            <a:r>
              <a:rPr lang="ru-RU" sz="2000" dirty="0" smtClean="0"/>
              <a:t> на </a:t>
            </a:r>
            <a:r>
              <a:rPr lang="ru-RU" sz="2000" dirty="0" err="1" smtClean="0"/>
              <a:t>основі</a:t>
            </a:r>
            <a:r>
              <a:rPr lang="ru-RU" sz="2000" dirty="0" smtClean="0"/>
              <a:t> </a:t>
            </a:r>
            <a:r>
              <a:rPr lang="ru-RU" sz="2000" dirty="0" err="1" smtClean="0"/>
              <a:t>даних</a:t>
            </a:r>
            <a:r>
              <a:rPr lang="ru-RU" sz="2000" dirty="0" smtClean="0"/>
              <a:t> </a:t>
            </a:r>
            <a:r>
              <a:rPr lang="ru-RU" sz="2000" dirty="0" err="1" smtClean="0"/>
              <a:t>інформаційних</a:t>
            </a:r>
            <a:r>
              <a:rPr lang="ru-RU" sz="2000" dirty="0" smtClean="0"/>
              <a:t> карт про </a:t>
            </a:r>
            <a:r>
              <a:rPr lang="ru-RU" sz="2000" dirty="0" err="1" smtClean="0"/>
              <a:t>результати</a:t>
            </a:r>
            <a:r>
              <a:rPr lang="ru-RU" sz="2000" dirty="0" smtClean="0"/>
              <a:t> </a:t>
            </a:r>
            <a:r>
              <a:rPr lang="ru-RU" sz="2000" dirty="0" err="1" smtClean="0"/>
              <a:t>ревізії</a:t>
            </a:r>
            <a:r>
              <a:rPr lang="ru-RU" sz="2000" dirty="0" smtClean="0"/>
              <a:t>, </a:t>
            </a:r>
            <a:r>
              <a:rPr lang="ru-RU" sz="2000" dirty="0" err="1" smtClean="0"/>
              <a:t>зустрічних</a:t>
            </a:r>
            <a:r>
              <a:rPr lang="ru-RU" sz="2000" dirty="0" smtClean="0"/>
              <a:t> </a:t>
            </a:r>
            <a:r>
              <a:rPr lang="ru-RU" sz="2000" dirty="0" err="1" smtClean="0"/>
              <a:t>звірок</a:t>
            </a:r>
            <a:r>
              <a:rPr lang="ru-RU" sz="2000" dirty="0" smtClean="0"/>
              <a:t>, </a:t>
            </a:r>
            <a:r>
              <a:rPr lang="ru-RU" sz="2000" dirty="0" err="1" smtClean="0"/>
              <a:t>облікових</a:t>
            </a:r>
            <a:r>
              <a:rPr lang="ru-RU" sz="2000" dirty="0" smtClean="0"/>
              <a:t> </a:t>
            </a:r>
            <a:r>
              <a:rPr lang="ru-RU" sz="2000" dirty="0" err="1" smtClean="0"/>
              <a:t>регістрів</a:t>
            </a:r>
            <a:r>
              <a:rPr lang="ru-RU" sz="2000" dirty="0" smtClean="0"/>
              <a:t> </a:t>
            </a:r>
            <a:r>
              <a:rPr lang="ru-RU" sz="2000" dirty="0" err="1" smtClean="0"/>
              <a:t>залишку</a:t>
            </a:r>
            <a:r>
              <a:rPr lang="ru-RU" sz="2000" dirty="0" smtClean="0"/>
              <a:t> </a:t>
            </a:r>
            <a:r>
              <a:rPr lang="ru-RU" sz="2000" dirty="0" err="1" smtClean="0"/>
              <a:t>неусунутих</a:t>
            </a:r>
            <a:r>
              <a:rPr lang="ru-RU" sz="2000" dirty="0" smtClean="0"/>
              <a:t> </a:t>
            </a:r>
            <a:r>
              <a:rPr lang="ru-RU" sz="2000" dirty="0" err="1" smtClean="0"/>
              <a:t>сум</a:t>
            </a:r>
            <a:r>
              <a:rPr lang="ru-RU" sz="2000" dirty="0" smtClean="0"/>
              <a:t> </a:t>
            </a:r>
            <a:r>
              <a:rPr lang="ru-RU" sz="2000" dirty="0" err="1" smtClean="0"/>
              <a:t>порушень</a:t>
            </a:r>
            <a:r>
              <a:rPr lang="ru-RU" sz="2000" dirty="0" smtClean="0"/>
              <a:t> </a:t>
            </a:r>
            <a:r>
              <a:rPr lang="ru-RU" sz="2000" dirty="0" err="1" smtClean="0"/>
              <a:t>фінансової</a:t>
            </a:r>
            <a:r>
              <a:rPr lang="ru-RU" sz="2000" dirty="0" smtClean="0"/>
              <a:t> </a:t>
            </a:r>
            <a:r>
              <a:rPr lang="ru-RU" sz="2000" dirty="0" err="1" smtClean="0"/>
              <a:t>дисципліни</a:t>
            </a:r>
            <a:r>
              <a:rPr lang="ru-RU" sz="2000" dirty="0" smtClean="0"/>
              <a:t>, </a:t>
            </a:r>
            <a:r>
              <a:rPr lang="ru-RU" sz="2000" dirty="0" err="1" smtClean="0"/>
              <a:t>внесеними</a:t>
            </a:r>
            <a:r>
              <a:rPr lang="ru-RU" sz="2000" dirty="0" smtClean="0"/>
              <a:t> </a:t>
            </a:r>
            <a:r>
              <a:rPr lang="ru-RU" sz="2000" dirty="0" err="1" smtClean="0"/>
              <a:t>протягом</a:t>
            </a:r>
            <a:r>
              <a:rPr lang="ru-RU" sz="2000" dirty="0" smtClean="0"/>
              <a:t> </a:t>
            </a:r>
            <a:r>
              <a:rPr lang="ru-RU" sz="2000" dirty="0" err="1" smtClean="0"/>
              <a:t>звітного</a:t>
            </a:r>
            <a:r>
              <a:rPr lang="ru-RU" sz="2000" dirty="0" smtClean="0"/>
              <a:t> </a:t>
            </a:r>
            <a:r>
              <a:rPr lang="ru-RU" sz="2000" dirty="0" err="1" smtClean="0"/>
              <a:t>періоду</a:t>
            </a:r>
            <a:r>
              <a:rPr lang="ru-RU" sz="2000" dirty="0" smtClean="0"/>
              <a:t> до </a:t>
            </a:r>
            <a:r>
              <a:rPr lang="ru-RU" sz="2000" dirty="0" err="1" smtClean="0"/>
              <a:t>підсистеми</a:t>
            </a:r>
            <a:r>
              <a:rPr lang="ru-RU" sz="2000" dirty="0" smtClean="0"/>
              <a:t> </a:t>
            </a:r>
            <a:r>
              <a:rPr lang="ru-RU" sz="2000" dirty="0" err="1" smtClean="0"/>
              <a:t>ведення</a:t>
            </a:r>
            <a:r>
              <a:rPr lang="ru-RU" sz="2000" dirty="0" smtClean="0"/>
              <a:t> </a:t>
            </a:r>
            <a:r>
              <a:rPr lang="ru-RU" sz="2000" dirty="0" err="1" smtClean="0"/>
              <a:t>реєстру</a:t>
            </a:r>
            <a:r>
              <a:rPr lang="ru-RU" sz="2000" dirty="0" smtClean="0"/>
              <a:t> </a:t>
            </a:r>
            <a:r>
              <a:rPr lang="ru-RU" sz="2000" dirty="0" err="1" smtClean="0"/>
              <a:t>ревізій</a:t>
            </a:r>
            <a:r>
              <a:rPr lang="ru-RU" sz="2000" dirty="0" smtClean="0"/>
              <a:t> та </a:t>
            </a:r>
            <a:r>
              <a:rPr lang="ru-RU" sz="2000" dirty="0" err="1" smtClean="0"/>
              <a:t>перевірок</a:t>
            </a:r>
            <a:r>
              <a:rPr lang="ru-RU" sz="2000" dirty="0" smtClean="0"/>
              <a:t> </a:t>
            </a:r>
            <a:r>
              <a:rPr lang="ru-RU" sz="2000" dirty="0" err="1" smtClean="0"/>
              <a:t>Єдиної</a:t>
            </a:r>
            <a:r>
              <a:rPr lang="ru-RU" sz="2000" dirty="0" smtClean="0"/>
              <a:t> </a:t>
            </a:r>
            <a:r>
              <a:rPr lang="ru-RU" sz="2000" dirty="0" err="1" smtClean="0"/>
              <a:t>інформаційно-аналітичної</a:t>
            </a:r>
            <a:r>
              <a:rPr lang="ru-RU" sz="2000" dirty="0" smtClean="0"/>
              <a:t> </a:t>
            </a:r>
            <a:r>
              <a:rPr lang="ru-RU" sz="2000" dirty="0" err="1" smtClean="0"/>
              <a:t>системи</a:t>
            </a:r>
            <a:r>
              <a:rPr lang="ru-RU" sz="2000" dirty="0" smtClean="0"/>
              <a:t> </a:t>
            </a:r>
            <a:r>
              <a:rPr lang="ru-RU" sz="2000" dirty="0" err="1" smtClean="0"/>
              <a:t>органів</a:t>
            </a:r>
            <a:r>
              <a:rPr lang="ru-RU" sz="2000" dirty="0" smtClean="0"/>
              <a:t> </a:t>
            </a:r>
            <a:r>
              <a:rPr lang="ru-RU" sz="2000" dirty="0" err="1" smtClean="0"/>
              <a:t>Держфінінспекції</a:t>
            </a:r>
            <a:r>
              <a:rPr lang="ru-RU" sz="2000" dirty="0" smtClean="0"/>
              <a:t> </a:t>
            </a:r>
            <a:r>
              <a:rPr lang="ru-RU" sz="2000" dirty="0" err="1" smtClean="0"/>
              <a:t>України</a:t>
            </a:r>
            <a:r>
              <a:rPr lang="ru-RU" sz="2000" dirty="0" smtClean="0"/>
              <a:t>. </a:t>
            </a:r>
          </a:p>
          <a:p>
            <a:r>
              <a:rPr lang="ru-RU" sz="2000" dirty="0" err="1" smtClean="0"/>
              <a:t>Цифрові</a:t>
            </a:r>
            <a:r>
              <a:rPr lang="ru-RU" sz="2000" dirty="0" smtClean="0"/>
              <a:t> </a:t>
            </a:r>
            <a:r>
              <a:rPr lang="ru-RU" sz="2000" dirty="0" err="1" smtClean="0"/>
              <a:t>дані</a:t>
            </a:r>
            <a:r>
              <a:rPr lang="ru-RU" sz="2000" dirty="0" smtClean="0"/>
              <a:t> про </a:t>
            </a:r>
            <a:r>
              <a:rPr lang="ru-RU" sz="2000" dirty="0" err="1" smtClean="0"/>
              <a:t>результати</a:t>
            </a:r>
            <a:r>
              <a:rPr lang="ru-RU" sz="2000" dirty="0" smtClean="0"/>
              <a:t> </a:t>
            </a:r>
            <a:r>
              <a:rPr lang="ru-RU" sz="2000" dirty="0" err="1" smtClean="0"/>
              <a:t>діяльності</a:t>
            </a:r>
            <a:r>
              <a:rPr lang="ru-RU" sz="2000" dirty="0" smtClean="0"/>
              <a:t> </a:t>
            </a:r>
            <a:r>
              <a:rPr lang="ru-RU" sz="2000" dirty="0" err="1" smtClean="0"/>
              <a:t>винятково</a:t>
            </a:r>
            <a:r>
              <a:rPr lang="ru-RU" sz="2000" dirty="0" smtClean="0"/>
              <a:t> </a:t>
            </a:r>
            <a:r>
              <a:rPr lang="ru-RU" sz="2000" dirty="0" err="1" smtClean="0"/>
              <a:t>органів</a:t>
            </a:r>
            <a:r>
              <a:rPr lang="ru-RU" sz="2000" dirty="0" smtClean="0"/>
              <a:t> </a:t>
            </a:r>
            <a:r>
              <a:rPr lang="ru-RU" sz="2000" dirty="0" err="1" smtClean="0"/>
              <a:t>Держфінінспекції</a:t>
            </a:r>
            <a:r>
              <a:rPr lang="ru-RU" sz="2000" dirty="0" smtClean="0"/>
              <a:t> </a:t>
            </a:r>
            <a:r>
              <a:rPr lang="ru-RU" sz="2000" dirty="0" err="1" smtClean="0"/>
              <a:t>включаються</a:t>
            </a:r>
            <a:r>
              <a:rPr lang="ru-RU" sz="2000" dirty="0" smtClean="0"/>
              <a:t> у </a:t>
            </a:r>
            <a:r>
              <a:rPr lang="ru-RU" sz="2000" dirty="0" err="1" smtClean="0"/>
              <a:t>Звіт</a:t>
            </a:r>
            <a:r>
              <a:rPr lang="ru-RU" sz="2000" dirty="0" smtClean="0"/>
              <a:t> </a:t>
            </a:r>
            <a:r>
              <a:rPr lang="ru-RU" sz="2000" dirty="0" err="1" smtClean="0"/>
              <a:t>лише</a:t>
            </a:r>
            <a:r>
              <a:rPr lang="ru-RU" sz="2000" dirty="0" smtClean="0"/>
              <a:t> на </a:t>
            </a:r>
            <a:r>
              <a:rPr lang="ru-RU" sz="2000" dirty="0" err="1" smtClean="0"/>
              <a:t>підставі</a:t>
            </a:r>
            <a:r>
              <a:rPr lang="ru-RU" sz="2000" dirty="0" smtClean="0"/>
              <a:t> </a:t>
            </a:r>
            <a:r>
              <a:rPr lang="ru-RU" sz="2000" dirty="0" err="1" smtClean="0"/>
              <a:t>відповідного</a:t>
            </a:r>
            <a:r>
              <a:rPr lang="ru-RU" sz="2000" dirty="0" smtClean="0"/>
              <a:t> документального </a:t>
            </a:r>
            <a:r>
              <a:rPr lang="ru-RU" sz="2000" dirty="0" err="1" smtClean="0"/>
              <a:t>підтвердження</a:t>
            </a:r>
            <a:r>
              <a:rPr lang="ru-RU" sz="2000" dirty="0" smtClean="0"/>
              <a:t>. </a:t>
            </a:r>
            <a:r>
              <a:rPr lang="ru-RU" sz="2000" dirty="0" err="1" smtClean="0"/>
              <a:t>Недопустимим</a:t>
            </a:r>
            <a:r>
              <a:rPr lang="ru-RU" sz="2000" dirty="0" smtClean="0"/>
              <a:t> </a:t>
            </a:r>
            <a:r>
              <a:rPr lang="ru-RU" sz="2000" dirty="0" err="1" smtClean="0"/>
              <a:t>є</a:t>
            </a:r>
            <a:r>
              <a:rPr lang="ru-RU" sz="2000" dirty="0" smtClean="0"/>
              <a:t> </a:t>
            </a:r>
            <a:r>
              <a:rPr lang="ru-RU" sz="2000" dirty="0" err="1" smtClean="0"/>
              <a:t>віднесення</a:t>
            </a:r>
            <a:r>
              <a:rPr lang="ru-RU" sz="2000" dirty="0" smtClean="0"/>
              <a:t> </a:t>
            </a:r>
            <a:r>
              <a:rPr lang="ru-RU" sz="2000" dirty="0" err="1" smtClean="0"/>
              <a:t>однієї</a:t>
            </a:r>
            <a:r>
              <a:rPr lang="ru-RU" sz="2000" dirty="0" smtClean="0"/>
              <a:t> </a:t>
            </a:r>
            <a:r>
              <a:rPr lang="ru-RU" sz="2000" dirty="0" err="1" smtClean="0"/>
              <a:t>і</a:t>
            </a:r>
            <a:r>
              <a:rPr lang="ru-RU" sz="2000" dirty="0" smtClean="0"/>
              <a:t> </a:t>
            </a:r>
            <a:r>
              <a:rPr lang="ru-RU" sz="2000" dirty="0" err="1" smtClean="0"/>
              <a:t>тієї</a:t>
            </a:r>
            <a:r>
              <a:rPr lang="ru-RU" sz="2000" dirty="0" smtClean="0"/>
              <a:t> </a:t>
            </a:r>
            <a:r>
              <a:rPr lang="ru-RU" sz="2000" dirty="0" err="1" smtClean="0"/>
              <a:t>самої</a:t>
            </a:r>
            <a:r>
              <a:rPr lang="ru-RU" sz="2000" dirty="0" smtClean="0"/>
              <a:t> </a:t>
            </a:r>
            <a:r>
              <a:rPr lang="ru-RU" sz="2000" dirty="0" err="1" smtClean="0"/>
              <a:t>суми</a:t>
            </a:r>
            <a:r>
              <a:rPr lang="ru-RU" sz="2000" dirty="0" smtClean="0"/>
              <a:t> </a:t>
            </a:r>
            <a:r>
              <a:rPr lang="ru-RU" sz="2000" dirty="0" err="1" smtClean="0"/>
              <a:t>фінансового</a:t>
            </a:r>
            <a:r>
              <a:rPr lang="ru-RU" sz="2000" dirty="0" smtClean="0"/>
              <a:t> </a:t>
            </a:r>
            <a:r>
              <a:rPr lang="ru-RU" sz="2000" dirty="0" err="1" smtClean="0"/>
              <a:t>порушення</a:t>
            </a:r>
            <a:r>
              <a:rPr lang="ru-RU" sz="2000" dirty="0" smtClean="0"/>
              <a:t> </a:t>
            </a:r>
            <a:r>
              <a:rPr lang="ru-RU" sz="2000" dirty="0" err="1" smtClean="0"/>
              <a:t>водночас</a:t>
            </a:r>
            <a:r>
              <a:rPr lang="ru-RU" sz="2000" dirty="0" smtClean="0"/>
              <a:t> до </a:t>
            </a:r>
            <a:r>
              <a:rPr lang="ru-RU" sz="2000" dirty="0" err="1" smtClean="0"/>
              <a:t>різних</a:t>
            </a:r>
            <a:r>
              <a:rPr lang="ru-RU" sz="2000" dirty="0" smtClean="0"/>
              <a:t> </a:t>
            </a:r>
            <a:r>
              <a:rPr lang="ru-RU" sz="2000" dirty="0" err="1" smtClean="0"/>
              <a:t>показників</a:t>
            </a:r>
            <a:r>
              <a:rPr lang="ru-RU" sz="2000" dirty="0" smtClean="0"/>
              <a:t> </a:t>
            </a:r>
            <a:r>
              <a:rPr lang="ru-RU" sz="2000" dirty="0" err="1" smtClean="0"/>
              <a:t>звітності</a:t>
            </a:r>
            <a:r>
              <a:rPr lang="ru-RU" sz="2000" dirty="0" smtClean="0"/>
              <a:t>. </a:t>
            </a:r>
            <a:endParaRPr lang="ru-RU" sz="2000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spd="med">
    <p:comb dir="vert"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b515825b7a4b7ff8e1a522c8545534f45c197b"/>
</p:tagLst>
</file>

<file path=ppt/theme/theme1.xml><?xml version="1.0" encoding="utf-8"?>
<a:theme xmlns:a="http://schemas.openxmlformats.org/drawingml/2006/main" name="Тема Office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2351</TotalTime>
  <Words>496</Words>
  <Application>Microsoft Office PowerPoint</Application>
  <PresentationFormat>Экран (4:3)</PresentationFormat>
  <Paragraphs>17</Paragraphs>
  <Slides>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Тема 16. Облік і звітність результатів діяльності Державної фінансової інспекції </vt:lpstr>
      <vt:lpstr>Слайд 2</vt:lpstr>
      <vt:lpstr>Об’єкти контролю:</vt:lpstr>
      <vt:lpstr>Слайд 4</vt:lpstr>
      <vt:lpstr>Слайд 5</vt:lpstr>
    </vt:vector>
  </TitlesOfParts>
  <Company>presentation-creation.ru</Company>
  <LinksUpToDate>false</LinksUpToDate>
  <SharedDoc>false</SharedDoc>
  <HyperlinkBase>https://presentation-creation.ru/powerpoint-templates.html</HyperlinkBase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 стиле Мемфис</dc:title>
  <dc:creator>obstinate</dc:creator>
  <dc:description>Шаблон презентации с сайта https://presentation-creation.ru/</dc:description>
  <cp:lastModifiedBy>putnik</cp:lastModifiedBy>
  <cp:revision>1114</cp:revision>
  <dcterms:created xsi:type="dcterms:W3CDTF">2018-02-25T09:09:03Z</dcterms:created>
  <dcterms:modified xsi:type="dcterms:W3CDTF">2021-04-27T16:05:27Z</dcterms:modified>
</cp:coreProperties>
</file>