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гдан Монастырный" initials="БМ" lastIdx="1" clrIdx="0">
    <p:extLst>
      <p:ext uri="{19B8F6BF-5375-455C-9EA6-DF929625EA0E}">
        <p15:presenceInfo xmlns:p15="http://schemas.microsoft.com/office/powerpoint/2012/main" userId="a10964be5f57c2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05T17:23:32.98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6" cy="1828801"/>
          </a:xfrm>
        </p:spPr>
        <p:txBody>
          <a:bodyPr anchor="b">
            <a:normAutofit/>
          </a:bodyPr>
          <a:lstStyle>
            <a:lvl1pPr algn="ctr">
              <a:defRPr sz="5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88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6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13"/>
            <a:ext cx="9845348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11" indent="0">
              <a:buNone/>
              <a:defRPr sz="2000"/>
            </a:lvl2pPr>
            <a:lvl3pPr marL="914422" indent="0">
              <a:buNone/>
              <a:defRPr sz="20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4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3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4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1"/>
            <a:ext cx="10353764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3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6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1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4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1" y="88479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633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6"/>
            <a:ext cx="10353764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7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4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4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1885950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571750"/>
            <a:ext cx="3300985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6" y="2571750"/>
            <a:ext cx="3300985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5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4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6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1" y="1818216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6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4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4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6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4" y="4480372"/>
            <a:ext cx="3300985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9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6" y="4480369"/>
            <a:ext cx="3300985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5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700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9"/>
            <a:ext cx="3300985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1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9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2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3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8" y="609603"/>
            <a:ext cx="7916873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8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73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5" y="1761071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5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2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8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4" y="1732453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2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734510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6" y="1734510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5"/>
            <a:ext cx="4876345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5" cy="3411063"/>
          </a:xfrm>
        </p:spPr>
        <p:txBody>
          <a:bodyPr anchor="t"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2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2" cy="3411063"/>
          </a:xfrm>
        </p:spPr>
        <p:txBody>
          <a:bodyPr anchor="t">
            <a:normAutofit/>
          </a:bodyPr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7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7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0" y="609601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1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0" y="2431519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6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8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600"/>
            </a:lvl2pPr>
            <a:lvl3pPr marL="914422" indent="0">
              <a:buNone/>
              <a:defRPr sz="1600"/>
            </a:lvl3pPr>
            <a:lvl4pPr marL="1371635" indent="0">
              <a:buNone/>
              <a:defRPr sz="1600"/>
            </a:lvl4pPr>
            <a:lvl5pPr marL="1828846" indent="0">
              <a:buNone/>
              <a:defRPr sz="1600"/>
            </a:lvl5pPr>
            <a:lvl6pPr marL="2286057" indent="0">
              <a:buNone/>
              <a:defRPr sz="1600"/>
            </a:lvl6pPr>
            <a:lvl7pPr marL="2743268" indent="0">
              <a:buNone/>
              <a:defRPr sz="1600"/>
            </a:lvl7pPr>
            <a:lvl8pPr marL="3200481" indent="0">
              <a:buNone/>
              <a:defRPr sz="1600"/>
            </a:lvl8pPr>
            <a:lvl9pPr marL="365769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8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3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3"/>
            <a:ext cx="10353764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004EBF-C388-41F9-AC52-6B49A98CB366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8" y="5883279"/>
            <a:ext cx="6672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7" y="588327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3F7FE2A-63F0-4597-A8C3-D9DA6426064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452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11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9" indent="-306007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18" indent="-270007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"/>
        <a:defRPr sz="18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25" indent="-2160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35" indent="-2160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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42" indent="-2160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51" indent="-2286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59" indent="-2286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70" indent="-2286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77" indent="-228606" algn="l" defTabSz="457211" rtl="0" eaLnBrk="1" latinLnBrk="0" hangingPunct="1">
        <a:spcBef>
          <a:spcPct val="20000"/>
        </a:spcBef>
        <a:spcAft>
          <a:spcPts val="601"/>
        </a:spcAft>
        <a:buClr>
          <a:schemeClr val="tx2"/>
        </a:buClr>
        <a:buSzPct val="70000"/>
        <a:buFont typeface="Wingdings 2" charset="2"/>
        <a:buChar char=""/>
        <a:defRPr sz="140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ключових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та </a:t>
            </a:r>
            <a:r>
              <a:rPr lang="ru-RU" dirty="0" err="1"/>
              <a:t>працівників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ми </a:t>
            </a:r>
            <a:r>
              <a:rPr lang="ru-RU" dirty="0" err="1"/>
              <a:t>розглянемо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err="1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та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досягати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, знати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.</a:t>
            </a:r>
          </a:p>
          <a:p>
            <a:r>
              <a:rPr lang="ru-RU" dirty="0"/>
              <a:t>Тому,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та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7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Система управління підприємством</a:t>
            </a:r>
            <a:br>
              <a:rPr lang="ru-RU" b="1" smtClean="0"/>
            </a:br>
            <a:endParaRPr lang="ru-RU" dirty="0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08963"/>
              </p:ext>
            </p:extLst>
          </p:nvPr>
        </p:nvGraphicFramePr>
        <p:xfrm>
          <a:off x="914400" y="1155032"/>
          <a:ext cx="10353676" cy="537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2138323843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3661981780"/>
                    </a:ext>
                  </a:extLst>
                </a:gridCol>
              </a:tblGrid>
              <a:tr h="5374105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err="1" smtClean="0"/>
                        <a:t>Корпоративне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управління</a:t>
                      </a:r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dirty="0" smtClean="0"/>
                        <a:t>Дана система </a:t>
                      </a:r>
                      <a:r>
                        <a:rPr lang="ru-RU" dirty="0" err="1" smtClean="0"/>
                        <a:t>має</a:t>
                      </a:r>
                      <a:r>
                        <a:rPr lang="ru-RU" dirty="0" smtClean="0"/>
                        <a:t> бути </a:t>
                      </a:r>
                      <a:r>
                        <a:rPr lang="ru-RU" dirty="0" err="1" smtClean="0"/>
                        <a:t>зорієнтована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розвиток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підприємства</a:t>
                      </a:r>
                      <a:r>
                        <a:rPr lang="ru-RU" dirty="0" smtClean="0"/>
                        <a:t>, а </a:t>
                      </a:r>
                      <a:r>
                        <a:rPr lang="ru-RU" dirty="0" err="1" smtClean="0"/>
                        <a:t>також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вимагати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розкриття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результуючих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результатів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із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звітів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управлінців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err="1" smtClean="0"/>
                        <a:t>Організаційна</a:t>
                      </a:r>
                      <a:r>
                        <a:rPr lang="ru-RU" b="1" dirty="0" smtClean="0"/>
                        <a:t> структура</a:t>
                      </a:r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dirty="0" err="1" smtClean="0"/>
                        <a:t>Відображає</a:t>
                      </a:r>
                      <a:r>
                        <a:rPr lang="ru-RU" dirty="0" smtClean="0"/>
                        <a:t> структуру </a:t>
                      </a:r>
                      <a:r>
                        <a:rPr lang="ru-RU" dirty="0" err="1" smtClean="0"/>
                        <a:t>підприємства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можна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сказати</a:t>
                      </a:r>
                      <a:r>
                        <a:rPr lang="ru-RU" dirty="0" smtClean="0"/>
                        <a:t> є </a:t>
                      </a:r>
                      <a:r>
                        <a:rPr lang="ru-RU" dirty="0" err="1" smtClean="0"/>
                        <a:t>фундаментальним</a:t>
                      </a:r>
                      <a:r>
                        <a:rPr lang="ru-RU" dirty="0" smtClean="0"/>
                        <a:t> блоком 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98237"/>
                  </a:ext>
                </a:extLst>
              </a:tr>
            </a:tbl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15" y="1208435"/>
            <a:ext cx="4621248" cy="30752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04" y="1439720"/>
            <a:ext cx="4916049" cy="28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185121"/>
              </p:ext>
            </p:extLst>
          </p:nvPr>
        </p:nvGraphicFramePr>
        <p:xfrm>
          <a:off x="914400" y="546101"/>
          <a:ext cx="10353676" cy="530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838">
                  <a:extLst>
                    <a:ext uri="{9D8B030D-6E8A-4147-A177-3AD203B41FA5}">
                      <a16:colId xmlns:a16="http://schemas.microsoft.com/office/drawing/2014/main" val="1391509586"/>
                    </a:ext>
                  </a:extLst>
                </a:gridCol>
                <a:gridCol w="5176838">
                  <a:extLst>
                    <a:ext uri="{9D8B030D-6E8A-4147-A177-3AD203B41FA5}">
                      <a16:colId xmlns:a16="http://schemas.microsoft.com/office/drawing/2014/main" val="1835299963"/>
                    </a:ext>
                  </a:extLst>
                </a:gridCol>
              </a:tblGrid>
              <a:tr h="524510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err="1" smtClean="0"/>
                        <a:t>Процес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планування</a:t>
                      </a:r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dirty="0" err="1" smtClean="0"/>
                        <a:t>Організація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програми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включає</a:t>
                      </a:r>
                      <a:r>
                        <a:rPr lang="ru-RU" dirty="0" smtClean="0"/>
                        <a:t> постановку </a:t>
                      </a:r>
                      <a:r>
                        <a:rPr lang="ru-RU" dirty="0" err="1" smtClean="0"/>
                        <a:t>цілей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завдань</a:t>
                      </a:r>
                      <a:r>
                        <a:rPr lang="ru-RU" dirty="0" smtClean="0"/>
                        <a:t> для </a:t>
                      </a:r>
                      <a:r>
                        <a:rPr lang="ru-RU" dirty="0" err="1" smtClean="0"/>
                        <a:t>різних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департаментів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підприємства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err="1" smtClean="0"/>
                        <a:t>Вимірювання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результативності</a:t>
                      </a:r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dirty="0" err="1" smtClean="0"/>
                        <a:t>Оцінка</a:t>
                      </a:r>
                      <a:r>
                        <a:rPr lang="ru-RU" dirty="0" smtClean="0"/>
                        <a:t> того, </a:t>
                      </a:r>
                      <a:r>
                        <a:rPr lang="ru-RU" dirty="0" err="1" smtClean="0"/>
                        <a:t>наскільки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підприємства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зіставлена</a:t>
                      </a:r>
                      <a:r>
                        <a:rPr lang="ru-RU" dirty="0" smtClean="0"/>
                        <a:t> з планами.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7683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47" y="783807"/>
            <a:ext cx="4643438" cy="3197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20" y="783807"/>
            <a:ext cx="4803857" cy="28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err="1"/>
              <a:t>Відповідальність</a:t>
            </a:r>
            <a:r>
              <a:rPr lang="ru-RU" b="1" dirty="0"/>
              <a:t> </a:t>
            </a:r>
            <a:r>
              <a:rPr lang="ru-RU" b="1" dirty="0" err="1"/>
              <a:t>департаментів</a:t>
            </a:r>
            <a:r>
              <a:rPr lang="ru-RU" b="1" dirty="0"/>
              <a:t> і </a:t>
            </a:r>
            <a:r>
              <a:rPr lang="ru-RU" b="1" dirty="0" err="1"/>
              <a:t>центрів</a:t>
            </a:r>
            <a:r>
              <a:rPr lang="ru-RU" b="1" dirty="0"/>
              <a:t> </a:t>
            </a:r>
            <a:r>
              <a:rPr lang="ru-RU" b="1" dirty="0" err="1"/>
              <a:t>витрат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768" y="1580051"/>
            <a:ext cx="7875452" cy="47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98" y="144702"/>
            <a:ext cx="5934949" cy="1829338"/>
          </a:xfrm>
        </p:spPr>
        <p:txBody>
          <a:bodyPr/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управлінського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за центрами </a:t>
            </a:r>
            <a:r>
              <a:rPr lang="ru-RU" dirty="0" err="1" smtClean="0"/>
              <a:t>відповідальності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розподілі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центр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індикатори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dirty="0" err="1"/>
              <a:t>Основними</a:t>
            </a:r>
            <a:r>
              <a:rPr lang="ru-RU" dirty="0"/>
              <a:t> принципами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є: </a:t>
            </a:r>
            <a:r>
              <a:rPr lang="ru-RU" dirty="0" err="1"/>
              <a:t>чітка</a:t>
            </a:r>
            <a:r>
              <a:rPr lang="ru-RU" dirty="0"/>
              <a:t> </a:t>
            </a:r>
            <a:r>
              <a:rPr lang="ru-RU" dirty="0" err="1"/>
              <a:t>визначеність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; </a:t>
            </a:r>
            <a:r>
              <a:rPr lang="ru-RU" dirty="0" err="1"/>
              <a:t>розподіл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;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індикаторів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та контроль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6" y="2439261"/>
            <a:ext cx="4996356" cy="2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0693" y="550342"/>
            <a:ext cx="9440036" cy="182880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Гнучкий</a:t>
            </a:r>
            <a:r>
              <a:rPr lang="ru-RU" b="1" dirty="0"/>
              <a:t> </a:t>
            </a:r>
            <a:r>
              <a:rPr lang="ru-RU" b="1" dirty="0" err="1"/>
              <a:t>управлінський</a:t>
            </a:r>
            <a:r>
              <a:rPr lang="ru-RU" b="1" dirty="0"/>
              <a:t> </a:t>
            </a:r>
            <a:r>
              <a:rPr lang="ru-RU" b="1" dirty="0" err="1"/>
              <a:t>облік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0693" y="2186633"/>
            <a:ext cx="9440036" cy="1049867"/>
          </a:xfrm>
        </p:spPr>
        <p:txBody>
          <a:bodyPr/>
          <a:lstStyle/>
          <a:p>
            <a:r>
              <a:rPr lang="ru-RU" dirty="0"/>
              <a:t>"</a:t>
            </a:r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 </a:t>
            </a:r>
            <a:r>
              <a:rPr lang="ru-RU" dirty="0" err="1"/>
              <a:t>пристосовуватись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гнучко</a:t>
            </a:r>
            <a:r>
              <a:rPr lang="ru-RU" dirty="0"/>
              <a:t> </a:t>
            </a:r>
            <a:r>
              <a:rPr lang="ru-RU" dirty="0" err="1"/>
              <a:t>реагувати</a:t>
            </a:r>
            <a:r>
              <a:rPr lang="ru-RU" dirty="0"/>
              <a:t> на них."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5258" y="4134127"/>
            <a:ext cx="10250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Запровадження</a:t>
            </a:r>
            <a:r>
              <a:rPr lang="ru-RU" dirty="0" smtClean="0"/>
              <a:t> </a:t>
            </a:r>
            <a:r>
              <a:rPr lang="ru-RU" dirty="0" err="1" smtClean="0"/>
              <a:t>гнучкого</a:t>
            </a:r>
            <a:r>
              <a:rPr lang="ru-RU" dirty="0" smtClean="0"/>
              <a:t> </a:t>
            </a:r>
            <a:r>
              <a:rPr lang="ru-RU" dirty="0" err="1" smtClean="0"/>
              <a:t>управлінського</a:t>
            </a:r>
            <a:r>
              <a:rPr lang="ru-RU" dirty="0" smtClean="0"/>
              <a:t> </a:t>
            </a:r>
            <a:r>
              <a:rPr lang="ru-RU" dirty="0" err="1" smtClean="0"/>
              <a:t>обліку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підприємству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реагувати</a:t>
            </a:r>
            <a:r>
              <a:rPr lang="ru-RU" dirty="0" smtClean="0"/>
              <a:t> на </a:t>
            </a:r>
            <a:r>
              <a:rPr lang="ru-RU" dirty="0" err="1" smtClean="0"/>
              <a:t>зміни</a:t>
            </a:r>
            <a:r>
              <a:rPr lang="ru-RU" dirty="0" smtClean="0"/>
              <a:t> в ринку,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до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цілісність</a:t>
            </a:r>
            <a:r>
              <a:rPr lang="ru-RU" dirty="0" smtClean="0"/>
              <a:t> </a:t>
            </a:r>
            <a:r>
              <a:rPr lang="ru-RU" dirty="0" err="1" smtClean="0"/>
              <a:t>управлінської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при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складних</a:t>
            </a:r>
            <a:r>
              <a:rPr lang="ru-RU" dirty="0" smtClean="0"/>
              <a:t> структур </a:t>
            </a:r>
            <a:r>
              <a:rPr lang="ru-RU" dirty="0" err="1" smtClean="0"/>
              <a:t>підприємств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1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та </a:t>
            </a:r>
            <a:r>
              <a:rPr lang="ru-RU" dirty="0" err="1"/>
              <a:t>інструменти</a:t>
            </a:r>
            <a:r>
              <a:rPr lang="ru-RU" dirty="0"/>
              <a:t>. Один з </a:t>
            </a:r>
            <a:r>
              <a:rPr lang="ru-RU" dirty="0" err="1"/>
              <a:t>найпоширеніших</a:t>
            </a:r>
            <a:r>
              <a:rPr lang="ru-RU" dirty="0"/>
              <a:t> – </a:t>
            </a:r>
            <a:r>
              <a:rPr lang="ru-RU" dirty="0" err="1"/>
              <a:t>балансова</a:t>
            </a:r>
            <a:r>
              <a:rPr lang="ru-RU" dirty="0"/>
              <a:t> система </a:t>
            </a:r>
            <a:r>
              <a:rPr lang="ru-RU" dirty="0" err="1"/>
              <a:t>показників</a:t>
            </a:r>
            <a:r>
              <a:rPr lang="ru-RU" dirty="0"/>
              <a:t> (</a:t>
            </a:r>
            <a:r>
              <a:rPr lang="en-US" dirty="0"/>
              <a:t>BSC), </a:t>
            </a:r>
            <a:r>
              <a:rPr lang="ru-RU" dirty="0"/>
              <a:t>яка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вимірювати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та </a:t>
            </a:r>
            <a:r>
              <a:rPr lang="ru-RU" dirty="0" err="1"/>
              <a:t>працівників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: </a:t>
            </a:r>
            <a:r>
              <a:rPr lang="ru-RU" dirty="0" err="1"/>
              <a:t>фінансові</a:t>
            </a:r>
            <a:r>
              <a:rPr lang="ru-RU" dirty="0"/>
              <a:t>, </a:t>
            </a:r>
            <a:r>
              <a:rPr lang="ru-RU" dirty="0" err="1"/>
              <a:t>клієнтські</a:t>
            </a:r>
            <a:r>
              <a:rPr lang="ru-RU" dirty="0"/>
              <a:t>, </a:t>
            </a:r>
            <a:r>
              <a:rPr lang="ru-RU" dirty="0" err="1"/>
              <a:t>процесні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r>
              <a:rPr lang="ru-RU" dirty="0" err="1"/>
              <a:t>Інший</a:t>
            </a:r>
            <a:r>
              <a:rPr lang="ru-RU" dirty="0"/>
              <a:t> метод – метод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за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знайти</a:t>
            </a:r>
            <a:r>
              <a:rPr lang="ru-RU" dirty="0"/>
              <a:t> шляхи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en-US" dirty="0"/>
              <a:t>ABC-</a:t>
            </a:r>
            <a:r>
              <a:rPr lang="ru-RU" dirty="0" err="1"/>
              <a:t>аналіз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важливості</a:t>
            </a:r>
            <a:r>
              <a:rPr lang="ru-RU" dirty="0"/>
              <a:t> для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7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Переваги</a:t>
            </a:r>
            <a:r>
              <a:rPr lang="ru-RU" dirty="0"/>
              <a:t> та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ряд </a:t>
            </a:r>
            <a:r>
              <a:rPr lang="ru-RU" dirty="0" err="1"/>
              <a:t>переваг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та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правильні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розподіляти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</a:t>
            </a:r>
          </a:p>
          <a:p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й </a:t>
            </a:r>
            <a:r>
              <a:rPr lang="ru-RU" dirty="0" err="1"/>
              <a:t>недоліки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боротися</a:t>
            </a:r>
            <a:r>
              <a:rPr lang="ru-RU" dirty="0"/>
              <a:t> за </a:t>
            </a:r>
            <a:r>
              <a:rPr lang="ru-RU" dirty="0" err="1"/>
              <a:t>ресурси</a:t>
            </a:r>
            <a:r>
              <a:rPr lang="ru-RU" dirty="0"/>
              <a:t> та </a:t>
            </a:r>
            <a:r>
              <a:rPr lang="ru-RU" dirty="0" err="1"/>
              <a:t>звання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складним</a:t>
            </a:r>
            <a:r>
              <a:rPr lang="ru-RU" dirty="0"/>
              <a:t> у </a:t>
            </a:r>
            <a:r>
              <a:rPr lang="ru-RU" dirty="0" err="1"/>
              <a:t>впровадженні</a:t>
            </a:r>
            <a:r>
              <a:rPr lang="ru-RU" dirty="0"/>
              <a:t> та </a:t>
            </a:r>
            <a:r>
              <a:rPr lang="ru-RU" dirty="0" err="1"/>
              <a:t>потребувати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та </a:t>
            </a:r>
            <a:r>
              <a:rPr lang="ru-RU" dirty="0" err="1"/>
              <a:t>коштів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6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732453"/>
            <a:ext cx="6192858" cy="4892936"/>
          </a:xfrm>
        </p:spPr>
        <p:txBody>
          <a:bodyPr>
            <a:normAutofit/>
          </a:bodyPr>
          <a:lstStyle/>
          <a:p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 за центрами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впроваджується</a:t>
            </a:r>
            <a:r>
              <a:rPr lang="ru-RU" dirty="0"/>
              <a:t> на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Coca-Cola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en-US" dirty="0"/>
              <a:t>BSC </a:t>
            </a:r>
            <a:r>
              <a:rPr lang="ru-RU" dirty="0"/>
              <a:t>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та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вона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великих </a:t>
            </a:r>
            <a:r>
              <a:rPr lang="ru-RU" dirty="0" err="1"/>
              <a:t>успіхів</a:t>
            </a:r>
            <a:r>
              <a:rPr lang="ru-RU" dirty="0"/>
              <a:t> у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прибутків</a:t>
            </a:r>
            <a:r>
              <a:rPr lang="ru-RU" dirty="0"/>
              <a:t>.</a:t>
            </a:r>
          </a:p>
          <a:p>
            <a:r>
              <a:rPr lang="ru-RU" dirty="0" err="1"/>
              <a:t>Інший</a:t>
            </a:r>
            <a:r>
              <a:rPr lang="ru-RU" dirty="0"/>
              <a:t> приклад –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Procter &amp; Gamble, </a:t>
            </a:r>
            <a:r>
              <a:rPr lang="ru-RU" dirty="0"/>
              <a:t>яка </a:t>
            </a:r>
            <a:r>
              <a:rPr lang="ru-RU" dirty="0" err="1"/>
              <a:t>використовує</a:t>
            </a:r>
            <a:r>
              <a:rPr lang="ru-RU" dirty="0"/>
              <a:t> метод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en-US" dirty="0"/>
              <a:t>ABC-</a:t>
            </a:r>
            <a:r>
              <a:rPr lang="ru-RU" dirty="0" err="1"/>
              <a:t>аналіз</a:t>
            </a:r>
            <a:r>
              <a:rPr lang="ru-RU" dirty="0"/>
              <a:t> для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вона </a:t>
            </a:r>
            <a:r>
              <a:rPr lang="ru-RU" dirty="0" err="1"/>
              <a:t>змогла</a:t>
            </a:r>
            <a:r>
              <a:rPr lang="ru-RU" dirty="0"/>
              <a:t> </a:t>
            </a:r>
            <a:r>
              <a:rPr lang="ru-RU" dirty="0" err="1"/>
              <a:t>збільшити</a:t>
            </a:r>
            <a:r>
              <a:rPr lang="ru-RU" dirty="0"/>
              <a:t> свою </a:t>
            </a:r>
            <a:r>
              <a:rPr lang="ru-RU" dirty="0" err="1"/>
              <a:t>прибутковість</a:t>
            </a:r>
            <a:r>
              <a:rPr lang="ru-RU" dirty="0"/>
              <a:t> та стати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18" y="4568992"/>
            <a:ext cx="4208208" cy="1831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918" y="1864483"/>
            <a:ext cx="4208208" cy="24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3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46</TotalTime>
  <Words>635</Words>
  <Application>Microsoft Office PowerPoint</Application>
  <PresentationFormat>Широкий екран</PresentationFormat>
  <Paragraphs>86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Сланец</vt:lpstr>
      <vt:lpstr>Вступ</vt:lpstr>
      <vt:lpstr>Система управління підприємством </vt:lpstr>
      <vt:lpstr>Презентація PowerPoint</vt:lpstr>
      <vt:lpstr>Відповідальність департаментів і центрів витрат </vt:lpstr>
      <vt:lpstr>Основні принципи управлінського обліку за центрами відповідальності</vt:lpstr>
      <vt:lpstr>Гнучкий управлінський облік </vt:lpstr>
      <vt:lpstr>Методи управлінського обліку за центрами відповідальності</vt:lpstr>
      <vt:lpstr>Переваги та недоліки управлінського обліку за центрами відповідальності</vt:lpstr>
      <vt:lpstr>Приклади успішного впровадження на підприємствах</vt:lpstr>
      <vt:lpstr>Висновок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Управлінський облік за центрами відповідальності в системі управління підприємством</dc:title>
  <dc:creator>Богдан Монастырный</dc:creator>
  <cp:lastModifiedBy>Пользователь Windows</cp:lastModifiedBy>
  <cp:revision>5</cp:revision>
  <dcterms:created xsi:type="dcterms:W3CDTF">2023-05-05T13:48:11Z</dcterms:created>
  <dcterms:modified xsi:type="dcterms:W3CDTF">2023-06-17T19:09:41Z</dcterms:modified>
</cp:coreProperties>
</file>