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93" r:id="rId2"/>
    <p:sldMasterId id="2147483817" r:id="rId3"/>
    <p:sldMasterId id="2147483829" r:id="rId4"/>
    <p:sldMasterId id="2147483841" r:id="rId5"/>
    <p:sldMasterId id="2147483853" r:id="rId6"/>
    <p:sldMasterId id="2147483865" r:id="rId7"/>
    <p:sldMasterId id="2147483877" r:id="rId8"/>
  </p:sldMasterIdLst>
  <p:sldIdLst>
    <p:sldId id="313" r:id="rId9"/>
    <p:sldId id="312" r:id="rId10"/>
    <p:sldId id="314" r:id="rId11"/>
    <p:sldId id="315" r:id="rId12"/>
    <p:sldId id="280" r:id="rId13"/>
    <p:sldId id="282" r:id="rId14"/>
    <p:sldId id="284" r:id="rId15"/>
    <p:sldId id="289" r:id="rId16"/>
    <p:sldId id="287" r:id="rId17"/>
    <p:sldId id="292" r:id="rId18"/>
    <p:sldId id="291" r:id="rId19"/>
    <p:sldId id="297" r:id="rId20"/>
    <p:sldId id="298" r:id="rId21"/>
    <p:sldId id="299" r:id="rId22"/>
    <p:sldId id="294" r:id="rId23"/>
    <p:sldId id="295" r:id="rId24"/>
    <p:sldId id="293" r:id="rId25"/>
    <p:sldId id="296" r:id="rId26"/>
    <p:sldId id="301" r:id="rId27"/>
    <p:sldId id="310" r:id="rId28"/>
    <p:sldId id="311" r:id="rId29"/>
    <p:sldId id="304" r:id="rId30"/>
    <p:sldId id="305" r:id="rId31"/>
    <p:sldId id="306" r:id="rId32"/>
    <p:sldId id="307" r:id="rId33"/>
    <p:sldId id="308" r:id="rId34"/>
    <p:sldId id="30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402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92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16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31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358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395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66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943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745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356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009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12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04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522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612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607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002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24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969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975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82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939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81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02218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606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216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27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044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427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864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951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961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299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68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251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35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5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321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397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648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665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434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052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58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24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272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694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265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20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331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378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053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165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279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0391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8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733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80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233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972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660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443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815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678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6733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94819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2072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484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456795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22019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764536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790274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36964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82211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72878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18876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591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99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6952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90668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532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541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1191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5030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3477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376806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5310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20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7049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  <a:cs typeface="Arial" pitchFamily="34" charset="0"/>
              </a:rPr>
              <a:pPr/>
              <a:t>11.01.2022</a:t>
            </a:fld>
            <a:endParaRPr lang="ru-RU">
              <a:solidFill>
                <a:srgbClr val="F0A22E">
                  <a:shade val="75000"/>
                </a:srgbClr>
              </a:solidFill>
              <a:cs typeface="Arial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  <a:cs typeface="Arial" pitchFamily="34" charset="0"/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cs typeface="Arial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96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842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778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98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458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11.01.2022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393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790B1-4EF2-40FC-9F34-CACBFC06642D}" type="datetimeFigureOut">
              <a:rPr lang="uk-UA" smtClean="0"/>
              <a:pPr/>
              <a:t>11.01.2022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C8656-5505-454B-9C8E-3F10A09F65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5240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3A70132-711A-4077-B51A-98324E5374C4}" type="datetimeFigureOut">
              <a:rPr lang="ru-RU" smtClean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12.01.2022</a:t>
            </a:fld>
            <a:endParaRPr lang="ru-RU">
              <a:solidFill>
                <a:srgbClr val="F0A22E">
                  <a:shade val="75000"/>
                </a:srgbClr>
              </a:solidFill>
              <a:latin typeface="Franklin Gothic Book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F0A22E">
                  <a:shade val="75000"/>
                </a:srgbClr>
              </a:solidFill>
              <a:latin typeface="Franklin Gothic Book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6EFB6C-444E-4686-AC16-0C6DA50ABC6F}" type="slidenum">
              <a:rPr lang="ru-RU" smtClean="0">
                <a:solidFill>
                  <a:srgbClr val="F0A22E">
                    <a:shade val="75000"/>
                  </a:srgbClr>
                </a:solidFill>
                <a:latin typeface="Franklin Gothic Book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latin typeface="Franklin Gothic Book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52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57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71536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Лекція 2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785925"/>
            <a:ext cx="8686800" cy="3357587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Шекспірівський дискурс в </a:t>
            </a:r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контексті типології дискурсів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latin typeface="Georgia" pitchFamily="18" charset="0"/>
              </a:rPr>
              <a:t>Фолджерівська</a:t>
            </a:r>
            <a:r>
              <a:rPr lang="uk-UA" b="1" dirty="0" smtClean="0">
                <a:latin typeface="Georgia" pitchFamily="18" charset="0"/>
              </a:rPr>
              <a:t> бібліотека</a:t>
            </a:r>
            <a:endParaRPr lang="uk-UA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81269" cy="557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165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6328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latin typeface="Georgia" pitchFamily="18" charset="0"/>
              </a:rPr>
              <a:t>Фолджерівська</a:t>
            </a:r>
            <a:r>
              <a:rPr lang="uk-UA" b="1" dirty="0" smtClean="0">
                <a:latin typeface="Georgia" pitchFamily="18" charset="0"/>
              </a:rPr>
              <a:t> бібліотека</a:t>
            </a:r>
            <a:endParaRPr lang="uk-UA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1568"/>
            <a:ext cx="4402116" cy="549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223437"/>
            <a:ext cx="3914222" cy="25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439" y="1396293"/>
            <a:ext cx="3811671" cy="267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879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Шекспірівський фестиваль в Техасі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Фестиваль в Техасі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97" y="1484784"/>
            <a:ext cx="9104339" cy="5084418"/>
          </a:xfrm>
        </p:spPr>
      </p:pic>
    </p:spTree>
    <p:extLst>
      <p:ext uri="{BB962C8B-B14F-4D97-AF65-F5344CB8AC3E}">
        <p14:creationId xmlns:p14="http://schemas.microsoft.com/office/powerpoint/2010/main" xmlns="" val="40269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The Globe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33795" name="Picture 3" descr="C:\Documents and Settings\609a\Рабочий стол\plants_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638669" cy="4979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0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36904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Royal Shakespeare Company</a:t>
            </a:r>
            <a:endParaRPr lang="ru-RU" sz="4400" b="1" dirty="0"/>
          </a:p>
        </p:txBody>
      </p:sp>
      <p:pic>
        <p:nvPicPr>
          <p:cNvPr id="32770" name="Picture 2" descr="C:\Documents and Settings\609a\Рабочий стол\royalshak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639422" cy="5083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05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ІНТЕЛЕКТУАЛЬНИЙ ПРОДУКТ</a:t>
            </a:r>
            <a:br>
              <a:rPr lang="uk-UA" b="1" dirty="0" smtClean="0">
                <a:latin typeface="Georgia" pitchFamily="18" charset="0"/>
              </a:rPr>
            </a:br>
            <a:endParaRPr lang="uk-UA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4525963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Georgia" pitchFamily="18" charset="0"/>
              </a:rPr>
              <a:t>Монографії </a:t>
            </a:r>
          </a:p>
          <a:p>
            <a:r>
              <a:rPr lang="uk-UA" sz="4000" dirty="0" smtClean="0">
                <a:latin typeface="Georgia" pitchFamily="18" charset="0"/>
              </a:rPr>
              <a:t>Збірники наукових праць</a:t>
            </a:r>
          </a:p>
          <a:p>
            <a:r>
              <a:rPr lang="uk-UA" sz="4000" dirty="0" smtClean="0">
                <a:latin typeface="Georgia" pitchFamily="18" charset="0"/>
              </a:rPr>
              <a:t>Шекспірівські журнали</a:t>
            </a:r>
          </a:p>
          <a:p>
            <a:r>
              <a:rPr lang="uk-UA" sz="4000" dirty="0" smtClean="0">
                <a:latin typeface="Georgia" pitchFamily="18" charset="0"/>
              </a:rPr>
              <a:t>Рецензії на вистави і фільми</a:t>
            </a:r>
          </a:p>
          <a:p>
            <a:r>
              <a:rPr lang="uk-UA" sz="4000" dirty="0" smtClean="0">
                <a:latin typeface="Georgia" pitchFamily="18" charset="0"/>
              </a:rPr>
              <a:t>Конкурсні роботи</a:t>
            </a:r>
          </a:p>
          <a:p>
            <a:r>
              <a:rPr lang="uk-UA" sz="4000" dirty="0" smtClean="0">
                <a:latin typeface="Georgia" pitchFamily="18" charset="0"/>
              </a:rPr>
              <a:t>Дисертації</a:t>
            </a:r>
            <a:endParaRPr lang="uk-UA" sz="4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48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The Oxford Companion to Shakespe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664296" cy="33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The Oxford Companion to Shakespe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94378"/>
            <a:ext cx="3096344" cy="39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The Oxford Companion to Shakespe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63" y="548680"/>
            <a:ext cx="285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37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4888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Інтелектуальний продукт</a:t>
            </a:r>
            <a:endParaRPr lang="uk-UA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27885"/>
            <a:ext cx="2627784" cy="399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7451"/>
            <a:ext cx="2627784" cy="400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12738"/>
            <a:ext cx="3404494" cy="34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204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848872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itchFamily="18" charset="0"/>
              </a:rPr>
              <a:t>Shakespeare magazine</a:t>
            </a:r>
            <a:endParaRPr lang="uk-UA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558" y="2088448"/>
            <a:ext cx="292758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2947914" cy="391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6789" y="1932262"/>
            <a:ext cx="2977054" cy="39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6491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5064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uk-UA" b="1" dirty="0" smtClean="0">
                <a:effectLst/>
                <a:latin typeface="Times New Roman"/>
                <a:ea typeface="Times New Roman"/>
              </a:rPr>
              <a:t/>
            </a:r>
            <a:br>
              <a:rPr lang="uk-UA" b="1" dirty="0" smtClean="0">
                <a:effectLst/>
                <a:latin typeface="Times New Roman"/>
                <a:ea typeface="Times New Roman"/>
              </a:rPr>
            </a:br>
            <a:r>
              <a:rPr lang="uk-UA" b="1" dirty="0">
                <a:latin typeface="Times New Roman"/>
                <a:ea typeface="Times New Roman"/>
              </a:rPr>
              <a:t/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smtClean="0">
                <a:latin typeface="Times New Roman"/>
                <a:ea typeface="Times New Roman"/>
              </a:rPr>
              <a:t/>
            </a:r>
            <a:br>
              <a:rPr lang="uk-UA" b="1" dirty="0" smtClean="0">
                <a:latin typeface="Times New Roman"/>
                <a:ea typeface="Times New Roman"/>
              </a:rPr>
            </a:br>
            <a:r>
              <a:rPr lang="uk-UA" b="1" dirty="0">
                <a:latin typeface="Times New Roman"/>
                <a:ea typeface="Times New Roman"/>
              </a:rPr>
              <a:t/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smtClean="0">
                <a:latin typeface="Times New Roman"/>
                <a:ea typeface="Times New Roman"/>
              </a:rPr>
              <a:t/>
            </a:r>
            <a:br>
              <a:rPr lang="uk-UA" b="1" dirty="0" smtClean="0">
                <a:latin typeface="Times New Roman"/>
                <a:ea typeface="Times New Roman"/>
              </a:rPr>
            </a:br>
            <a:r>
              <a:rPr lang="uk-UA" sz="4800" b="1" dirty="0" smtClean="0">
                <a:effectLst/>
                <a:latin typeface="Times New Roman"/>
                <a:ea typeface="Times New Roman"/>
              </a:rPr>
              <a:t>Шекспірівський дискурс в Україні : етапи розвитку, ключові </a:t>
            </a:r>
            <a:r>
              <a:rPr lang="uk-UA" sz="4800" b="1" dirty="0" err="1" smtClean="0">
                <a:effectLst/>
                <a:latin typeface="Times New Roman"/>
                <a:ea typeface="Times New Roman"/>
              </a:rPr>
              <a:t>топоси</a:t>
            </a:r>
            <a:r>
              <a:rPr lang="uk-UA" sz="4800" b="1" dirty="0" smtClean="0">
                <a:effectLst/>
                <a:latin typeface="Times New Roman"/>
                <a:ea typeface="Times New Roman"/>
              </a:rPr>
              <a:t> та їх кореляція з західними аналогами</a:t>
            </a:r>
            <a:r>
              <a:rPr lang="uk-UA" sz="4800" dirty="0" smtClean="0">
                <a:effectLst/>
                <a:latin typeface="Times New Roman"/>
                <a:ea typeface="Times New Roman"/>
              </a:rPr>
              <a:t/>
            </a:r>
            <a:br>
              <a:rPr lang="uk-UA" sz="4800" dirty="0" smtClean="0">
                <a:effectLst/>
                <a:latin typeface="Times New Roman"/>
                <a:ea typeface="Times New Roman"/>
              </a:rPr>
            </a:br>
            <a:r>
              <a:rPr lang="uk-UA" sz="4800" b="1" dirty="0" smtClean="0">
                <a:effectLst/>
                <a:latin typeface="Times New Roman"/>
                <a:ea typeface="Times New Roman"/>
              </a:rPr>
              <a:t> </a:t>
            </a:r>
            <a:r>
              <a:rPr lang="uk-UA" sz="4800" dirty="0" smtClean="0">
                <a:effectLst/>
                <a:latin typeface="Times New Roman"/>
                <a:ea typeface="Times New Roman"/>
              </a:rPr>
              <a:t/>
            </a:r>
            <a:br>
              <a:rPr lang="uk-UA" sz="4800" dirty="0" smtClean="0">
                <a:effectLst/>
                <a:latin typeface="Times New Roman"/>
                <a:ea typeface="Times New Roman"/>
              </a:rPr>
            </a:br>
            <a:endParaRPr lang="uk-UA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2021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/>
                <a:ea typeface="Calibri"/>
                <a:cs typeface="Times New Roman"/>
              </a:rPr>
              <a:t>З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асновник </a:t>
            </a:r>
            <a:r>
              <a:rPr lang="uk-UA" b="1" dirty="0" err="1" smtClean="0">
                <a:effectLst/>
                <a:latin typeface="Times New Roman"/>
                <a:ea typeface="Calibri"/>
                <a:cs typeface="Times New Roman"/>
              </a:rPr>
              <a:t>дискурсивності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effectLst/>
                <a:latin typeface="Times New Roman"/>
                <a:ea typeface="Calibri"/>
                <a:cs typeface="Times New Roman"/>
              </a:rPr>
              <a:t>Митець або мислитель, що створив гіпотетичну можливість появи таких нових ідей, образів і навіть смислових концептів, які: </a:t>
            </a:r>
            <a:endParaRPr lang="uk-UA" sz="2400" dirty="0" smtClean="0">
              <a:effectLst/>
              <a:latin typeface="Calibri"/>
              <a:ea typeface="Calibri"/>
              <a:cs typeface="Times New Roman"/>
            </a:endParaRPr>
          </a:p>
          <a:p>
            <a:pPr indent="450215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effectLst/>
                <a:latin typeface="Times New Roman"/>
                <a:ea typeface="Calibri"/>
                <a:cs typeface="Times New Roman"/>
              </a:rPr>
              <a:t>гносеологічно укорінені в його власній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effectLst/>
                <a:latin typeface="Times New Roman"/>
                <a:ea typeface="Calibri"/>
                <a:cs typeface="Times New Roman"/>
              </a:rPr>
              <a:t>     творчості, </a:t>
            </a:r>
            <a:endParaRPr lang="uk-UA" sz="2400" dirty="0" smtClean="0">
              <a:effectLst/>
              <a:latin typeface="Calibri"/>
              <a:ea typeface="Calibri"/>
              <a:cs typeface="Times New Roman"/>
            </a:endParaRPr>
          </a:p>
          <a:p>
            <a:pPr indent="450215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effectLst/>
                <a:latin typeface="Times New Roman"/>
                <a:ea typeface="Calibri"/>
                <a:cs typeface="Times New Roman"/>
              </a:rPr>
              <a:t>наділені певною самобутністю, </a:t>
            </a:r>
          </a:p>
          <a:p>
            <a:pPr indent="450215"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effectLst/>
                <a:latin typeface="Times New Roman"/>
                <a:ea typeface="Calibri"/>
              </a:rPr>
              <a:t>являють собою крок у розвитку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Calibri"/>
              </a:rPr>
              <a:t> </a:t>
            </a:r>
            <a:r>
              <a:rPr lang="uk-UA" dirty="0" smtClean="0">
                <a:latin typeface="Times New Roman"/>
                <a:ea typeface="Calibri"/>
              </a:rPr>
              <a:t>    </a:t>
            </a:r>
            <a:r>
              <a:rPr lang="uk-UA" dirty="0" smtClean="0">
                <a:effectLst/>
                <a:latin typeface="Times New Roman"/>
                <a:ea typeface="Calibri"/>
              </a:rPr>
              <a:t>інтелектуально-духовної традиції.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75231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280920" cy="4525963"/>
          </a:xfrm>
        </p:spPr>
        <p:txBody>
          <a:bodyPr/>
          <a:lstStyle/>
          <a:p>
            <a:pPr marL="114300">
              <a:spcAft>
                <a:spcPts val="0"/>
              </a:spcAft>
            </a:pPr>
            <a:r>
              <a:rPr lang="uk-UA" b="1" dirty="0" smtClean="0">
                <a:effectLst/>
                <a:latin typeface="Times New Roman"/>
                <a:ea typeface="Times New Roman"/>
              </a:rPr>
              <a:t>І.Національні модифікації Шекспірівського дискурсу</a:t>
            </a:r>
          </a:p>
          <a:p>
            <a:pPr marL="114300">
              <a:spcAft>
                <a:spcPts val="0"/>
              </a:spcAft>
            </a:pPr>
            <a:r>
              <a:rPr lang="uk-UA" sz="2800" b="1" dirty="0" err="1" smtClean="0">
                <a:effectLst/>
                <a:latin typeface="Times New Roman"/>
                <a:ea typeface="Times New Roman"/>
              </a:rPr>
              <a:t>ІІ.Загальна</a:t>
            </a:r>
            <a:r>
              <a:rPr lang="uk-UA" sz="2800" b="1" dirty="0" smtClean="0">
                <a:effectLst/>
                <a:latin typeface="Times New Roman"/>
                <a:ea typeface="Times New Roman"/>
              </a:rPr>
              <a:t> характеристика першого етапу : виклики та здобутки</a:t>
            </a:r>
          </a:p>
          <a:p>
            <a:pPr marL="114300">
              <a:spcAft>
                <a:spcPts val="0"/>
              </a:spcAft>
            </a:pPr>
            <a:r>
              <a:rPr lang="uk-UA" sz="2800" b="1" spc="-10" dirty="0" smtClean="0">
                <a:effectLst/>
                <a:latin typeface="Times New Roman"/>
                <a:ea typeface="Times New Roman"/>
              </a:rPr>
              <a:t>ІІІ. Шекспірівський дискурс в радянській Україні: основні тенденції та </a:t>
            </a:r>
            <a:r>
              <a:rPr lang="uk-UA" sz="2800" b="1" spc="-10" dirty="0" err="1" smtClean="0">
                <a:effectLst/>
                <a:latin typeface="Times New Roman"/>
                <a:ea typeface="Times New Roman"/>
              </a:rPr>
              <a:t>інтелектуально-</a:t>
            </a:r>
            <a:r>
              <a:rPr lang="uk-UA" sz="2800" b="1" spc="-10" dirty="0" smtClean="0">
                <a:effectLst/>
                <a:latin typeface="Times New Roman"/>
                <a:ea typeface="Times New Roman"/>
              </a:rPr>
              <a:t> творчі здобутки</a:t>
            </a:r>
          </a:p>
          <a:p>
            <a:pPr marL="114300">
              <a:spcAft>
                <a:spcPts val="0"/>
              </a:spcAft>
            </a:pPr>
            <a:r>
              <a:rPr lang="uk-UA" sz="2800" b="1" dirty="0" smtClean="0">
                <a:effectLst/>
                <a:latin typeface="Times New Roman"/>
                <a:ea typeface="Times New Roman"/>
              </a:rPr>
              <a:t>І</a:t>
            </a:r>
            <a:r>
              <a:rPr lang="en-US" sz="2800" b="1" dirty="0" smtClean="0">
                <a:effectLst/>
                <a:latin typeface="Times New Roman"/>
                <a:ea typeface="Times New Roman"/>
              </a:rPr>
              <a:t>V</a:t>
            </a:r>
            <a:r>
              <a:rPr lang="uk-UA" sz="2800" b="1" dirty="0" smtClean="0">
                <a:effectLst/>
                <a:latin typeface="Times New Roman"/>
                <a:ea typeface="Times New Roman"/>
              </a:rPr>
              <a:t>. Новітній етап Шекспірівського дискурсу в </a:t>
            </a:r>
            <a:r>
              <a:rPr lang="uk-UA" sz="2800" b="1" dirty="0" err="1" smtClean="0">
                <a:effectLst/>
                <a:latin typeface="Times New Roman"/>
                <a:ea typeface="Times New Roman"/>
              </a:rPr>
              <a:t>Украіні</a:t>
            </a:r>
            <a:r>
              <a:rPr lang="uk-UA" sz="2800" b="1" dirty="0" smtClean="0">
                <a:effectLst/>
                <a:latin typeface="Times New Roman"/>
                <a:ea typeface="Times New Roman"/>
              </a:rPr>
              <a:t> </a:t>
            </a:r>
            <a:endParaRPr lang="uk-UA" sz="2800" dirty="0" smtClean="0">
              <a:effectLst/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4859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Риси німецької моделі шекспірівського дискурсу (Т.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Хитрова-Бранц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536504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Ранній розвиток перекладацької шекспіріани (К.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Брок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Х.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Віланд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Г.Лессінг, А.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Шлегель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Л.Тік,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ст.)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Шекспірізація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в літературі – наслідування Шекспіра (Й.В.Гете, Л.Тік, Ф Шиллер, Я.Ленц)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Ототожнення німецького духу з Гамлетом (Й.В.Гете, Й.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Гердер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Ф.Ніцше, А.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Шопенгауер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Інституалізація німецької шекспіріани (В.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Ехельгаузер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«Шекспірівське товариство», 1864 р.; бібліотека; збірник, 1865)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9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233"/>
            <a:ext cx="4536504" cy="301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509"/>
            <a:ext cx="2960036" cy="296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2694082" cy="295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864065"/>
            <a:ext cx="2683845" cy="294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4065"/>
            <a:ext cx="2367239" cy="294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85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Риси </a:t>
            </a:r>
            <a:r>
              <a:rPr lang="uk-UA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американської моделі 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шекспірівського дискурсу </a:t>
            </a:r>
            <a:r>
              <a:rPr lang="uk-UA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(Д.</a:t>
            </a:r>
            <a:r>
              <a:rPr lang="uk-UA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Москвітіна</a:t>
            </a:r>
            <a:r>
              <a:rPr lang="uk-UA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209331"/>
          </a:xfrm>
        </p:spPr>
        <p:txBody>
          <a:bodyPr>
            <a:normAutofit fontScale="925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Пріоритет театральних практик (к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нець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PE" b="1" dirty="0" smtClean="0">
                <a:latin typeface="Times New Roman" pitchFamily="18" charset="0"/>
                <a:cs typeface="Times New Roman" pitchFamily="18" charset="0"/>
              </a:rPr>
              <a:t> XVII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– початок </a:t>
            </a:r>
            <a:r>
              <a:rPr lang="es-PE" b="1" dirty="0" smtClean="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ст.), інтерпретаційна вільність.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Романтична апологетика романтичного генія (Р.В.Емерсон, Е.По, Г.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Мелвілл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Н.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Готорн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Пересотворення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образу (Шекспір – пророк, культ, паломництво,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симпліфікаціята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експлуатація маскультом).</a:t>
            </a:r>
          </a:p>
          <a:p>
            <a:r>
              <a:rPr lang="uk-UA" b="1" dirty="0" smtClean="0"/>
              <a:t>Потужний вплив на різні рівні життя соціуму.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xmlns="" val="114036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40" y="316721"/>
            <a:ext cx="2304256" cy="350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3390" y="474184"/>
            <a:ext cx="2496062" cy="341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3704"/>
            <a:ext cx="2182720" cy="328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98" y="4151260"/>
            <a:ext cx="3246522" cy="2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51260"/>
            <a:ext cx="2160240" cy="256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11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Ранній етап українського шекспірівського дискурсу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1772816"/>
            <a:ext cx="8728521" cy="4525963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Антиколоніальна спрямованість перших перекладів (М. Старицький, Ю.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едькович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, П.Куліш) та дискурсу (П.Куліш, І.Франко)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4" y="3589492"/>
            <a:ext cx="2143894" cy="27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Ð ÐµÐ·ÑÐ»ÑÑÐ°Ñ Ð¿Ð¾ÑÑÐºÑ Ð·Ð¾Ð±ÑÐ°Ð¶ÐµÐ½Ñ Ð·Ð° Ð·Ð°Ð¿Ð¸ÑÐ¾Ð¼ &quot;ÑÐµÐ´ÑÐºÐ¾Ð²Ð¸Ñ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907" y="3589492"/>
            <a:ext cx="2283585" cy="27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835" y="3605034"/>
            <a:ext cx="2143894" cy="278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3419" y="3650134"/>
            <a:ext cx="1820655" cy="271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25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Радянський етап українського шекспірівського дискурсу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Тоталітарно-колоніальний характер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Ідеологічний міф «наш Шекспір» (М.Бажан, В.Коротич)</a:t>
            </a:r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Інтелектуалізація рецепції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експіра (переклади, наукові розвідки,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інтертекстуальність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4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44" y="149052"/>
            <a:ext cx="242462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239" y="221475"/>
            <a:ext cx="2203677" cy="33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4299"/>
            <a:ext cx="2386342" cy="318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239" y="3704541"/>
            <a:ext cx="2200317" cy="309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14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/>
                <a:ea typeface="Calibri"/>
                <a:cs typeface="Times New Roman"/>
              </a:rPr>
              <a:t>Ш</a:t>
            </a:r>
            <a:r>
              <a:rPr lang="uk-UA" b="1" dirty="0" smtClean="0">
                <a:effectLst/>
                <a:latin typeface="Times New Roman"/>
                <a:ea typeface="Calibri"/>
                <a:cs typeface="Times New Roman"/>
              </a:rPr>
              <a:t>експірівський дискурс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4"/>
            <a:ext cx="7571184" cy="452596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сукупність 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інтерпретаційних стратегій</a:t>
            </a:r>
            <a:r>
              <a:rPr lang="uk-UA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i="1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мисленнєвих</a:t>
            </a:r>
            <a:r>
              <a:rPr lang="uk-UA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практик</a:t>
            </a:r>
            <a:r>
              <a:rPr lang="uk-UA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інтелектуально-духовних продуктів</a:t>
            </a:r>
            <a:r>
              <a:rPr lang="uk-UA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uk-UA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що з’явилися і продовжують з’являтися в процесі комунікації, породжуваної Шекспіровим словом.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763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428868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/>
              <a:t>Вольтер </a:t>
            </a:r>
            <a:r>
              <a:rPr lang="en-US" sz="4400" dirty="0" smtClean="0">
                <a:latin typeface="Copperplate Gothic Bold" pitchFamily="34" charset="0"/>
              </a:rPr>
              <a:t>versus </a:t>
            </a:r>
            <a:r>
              <a:rPr lang="uk-UA" sz="4400" dirty="0" smtClean="0"/>
              <a:t>Шекспір: парадокси рецепції</a:t>
            </a:r>
            <a:endParaRPr lang="ru-RU" sz="4400" dirty="0" smtClean="0"/>
          </a:p>
          <a:p>
            <a:endParaRPr lang="ru-RU" sz="4400" dirty="0"/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786058"/>
            <a:ext cx="2447858" cy="3143272"/>
          </a:xfrm>
          <a:prstGeom prst="rect">
            <a:avLst/>
          </a:prstGeom>
        </p:spPr>
      </p:pic>
      <p:pic>
        <p:nvPicPr>
          <p:cNvPr id="5" name="Рисунок 4" descr="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714620"/>
            <a:ext cx="2500330" cy="31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81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err="1">
                <a:effectLst/>
                <a:latin typeface="Times New Roman"/>
                <a:ea typeface="Calibri"/>
              </a:rPr>
              <a:t>Шекспірознавчий</a:t>
            </a:r>
            <a:r>
              <a:rPr lang="uk-UA" b="1" dirty="0">
                <a:effectLst/>
                <a:latin typeface="Times New Roman"/>
                <a:ea typeface="Calibri"/>
              </a:rPr>
              <a:t> дискурс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4525963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Times New Roman"/>
                <a:ea typeface="Calibri"/>
              </a:rPr>
              <a:t>Процес </a:t>
            </a:r>
            <a:r>
              <a:rPr lang="uk-UA" sz="4000" dirty="0">
                <a:latin typeface="Times New Roman"/>
                <a:ea typeface="Calibri"/>
              </a:rPr>
              <a:t>аналітичного осмислення творчості </a:t>
            </a:r>
            <a:r>
              <a:rPr lang="uk-UA" sz="4000" dirty="0" smtClean="0">
                <a:latin typeface="Times New Roman"/>
                <a:ea typeface="Calibri"/>
              </a:rPr>
              <a:t>В.Шекспіра </a:t>
            </a:r>
            <a:r>
              <a:rPr lang="uk-UA" sz="4000" dirty="0">
                <a:latin typeface="Times New Roman"/>
                <a:ea typeface="Calibri"/>
              </a:rPr>
              <a:t>та породжуваного нею культурного резонансу, а також інтелектуальний продукт, що створюється в процесі такого осмислення.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xmlns="" val="267077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Georgia" pitchFamily="18" charset="0"/>
              </a:rPr>
              <a:t>Інституалізація</a:t>
            </a:r>
            <a:endParaRPr lang="uk-UA" sz="44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4525963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Georgia" pitchFamily="18" charset="0"/>
              </a:rPr>
              <a:t>Центри, інститути, кафедри</a:t>
            </a:r>
          </a:p>
          <a:p>
            <a:r>
              <a:rPr lang="uk-UA" sz="4000" dirty="0" smtClean="0">
                <a:latin typeface="Georgia" pitchFamily="18" charset="0"/>
              </a:rPr>
              <a:t>Бібліотеки</a:t>
            </a:r>
          </a:p>
          <a:p>
            <a:r>
              <a:rPr lang="uk-UA" sz="4000" dirty="0" smtClean="0">
                <a:latin typeface="Georgia" pitchFamily="18" charset="0"/>
              </a:rPr>
              <a:t>Асоціації</a:t>
            </a:r>
          </a:p>
          <a:p>
            <a:r>
              <a:rPr lang="uk-UA" sz="4000" dirty="0" smtClean="0">
                <a:latin typeface="Georgia" pitchFamily="18" charset="0"/>
              </a:rPr>
              <a:t>Конференції та форуми</a:t>
            </a:r>
          </a:p>
          <a:p>
            <a:r>
              <a:rPr lang="uk-UA" sz="4000" dirty="0" smtClean="0">
                <a:latin typeface="Georgia" pitchFamily="18" charset="0"/>
              </a:rPr>
              <a:t>Інтелектуальні конкурси і гранти</a:t>
            </a:r>
          </a:p>
          <a:p>
            <a:r>
              <a:rPr lang="uk-UA" sz="4000" dirty="0" smtClean="0">
                <a:latin typeface="Georgia" pitchFamily="18" charset="0"/>
              </a:rPr>
              <a:t>Шекспірівські фестивалі</a:t>
            </a:r>
          </a:p>
        </p:txBody>
      </p:sp>
    </p:spTree>
    <p:extLst>
      <p:ext uri="{BB962C8B-B14F-4D97-AF65-F5344CB8AC3E}">
        <p14:creationId xmlns:p14="http://schemas.microsoft.com/office/powerpoint/2010/main" xmlns="" val="348883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67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Shakespeare Institute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31746" name="Picture 2" descr="C:\Documents and Settings\609a\Рабочий стол\inde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494628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63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E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ducation_05_temp-1463298132-57382854-620x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783" y="1844824"/>
            <a:ext cx="8143900" cy="4571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015" y="332656"/>
            <a:ext cx="871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  <a:latin typeface="Baskerville Old Face" pitchFamily="18" charset="0"/>
              </a:rPr>
              <a:t>“Spaces for </a:t>
            </a:r>
            <a:r>
              <a:rPr lang="en-US" sz="5400" b="1" dirty="0" smtClean="0">
                <a:solidFill>
                  <a:prstClr val="white"/>
                </a:solidFill>
                <a:latin typeface="Baskerville Old Face" pitchFamily="18" charset="0"/>
              </a:rPr>
              <a:t>Shakespeare”</a:t>
            </a:r>
            <a:endParaRPr lang="ru-RU" sz="6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2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michael dobson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2592288" cy="400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michael dobson 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0446"/>
            <a:ext cx="3171825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michael dobson 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50922"/>
            <a:ext cx="30289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27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694</TotalTime>
  <Words>391</Words>
  <Application>Microsoft Office PowerPoint</Application>
  <PresentationFormat>Экран (4:3)</PresentationFormat>
  <Paragraphs>63</Paragraphs>
  <Slides>27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Трек</vt:lpstr>
      <vt:lpstr>Техническая</vt:lpstr>
      <vt:lpstr>2_Техническая</vt:lpstr>
      <vt:lpstr>3_Техническая</vt:lpstr>
      <vt:lpstr>4_Техническая</vt:lpstr>
      <vt:lpstr>5_Техническая</vt:lpstr>
      <vt:lpstr>Тема Office</vt:lpstr>
      <vt:lpstr>1_Трек</vt:lpstr>
      <vt:lpstr>Лекція 2</vt:lpstr>
      <vt:lpstr>Засновник дискурсивності</vt:lpstr>
      <vt:lpstr>Шекспірівський дискурс </vt:lpstr>
      <vt:lpstr>Слайд 4</vt:lpstr>
      <vt:lpstr>Шекспірознавчий дискурс </vt:lpstr>
      <vt:lpstr>Інституалізація</vt:lpstr>
      <vt:lpstr>Shakespeare Institute</vt:lpstr>
      <vt:lpstr>Слайд 8</vt:lpstr>
      <vt:lpstr>Слайд 9</vt:lpstr>
      <vt:lpstr>Фолджерівська бібліотека</vt:lpstr>
      <vt:lpstr>Фолджерівська бібліотека</vt:lpstr>
      <vt:lpstr>Шекспірівський фестиваль в Техасі</vt:lpstr>
      <vt:lpstr>The Globe</vt:lpstr>
      <vt:lpstr>Royal Shakespeare Company</vt:lpstr>
      <vt:lpstr>ІНТЕЛЕКТУАЛЬНИЙ ПРОДУКТ </vt:lpstr>
      <vt:lpstr>Слайд 16</vt:lpstr>
      <vt:lpstr>Інтелектуальний продукт</vt:lpstr>
      <vt:lpstr>Shakespeare magazine</vt:lpstr>
      <vt:lpstr>     Шекспірівський дискурс в Україні : етапи розвитку, ключові топоси та їх кореляція з західними аналогами   </vt:lpstr>
      <vt:lpstr>ПЛАН</vt:lpstr>
      <vt:lpstr>Риси німецької моделі шекспірівського дискурсу (Т.Хитрова-Бранц)</vt:lpstr>
      <vt:lpstr>Слайд 22</vt:lpstr>
      <vt:lpstr>Риси американської моделі шекспірівського дискурсу (Д.Москвітіна)</vt:lpstr>
      <vt:lpstr>Слайд 24</vt:lpstr>
      <vt:lpstr>Ранній етап українського шекспірівського дискурсу</vt:lpstr>
      <vt:lpstr>Радянський етап українського шекспірівського дискурсу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609a</dc:creator>
  <cp:lastModifiedBy>ЮРИЙ</cp:lastModifiedBy>
  <cp:revision>82</cp:revision>
  <dcterms:created xsi:type="dcterms:W3CDTF">2016-03-22T14:25:50Z</dcterms:created>
  <dcterms:modified xsi:type="dcterms:W3CDTF">2022-01-11T22:21:22Z</dcterms:modified>
</cp:coreProperties>
</file>