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77" r:id="rId2"/>
    <p:sldId id="263" r:id="rId3"/>
    <p:sldId id="258" r:id="rId4"/>
    <p:sldId id="259" r:id="rId5"/>
    <p:sldId id="260" r:id="rId6"/>
    <p:sldId id="261" r:id="rId7"/>
    <p:sldId id="264" r:id="rId8"/>
    <p:sldId id="265" r:id="rId9"/>
    <p:sldId id="273" r:id="rId10"/>
    <p:sldId id="274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99FF"/>
    <a:srgbClr val="9933FF"/>
    <a:srgbClr val="33CC33"/>
    <a:srgbClr val="006600"/>
    <a:srgbClr val="18BE2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3" autoAdjust="0"/>
    <p:restoredTop sz="95254" autoAdjust="0"/>
  </p:normalViewPr>
  <p:slideViewPr>
    <p:cSldViewPr>
      <p:cViewPr varScale="1">
        <p:scale>
          <a:sx n="74" d="100"/>
          <a:sy n="74" d="100"/>
        </p:scale>
        <p:origin x="-8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41922338-621B-4152-94DE-291C0692F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3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56299EF9-F357-465B-B08E-306080AB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8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56299EF9-F357-465B-B08E-306080AB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4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6299EF9-F357-465B-B08E-306080ABA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56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6299EF9-F357-465B-B08E-306080AB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5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9EF9-F357-465B-B08E-306080AB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0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9EF9-F357-465B-B08E-306080AB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9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43A-80A2-4B83-9467-53BEF7438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97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F5A77874-BB4A-4E78-B8B4-2129B6F41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6BAE-808A-4B08-8B6E-D9322F60C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3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2F8D0DF-F520-4A77-9433-73F6327D0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C377-A200-4616-AA4E-4F117EB0F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5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1C64-4EAC-4DAE-9E7B-1A0FED940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1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8459-A4C0-429C-9E33-89FD7978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7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63F6-3E44-427A-B100-D499B073C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5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01A6-3017-42D6-BA23-BF4FBD86C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1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7F7C-AB8B-420C-B95F-782D905C2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0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9EF9-F357-465B-B08E-306080AB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21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40;&#1085;&#1103;\&#1056;&#1072;&#1073;&#1086;&#1095;&#1080;&#1081;%20&#1089;&#1090;&#1086;&#1083;\&#1069;&#1082;&#1086;&#1083;&#1086;&#1075;&#1080;&#1103;%20&#1052;&#1055;&#1059;\031%20Neomaster%20-%20Tossata,Prognoz%20Pogody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36" y="405643"/>
            <a:ext cx="6896534" cy="1080938"/>
          </a:xfrm>
        </p:spPr>
        <p:txBody>
          <a:bodyPr/>
          <a:lstStyle/>
          <a:p>
            <a:r>
              <a:rPr lang="ru-RU" b="1" i="1" dirty="0" smtClean="0"/>
              <a:t>Экологический туризм</a:t>
            </a:r>
            <a:endParaRPr lang="ru-RU" b="1" i="1" dirty="0"/>
          </a:p>
        </p:txBody>
      </p:sp>
      <p:pic>
        <p:nvPicPr>
          <p:cNvPr id="4" name="Содержимое 3" descr="картинк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8239" y="2336800"/>
            <a:ext cx="4798484" cy="3598863"/>
          </a:xfrm>
        </p:spPr>
      </p:pic>
      <p:pic>
        <p:nvPicPr>
          <p:cNvPr id="5" name="Рисунок 4" descr="картинк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635896" y="2204864"/>
            <a:ext cx="2524692" cy="1893519"/>
          </a:xfrm>
          <a:prstGeom prst="rect">
            <a:avLst/>
          </a:prstGeom>
        </p:spPr>
      </p:pic>
      <p:pic>
        <p:nvPicPr>
          <p:cNvPr id="6" name="Рисунок 5" descr="картинка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1268760"/>
            <a:ext cx="3366256" cy="2524692"/>
          </a:xfrm>
          <a:prstGeom prst="rect">
            <a:avLst/>
          </a:prstGeom>
        </p:spPr>
      </p:pic>
      <p:pic>
        <p:nvPicPr>
          <p:cNvPr id="7" name="Рисунок 6" descr="картинка 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60232" y="1268760"/>
            <a:ext cx="1584859" cy="1171620"/>
          </a:xfrm>
          <a:prstGeom prst="rect">
            <a:avLst/>
          </a:prstGeom>
        </p:spPr>
      </p:pic>
      <p:pic>
        <p:nvPicPr>
          <p:cNvPr id="8" name="Рисунок 7" descr="картинка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67544" y="4149080"/>
            <a:ext cx="3787038" cy="2518380"/>
          </a:xfrm>
          <a:prstGeom prst="rect">
            <a:avLst/>
          </a:prstGeom>
        </p:spPr>
      </p:pic>
      <p:pic>
        <p:nvPicPr>
          <p:cNvPr id="9" name="Рисунок 8" descr="картинка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716016" y="4581128"/>
            <a:ext cx="3787038" cy="2132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our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412776"/>
            <a:ext cx="8748742" cy="504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Портрет идеального </a:t>
            </a:r>
            <a:r>
              <a:rPr lang="ru-RU" sz="3600" dirty="0" err="1" smtClean="0"/>
              <a:t>экотуриста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advTm="2640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99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SA400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5447">
            <a:off x="4940300" y="3708400"/>
            <a:ext cx="3455988" cy="2590800"/>
          </a:xfrm>
          <a:prstGeom prst="rect">
            <a:avLst/>
          </a:prstGeom>
          <a:noFill/>
        </p:spPr>
      </p:pic>
      <p:pic>
        <p:nvPicPr>
          <p:cNvPr id="17415" name="Picture 7" descr="P73111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29223">
            <a:off x="1116013" y="3644900"/>
            <a:ext cx="3419475" cy="256540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>
                <a:latin typeface="Georgia" pitchFamily="18" charset="0"/>
              </a:rPr>
              <a:t>                                            - наиболее молодая разновидность организационного маршрута на местности. Она используется для проведения пропагандистской работы по охране природы и созданию условий для воспитания экологической культуры.  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4537075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Georgia"/>
              </a:rPr>
              <a:t>Экологическая тропа</a:t>
            </a:r>
          </a:p>
        </p:txBody>
      </p:sp>
    </p:spTree>
    <p:custDataLst>
      <p:tags r:id="rId1"/>
    </p:custDataLst>
  </p:cSld>
  <p:clrMapOvr>
    <a:masterClrMapping/>
  </p:clrMapOvr>
  <p:transition advClick="0" advTm="22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F7C2"/>
            </a:gs>
            <a:gs pos="50000">
              <a:schemeClr val="bg1"/>
            </a:gs>
            <a:gs pos="100000">
              <a:srgbClr val="BFF7C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A400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3596">
            <a:off x="4572000" y="549275"/>
            <a:ext cx="3784600" cy="2838450"/>
          </a:xfrm>
          <a:prstGeom prst="rect">
            <a:avLst/>
          </a:prstGeom>
          <a:noFill/>
        </p:spPr>
      </p:pic>
      <p:pic>
        <p:nvPicPr>
          <p:cNvPr id="9221" name="Picture 5" descr="P73111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27527">
            <a:off x="452438" y="577850"/>
            <a:ext cx="3743325" cy="2808288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4213" y="2636838"/>
            <a:ext cx="7920037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i="1"/>
              <a:t>«                                            -   </a:t>
            </a:r>
            <a:r>
              <a:rPr lang="ru-RU" sz="3500" i="1"/>
              <a:t>это природоориентированный </a:t>
            </a:r>
          </a:p>
          <a:p>
            <a:pPr algn="ctr"/>
            <a:r>
              <a:rPr lang="ru-RU" sz="3500" i="1"/>
              <a:t>туризм, включающий программы </a:t>
            </a:r>
          </a:p>
          <a:p>
            <a:pPr algn="ctr"/>
            <a:r>
              <a:rPr lang="ru-RU" sz="3500" i="1"/>
              <a:t>экологического образования </a:t>
            </a:r>
          </a:p>
          <a:p>
            <a:pPr algn="ctr"/>
            <a:r>
              <a:rPr lang="ru-RU" sz="3500" i="1"/>
              <a:t>и просвещения и осуществляемый </a:t>
            </a:r>
          </a:p>
          <a:p>
            <a:pPr algn="ctr"/>
            <a:r>
              <a:rPr lang="ru-RU" sz="3500" i="1"/>
              <a:t>в соответствии с принципами </a:t>
            </a:r>
          </a:p>
          <a:p>
            <a:pPr algn="ctr"/>
            <a:r>
              <a:rPr lang="ru-RU" sz="3500" i="1"/>
              <a:t>экологической устойчивости».</a:t>
            </a:r>
          </a:p>
          <a:p>
            <a:pPr algn="ctr">
              <a:lnSpc>
                <a:spcPct val="200000"/>
              </a:lnSpc>
              <a:spcBef>
                <a:spcPct val="50000"/>
              </a:spcBef>
            </a:pPr>
            <a:endParaRPr lang="en-US" sz="3500" i="1">
              <a:solidFill>
                <a:srgbClr val="000000"/>
              </a:solidFill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411413" y="2349500"/>
            <a:ext cx="33845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156B13"/>
                    </a:gs>
                    <a:gs pos="25000">
                      <a:srgbClr val="9CB86E"/>
                    </a:gs>
                    <a:gs pos="50000">
                      <a:srgbClr val="DDEBCF"/>
                    </a:gs>
                    <a:gs pos="75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18BE20">
                      <a:alpha val="80000"/>
                    </a:srgbClr>
                  </a:outerShdw>
                </a:effectLst>
                <a:latin typeface="Georgia"/>
              </a:rPr>
              <a:t>Экотуризм</a:t>
            </a:r>
          </a:p>
        </p:txBody>
      </p:sp>
      <p:pic>
        <p:nvPicPr>
          <p:cNvPr id="9225" name="031 Neomaster - Tossata,Prognoz Pogod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4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75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9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</p:childTnLst>
        </p:cTn>
      </p:par>
    </p:tnLst>
    <p:bldLst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21013" y="4797425"/>
            <a:ext cx="61229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/>
              <a:t>Это, кроме того,- при правильной </a:t>
            </a:r>
          </a:p>
          <a:p>
            <a:pPr algn="ctr"/>
            <a:r>
              <a:rPr lang="ru-RU" i="1"/>
              <a:t>организации - возможность соблюсти </a:t>
            </a:r>
          </a:p>
          <a:p>
            <a:pPr algn="ctr"/>
            <a:r>
              <a:rPr lang="ru-RU" i="1"/>
              <a:t>баланс интересов природоохранных, </a:t>
            </a:r>
          </a:p>
          <a:p>
            <a:pPr algn="ctr"/>
            <a:r>
              <a:rPr lang="ru-RU" i="1"/>
              <a:t>экономических и социальных.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333375"/>
            <a:ext cx="49688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700" b="1" i="1">
                <a:solidFill>
                  <a:srgbClr val="FF0000"/>
                </a:solidFill>
              </a:rPr>
              <a:t>Экологический туризм</a:t>
            </a:r>
            <a:r>
              <a:rPr lang="ru-RU" sz="1700" i="1"/>
              <a:t> - это не вторжение </a:t>
            </a:r>
          </a:p>
          <a:p>
            <a:pPr algn="ctr"/>
            <a:r>
              <a:rPr lang="ru-RU" sz="1700" i="1"/>
              <a:t>в природу толпы разрушителей и не </a:t>
            </a:r>
          </a:p>
          <a:p>
            <a:pPr algn="ctr"/>
            <a:r>
              <a:rPr lang="ru-RU" sz="1700" i="1"/>
              <a:t>строительство пятизвездочных отелей.</a:t>
            </a:r>
            <a:r>
              <a:rPr lang="ru-RU" sz="1700"/>
              <a:t>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3850" y="1412875"/>
            <a:ext cx="50403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/>
              <a:t>Важный принцип экологического туризма - </a:t>
            </a:r>
          </a:p>
          <a:p>
            <a:pPr algn="ctr"/>
            <a:r>
              <a:rPr lang="ru-RU" i="1"/>
              <a:t>это созерцание природы изнутри, но без </a:t>
            </a:r>
          </a:p>
          <a:p>
            <a:pPr algn="ctr"/>
            <a:r>
              <a:rPr lang="ru-RU" i="1"/>
              <a:t>воздействия на нее.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276600" y="3068638"/>
            <a:ext cx="54721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0000"/>
                </a:solidFill>
              </a:rPr>
              <a:t>Экологический туризм</a:t>
            </a:r>
            <a:r>
              <a:rPr lang="ru-RU" i="1"/>
              <a:t> - это, прежде всего, </a:t>
            </a:r>
          </a:p>
          <a:p>
            <a:pPr algn="ctr"/>
            <a:r>
              <a:rPr lang="ru-RU" i="1"/>
              <a:t>действенный метод, способный </a:t>
            </a:r>
          </a:p>
          <a:p>
            <a:pPr algn="ctr"/>
            <a:r>
              <a:rPr lang="ru-RU" i="1"/>
              <a:t>прививать людям любовь к природе, </a:t>
            </a:r>
          </a:p>
          <a:p>
            <a:pPr algn="ctr"/>
            <a:r>
              <a:rPr lang="ru-RU" i="1"/>
              <a:t>желание приобщиться к ее тайнам, </a:t>
            </a:r>
          </a:p>
          <a:p>
            <a:pPr algn="ctr"/>
            <a:r>
              <a:rPr lang="ru-RU" i="1"/>
              <a:t>стремление сохранить ее красоту.</a:t>
            </a:r>
          </a:p>
        </p:txBody>
      </p:sp>
      <p:pic>
        <p:nvPicPr>
          <p:cNvPr id="4105" name="Picture 9" descr="SA400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73463"/>
            <a:ext cx="3136900" cy="2352675"/>
          </a:xfrm>
          <a:prstGeom prst="rect">
            <a:avLst/>
          </a:prstGeom>
          <a:noFill/>
        </p:spPr>
      </p:pic>
      <p:pic>
        <p:nvPicPr>
          <p:cNvPr id="4106" name="Picture 10" descr="P73111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88913"/>
            <a:ext cx="3395663" cy="25463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0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1"/>
      <p:bldP spid="4102" grpId="0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CC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A400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1" y="260350"/>
            <a:ext cx="2592090" cy="1944689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188" y="2133600"/>
            <a:ext cx="82804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100" i="1" dirty="0"/>
              <a:t>Датой рождения экологического туризма </a:t>
            </a:r>
          </a:p>
          <a:p>
            <a:pPr algn="ctr"/>
            <a:r>
              <a:rPr lang="ru-RU" sz="2100" i="1" dirty="0"/>
              <a:t>в нашей стране можно считать 1995-1996 годы, </a:t>
            </a:r>
          </a:p>
          <a:p>
            <a:pPr algn="ctr"/>
            <a:r>
              <a:rPr lang="ru-RU" sz="2100" i="1" dirty="0"/>
              <a:t>когда в двух самых отдаленных друг от друга </a:t>
            </a:r>
          </a:p>
          <a:p>
            <a:pPr algn="ctr"/>
            <a:r>
              <a:rPr lang="ru-RU" sz="2100" i="1" dirty="0"/>
              <a:t>регионах России - на </a:t>
            </a:r>
            <a:r>
              <a:rPr lang="ru-RU" sz="2100" i="1" dirty="0" err="1"/>
              <a:t>Северо-Западе</a:t>
            </a:r>
            <a:r>
              <a:rPr lang="ru-RU" sz="2100" i="1" dirty="0"/>
              <a:t> и на Дальнем Востоке </a:t>
            </a:r>
          </a:p>
          <a:p>
            <a:pPr algn="ctr"/>
            <a:r>
              <a:rPr lang="ru-RU" sz="2100" i="1" dirty="0"/>
              <a:t>- начали впервые реализовываться проекты с подобной </a:t>
            </a:r>
          </a:p>
          <a:p>
            <a:pPr algn="ctr"/>
            <a:r>
              <a:rPr lang="ru-RU" sz="2100" i="1" dirty="0"/>
              <a:t>направленностью. На </a:t>
            </a:r>
            <a:r>
              <a:rPr lang="ru-RU" sz="2100" i="1" dirty="0" err="1"/>
              <a:t>Северо-Западе</a:t>
            </a:r>
            <a:r>
              <a:rPr lang="ru-RU" sz="2100" i="1" dirty="0"/>
              <a:t> в ходе проекта </a:t>
            </a:r>
          </a:p>
          <a:p>
            <a:pPr algn="ctr"/>
            <a:r>
              <a:rPr lang="ru-RU" sz="2100" i="1" dirty="0"/>
              <a:t>ТАСИС впервые был разработан план развития</a:t>
            </a:r>
          </a:p>
          <a:p>
            <a:pPr algn="ctr"/>
            <a:r>
              <a:rPr lang="ru-RU" sz="2100" i="1" dirty="0"/>
              <a:t> экологического туризма в </a:t>
            </a:r>
            <a:r>
              <a:rPr lang="ru-RU" sz="2100" i="1" dirty="0" err="1"/>
              <a:t>Водлозерском</a:t>
            </a:r>
            <a:r>
              <a:rPr lang="ru-RU" sz="2100" i="1" dirty="0"/>
              <a:t> национальном парке;</a:t>
            </a:r>
          </a:p>
          <a:p>
            <a:pPr algn="ctr"/>
            <a:r>
              <a:rPr lang="ru-RU" sz="2100" i="1" dirty="0"/>
              <a:t> одновременно на Дальнем Востоке, в рамках проекта </a:t>
            </a:r>
          </a:p>
          <a:p>
            <a:pPr algn="ctr"/>
            <a:r>
              <a:rPr lang="ru-RU" sz="2100" i="1" dirty="0"/>
              <a:t>Всемирного Фонда Дикой Природы (</a:t>
            </a:r>
            <a:r>
              <a:rPr lang="en-US" sz="2100" i="1" dirty="0"/>
              <a:t>WWF</a:t>
            </a:r>
            <a:r>
              <a:rPr lang="ru-RU" sz="2100" i="1" dirty="0"/>
              <a:t>) и </a:t>
            </a:r>
          </a:p>
          <a:p>
            <a:pPr algn="ctr"/>
            <a:r>
              <a:rPr lang="ru-RU" sz="2100" i="1" dirty="0"/>
              <a:t>Агентства США по международному развитию (</a:t>
            </a:r>
            <a:r>
              <a:rPr lang="en-US" sz="2100" i="1" dirty="0"/>
              <a:t>USAID</a:t>
            </a:r>
            <a:r>
              <a:rPr lang="ru-RU" sz="2100" i="1" dirty="0"/>
              <a:t>), </a:t>
            </a:r>
          </a:p>
          <a:p>
            <a:pPr algn="ctr"/>
            <a:r>
              <a:rPr lang="ru-RU" sz="2100" i="1" dirty="0"/>
              <a:t>началось внедрение экологического туризма в заповедниках </a:t>
            </a:r>
          </a:p>
          <a:p>
            <a:pPr algn="ctr"/>
            <a:r>
              <a:rPr lang="ru-RU" sz="2100" i="1" dirty="0"/>
              <a:t>Приморского края.</a:t>
            </a:r>
            <a:r>
              <a:rPr lang="ru-RU" sz="2100" dirty="0"/>
              <a:t> </a:t>
            </a:r>
            <a:endParaRPr lang="en-US" sz="2100" dirty="0"/>
          </a:p>
        </p:txBody>
      </p:sp>
    </p:spTree>
    <p:custDataLst>
      <p:tags r:id="rId1"/>
    </p:custDataLst>
  </p:cSld>
  <p:clrMapOvr>
    <a:masterClrMapping/>
  </p:clrMapOvr>
  <p:transition advTm="17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chemeClr val="bg1"/>
            </a:gs>
            <a:gs pos="100000">
              <a:srgbClr val="99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4213" y="692150"/>
            <a:ext cx="7777162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/>
              <a:t>В России значительную роль в привлечении людей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к познанию природных достопримечательностей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сыграли такие писатели и путешественники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второй половины </a:t>
            </a:r>
            <a:r>
              <a:rPr lang="en-US" sz="2000" i="1"/>
              <a:t>XIX</a:t>
            </a:r>
            <a:r>
              <a:rPr lang="ru-RU" sz="2000" i="1"/>
              <a:t> века, как Н.М. Пржевальский,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П.П. Семенов-Тян-Шанский, Д.Н. Мамин-Сибиряк, изучавшие,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описывавшие и прославлявшие природу России.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В этот период возникли и получили широкую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известность «Общество любителей естествознания»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с филиалами во многих городах, Крымский горный клуб,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Кавказское горное общество. В стране все более широкое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распространение приобретает горный туризм,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большое внимание уделяется экскурсионной деятельности.</a:t>
            </a:r>
          </a:p>
        </p:txBody>
      </p:sp>
    </p:spTree>
    <p:custDataLst>
      <p:tags r:id="rId1"/>
    </p:custDataLst>
  </p:cSld>
  <p:clrMapOvr>
    <a:masterClrMapping/>
  </p:clrMapOvr>
  <p:transition advTm="25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BFF7C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P7311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3307">
            <a:off x="5580063" y="1052513"/>
            <a:ext cx="3062287" cy="2297112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03350" y="3500438"/>
            <a:ext cx="66262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/>
              <a:t>Данный период и знаменует рождение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принципиально иного типа путешественника,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удивительным образом сделавшего всю индустрию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туризма более дружественной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окружающей среде,- экотуриста </a:t>
            </a:r>
          </a:p>
          <a:p>
            <a:pPr algn="ctr">
              <a:lnSpc>
                <a:spcPct val="150000"/>
              </a:lnSpc>
            </a:pPr>
            <a:r>
              <a:rPr lang="ru-RU" sz="2000" i="1"/>
              <a:t>(</a:t>
            </a:r>
            <a:r>
              <a:rPr lang="en-US" sz="2000" i="1"/>
              <a:t>Ceballos</a:t>
            </a:r>
            <a:r>
              <a:rPr lang="ru-RU" sz="2000" i="1"/>
              <a:t>-</a:t>
            </a:r>
            <a:r>
              <a:rPr lang="en-US" sz="2000" i="1"/>
              <a:t>Lascurain</a:t>
            </a:r>
            <a:r>
              <a:rPr lang="ru-RU" sz="2000" i="1"/>
              <a:t>, 1993).</a:t>
            </a:r>
          </a:p>
        </p:txBody>
      </p:sp>
      <p:pic>
        <p:nvPicPr>
          <p:cNvPr id="7174" name="Picture 6" descr="SA400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14561">
            <a:off x="508000" y="1047750"/>
            <a:ext cx="3270250" cy="2452688"/>
          </a:xfrm>
          <a:prstGeom prst="rect">
            <a:avLst/>
          </a:prstGeom>
          <a:noFill/>
        </p:spPr>
      </p:pic>
      <p:pic>
        <p:nvPicPr>
          <p:cNvPr id="7173" name="Picture 5" descr="SA4001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04813"/>
            <a:ext cx="2101850" cy="28019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20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FC4FF"/>
            </a:gs>
            <a:gs pos="50000">
              <a:schemeClr val="bg1"/>
            </a:gs>
            <a:gs pos="100000">
              <a:srgbClr val="8FC4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P73111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22738"/>
            <a:ext cx="3646487" cy="273526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9512" y="1125538"/>
            <a:ext cx="8569201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endParaRPr lang="ru-RU" i="1" dirty="0"/>
          </a:p>
          <a:p>
            <a:pPr marL="342900" indent="-342900">
              <a:buFontTx/>
              <a:buAutoNum type="arabicPeriod"/>
            </a:pPr>
            <a:r>
              <a:rPr lang="ru-RU" b="1" i="1" dirty="0"/>
              <a:t>Путешествия в природу, причем главное содержание таких путешествий - знакомство с живой природой, а также с местными обычаями и культурой.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/>
              <a:t>Сведение к минимуму негативных последствий экологического и социально-культурного характера, поддержание экологической устойчивости среды.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/>
              <a:t>Содействие охране природы и местной </a:t>
            </a:r>
            <a:r>
              <a:rPr lang="ru-RU" b="1" i="1" dirty="0" err="1"/>
              <a:t>социокультурной</a:t>
            </a:r>
            <a:r>
              <a:rPr lang="ru-RU" b="1" i="1" dirty="0"/>
              <a:t> среды.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/>
              <a:t>Экологическое образование и просвещение.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/>
              <a:t>Участие местных жителей и получение ими доходов от туристической деятельности,</a:t>
            </a:r>
            <a:br>
              <a:rPr lang="ru-RU" b="1" i="1" dirty="0"/>
            </a:br>
            <a:r>
              <a:rPr lang="ru-RU" b="1" i="1" dirty="0"/>
              <a:t>что создает для них экономические стимулы к охране природы.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/>
              <a:t>Экономическая эффективность и </a:t>
            </a:r>
            <a:r>
              <a:rPr lang="ru-RU" b="1" i="1" dirty="0" smtClean="0"/>
              <a:t>                                                     вклад </a:t>
            </a:r>
            <a:r>
              <a:rPr lang="ru-RU" b="1" i="1" dirty="0"/>
              <a:t>в устойчивое развитие </a:t>
            </a:r>
            <a:r>
              <a:rPr lang="ru-RU" b="1" i="1" dirty="0" smtClean="0"/>
              <a:t>                                                     посещаемых </a:t>
            </a:r>
            <a:r>
              <a:rPr lang="ru-RU" b="1" i="1" dirty="0"/>
              <a:t>регионов.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 i="1" dirty="0"/>
              <a:t> </a:t>
            </a:r>
            <a:endParaRPr lang="en-US" b="1" i="1" dirty="0"/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7056437" cy="12255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Georgia"/>
              </a:rPr>
              <a:t>О с н о в н ы е   п р и н ц и п ы</a:t>
            </a:r>
          </a:p>
          <a:p>
            <a:pPr algn="ctr"/>
            <a:r>
              <a:rPr lang="ru-RU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Georgia"/>
              </a:rPr>
              <a:t> э к о т у р и з м а</a:t>
            </a:r>
          </a:p>
        </p:txBody>
      </p:sp>
    </p:spTree>
    <p:custDataLst>
      <p:tags r:id="rId1"/>
    </p:custDataLst>
  </p:cSld>
  <p:clrMapOvr>
    <a:masterClrMapping/>
  </p:clrMapOvr>
  <p:transition advTm="32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50000">
              <a:schemeClr val="bg1"/>
            </a:gs>
            <a:gs pos="100000">
              <a:srgbClr val="333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P7311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716338"/>
            <a:ext cx="3360738" cy="252095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3850" y="1628775"/>
            <a:ext cx="882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i="1"/>
              <a:t>Туристы заранее, еще до начала путешествия, получают информацию о природе и правилах поведения в месте проведения тура</a:t>
            </a:r>
          </a:p>
          <a:p>
            <a:pPr>
              <a:buFont typeface="Wingdings" pitchFamily="2" charset="2"/>
              <a:buChar char="ü"/>
            </a:pPr>
            <a:r>
              <a:rPr lang="ru-RU" sz="2000" i="1"/>
              <a:t>Туристы четко осознают свою ответственность за сохранение природы, следуют правилам поведения на ООПТ</a:t>
            </a:r>
          </a:p>
          <a:p>
            <a:pPr>
              <a:buFont typeface="Wingdings" pitchFamily="2" charset="2"/>
              <a:buChar char="ü"/>
            </a:pPr>
            <a:r>
              <a:rPr lang="ru-RU" sz="2000" i="1"/>
              <a:t>Туры и экскурсии обязательно предусматривают эколого-познавательный компонент</a:t>
            </a:r>
          </a:p>
          <a:p>
            <a:pPr>
              <a:buFont typeface="Wingdings" pitchFamily="2" charset="2"/>
              <a:buChar char="ü"/>
            </a:pPr>
            <a:r>
              <a:rPr lang="ru-RU" sz="2000" i="1"/>
              <a:t>Туры проводят квалифицированные </a:t>
            </a:r>
            <a:r>
              <a:rPr lang="ru-RU" sz="2000" i="1">
                <a:solidFill>
                  <a:schemeClr val="bg1"/>
                </a:solidFill>
              </a:rPr>
              <a:t>гиды-экологи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9437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FF0000"/>
                  </a:outerShdw>
                </a:effectLst>
                <a:latin typeface="Arial"/>
                <a:cs typeface="Arial"/>
              </a:rPr>
              <a:t>Экологическое образование и</a:t>
            </a:r>
          </a:p>
          <a:p>
            <a:pPr algn="ctr"/>
            <a:r>
              <a:rPr lang="ru-RU" sz="3600" b="1" i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FF0000"/>
                  </a:outerShdw>
                </a:effectLst>
                <a:latin typeface="Arial"/>
                <a:cs typeface="Arial"/>
              </a:rPr>
              <a:t> просвещение</a:t>
            </a:r>
          </a:p>
        </p:txBody>
      </p:sp>
      <p:pic>
        <p:nvPicPr>
          <p:cNvPr id="11273" name="Picture 9" descr="P7311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292600"/>
            <a:ext cx="3084512" cy="23129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4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1"/>
      <p:bldP spid="112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50000">
              <a:schemeClr val="bg1"/>
            </a:gs>
            <a:gs pos="100000">
              <a:srgbClr val="333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SA400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437063"/>
            <a:ext cx="2849563" cy="2138362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95288" y="1628775"/>
            <a:ext cx="84248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i="1"/>
              <a:t>Объектами посещения являются интересные и экологически благоприятные природные и культурные ландшафты</a:t>
            </a:r>
          </a:p>
          <a:p>
            <a:pPr>
              <a:buFont typeface="Wingdings" pitchFamily="2" charset="2"/>
              <a:buChar char="ü"/>
            </a:pPr>
            <a:r>
              <a:rPr lang="ru-RU" sz="2000" i="1"/>
              <a:t>В программу включается посещение учебных экологических троп, музеев</a:t>
            </a:r>
            <a:br>
              <a:rPr lang="ru-RU" sz="2000" i="1"/>
            </a:br>
            <a:r>
              <a:rPr lang="ru-RU" sz="2000" i="1"/>
              <a:t>природы и краеведческих музеев, экотехнологичных хозяйств и др.</a:t>
            </a:r>
          </a:p>
          <a:p>
            <a:pPr>
              <a:buFont typeface="Wingdings" pitchFamily="2" charset="2"/>
              <a:buChar char="ü"/>
            </a:pPr>
            <a:r>
              <a:rPr lang="ru-RU" sz="2000" i="1"/>
              <a:t>Туристы знакомятся с местными экологическими проблемами и путями</a:t>
            </a:r>
            <a:br>
              <a:rPr lang="ru-RU" sz="2000" i="1"/>
            </a:br>
            <a:r>
              <a:rPr lang="ru-RU" sz="2000" i="1"/>
              <a:t>их решения, выполняемыми природоохранными проектами</a:t>
            </a:r>
          </a:p>
          <a:p>
            <a:pPr>
              <a:buFont typeface="Wingdings" pitchFamily="2" charset="2"/>
              <a:buChar char="ü"/>
            </a:pPr>
            <a:r>
              <a:rPr lang="ru-RU" sz="2000" i="1"/>
              <a:t>Туристы доступными им способами участвуют в решении местных экологических проблем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9437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FF0000"/>
                  </a:outerShdw>
                </a:effectLst>
                <a:latin typeface="Arial"/>
                <a:cs typeface="Arial"/>
              </a:rPr>
              <a:t>Экологическое образование и</a:t>
            </a:r>
          </a:p>
          <a:p>
            <a:pPr algn="ctr"/>
            <a:r>
              <a:rPr lang="ru-RU" sz="3600" b="1" i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FF0000"/>
                  </a:outerShdw>
                </a:effectLst>
                <a:latin typeface="Arial"/>
                <a:cs typeface="Arial"/>
              </a:rPr>
              <a:t> просвещение</a:t>
            </a:r>
          </a:p>
        </p:txBody>
      </p:sp>
    </p:spTree>
    <p:custDataLst>
      <p:tags r:id="rId1"/>
    </p:custDataLst>
  </p:cSld>
  <p:clrMapOvr>
    <a:masterClrMapping/>
  </p:clrMapOvr>
  <p:transition advTm="26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8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5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3|3.4|0.8|6.3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9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7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8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706</TotalTime>
  <Words>504</Words>
  <Application>Microsoft Office PowerPoint</Application>
  <PresentationFormat>Экран (4:3)</PresentationFormat>
  <Paragraphs>79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Берлин</vt:lpstr>
      <vt:lpstr>Экологический туризм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Carevna</dc:creator>
  <cp:lastModifiedBy>Павел</cp:lastModifiedBy>
  <cp:revision>14</cp:revision>
  <dcterms:created xsi:type="dcterms:W3CDTF">2006-06-27T00:56:14Z</dcterms:created>
  <dcterms:modified xsi:type="dcterms:W3CDTF">2018-09-07T09:22:22Z</dcterms:modified>
</cp:coreProperties>
</file>