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media/image3.png" ContentType="image/png"/>
  <Override PartName="/ppt/media/image28.png" ContentType="image/png"/>
  <Override PartName="/ppt/media/image1.jpeg" ContentType="image/jpeg"/>
  <Override PartName="/ppt/media/image2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9.png" ContentType="image/png"/>
  <Override PartName="/ppt/media/image7.jpeg" ContentType="image/jpe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3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DB986AB-C1C5-4F16-87B9-423F006B904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F70EFC1-E65B-4256-BDB7-EE73FC8C0A63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58920" y="2304000"/>
            <a:ext cx="8566560" cy="40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7000"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            </a:t>
            </a: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ВІКОВА ІМУНОЛОГІЯ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Змістовий модуль 1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Лекція № 1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</a:t>
            </a: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Вступ до курсу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</a:t>
            </a: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«Вікова імунологія»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</a:t>
            </a: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(4 год)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</a:t>
            </a: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Частина 2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0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144000" y="304200"/>
            <a:ext cx="1437480" cy="1349280"/>
          </a:xfrm>
          <a:prstGeom prst="rect">
            <a:avLst/>
          </a:prstGeom>
          <a:ln w="63360">
            <a:noFill/>
          </a:ln>
          <a:effectLst>
            <a:outerShdw dir="5400000" dist="291960">
              <a:srgbClr val="000000">
                <a:alpha val="22000"/>
              </a:srgbClr>
            </a:outerShdw>
          </a:effectLst>
        </p:spPr>
      </p:pic>
      <p:sp>
        <p:nvSpPr>
          <p:cNvPr id="122" name="CustomShape 2"/>
          <p:cNvSpPr/>
          <p:nvPr/>
        </p:nvSpPr>
        <p:spPr>
          <a:xfrm>
            <a:off x="324000" y="5229360"/>
            <a:ext cx="7990200" cy="136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8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584000" y="224280"/>
            <a:ext cx="755748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Запорізький національний університет </a:t>
            </a:r>
            <a:br/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Кафедра фізіології, імунології і біохімії з курсом цивільного захисту та медицини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Microsoft YaHei"/>
              </a:rPr>
              <a:t>ОП «Середня освіта (біологія та здоров</a:t>
            </a:r>
            <a:r>
              <a:rPr b="1" lang="ru-RU" sz="2200" spc="-1" strike="noStrike">
                <a:solidFill>
                  <a:srgbClr val="ff3838"/>
                </a:solidFill>
                <a:latin typeface="Times New Roman"/>
                <a:ea typeface="Times New Roman"/>
              </a:rPr>
              <a:t>’</a:t>
            </a: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DejaVu Sans"/>
              </a:rPr>
              <a:t>я людини)»</a:t>
            </a: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133200" y="3160800"/>
            <a:ext cx="3248280" cy="216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01320" y="264600"/>
            <a:ext cx="835164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Природний імунітет </a:t>
            </a:r>
            <a:r>
              <a:rPr b="1" lang="ru-RU" sz="1800" spc="-1" strike="noStrike">
                <a:latin typeface="Arial"/>
              </a:rPr>
              <a:t>історично став первинною ланкою захисту організму від інфекцій. Він є неспецифічним і немає пам’яті (повторна зустріч з антигеном не підсилює імунну відповідь). Імунітет, що створюється анатомічними, фізіологічними, клітинними і молекулярними факторами, які є природними складовими елементами організму , інакше називаються конституційними.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Такі фактори не виникають знов при зустрічі з антигеном, тобто вони не є індуцибельними, не здатні зберігати пам’ять про первинний контакт з чужерідністю і в них немає строго специфічної реакції на антигени мікроорганізмів.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8d1d75"/>
                </a:solidFill>
                <a:latin typeface="Arial"/>
              </a:rPr>
              <a:t>Умовно фактори неспецифічного захисту можна поділити на 4 типи:</a:t>
            </a:r>
            <a:r>
              <a:rPr b="1" lang="ru-RU" sz="1800" spc="-1" strike="noStrike">
                <a:solidFill>
                  <a:srgbClr val="8d1d75"/>
                </a:solidFill>
                <a:latin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8d1d75"/>
                </a:solidFill>
                <a:latin typeface="Arial"/>
              </a:rPr>
              <a:t>фізичні (анатомічні); 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8d1d75"/>
                </a:solidFill>
                <a:latin typeface="Arial"/>
              </a:rPr>
              <a:t>фізіологічні; 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8d1d75"/>
                </a:solidFill>
                <a:latin typeface="Arial"/>
              </a:rPr>
              <a:t>клітинні, які здійснюють ендоцитоз або прямий лізіс чужорідних клітин; </a:t>
            </a:r>
            <a:endParaRPr b="0" lang="ru-RU" sz="1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8d1d75"/>
                </a:solidFill>
                <a:latin typeface="Arial"/>
              </a:rPr>
              <a:t>фактори запалення.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898200" y="1074960"/>
            <a:ext cx="7309440" cy="396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1078920" y="1152000"/>
            <a:ext cx="6696720" cy="340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928800" y="214200"/>
            <a:ext cx="7570080" cy="100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7030a0"/>
                </a:solidFill>
                <a:latin typeface="Verdana"/>
                <a:ea typeface="DejaVu Sans"/>
              </a:rPr>
              <a:t>Активний імунітет (природний, штучний)</a:t>
            </a:r>
            <a:r>
              <a:rPr b="0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формується самим організмом у відповідь на введення антигена.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1000080" y="1214280"/>
            <a:ext cx="7498800" cy="70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Verdana"/>
                <a:ea typeface="DejaVu Sans"/>
              </a:rPr>
              <a:t>Природний активний імунітет 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виникає після перенесеного інфекційного захворювання.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1"/>
          <a:srcRect l="16526" t="42219" r="43996" b="21713"/>
          <a:stretch/>
        </p:blipFill>
        <p:spPr>
          <a:xfrm>
            <a:off x="127080" y="2031840"/>
            <a:ext cx="8894160" cy="456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14240" y="214200"/>
            <a:ext cx="814176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Verdana"/>
                <a:ea typeface="DejaVu Sans"/>
              </a:rPr>
              <a:t>Штучний активний імунітет </a:t>
            </a:r>
            <a:r>
              <a:rPr b="1" lang="ru-RU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виникає після введення вакцин.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1"/>
          <a:srcRect l="11532" t="28351" r="47330" b="27766"/>
          <a:stretch/>
        </p:blipFill>
        <p:spPr>
          <a:xfrm>
            <a:off x="474480" y="1297080"/>
            <a:ext cx="8141760" cy="488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714240" y="285840"/>
            <a:ext cx="8213400" cy="19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Verdana"/>
                <a:ea typeface="DejaVu Sans"/>
              </a:rPr>
              <a:t>Пасивний імунітет (природний, штучний) 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створюється за рахунок готових антитіл, отриманих від іншого організму.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Verdana"/>
                <a:ea typeface="DejaVu Sans"/>
              </a:rPr>
              <a:t>Природний пасивний імунітет 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створюється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антитілами, що передаються від матері до дитини.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6" name="Picture 3" descr=""/>
          <p:cNvPicPr/>
          <p:nvPr/>
        </p:nvPicPr>
        <p:blipFill>
          <a:blip r:embed="rId1"/>
          <a:srcRect l="19271" t="42219" r="45094" b="17785"/>
          <a:stretch/>
        </p:blipFill>
        <p:spPr>
          <a:xfrm>
            <a:off x="762120" y="2286000"/>
            <a:ext cx="7379640" cy="456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00040" y="214200"/>
            <a:ext cx="8641800" cy="161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Verdana"/>
                <a:ea typeface="DejaVu Sans"/>
              </a:rPr>
              <a:t>Пасивний імунітет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Verdana"/>
                <a:ea typeface="DejaVu Sans"/>
              </a:rPr>
              <a:t>Штучний пасивний імунітет </a:t>
            </a:r>
            <a:r>
              <a:rPr b="1" lang="ru-RU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виникає після введення лікувальних сироваток або в результаті об'ємного переливання крові.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8" name="Picture 3" descr=""/>
          <p:cNvPicPr/>
          <p:nvPr/>
        </p:nvPicPr>
        <p:blipFill>
          <a:blip r:embed="rId1"/>
          <a:srcRect l="17074" t="30502" r="43996" b="27569"/>
          <a:stretch/>
        </p:blipFill>
        <p:spPr>
          <a:xfrm>
            <a:off x="783720" y="1866600"/>
            <a:ext cx="7855920" cy="475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71680" y="285840"/>
            <a:ext cx="8213040" cy="82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Verdana"/>
                <a:ea typeface="DejaVu Sans"/>
              </a:rPr>
              <a:t>ЗАЛЕЖНО ВІД ТОГО, ПРОТИ ЧОГО СПРЯМОВАНИЙ ІМУНІТЕТ, ВИДІЛЯЮТЬ: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071720" y="1143000"/>
            <a:ext cx="7355880" cy="19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Протибактеріальний</a:t>
            </a:r>
            <a:endParaRPr b="0" lang="ru-RU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Антитоксичний</a:t>
            </a:r>
            <a:endParaRPr b="0" lang="ru-RU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Противірусний</a:t>
            </a:r>
            <a:endParaRPr b="0" lang="ru-RU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Протигрибковий</a:t>
            </a:r>
            <a:endParaRPr b="0" lang="ru-RU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Трансплантаційний</a:t>
            </a:r>
            <a:endParaRPr b="0" lang="ru-RU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Verdana"/>
                <a:ea typeface="DejaVu Sans"/>
              </a:rPr>
              <a:t>Протипухлинний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428760" y="4929120"/>
            <a:ext cx="8570160" cy="76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ff0000"/>
                </a:solidFill>
                <a:latin typeface="Verdana"/>
                <a:ea typeface="DejaVu Sans"/>
              </a:rPr>
              <a:t>ФАКТОРИ, ЩО ЗАБЕЗПЕЧУЮТЬ ПІДТРИМКУ ГОМЕОСТАЗУ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1071720" y="5643720"/>
            <a:ext cx="7641360" cy="11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фактори, що забезпечують неспецифічну резистентність, тобто стійкість організму до антигенів;</a:t>
            </a:r>
            <a:endParaRPr b="0" lang="ru-RU" sz="18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специфічні фактори імунітету.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3584520" y="3214800"/>
            <a:ext cx="273384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Verdana"/>
                <a:ea typeface="DejaVu Sans"/>
              </a:rPr>
              <a:t>ВИДИ ІМУНІТЕТУ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4" name="CustomShape 6"/>
          <p:cNvSpPr/>
          <p:nvPr/>
        </p:nvSpPr>
        <p:spPr>
          <a:xfrm>
            <a:off x="1714680" y="3643200"/>
            <a:ext cx="6641280" cy="91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Неспецифічна резистентність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Уроджений (видовий, спадкоємний) імунітет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Набутий імунітет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785880" y="428760"/>
            <a:ext cx="8070120" cy="618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Verdana"/>
                <a:ea typeface="DejaVu Sans"/>
              </a:rPr>
              <a:t>Три рівні захисту від патогенів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1. Фізіологічні бар’єри організму.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2. Природжений імунітет.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3. Набутий імунітет.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Verdana"/>
                <a:ea typeface="DejaVu Sans"/>
              </a:rPr>
              <a:t>Принципи функціонування системи захисту від патогенів: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надійність, економність, послідовність.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Verdana"/>
                <a:ea typeface="DejaVu Sans"/>
              </a:rPr>
              <a:t>Фізіологічні бар’єри організму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це механічні бар’єри і фізіологічні реакції систем, які безпосередньо контактують із зовнішнім середовищем,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на рівні фізіологічних бар’єрів відбувається об’єднання всіх трьох ланок захисту організму.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Verdana"/>
                <a:ea typeface="DejaVu Sans"/>
              </a:rPr>
              <a:t>Фізіологічні бар’єри організму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7030a0"/>
                </a:solidFill>
                <a:latin typeface="Verdana"/>
                <a:ea typeface="DejaVu Sans"/>
              </a:rPr>
              <a:t>1. Шкірні покриви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7030a0"/>
                </a:solidFill>
                <a:latin typeface="Verdana"/>
                <a:ea typeface="DejaVu Sans"/>
              </a:rPr>
              <a:t>2. Слизові оболонки: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дихальних шляхів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шлунково-кишкового тракту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сечовидільних шляхів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статевих шляхів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очей.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928800" y="357120"/>
            <a:ext cx="7713000" cy="53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7030a0"/>
                </a:solidFill>
                <a:latin typeface="Verdana"/>
                <a:ea typeface="DejaVu Sans"/>
              </a:rPr>
              <a:t>Природжені (неспецифічні) механізми резистентності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це система факторів і клітин, здатних на захист від будь-якого патогену, незалежно від його властивостей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завдяки їм імунна система може: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 </a:t>
            </a: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визначити походження антигену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 </a:t>
            </a: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вирішити, чи доцільна проти антигену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імунна відповідь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 </a:t>
            </a: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у елементів цієї системи наявні </a:t>
            </a:r>
            <a:r>
              <a:rPr b="1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рецептори шаблонного розпізнавання,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які розпізнають </a:t>
            </a:r>
            <a:r>
              <a:rPr b="1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патогензв’язані молекулярні шаблони,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0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після чого одразу запускаються природжені </a:t>
            </a:r>
            <a:r>
              <a:rPr b="1" lang="ru-RU" sz="2200" spc="-1" strike="noStrike">
                <a:solidFill>
                  <a:srgbClr val="000000"/>
                </a:solidFill>
                <a:latin typeface="Verdana"/>
                <a:ea typeface="DejaVu Sans"/>
              </a:rPr>
              <a:t>ефекторні механізми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82760" y="432000"/>
            <a:ext cx="8226720" cy="64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План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16000" y="1656000"/>
            <a:ext cx="8781480" cy="47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3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 Імунологія як наука. Вікова імунологія. </a:t>
            </a:r>
            <a:endParaRPr b="0" lang="ru-RU" sz="2200" spc="-1" strike="noStrike">
              <a:latin typeface="Arial"/>
            </a:endParaRPr>
          </a:p>
          <a:p>
            <a:pPr marL="216000" indent="-213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Завдання імунології та імунологічні методи. </a:t>
            </a:r>
            <a:endParaRPr b="0" lang="ru-RU" sz="2200" spc="-1" strike="noStrike">
              <a:latin typeface="Arial"/>
            </a:endParaRPr>
          </a:p>
          <a:p>
            <a:pPr marL="216000" indent="-213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 Основи фізіології імунітету. Механізм імунного захисту організму: імунітет, специфічна імунна система, клітинний імунітет, гуморальний імунітет, неспецифічні фактори захисту. </a:t>
            </a:r>
            <a:endParaRPr b="0" lang="ru-RU" sz="2200" spc="-1" strike="noStrike">
              <a:latin typeface="Arial"/>
            </a:endParaRPr>
          </a:p>
          <a:p>
            <a:pPr marL="216000" indent="-213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4. Органи імунного захисту: центральні органи імунної системи (кістковий мозок, тимус), периферичні органи імунної системи (мигдалини, пейєрові бляшки, селезінка, лімфатичні вузли). </a:t>
            </a:r>
            <a:endParaRPr b="0" lang="ru-RU" sz="2200" spc="-1" strike="noStrike">
              <a:latin typeface="Arial"/>
            </a:endParaRPr>
          </a:p>
          <a:p>
            <a:pPr marL="216000" indent="-213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 Клітини імунної системи, їх функції, вікові показники норми. </a:t>
            </a:r>
            <a:endParaRPr b="0" lang="ru-RU" sz="2200" spc="-1" strike="noStrike">
              <a:latin typeface="Arial"/>
            </a:endParaRPr>
          </a:p>
          <a:p>
            <a:pPr marL="216000" indent="-213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6. Взаємодія імунної, нервової і гормональної систем у підтримці гомеостазу організмів: спільність медіаторів, рецепторів і клітин-мішеней. </a:t>
            </a:r>
            <a:endParaRPr b="0" lang="ru-RU" sz="2200" spc="-1" strike="noStrike">
              <a:latin typeface="Arial"/>
            </a:endParaRPr>
          </a:p>
          <a:p>
            <a:pPr marL="216000" indent="-213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7. Фізіологічна і репаративна регенерація – морфогенетична функція імунітету.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6192000" y="98640"/>
            <a:ext cx="2949480" cy="184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071720" y="214200"/>
            <a:ext cx="7141320" cy="64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Verdana"/>
                <a:ea typeface="DejaVu Sans"/>
              </a:rPr>
              <a:t>ФАКТОРИ НЕСПЕЦИФИЧНОЇ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Verdana"/>
                <a:ea typeface="DejaVu Sans"/>
              </a:rPr>
              <a:t>РЕЗИСТЕНТНОСТІ ОРГАНІЗМУ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1143000" y="1000080"/>
            <a:ext cx="7784640" cy="14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Фізичні і механічні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Гуморальні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• </a:t>
            </a: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Клітинні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Вони не мають специфічної спрямованості дії стосовно конкретного антигену.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857160" y="2786040"/>
            <a:ext cx="7927560" cy="33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Verdana"/>
                <a:ea typeface="DejaVu Sans"/>
              </a:rPr>
              <a:t>ФІЗИЧНІ І МЕХАНІЧНІ ФАКТОРИ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Підвищення температури (пірогени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виділяються клітинами під дією мікробних і ендогенних токсинів)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Фізіологічні і патологічні видільні акти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(сльозовиділення, потовиділення, злущення епітелію, секреція сечі, нежить, кашель, блювота, пронос та інш.)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Здорова шкіра (епідерміс, бактерицидні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речовини, рН, нормальна мікрофлора)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</a:t>
            </a:r>
            <a:r>
              <a:rPr b="1" i="1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Слизові оболонки (слиз, війчастий епітелій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дихальних шляхів, бактерицидні речовини, секреторний імуноглобулін).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714680" y="428760"/>
            <a:ext cx="685584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ЗОНИ ЗАРАЖЕННЯ ОРГАНІЗМУ ЛЮДИНИ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0" y="1071720"/>
            <a:ext cx="5050800" cy="4820400"/>
          </a:xfrm>
          <a:prstGeom prst="rect">
            <a:avLst/>
          </a:prstGeom>
          <a:ln>
            <a:noFill/>
          </a:ln>
        </p:spPr>
      </p:pic>
      <p:pic>
        <p:nvPicPr>
          <p:cNvPr id="162" name="Picture 3" descr=""/>
          <p:cNvPicPr/>
          <p:nvPr/>
        </p:nvPicPr>
        <p:blipFill>
          <a:blip r:embed="rId2"/>
          <a:stretch/>
        </p:blipFill>
        <p:spPr>
          <a:xfrm>
            <a:off x="5143680" y="857160"/>
            <a:ext cx="3623400" cy="5749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511000" y="428760"/>
            <a:ext cx="420012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Arial"/>
                <a:ea typeface="DejaVu Sans"/>
              </a:rPr>
              <a:t>СЛИЗОВА ОБОЛОНКА БРОНХІВ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214200" y="1357200"/>
            <a:ext cx="4412880" cy="4912920"/>
          </a:xfrm>
          <a:prstGeom prst="rect">
            <a:avLst/>
          </a:prstGeom>
          <a:ln>
            <a:noFill/>
          </a:ln>
        </p:spPr>
      </p:pic>
      <p:pic>
        <p:nvPicPr>
          <p:cNvPr id="165" name="Picture 3" descr=""/>
          <p:cNvPicPr/>
          <p:nvPr/>
        </p:nvPicPr>
        <p:blipFill>
          <a:blip r:embed="rId2"/>
          <a:stretch/>
        </p:blipFill>
        <p:spPr>
          <a:xfrm>
            <a:off x="4572000" y="1357200"/>
            <a:ext cx="4174560" cy="471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480760" y="714240"/>
            <a:ext cx="439344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Arial"/>
                <a:ea typeface="DejaVu Sans"/>
              </a:rPr>
              <a:t>БАКТЕРИЦИДНІ РЕЧОВИНИ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000080" y="1643040"/>
            <a:ext cx="7784640" cy="344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Секрети сальних і потових залоз шкіри, їх</a:t>
            </a:r>
            <a:endParaRPr b="0" lang="ru-RU" sz="20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мікробоцидні субстанції (молочна, мурашина,</a:t>
            </a:r>
            <a:endParaRPr b="0" lang="ru-RU" sz="20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оцтова кислоти).</a:t>
            </a:r>
            <a:endParaRPr b="0" lang="ru-RU" sz="20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Хлористоводнева (соляна) кислота шлункового соку (рН 1,5-2,5) і ферменти (пепсин).</a:t>
            </a:r>
            <a:endParaRPr b="0" lang="ru-RU" sz="20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Ферменти й бактеріоцини кишечнику, утворені нормальною мікрофлорою кишечнику, а також трипсин, панкреатин, ліпаза, амілаза й жовч.</a:t>
            </a:r>
            <a:endParaRPr b="0" lang="ru-RU" sz="20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Лізоцим, жовч, цинк і спермін в спермі,</a:t>
            </a:r>
            <a:endParaRPr b="0" lang="ru-RU" sz="20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лактоферин в молоці, аміак і сечовина в сечі,</a:t>
            </a:r>
            <a:endParaRPr b="0" lang="ru-RU" sz="20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сурфактант.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571840" y="428760"/>
            <a:ext cx="535572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Arial"/>
                <a:ea typeface="DejaVu Sans"/>
              </a:rPr>
              <a:t>ГУМОРАЛЬНІ ФАКТОРИ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143000" y="928800"/>
            <a:ext cx="7212960" cy="64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лізоцим,    інтерферони,      комплемент,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нормальні антитіла,       захисні білки крові.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642960" y="2000160"/>
            <a:ext cx="7998840" cy="350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Arial"/>
                <a:ea typeface="DejaVu Sans"/>
              </a:rPr>
              <a:t>ЛІЗОЦИМ</a:t>
            </a:r>
            <a:endParaRPr b="0" lang="ru-RU" sz="24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це протеолітичний фермент мурамідаза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(від лат.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Murus - cтінка).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За хімічною структурою відноситься до поліпептидів.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здатний розщеплювати клітинну стінку бактерій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(мішень - пептидоглікан (муреін)).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Функції: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бактерицидна дія,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стимулюючий вплив на фагоцитоз,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здатність нейтралізувати деякі мікробні токсини,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протизапальна дія.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42960" y="357120"/>
            <a:ext cx="8070120" cy="65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Arial"/>
                <a:ea typeface="DejaVu Sans"/>
              </a:rPr>
              <a:t>ІНТЕРФЕРОНИ</a:t>
            </a:r>
            <a:endParaRPr b="0" lang="ru-RU" sz="24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(interfer (англ.) - перешкоджати )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Це група білків із противірусною дією, що виробляються еукаріотичними клітинами у відповідь на проникнення в них ряду біологічних агентів - інтерфероногенів.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Циркулює в організмі людини короткочасно - біля 2-х тижнів Механізм дії: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Активують клітинні білки – ендонуклеази і протеази,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які блокують реплікацію вірусів і пухлинних клітин.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РОЗРІЗНЯЮТЬ ВИДИ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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Інтерферон-a (лейкоцитарний)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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Інтерферон-b (фібробластний)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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Інтерферон-g (імунний)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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Рекомбінантний інтерферон.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72" name="Picture 2" descr=""/>
          <p:cNvPicPr/>
          <p:nvPr/>
        </p:nvPicPr>
        <p:blipFill>
          <a:blip r:embed="rId1"/>
          <a:srcRect l="0" t="18312" r="0" b="16901"/>
          <a:stretch/>
        </p:blipFill>
        <p:spPr>
          <a:xfrm>
            <a:off x="5214960" y="4311720"/>
            <a:ext cx="3926880" cy="254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28760" y="474840"/>
            <a:ext cx="8213040" cy="50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КОМПЛЕМЕНТ</a:t>
            </a:r>
            <a:endParaRPr b="0" lang="ru-RU" sz="2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(komplement – доповнювати)</a:t>
            </a:r>
            <a:endParaRPr b="0" lang="ru-RU" sz="28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Це система сироваткових білків, які мають ферментативну активність (включає понад 20 білків).</a:t>
            </a:r>
            <a:endParaRPr b="0" lang="ru-RU" sz="24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Ці білки в комплексі з антитілами можуть викликати лізис мікробних клітин.</a:t>
            </a:r>
            <a:endParaRPr b="0" lang="ru-RU" sz="24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Кожна білкова фракція має певні властивості.</a:t>
            </a:r>
            <a:endParaRPr b="0" lang="ru-RU" sz="2400" spc="-1" strike="noStrike">
              <a:latin typeface="Arial"/>
            </a:endParaRPr>
          </a:p>
          <a:p>
            <a:pPr marL="216000" indent="-2138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Функції :</a:t>
            </a:r>
            <a:endParaRPr b="0" lang="ru-RU" sz="24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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бере участь у лізисі мікробних і інших клітин (цитотоксична дія),</a:t>
            </a:r>
            <a:endParaRPr b="0" lang="ru-RU" sz="24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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володіє хемотаксичною активністю,</a:t>
            </a:r>
            <a:endParaRPr b="0" lang="ru-RU" sz="24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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бере участь в анафілаксії,</a:t>
            </a:r>
            <a:endParaRPr b="0" lang="ru-RU" sz="24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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бере участь у фагоцитозі.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04000" y="279720"/>
            <a:ext cx="8070120" cy="375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Arial"/>
                <a:ea typeface="DejaVu Sans"/>
              </a:rPr>
              <a:t>НОРМАЛЬНІ АНТИТІЛА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Сироватка крові може містити імуноглобуліни навіть стосовно антигенів, які ніколи не надходили в даний організм. Такі антитіла одержали назву </a:t>
            </a:r>
            <a:r>
              <a:rPr b="1" i="1" lang="ru-RU" sz="2000" spc="-1" strike="noStrike">
                <a:solidFill>
                  <a:srgbClr val="ff0000"/>
                </a:solidFill>
                <a:latin typeface="Arial"/>
                <a:ea typeface="DejaVu Sans"/>
              </a:rPr>
              <a:t>природних </a:t>
            </a:r>
            <a:r>
              <a:rPr b="1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або </a:t>
            </a:r>
            <a:r>
              <a:rPr b="1" i="1" lang="ru-RU" sz="2000" spc="-1" strike="noStrike">
                <a:solidFill>
                  <a:srgbClr val="ff0000"/>
                </a:solidFill>
                <a:latin typeface="Arial"/>
                <a:ea typeface="DejaVu Sans"/>
              </a:rPr>
              <a:t>«нормальних».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i="1" lang="ru-RU" sz="2000" spc="-1" strike="noStrike">
                <a:solidFill>
                  <a:srgbClr val="00b050"/>
                </a:solidFill>
                <a:latin typeface="Arial"/>
                <a:ea typeface="DejaVu Sans"/>
              </a:rPr>
              <a:t>Нормальні антитіла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з'являються в результаті непримітної імунізації збудниками або антигенами, що надходять з їжею, однак не можна заперечувати й спонтанний (генетично обумовлений) механізм їхнього утворення.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Нормальні антитіла можуть надходити трансплацентарно або з молоком матері.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000080" y="4143240"/>
            <a:ext cx="6427440" cy="19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Arial"/>
                <a:ea typeface="DejaVu Sans"/>
              </a:rPr>
              <a:t>ЗАХИСНІ БІЛКИ КРОВІ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білки гострої фази,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опсоніни,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пропердин,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b -лізин,</a:t>
            </a:r>
            <a:endParaRPr b="0" lang="ru-RU" sz="2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фібронектин і ін.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6500880" y="4214880"/>
            <a:ext cx="2283840" cy="215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313080" y="428760"/>
            <a:ext cx="4491000" cy="51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РЕАКЦІЯ ГОСТРОЇ ФАЗИ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25880" y="1135080"/>
            <a:ext cx="8141760" cy="131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виникає в організмі під впливом зовнішніх (опік, інфекція, травма) або внутрішніх причин (інфаркт, злоякісна неоплазія, аутоімунні процеси) і характеризується збільшенням деяких білків сироватки.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3384000" y="2643120"/>
            <a:ext cx="3995640" cy="51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БІЛКИ ГОСТРОЇ ФАЗИ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642960" y="3357720"/>
            <a:ext cx="7998840" cy="253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С-реактивний білок, протизапальні й інші білки,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які виробляються в печінці у відповідь на ушкодження тканин і клітин.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Пропердин - γ-глобулін нормальної сироватки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крові.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b -лізини – білки сироватки крові, синтезован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тромбоцитами.</a:t>
            </a:r>
            <a:endParaRPr b="0" lang="ru-RU" sz="20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Фібронектин – універсальний білок плазми крові й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тканинних рідин, синтезований макрофагами.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168000" y="1246680"/>
            <a:ext cx="5737320" cy="544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Verdana"/>
                <a:ea typeface="DejaVu Sans"/>
              </a:rPr>
              <a:t>Імунна система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Verdana"/>
                <a:ea typeface="DejaVu Sans"/>
              </a:rPr>
              <a:t>- це сукупність </a:t>
            </a:r>
            <a:r>
              <a:rPr b="1" lang="ru-RU" sz="1600" spc="-1" strike="noStrike">
                <a:solidFill>
                  <a:srgbClr val="000000"/>
                </a:solidFill>
                <a:latin typeface="Verdana"/>
                <a:ea typeface="DejaVu Sans"/>
              </a:rPr>
              <a:t>лімфоїдних органів, тканин і клітин, які забезпечують </a:t>
            </a:r>
            <a:r>
              <a:rPr b="0" lang="ru-RU" sz="1600" spc="-1" strike="noStrike">
                <a:solidFill>
                  <a:srgbClr val="000000"/>
                </a:solidFill>
                <a:latin typeface="Verdana"/>
                <a:ea typeface="DejaVu Sans"/>
              </a:rPr>
              <a:t>біохімічну, структурну та функціональну індивідуальність організму шляхом елімінації носіїв чужорідної генетичної інформації.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ff0000"/>
                </a:solidFill>
                <a:latin typeface="Verdana"/>
                <a:ea typeface="DejaVu Sans"/>
              </a:rPr>
              <a:t>Функції центральних імунних органів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зародження, розвиток і апоптоз лімфоцитів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антиген-незалежне диференціювання лімфоцитів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випуск “наївних” лімфоцитів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синтез гормонів і цитокінів для регуляції імунної відповіді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ff0000"/>
                </a:solidFill>
                <a:latin typeface="Verdana"/>
                <a:ea typeface="DejaVu Sans"/>
              </a:rPr>
              <a:t>Функції периферійних імунних органів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є місцем антигенної презентації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антиген-залежне диференціювання лімфоцитів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кооперація імунокомпетентних клітин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об’єднання доімунних та імунних механізмів відповіді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 </a:t>
            </a:r>
            <a:r>
              <a:rPr b="1" lang="ru-RU" sz="1500" spc="-1" strike="noStrike">
                <a:solidFill>
                  <a:srgbClr val="000000"/>
                </a:solidFill>
                <a:latin typeface="Verdana"/>
                <a:ea typeface="DejaVu Sans"/>
              </a:rPr>
              <a:t>видалення непотрібних клітин імунної відповіді.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216000" y="1033200"/>
            <a:ext cx="2591640" cy="582444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263520" y="144000"/>
            <a:ext cx="888012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4. Органи імунного захисту: центральні органи імунної системи (кістковий мозок, тимус), периферичні органи імунної системи (мигдалини, пейєрові бляшки, селезінка, лімфатичні вузли).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66760" y="98640"/>
            <a:ext cx="8226720" cy="64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3. Основи фізіології імунітету. </a:t>
            </a:r>
            <a:r>
              <a:rPr b="1" lang="ru-RU" sz="2000" spc="-1" strike="noStrike">
                <a:solidFill>
                  <a:srgbClr val="f10d0c"/>
                </a:solidFill>
                <a:latin typeface="Times New Roman"/>
                <a:ea typeface="Times New Roman"/>
              </a:rPr>
              <a:t>Механізм імунного захисту організму: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f10d0c"/>
                </a:solidFill>
                <a:latin typeface="Times New Roman"/>
                <a:ea typeface="Times New Roman"/>
              </a:rPr>
              <a:t>імунітет, специфічна імунна система, клітинний імунітет, гуморальний імунітет, неспецифічні фактори захисту.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255600" y="1296000"/>
            <a:ext cx="8671680" cy="49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мунна система сформувалася в процесі еволюції для забезпечення захисту організму від зовнішньої і внутрішньої біологічної агресії –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 інфекцій та пухлин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– і відіграє важливу роль у підтриманні генетичної сталості його внутрішнього середовища. Імунна система здійснює елімінацію біополімерів інших організмів і власних біополімерів зі зміненою структурою, які утворюються внаслідок ендогенних помилок у процесі відтворення генетичної інформації, у результаті мутації або дії ушкоджувальних чинників. Усі ці біополімери об’єднуються під загальною назвою 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антигени.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Реалізація основної функції імунною системою для 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підтримання гомеостазу внутрішнього середовища організму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досягається завдяки її здатності розрізняти "своє" від "не свого" та елімінувати чужорідні структури, залишаючи недоторканими свої власні.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Ця унікальна властивість імунної системи формується </a:t>
            </a: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в процесі онтогенезу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і пов'язана з підтриманням відбору клонів лімфоцитів, що здатні реагувати на чужорідні антигени, та елімінацією клонів, здатних розвивати реакції проти власних антигенів.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Вражає 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точність розпізнавання "свого" і "не свого"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– клітина розпізнається як чужа, якщо вона відрізняється від нормальних клітин організму лише одним-єдиним геном (однією амінокислотою).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2" descr=""/>
          <p:cNvPicPr/>
          <p:nvPr/>
        </p:nvPicPr>
        <p:blipFill>
          <a:blip r:embed="rId1"/>
          <a:srcRect l="7686" t="25423" r="35795" b="4616"/>
          <a:stretch/>
        </p:blipFill>
        <p:spPr>
          <a:xfrm>
            <a:off x="144000" y="374040"/>
            <a:ext cx="8639640" cy="6105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66760" y="98640"/>
            <a:ext cx="8226720" cy="64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DejaVu Sans"/>
              </a:rPr>
              <a:t>6. Клітини імунної системи, їх функції, вікові показники норми.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266760" y="744480"/>
            <a:ext cx="8660880" cy="58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імунних реакціях організму беруть участь білі кров'яні тільця –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лейкоцити,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які поділяють на дві групи: </a:t>
            </a:r>
            <a:r>
              <a:rPr b="1" lang="ru-RU" sz="1800" spc="-1" strike="noStrike">
                <a:solidFill>
                  <a:srgbClr val="158466"/>
                </a:solidFill>
                <a:latin typeface="Times New Roman"/>
                <a:ea typeface="Times New Roman"/>
              </a:rPr>
              <a:t>мієлоїдну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та </a:t>
            </a:r>
            <a:r>
              <a:rPr b="1" lang="ru-RU" sz="1800" spc="-1" strike="noStrike">
                <a:solidFill>
                  <a:srgbClr val="158466"/>
                </a:solidFill>
                <a:latin typeface="Times New Roman"/>
                <a:ea typeface="Times New Roman"/>
              </a:rPr>
              <a:t>лімфоїдну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800080"/>
                </a:solidFill>
                <a:latin typeface="Times New Roman"/>
                <a:ea typeface="Times New Roman"/>
              </a:rPr>
              <a:t>Мієлоїдна група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представлена гранулоцитами й моноцитами, а </a:t>
            </a:r>
            <a:r>
              <a:rPr b="1" lang="ru-RU" sz="1800" spc="-1" strike="noStrike">
                <a:solidFill>
                  <a:srgbClr val="800080"/>
                </a:solidFill>
                <a:latin typeface="Times New Roman"/>
                <a:ea typeface="Times New Roman"/>
              </a:rPr>
              <a:t>лімфоїдна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– лімфоцитами (Т- і В-клітинами) та природними, або натуральними кілерами (НК-клітинами).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Власне до імунокомпетентних клітин відносять тільки Т- і В-лімфоцити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оскільки саме вони забезпечують реакції адаптивного імунітету і синтезують рецептори з чіткою специфічністю до антигену.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Усі інші лейкоцити (моноцити, гранулоцити, натуральні кілери) належать до системи природного захисту.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Крім лейкоцитів, інші клітини крові – еритроцити й тромбоцити – також відіграють певну роль у звільненні організму від антигенів. Вони несуть на своїй поверхні рецептори до опсонінів – антитіл і компонентів комплементу, за допомогою яких зв'язують імунні комплекси і переносять їх із течією крові в печінку, де ці комплекси захоплюються клітинами Купфера і руйнуються, а продукти їхньої деградації виводяться з жовчю в кишки. Тромбоцити також беруть участь у процесах гемостазу (утворення тромбу), що є важливим механізмом захисту організму від поширення інфекційних агентів. Крім того, в гранулах тромбоцитів містяться різні цитокіни та медіатори запалення, які впливають на клітини імунної системи і регулюють імунні реакції. Таким чином, можна сказати, що імунологія вивчає одну з найважливіших функцій крові, а саме – захисну.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71680" y="428760"/>
            <a:ext cx="4569840" cy="189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КЛІТИННІ ФАКТОРИ</a:t>
            </a:r>
            <a:endParaRPr b="0" lang="ru-RU" sz="2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Фагоцитоз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Нейтрофіли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Еозинофіли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Базофіли</a:t>
            </a:r>
            <a:endParaRPr b="0" lang="ru-RU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НК-кілери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44000" y="3174120"/>
            <a:ext cx="5615640" cy="280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70c0"/>
                </a:solidFill>
                <a:latin typeface="Arial"/>
                <a:ea typeface="DejaVu Sans"/>
              </a:rPr>
              <a:t>ФАГОЦИТОЗ</a:t>
            </a:r>
            <a:endParaRPr b="0" lang="ru-RU" sz="24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(від грецьк. phagos– пожираю, cytos- клітина)</a:t>
            </a:r>
            <a:endParaRPr b="0" lang="ru-RU" sz="16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Основний механізм запальних процесів.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600" spc="-1" strike="noStrike">
                <a:solidFill>
                  <a:srgbClr val="ff0000"/>
                </a:solidFill>
                <a:latin typeface="Arial"/>
                <a:ea typeface="DejaVu Sans"/>
              </a:rPr>
              <a:t>Фагоцитоз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- явище поглинання і перетравлення клітинами (макрофагами, нейтрофілами) корпускулярного матеріалу (бактерій, великих вірусів, власних клітин організму, що відмирають або чужорідних клітин, таких, наприклад, як еритроцити різних видів, а також інертних частинок, таких як ліпосоми, і т. п.).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89" name="Picture 2" descr=""/>
          <p:cNvPicPr/>
          <p:nvPr/>
        </p:nvPicPr>
        <p:blipFill>
          <a:blip r:embed="rId1"/>
          <a:srcRect l="5887" t="4944" r="0" b="8557"/>
          <a:stretch/>
        </p:blipFill>
        <p:spPr>
          <a:xfrm>
            <a:off x="5572080" y="0"/>
            <a:ext cx="3426840" cy="264096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5572080" y="2928960"/>
            <a:ext cx="3569760" cy="64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Макрофагальний фагоцитоз кишкової палички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91" name="Picture 3" descr=""/>
          <p:cNvPicPr/>
          <p:nvPr/>
        </p:nvPicPr>
        <p:blipFill>
          <a:blip r:embed="rId2"/>
          <a:stretch/>
        </p:blipFill>
        <p:spPr>
          <a:xfrm>
            <a:off x="5976000" y="3888000"/>
            <a:ext cx="2961720" cy="236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286000" y="0"/>
            <a:ext cx="6712920" cy="365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ФАГОЦИТИ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Вперше виявлені в 1882 році Іллею Іллічем Мечніковим під час вивчення личинок морських зірок. В 1908 р. був нагороджений Нобелівською премією з фізіології та медицині за це відкриття.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≪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Фагоцитоз – процес поглинання і руйнування чужорідного матеріалу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≫ 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І.І.Мечніков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Фагоцити представлені двома популяціями: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мононуклеарні фагоцити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(моноцити/макрофаги)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поліморфноядерні гранулоцити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(нейтрофіли)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Фагоцити діляться на дві групи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Циркулюючі (гранулоцити і моноцити)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Тканинні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0" y="357120"/>
            <a:ext cx="2253600" cy="299844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214200" y="3714840"/>
            <a:ext cx="8641800" cy="311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ФУНКЦІЇ ФАГОЦИТІВ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видаляють із організму клітини, що відмирають, і їхні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структури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видаляють неметаболізуємі неорганічні речовини, що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потрапляють у внутрішнє середовище організму,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поглинають і інактивують мікроби (бактерії, віруси,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гриби), їхні останки й продукти;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синтезують різноманітні БАР, необхідні для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забезпечення резистентності організму беруть участь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у регуляції імунної системи;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здійснюють ≪ознайомлення≫ Т-хелперів з антигенами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0" y="0"/>
            <a:ext cx="9141840" cy="112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Arial"/>
                <a:ea typeface="DejaVu Sans"/>
              </a:rPr>
              <a:t>СИСТЕМА МОНОНУКЛЕАРНИХ ФАГОЦИТІВ (СМФ)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196" name="Table 2"/>
          <p:cNvGraphicFramePr/>
          <p:nvPr/>
        </p:nvGraphicFramePr>
        <p:xfrm>
          <a:off x="285840" y="1125360"/>
          <a:ext cx="8786520" cy="5523840"/>
        </p:xfrm>
        <a:graphic>
          <a:graphicData uri="http://schemas.openxmlformats.org/drawingml/2006/table">
            <a:tbl>
              <a:tblPr/>
              <a:tblGrid>
                <a:gridCol w="5524560"/>
                <a:gridCol w="3262320"/>
              </a:tblGrid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cc"/>
                          </a:solidFill>
                          <a:latin typeface="Arial"/>
                          <a:ea typeface="Times New Roman"/>
                        </a:rPr>
                        <a:t>КЛІТИНИ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cc"/>
                          </a:solidFill>
                          <a:latin typeface="Arial"/>
                          <a:ea typeface="Times New Roman"/>
                        </a:rPr>
                        <a:t>ЛОКАЛІЗАЦІЯ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КЛІТИНИ-ПОПЕРЕДНИКИ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КІСТКОВИЙ МОЗОК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ПРОМОНОЦИТИ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КІСТКОВИЙ МОЗОК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МОНОЦИТИ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КІСТКОВИЙ МОЗОК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МОНОЦИТИ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ПЕРИФЕРИЧНА КРОВ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 gridSpan="2">
                  <a:txBody>
                    <a:bodyPr lIns="90000" rIns="90000">
                      <a:noAutofit/>
                    </a:bodyPr>
                    <a:p>
                      <a:pPr marL="342720" indent="-340560"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МАКРОФАГИ (ВИСОКОФАГОЦИТУЮЧІ)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ГІСТІОЦИТИ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СПОЛУЧНА ТКАНИНА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КЛІТИНИ КУПФЕРА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ПЕЧІНКА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АЛЬВЕОЛЯРНІ МАКРОФАГИ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ЛЕГЕНІ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ВІЛЬНІ І ФІКСОВАНІ МАКРОФАГИ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СЕЛЕЗІНКА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МАКРОФАГИ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КІСТКОВИЙ МОЗОК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ПЛЕВРАЛЬНІ І ПЕРІТОНЕАЛЬНІ МАКРОФАГИ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СЕРОЗНІ ПОРОЖНИНИ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ОСТЕОКЛАСТИ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КІСТКОВА ТКАНИНА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МІКРОГЛІЯ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НЕРВОВА СИСТЕМА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  <a:tr h="368280"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ГІСТІОЦИТИ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342720" indent="-34056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ШКІРА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"/>
          <p:cNvPicPr/>
          <p:nvPr/>
        </p:nvPicPr>
        <p:blipFill>
          <a:blip r:embed="rId1"/>
          <a:stretch/>
        </p:blipFill>
        <p:spPr>
          <a:xfrm>
            <a:off x="254160" y="857160"/>
            <a:ext cx="8887680" cy="478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57120" y="642960"/>
            <a:ext cx="6284520" cy="173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1. НЕЙТРОФІЛИ 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Виходять із судин до інфікованих тканин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Фагоцитоз мікроорганізмів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Викид з гранул токсичних білків, які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руйнують мікроорганізми і руйнують сам нейтрофіл.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99" name="Picture 2" descr=""/>
          <p:cNvPicPr/>
          <p:nvPr/>
        </p:nvPicPr>
        <p:blipFill>
          <a:blip r:embed="rId1"/>
          <a:srcRect l="4879" t="2835" r="0" b="0"/>
          <a:stretch/>
        </p:blipFill>
        <p:spPr>
          <a:xfrm>
            <a:off x="6215040" y="1285920"/>
            <a:ext cx="2926800" cy="4903200"/>
          </a:xfrm>
          <a:prstGeom prst="rect">
            <a:avLst/>
          </a:prstGeom>
          <a:ln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214200" y="2357280"/>
            <a:ext cx="5927400" cy="173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2. ЕОЗІНОФІЛИ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Приймають участь в знищенні крупних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паразитів (гельмінтів, найпростіших)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Приймають участь в алергічних реакціях: вміст гранул інактивує гістамін, блокує дегрануляцію базофілів.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214200" y="4143240"/>
            <a:ext cx="6070320" cy="14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3. БАЗОФІЛИ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Містять гранули з гістаміном, гепарином і серотоніном.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 дегрануляції базофілів розвиваються запальні і алергічні реакції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285840" y="5627520"/>
            <a:ext cx="6498720" cy="122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Arial"/>
                <a:ea typeface="DejaVu Sans"/>
              </a:rPr>
              <a:t>NK – КЛІТИНИ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– </a:t>
            </a: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великі гранулярні лімфоцити.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Мішенню для цих клітин є клітини уражені вірусом і ракові клітини.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500040" y="142920"/>
            <a:ext cx="807048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Arial"/>
                <a:ea typeface="DejaVu Sans"/>
              </a:rPr>
              <a:t>Поліморфноядерні гранулоцити та їх функції: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857160" y="357120"/>
            <a:ext cx="7927560" cy="292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Arial"/>
                <a:ea typeface="DejaVu Sans"/>
              </a:rPr>
              <a:t>СТАДІЇ ФАГОЦИТОЗУ</a:t>
            </a:r>
            <a:endParaRPr b="0" lang="ru-RU" sz="24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Хемотаксис (рух фагоцита до об'єкта)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Прикріплення до об'єкта.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Ендоцитоз об'єкта (імунний фагоцитоз, опсонізація для капсульних мікроорганізмів)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Утворення фагосоми,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Злиття з лізосомою,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Кіллінг (інактивація живого об'єкта за рахунок перекису, радикалів, ферментів).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Переварювання (лізосомальні гідролази).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857160" y="3571920"/>
            <a:ext cx="7713360" cy="283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Через нетривалий час у вакуолі може наступити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загибель захопленої частки (наприклад, бактерії)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завершений фагоцитоз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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Однак, не у всіх випадках відбувається загибель, а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ряд збудників можуть навіть розмножуватися у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фагоциті й погубити його (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незавершений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фагоцитоз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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Багато антигену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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Знижена активність фагоцитів</a:t>
            </a:r>
            <a:endParaRPr b="0" lang="ru-RU" sz="1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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Антифагоцитарні властивості мікроорганізмів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 descr=""/>
          <p:cNvPicPr/>
          <p:nvPr/>
        </p:nvPicPr>
        <p:blipFill>
          <a:blip r:embed="rId1"/>
          <a:stretch/>
        </p:blipFill>
        <p:spPr>
          <a:xfrm>
            <a:off x="214200" y="500040"/>
            <a:ext cx="8724600" cy="592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04000" y="288000"/>
            <a:ext cx="8226720" cy="64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6. Взаємодія імунної, нервової і гормональної систем у підтримці гомеостазу організмів: спільність медіаторів, рецепторів і клітин-мішеней.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rcRect l="6847" t="42052" r="15155" b="10003"/>
          <a:stretch/>
        </p:blipFill>
        <p:spPr>
          <a:xfrm>
            <a:off x="1512000" y="2304000"/>
            <a:ext cx="6047280" cy="2783160"/>
          </a:xfrm>
          <a:prstGeom prst="rect">
            <a:avLst/>
          </a:prstGeom>
          <a:ln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216000" y="1296000"/>
            <a:ext cx="8711280" cy="10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Основні функції імунної системи: захисна, морфогенетична та регуляторна.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800080"/>
                </a:solidFill>
                <a:latin typeface="Arial"/>
                <a:ea typeface="DejaVu Sans"/>
              </a:rPr>
              <a:t>Регуляторна функція</a:t>
            </a:r>
            <a:r>
              <a:rPr b="1" lang="ru-RU" sz="1600" spc="-1" strike="noStrike">
                <a:solidFill>
                  <a:srgbClr val="800080"/>
                </a:solidFill>
                <a:latin typeface="Arial"/>
                <a:ea typeface="DejaVu Sans"/>
              </a:rPr>
              <a:t> — це дія на інші системи організму через прямі міжклітинні контакти та опосередковано через медіаторні молекули (цитокіни, хемокіни, гормони тимусу, пептиди та ін.)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148320" y="5191560"/>
            <a:ext cx="8850960" cy="14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Регуляторна система представлена трьома ланками: імунною, нервовою та ендокринною, які взаємодіють за принципом взаємної регуляції, що забезпечується нейротрансмітерами, нейропептидами, гормонами, цитокінами, трофічними факторами через відповідний рецепторний апарат, їх узгоджена дія направлена на підтримку гомеостазу, тому імунонейроендо­кринна система отримала також назву </a:t>
            </a:r>
            <a:r>
              <a:rPr b="1" lang="ru-RU" sz="1500" spc="-1" strike="noStrike">
                <a:solidFill>
                  <a:srgbClr val="ff0000"/>
                </a:solidFill>
                <a:latin typeface="Arial"/>
                <a:ea typeface="DejaVu Sans"/>
              </a:rPr>
              <a:t>«гомеостатичний трикутник».</a:t>
            </a: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32000" y="401400"/>
            <a:ext cx="8495640" cy="620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Імунна система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це система численних, розсіяних по всьому організму і здатних переміщуватися в ньому клітин (переважно клітин білої крові різних типів), які виконують роль клітинних факторів імунітету, та продукованих ними біологічно активних речовин (передусім антитіл і цитокінів) – гуморальних факторів імунітету.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Клітини імунної системи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здійснюють захисні функції у спеціальних тканинах і органах, які забезпечують оптимальні умови для їх реалізації.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Імунна система має складну будову та організацію і містить дві складові: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 систему природного імунітету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найважливішими факторами якої є фагоцити та система комплементу, і 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систему набутого (адаптивного) імунітету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основою якої є функціонування лімфоцитів.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Фактори природного імунітету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утворюються в процесі онтогенетичного розвитку організму, присутні з моменту народження, реагують негайно на потрапляння чужорідних агентів і є неспецифічними щодо них. Ефекторні механізми 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набутого імунітету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формуються вже в процесі реагування на появу чужорідних агентів упродовж усього життя організму і є чітко специфічними щодо певного агента (його антигенів).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Імунна система здійснює захист унаслідок розвитку імунної відповіді з послідовним залученням різних ефекторних механізмів. На першому етапі для знешкодження чужорідних агентів залучаються клітинні та гуморальні фактори природного імунітету з наступним розвитком запальної реакції, яка зумовлює подальшу активацію природних захисних факторів та індукування специфічних реакцій адаптивного імунітету. Ефекторні механізми природного й адаптивного імунітету діють у тісному взаємозв'язку, посилюючи активність одні одних, що сприяє підвищенню ефективності захисних реакцій.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32000" y="360000"/>
            <a:ext cx="8423280" cy="63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Імунна система є частиною </a:t>
            </a: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нейроімуноендокринної осі регуляції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,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що забезпечує здатність організму реагувати на будь-які зміни зовнішнього чи внутрішнього середовища, тобто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a933"/>
                </a:solidFill>
                <a:latin typeface="Arial"/>
                <a:ea typeface="DejaVu Sans"/>
              </a:rPr>
              <a:t>реактивність.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a933"/>
                </a:solidFill>
                <a:latin typeface="Arial"/>
                <a:ea typeface="DejaVu Sans"/>
              </a:rPr>
              <a:t>Відколи доведено ключову роль імунітету в підтриманні </a:t>
            </a:r>
            <a:r>
              <a:rPr b="1" lang="ru-RU" sz="1800" spc="-1" strike="noStrike">
                <a:solidFill>
                  <a:srgbClr val="800080"/>
                </a:solidFill>
                <a:latin typeface="Arial"/>
                <a:ea typeface="DejaVu Sans"/>
              </a:rPr>
              <a:t>гомеостазу, </a:t>
            </a:r>
            <a:r>
              <a:rPr b="1" lang="ru-RU" sz="1800" spc="-1" strike="noStrike" u="sng">
                <a:solidFill>
                  <a:srgbClr val="800080"/>
                </a:solidFill>
                <a:uFillTx/>
                <a:latin typeface="Arial"/>
                <a:ea typeface="DejaVu Sans"/>
              </a:rPr>
              <a:t>імунну систему відносять до істинних регуляторних систем, нарівні з нервовою і ендокринною</a:t>
            </a:r>
            <a:r>
              <a:rPr b="1" lang="ru-RU" sz="1800" spc="-1" strike="noStrike">
                <a:solidFill>
                  <a:srgbClr val="800080"/>
                </a:solidFill>
                <a:latin typeface="Arial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Взаємодію між основними регулярними системами було підтверджено дослідниками ще в середині 70-х років минулого століття, коли вперше було виявлено, що </a:t>
            </a:r>
            <a:r>
              <a:rPr b="1" i="1" lang="ru-RU" sz="1800" spc="-1" strike="noStrike">
                <a:solidFill>
                  <a:srgbClr val="780373"/>
                </a:solidFill>
                <a:latin typeface="Arial"/>
                <a:ea typeface="DejaVu Sans"/>
              </a:rPr>
              <a:t>продукція глюкокортикоїдних гормонів, яка зростає одночасно з активацією імунітету, має зворотний супресорний вплив на імунну відповідь</a:t>
            </a:r>
            <a:r>
              <a:rPr b="1" lang="ru-RU" sz="1800" spc="-1" strike="noStrike">
                <a:solidFill>
                  <a:srgbClr val="780373"/>
                </a:solidFill>
                <a:latin typeface="Arial"/>
                <a:ea typeface="DejaVu Sans"/>
              </a:rPr>
              <a:t>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Подальші роботи підтвердили вищезгадані взаємозв'язки.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 сьогодні прийнято постулат, що імунна система відповідає за сприйняття і розпізнавання чужої інформації, зокрема – пов’язаної зі збудниками інфекції, пухлинними та іншими клітинами, забезпечення адекватної відповіді на цю інформацію (у тому числі, за рахунок мобілізації нейроендокринної системи).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Таким чином, 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нейроендокринна вісь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повинна реагувати не тільки на когнітивні (пізнавальні) стимули з використанням нейротрансмітерів, гормонів, але й на інформацію з боку імунної системи.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Наукове підтвердження цієї взаємодії на підставі експериментальних даних дозволило по-новому поглянути на цілу низку буденних фактів.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88000" y="216000"/>
            <a:ext cx="8711280" cy="560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Відомо, що </a:t>
            </a:r>
            <a:r>
              <a:rPr b="1" i="1" lang="ru-RU" sz="1800" spc="-1" strike="noStrike">
                <a:solidFill>
                  <a:srgbClr val="00a933"/>
                </a:solidFill>
                <a:latin typeface="Arial"/>
                <a:ea typeface="DejaVu Sans"/>
              </a:rPr>
              <a:t>стани депресії, емоційного стресу</a:t>
            </a:r>
            <a:r>
              <a:rPr b="1" lang="ru-RU" sz="1800" spc="-1" strike="noStrike">
                <a:solidFill>
                  <a:srgbClr val="00a933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тощо, спровоковані, наприклад, втратою близької людини, супроводжуються збільшенням уразливості до інфекційних процесів, раку, автоімунних хвороб. Саме таким шляхом послаблення імунної системи може зумовлювати не лише погіршання стану здоров’я, але й скорочення тривалості життя.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На противагу цьому, позитивні емоції допомагають попередити розвиток імунозалежних захворювань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Є також переконливі свідчення, що певні зміни, що виникають у роботі імунологічних механізмів, наприклад при вірусних інфекціях, можуть зумовити формування імунозалежних уражень нервової системи.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 сьогодні доведено існування спільних медіаторних і рецепторних механізмів у роботі нервової, імунної і ендокринної систем, коли, наприклад, одна сполука може працювати як</a:t>
            </a:r>
            <a:r>
              <a:rPr b="1" lang="ru-RU" sz="1800" spc="-1" strike="noStrike">
                <a:solidFill>
                  <a:srgbClr val="00a933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ff3838"/>
                </a:solidFill>
                <a:latin typeface="Arial"/>
                <a:ea typeface="DejaVu Sans"/>
              </a:rPr>
              <a:t>імуноцитокін, нейроцитокін, та ще й до того мати локальний гормоноподібний вплив.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 u="sng">
                <a:solidFill>
                  <a:srgbClr val="ff3838"/>
                </a:solidFill>
                <a:uFillTx/>
                <a:latin typeface="Arial"/>
                <a:ea typeface="DejaVu Sans"/>
              </a:rPr>
              <a:t>Більш детально з питанням можна ознайомитись в статті за посиланням: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http://www.mif-ua.com/archive/article/12898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66760" y="98640"/>
            <a:ext cx="8226720" cy="64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7. Фізіологічна і репаративна регенерація – морфогенетична функція імунітету.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316080" y="967320"/>
            <a:ext cx="8565480" cy="11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3"/>
          <p:cNvSpPr/>
          <p:nvPr/>
        </p:nvSpPr>
        <p:spPr>
          <a:xfrm>
            <a:off x="216000" y="936000"/>
            <a:ext cx="8639280" cy="61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Морфогенетичною функцією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забезпечується структуризація органів, регуляція проліферації і диференціювання клітин різних тканин.</a:t>
            </a:r>
            <a:endParaRPr b="0" lang="ru-RU" sz="1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Морфогенетична функція імунітету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полягає у розпізнаванні аутоантигенів та регуляції проліферації та диференціювання клітин усіх тканин. Морфогенетична функція Т-лімфоцитів опосереднена через продукти головного комплексу гістосумісності (ГКГ), котрі рано проявляються на клітинах ембріону та диференціюючих лімфоцитах. </a:t>
            </a:r>
            <a:endParaRPr b="0" lang="ru-RU" sz="1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Морфогенетична функція імунітету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забезпечує контроль і регуляцію процесів регенерації тканин: знищення старих, дефектних і пошкоджених власних клітин.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Проблема</a:t>
            </a: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a933"/>
                </a:solidFill>
                <a:latin typeface="Arial"/>
                <a:ea typeface="DejaVu Sans"/>
              </a:rPr>
              <a:t>регенерації тканин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є одним із ключових питань біології. Цей процес забезпечує </a:t>
            </a: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тканинний гомеостаз 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у фізіологічних умовах та відновлення втрачених структур, порушених функцій при пошкодженні.</a:t>
            </a:r>
            <a:endParaRPr b="0" lang="ru-RU" sz="1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Фізіологічна регенерація 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триває впродовж усього життя (оновлення тканин), а</a:t>
            </a: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 репаративна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— в результаті пошкодження.</a:t>
            </a:r>
            <a:endParaRPr b="0" lang="ru-RU" sz="1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Разом з тим багато механізмів регенераторного процесу і особливо його регулювання залишаються недостатньо вивченими. </a:t>
            </a:r>
            <a:endParaRPr b="0" lang="ru-RU" sz="1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Визнається, що у цьому центральне місце займає </a:t>
            </a:r>
            <a:r>
              <a:rPr b="1" lang="ru-RU" sz="1600" spc="-1" strike="noStrike">
                <a:solidFill>
                  <a:srgbClr val="800080"/>
                </a:solidFill>
                <a:latin typeface="Arial"/>
                <a:ea typeface="DejaVu Sans"/>
              </a:rPr>
              <a:t>лімфоцит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Наявні дані вказують на те, що реалізація морфогенетичної функції лімфоцитами відбувається </a:t>
            </a:r>
            <a:r>
              <a:rPr b="1" lang="ru-RU" sz="1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аналогічно до реалізації їх імунологічної активності за рахунок клітинних контактів і продукції цитокінів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Проте є окремі вказівки, що </a:t>
            </a:r>
            <a:r>
              <a:rPr b="1" i="1" lang="ru-RU" sz="1600" spc="-1" strike="noStrike" u="sng">
                <a:solidFill>
                  <a:srgbClr val="800080"/>
                </a:solidFill>
                <a:uFillTx/>
                <a:latin typeface="Arial"/>
                <a:ea typeface="DejaVu Sans"/>
              </a:rPr>
              <a:t>у регуляції регенераторного процесу беруть участь як лімфоцити, так і інші елементи імунної системи</a:t>
            </a:r>
            <a:r>
              <a:rPr b="1" lang="ru-RU" sz="1600" spc="-1" strike="noStrike">
                <a:solidFill>
                  <a:srgbClr val="800080"/>
                </a:solidFill>
                <a:latin typeface="Arial"/>
                <a:ea typeface="DejaVu Sans"/>
              </a:rPr>
              <a:t>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65680" y="216000"/>
            <a:ext cx="8589960" cy="374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Так, при стимуляції </a:t>
            </a:r>
            <a:r>
              <a:rPr b="1" lang="ru-RU" sz="1500" spc="-1" strike="noStrike">
                <a:solidFill>
                  <a:srgbClr val="800080"/>
                </a:solidFill>
                <a:latin typeface="Arial"/>
                <a:ea typeface="DejaVu Sans"/>
              </a:rPr>
              <a:t>клітин Купфера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перебіг регенерації гепатоцитів прискорюється, а при гальмуванні їх поглинальної здатності до часткової резекції печінки або в перші години після неї уповільнюється. 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На участь</a:t>
            </a:r>
            <a:r>
              <a:rPr b="1" lang="ru-RU" sz="1500" spc="-1" strike="noStrike">
                <a:solidFill>
                  <a:srgbClr val="800080"/>
                </a:solidFill>
                <a:latin typeface="Arial"/>
                <a:ea typeface="DejaVu Sans"/>
              </a:rPr>
              <a:t> нейтрофілів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у регуляції регенераторного процесу вказують І.І. Долгушин і О.В. Бухарін. Крім цього, огрядні (тучні) клітини беруть участь у регенераторному процесі, викликаючи фіброз тканини, інгібуючи проліферацію фібробластів та посилюючи їх диференціювання, а також синтез колагену. Вони виділяють фактори зростання нових капілярів, беруть участь в ангіогенезі, виділяють фактори, що залучають лімфоцити, нейтрофіли, макрофаги, тромбоцити, моноцити та еозинофіли.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Таким чином, зараз показано, що</a:t>
            </a:r>
            <a:r>
              <a:rPr b="1" lang="ru-RU" sz="1500" spc="-1" strike="noStrike">
                <a:solidFill>
                  <a:srgbClr val="800080"/>
                </a:solidFill>
                <a:latin typeface="Arial"/>
                <a:ea typeface="DejaVu Sans"/>
              </a:rPr>
              <a:t> </a:t>
            </a:r>
            <a:r>
              <a:rPr b="1" i="1" lang="ru-RU" sz="1500" spc="-1" strike="noStrike">
                <a:solidFill>
                  <a:srgbClr val="800080"/>
                </a:solidFill>
                <a:latin typeface="Arial"/>
                <a:ea typeface="DejaVu Sans"/>
              </a:rPr>
              <a:t>різні елементи імунної системи беруть участь у регуляції регенераторного процесу</a:t>
            </a:r>
            <a:r>
              <a:rPr b="1" lang="ru-RU" sz="1500" spc="-1" strike="noStrike">
                <a:solidFill>
                  <a:srgbClr val="800080"/>
                </a:solidFill>
                <a:latin typeface="Arial"/>
                <a:ea typeface="DejaVu Sans"/>
              </a:rPr>
              <a:t>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Незважаючи на всі наведені вище дані, доведеним є лише існування даного феномену, а багато проблем морфогенетичної функції імунної системи, ще далекі від свого рішення. Розшифровка механізмів цієї функції створює теоретичну основу розробки цілеспрямованого впливу на неї.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216000" y="3816000"/>
            <a:ext cx="5145120" cy="289332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5544000" y="4340520"/>
            <a:ext cx="3417840" cy="192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"/>
          <p:cNvPicPr/>
          <p:nvPr/>
        </p:nvPicPr>
        <p:blipFill>
          <a:blip r:embed="rId1"/>
          <a:srcRect l="0" t="0" r="0" b="3518"/>
          <a:stretch/>
        </p:blipFill>
        <p:spPr>
          <a:xfrm>
            <a:off x="642960" y="979560"/>
            <a:ext cx="7927560" cy="5876280"/>
          </a:xfrm>
          <a:prstGeom prst="rect">
            <a:avLst/>
          </a:prstGeom>
          <a:ln>
            <a:noFill/>
          </a:ln>
        </p:spPr>
      </p:pic>
      <p:sp>
        <p:nvSpPr>
          <p:cNvPr id="220" name="CustomShape 1"/>
          <p:cNvSpPr/>
          <p:nvPr/>
        </p:nvSpPr>
        <p:spPr>
          <a:xfrm>
            <a:off x="428760" y="142920"/>
            <a:ext cx="8427240" cy="82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Verdana"/>
                <a:ea typeface="DejaVu Sans"/>
              </a:rPr>
              <a:t>Поради щодо збереження здорового стану імунної системи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3888000" y="139320"/>
            <a:ext cx="19018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Література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288000" y="757800"/>
            <a:ext cx="8781480" cy="374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1. В.О. Малахов, В.О. Монастирський. СУЧАСНІ УЯВЛЕННЯ ПРО ІМУНОНЕЙРОЕНДОКРИННУ СИСТЕМУ В НОРМІ ТА ПРИ ПАТОЛОГІЇ.  http://www.mif-ua.com/archive/article/12898.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2. Рекалова О.М., Панасюкова О.Р. ВСЕСВІТНІЙ ДЕНЬ ІМУНІТЕТУ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ТА ДОСЯГНЕННЯ ІМУНОЛОГІЇ В УКРАЇНІ. Астма та Алергія, 2021, № 1, С. 69–72. DOI: 10.31655/2307-3373-2021-1-69-72.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3. Храмцова Ю.С., Арташян О.С., Юшков Б.Г. МОРФОГЕНЕТИЧЕСКАЯ ФУНКЦИЯ ИММУНОКОМПЕТЕНТНЫХ КЛЕТОК ПРИ РЕПАРАТИВНОЙ РЕГЕНЕРАЦИИ ТКАНЕЙ С РАЗНОЙ ВОССТАНОВИТЕЛЬНОЙ СПОСОБНОСТЬЮ. ТАВРИЧЕСКИЙ МЕДИКО-БИОЛОГИЧЕСКИЙ ВЕСТНИК 2012, том 15, № 3, ч. 1 (59). С. 372-375.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+ рекомендована література в робочій програмі дисципліни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60000" y="945360"/>
            <a:ext cx="822672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6000" spc="-1" strike="noStrike">
                <a:solidFill>
                  <a:srgbClr val="ff0000"/>
                </a:solidFill>
                <a:latin typeface="Calibri"/>
                <a:ea typeface="DejaVu Sans"/>
              </a:rPr>
              <a:t>Дякую за увагу!</a:t>
            </a:r>
            <a:endParaRPr b="0" lang="ru-RU" sz="6000" spc="-1" strike="noStrike"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2520000" y="2880000"/>
            <a:ext cx="4239360" cy="282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rcRect l="42516" t="26767" r="35557" b="16599"/>
          <a:stretch/>
        </p:blipFill>
        <p:spPr>
          <a:xfrm>
            <a:off x="357120" y="360000"/>
            <a:ext cx="3818520" cy="554364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248000" y="648000"/>
            <a:ext cx="4751640" cy="61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Рис. Умовні позначення клітин імунної системи та антитіл: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 – еозинофіл;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2 – нейтрофіл;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3 – активований нейтрофіл;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4 – базофіл;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5 – природний кілер;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6 – макрофаг;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7 – антигенпрезентувальна клітина;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8 – мастоцит;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9 – клітина Лангерганса;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10 – фолікулярна дендритна клітина;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11 – інтердигітальна дендритна клітина;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12 – В-лімфоцит;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13 – плазматична клітина;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14 – Т-лімфоцит;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15 – активований Т-лімфоцит;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16 – апоптична клітина;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17 – імуноглобулін класу G;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18 – імуноглобулін класу 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19 – імуноглобулін класу М;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20 – еритроцит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88000" y="360000"/>
            <a:ext cx="8542800" cy="63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Унікальною особливістю імунної системи, що пов'язана з функціонуванням її лімфоцитарної складової, є здатність </a:t>
            </a:r>
            <a:r>
              <a:rPr b="1" i="1" lang="ru-RU" sz="1800" spc="-1" strike="noStrike">
                <a:solidFill>
                  <a:srgbClr val="ff0000"/>
                </a:solidFill>
                <a:latin typeface="Arial"/>
              </a:rPr>
              <a:t>"запам’ятовувати"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ru-RU" sz="1800" spc="-1" strike="noStrike">
                <a:latin typeface="Arial"/>
              </a:rPr>
              <a:t>антиген, з яким вона вже стикалася, і швидше та інтенсивніше реагувати на нього після наступних потраплянь його в організм. Формування і збереження імунної пам'яті є основою створення протективного імунітету після перенесення інфекційного захворювання або штучної вакцинації з метою його профілактики.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Вади тих чи інших ланок системи імунітету можуть призвести до ускладнення перебігу інфекційних захворювань і виникнення злоякісних пухлин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</a:rPr>
              <a:t>Антигени</a:t>
            </a:r>
            <a:r>
              <a:rPr b="1" lang="ru-RU" sz="1800" spc="-1" strike="noStrike">
                <a:latin typeface="Arial"/>
              </a:rPr>
              <a:t> — це речовини, які мають ознаки генетично чужорідної інформації і які, потрапляючи в організм, викликають імунологічні реакції.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800080"/>
                </a:solidFill>
                <a:latin typeface="Arial"/>
              </a:rPr>
              <a:t>Антигенами є:</a:t>
            </a:r>
            <a:r>
              <a:rPr b="1" lang="ru-RU" sz="1800" spc="-1" strike="noStrike">
                <a:solidFill>
                  <a:srgbClr val="800080"/>
                </a:solidFill>
                <a:latin typeface="Arial"/>
              </a:rPr>
              <a:t> </a:t>
            </a:r>
            <a:r>
              <a:rPr b="1" lang="ru-RU" sz="1800" spc="-1" strike="noStrike">
                <a:latin typeface="Arial"/>
              </a:rPr>
              <a:t>бактерії, гриби, найпростіші, мікоплазми, рикетсії, віруси, клітини й тканини, які потрапляють в організм унаслідок інфекції, ін'єкції або трансплантації, а також клітинні стінки, цитоплазматичні мембрани, рибосоми, мітохондрії, мікробні токсини, екстракти гельмінтів, отрути багатьох змій і бджіл, природні білкові речовини, деякі поліцукри мікробного походження, рослинні токсини тощо.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Кількість антигенів у природі збільшується внаслідок того, що багато неантигенних субстанцій стають антигенами при сполученні з іншими речовинами.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88000" y="221400"/>
            <a:ext cx="8500680" cy="685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Arial Black"/>
                <a:ea typeface="DejaVu Sans"/>
              </a:rPr>
              <a:t>Патоген - </a:t>
            </a:r>
            <a:r>
              <a:rPr b="0" lang="ru-RU" sz="1400" spc="-1" strike="noStrike">
                <a:solidFill>
                  <a:srgbClr val="000000"/>
                </a:solidFill>
                <a:latin typeface="Arial Black"/>
                <a:ea typeface="DejaVu Sans"/>
              </a:rPr>
              <a:t>це цілісний об’єкт, який призводить до патологічних змін при надходженні в організм. Патоген містить безліч антигенів.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Arial Black"/>
                <a:ea typeface="DejaVu Sans"/>
              </a:rPr>
              <a:t>Антиген (імуноген)</a:t>
            </a:r>
            <a:r>
              <a:rPr b="1" lang="ru-RU" sz="1500" spc="-1" strike="noStrike">
                <a:solidFill>
                  <a:srgbClr val="ff0000"/>
                </a:solidFill>
                <a:latin typeface="Arial Black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Arial Black"/>
                <a:ea typeface="DejaVu Sans"/>
              </a:rPr>
              <a:t>- </a:t>
            </a:r>
            <a:r>
              <a:rPr b="0" lang="ru-RU" sz="1400" spc="-1" strike="noStrike">
                <a:solidFill>
                  <a:srgbClr val="000000"/>
                </a:solidFill>
                <a:latin typeface="Arial Black"/>
                <a:ea typeface="DejaVu Sans"/>
              </a:rPr>
              <a:t>це речовина, яка володіє: </a:t>
            </a:r>
            <a:r>
              <a:rPr b="1" lang="ru-RU" sz="1400" spc="-1" strike="noStrike">
                <a:solidFill>
                  <a:srgbClr val="000000"/>
                </a:solidFill>
                <a:latin typeface="Arial Black"/>
                <a:ea typeface="DejaVu Sans"/>
              </a:rPr>
              <a:t>антигенністю, імуногенністю та достатньою молекулярною масою (&gt;5000 D).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Arial Black"/>
                <a:ea typeface="DejaVu Sans"/>
              </a:rPr>
              <a:t>Імунізація</a:t>
            </a:r>
            <a:r>
              <a:rPr b="1" lang="ru-RU" sz="1500" spc="-1" strike="noStrike">
                <a:solidFill>
                  <a:srgbClr val="000000"/>
                </a:solidFill>
                <a:latin typeface="Arial Black"/>
                <a:ea typeface="DejaVu Sans"/>
              </a:rPr>
              <a:t> - </a:t>
            </a:r>
            <a:r>
              <a:rPr b="0" lang="ru-RU" sz="15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 Black"/>
                <a:ea typeface="DejaVu Sans"/>
              </a:rPr>
              <a:t>це процес взаємодії антигену з імунною системою.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ff0000"/>
                </a:solidFill>
                <a:latin typeface="Arial Black"/>
                <a:ea typeface="DejaVu Sans"/>
              </a:rPr>
              <a:t>Імунітет</a:t>
            </a: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 — спосіб захисту організму від речовин та істот з генетично чужорідною інформацією.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ff0000"/>
                </a:solidFill>
                <a:latin typeface="Arial Black"/>
                <a:ea typeface="DejaVu Sans"/>
              </a:rPr>
              <a:t>Механізм захисту </a:t>
            </a: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полягає в тому, що імунна система організму толерантна до власних структур, а екзогенні речовини, або змінені внаслідок генетичних помилок власні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клітини, є для неї (імунної системи) генетично чужорідними й підлягають руйнуванню або видаленню. Таким чином, першою умовою антигенності речовини є </a:t>
            </a:r>
            <a:r>
              <a:rPr b="0" i="1" lang="ru-RU" sz="1600" spc="-1" strike="noStrike">
                <a:solidFill>
                  <a:srgbClr val="ff4000"/>
                </a:solidFill>
                <a:latin typeface="Arial Black"/>
                <a:ea typeface="DejaVu Sans"/>
              </a:rPr>
              <a:t>генетична чужорідність</a:t>
            </a: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600" spc="-1" strike="noStrike">
                <a:solidFill>
                  <a:srgbClr val="800080"/>
                </a:solidFill>
                <a:latin typeface="Arial Black"/>
                <a:ea typeface="DejaVu Sans"/>
              </a:rPr>
              <a:t>При контакті з антигенами імунна система здатна забезпечувати різні форми імунної відповіді: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• </a:t>
            </a:r>
            <a:r>
              <a:rPr b="0" lang="ru-RU" sz="1600" spc="-1" strike="noStrike">
                <a:solidFill>
                  <a:srgbClr val="ff0000"/>
                </a:solidFill>
                <a:latin typeface="Arial Black"/>
                <a:ea typeface="DejaVu Sans"/>
              </a:rPr>
              <a:t>гуморальний імунітет</a:t>
            </a: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 — утворення специфічних антитіл крові;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• </a:t>
            </a:r>
            <a:r>
              <a:rPr b="0" lang="ru-RU" sz="1600" spc="-1" strike="noStrike">
                <a:solidFill>
                  <a:srgbClr val="ff0000"/>
                </a:solidFill>
                <a:latin typeface="Arial Black"/>
                <a:ea typeface="DejaVu Sans"/>
              </a:rPr>
              <a:t>клітинний імунітет</a:t>
            </a: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 — зростання кількості Т-лімфоцитів, здатних до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вибіркового реагування з антигеном;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• </a:t>
            </a:r>
            <a:r>
              <a:rPr b="0" lang="ru-RU" sz="1600" spc="-1" strike="noStrike">
                <a:solidFill>
                  <a:srgbClr val="ff0000"/>
                </a:solidFill>
                <a:latin typeface="Arial Black"/>
                <a:ea typeface="DejaVu Sans"/>
              </a:rPr>
              <a:t>утворення довгоживучих Т- і В-лімфоцитів «імунологічної пам'яті»</a:t>
            </a: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, які за повторної зустрічі з антигеном здатні до швидкої відповіді;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• </a:t>
            </a:r>
            <a:r>
              <a:rPr b="0" lang="ru-RU" sz="1600" spc="-1" strike="noStrike">
                <a:solidFill>
                  <a:srgbClr val="ff0000"/>
                </a:solidFill>
                <a:latin typeface="Arial Black"/>
                <a:ea typeface="DejaVu Sans"/>
              </a:rPr>
              <a:t>формування імунологічної толерантності</a:t>
            </a: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, яка виявляється у вибірковій відсутності відповіді на певний антиген при повторній зустрічі;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• </a:t>
            </a:r>
            <a:r>
              <a:rPr b="0" lang="ru-RU" sz="1600" spc="-1" strike="noStrike">
                <a:solidFill>
                  <a:srgbClr val="ff0000"/>
                </a:solidFill>
                <a:latin typeface="Arial Black"/>
                <a:ea typeface="DejaVu Sans"/>
              </a:rPr>
              <a:t>виникнення алергії</a:t>
            </a:r>
            <a:r>
              <a:rPr b="0" lang="ru-RU" sz="1600" spc="-1" strike="noStrike">
                <a:solidFill>
                  <a:srgbClr val="000000"/>
                </a:solidFill>
                <a:latin typeface="Arial Black"/>
                <a:ea typeface="DejaVu Sans"/>
              </a:rPr>
              <a:t> (підвищеної чутливості до специфічного антигену).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88000" y="246960"/>
            <a:ext cx="8567640" cy="63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Імунна система є своєрідним 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«відділом контролю»</a:t>
            </a:r>
            <a:r>
              <a:rPr b="1" lang="ru-RU" sz="1800" spc="-1" strike="noStrike">
                <a:latin typeface="Arial"/>
              </a:rPr>
              <a:t>, стежить, щоб в організмі зберігалися лише макромолекули й клітини, які відповідають заданій генетичній програмі.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Антигенні відмінності існують між видами й між окремими особинами всередині виду, в тому числі між батьками і потомками.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Імунологічна пам'ять</a:t>
            </a:r>
            <a:r>
              <a:rPr b="1" lang="ru-RU" sz="1800" spc="-1" strike="noStrike">
                <a:latin typeface="Arial"/>
              </a:rPr>
              <a:t> — це здатність лімфоїдних клітин зберігати інформацію про антиген і відповідати посиленою і прискореною реакцією на повторну зустріч з гомологічним антигеном. Механізм створення імунної пам'яті ґрунтується на здатності антигена стимулювати проліферацію клітини, яка зв'язала антиген, внаслідок чого кількість клітин, здатних реагувати на певний антиген, у лімфоїдній тканині збільшується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Попередня імунізація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— один із головних факторів посилення і прискорення імунної відповіді, бо спричинює збільшення кількості стимульованих цим антигеном клітин.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800080"/>
                </a:solidFill>
                <a:latin typeface="Arial"/>
              </a:rPr>
              <a:t>Імунна пам'ять </a:t>
            </a:r>
            <a:r>
              <a:rPr b="1" lang="ru-RU" sz="1800" spc="-1" strike="noStrike">
                <a:latin typeface="Arial"/>
              </a:rPr>
              <a:t>у людини може зберігатися впродовж життя лімфоцитів імунної пам'яті до 10 років, а іноді впродовж усього життя.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Для імунної системи організму людини характерні високий ступінь автономності в розпізнаванні й елімінації генетично чужорідних клітин та субстанцій. Разом з тим вона перебуває під складним впливом нервових й ендокринних впливів, що забезпечує гармонійне функціонування всього організму.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rcRect l="8379" t="15253" r="34134" b="9106"/>
          <a:stretch/>
        </p:blipFill>
        <p:spPr>
          <a:xfrm>
            <a:off x="360000" y="181440"/>
            <a:ext cx="8610840" cy="636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Application>LibreOffice/6.2.2.2$Windows_X86_64 LibreOffice_project/2b840030fec2aae0fd2658d8d4f9548af4e3518d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2020-10-28T15:29:31Z</dcterms:created>
  <dc:creator>Oleksandra Bekasova</dc:creator>
  <dc:description/>
  <dc:language>ru-RU</dc:language>
  <cp:lastModifiedBy/>
  <dcterms:modified xsi:type="dcterms:W3CDTF">2022-04-02T19:47:16Z</dcterms:modified>
  <cp:revision>75</cp:revision>
  <dc:subject/>
  <dc:title>Запорізький національний університет, кафедра фізіології, імунології і біохімії з курсом цивільного захисту та медицини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