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75"/>
  </p:notesMasterIdLst>
  <p:sldIdLst>
    <p:sldId id="256" r:id="rId2"/>
    <p:sldId id="259" r:id="rId3"/>
    <p:sldId id="270" r:id="rId4"/>
    <p:sldId id="265" r:id="rId5"/>
    <p:sldId id="269" r:id="rId6"/>
    <p:sldId id="260" r:id="rId7"/>
    <p:sldId id="267" r:id="rId8"/>
    <p:sldId id="258" r:id="rId9"/>
    <p:sldId id="289" r:id="rId10"/>
    <p:sldId id="290" r:id="rId11"/>
    <p:sldId id="291" r:id="rId12"/>
    <p:sldId id="292" r:id="rId13"/>
    <p:sldId id="266" r:id="rId14"/>
    <p:sldId id="273" r:id="rId15"/>
    <p:sldId id="293" r:id="rId16"/>
    <p:sldId id="295" r:id="rId17"/>
    <p:sldId id="296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262" r:id="rId26"/>
    <p:sldId id="305" r:id="rId27"/>
    <p:sldId id="282" r:id="rId28"/>
    <p:sldId id="283" r:id="rId29"/>
    <p:sldId id="306" r:id="rId30"/>
    <p:sldId id="284" r:id="rId31"/>
    <p:sldId id="307" r:id="rId32"/>
    <p:sldId id="285" r:id="rId33"/>
    <p:sldId id="297" r:id="rId34"/>
    <p:sldId id="281" r:id="rId35"/>
    <p:sldId id="278" r:id="rId36"/>
    <p:sldId id="308" r:id="rId37"/>
    <p:sldId id="263" r:id="rId38"/>
    <p:sldId id="286" r:id="rId39"/>
    <p:sldId id="287" r:id="rId40"/>
    <p:sldId id="288" r:id="rId41"/>
    <p:sldId id="309" r:id="rId42"/>
    <p:sldId id="310" r:id="rId43"/>
    <p:sldId id="279" r:id="rId44"/>
    <p:sldId id="311" r:id="rId45"/>
    <p:sldId id="264" r:id="rId46"/>
    <p:sldId id="312" r:id="rId47"/>
    <p:sldId id="313" r:id="rId48"/>
    <p:sldId id="314" r:id="rId49"/>
    <p:sldId id="315" r:id="rId50"/>
    <p:sldId id="316" r:id="rId51"/>
    <p:sldId id="280" r:id="rId52"/>
    <p:sldId id="294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275" r:id="rId73"/>
    <p:sldId id="274" r:id="rId74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86D95-96F8-403E-9EBE-F5C9E9038AF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ED3553-A29E-4BCE-A35F-BD0EDEC38566}">
      <dgm:prSet/>
      <dgm:spPr/>
      <dgm:t>
        <a:bodyPr/>
        <a:lstStyle/>
        <a:p>
          <a:r>
            <a:rPr lang="uk-UA" b="1" dirty="0"/>
            <a:t>Підклас  </a:t>
          </a:r>
          <a:r>
            <a:rPr lang="uk-UA" dirty="0"/>
            <a:t>                          </a:t>
          </a:r>
          <a:r>
            <a:rPr lang="uk-UA" dirty="0" err="1"/>
            <a:t>Еуаскоміцети</a:t>
          </a:r>
          <a:r>
            <a:rPr lang="uk-UA" i="1" dirty="0"/>
            <a:t>  </a:t>
          </a:r>
          <a:r>
            <a:rPr lang="uk-UA" dirty="0"/>
            <a:t>                                    </a:t>
          </a:r>
          <a:r>
            <a:rPr lang="en-US" i="1" dirty="0" err="1"/>
            <a:t>Euascomycetidae</a:t>
          </a:r>
          <a:endParaRPr lang="en-US" dirty="0"/>
        </a:p>
      </dgm:t>
    </dgm:pt>
    <dgm:pt modelId="{1E3FFCB8-6FAB-4AD9-A249-A1BB26AD4983}" type="parTrans" cxnId="{AE8E404B-75C9-4CCA-94E3-A156C545EC8A}">
      <dgm:prSet/>
      <dgm:spPr/>
      <dgm:t>
        <a:bodyPr/>
        <a:lstStyle/>
        <a:p>
          <a:endParaRPr lang="en-US"/>
        </a:p>
      </dgm:t>
    </dgm:pt>
    <dgm:pt modelId="{6FC1FE82-0E95-4C61-A2DB-C522BB886F96}" type="sibTrans" cxnId="{AE8E404B-75C9-4CCA-94E3-A156C545EC8A}">
      <dgm:prSet/>
      <dgm:spPr/>
      <dgm:t>
        <a:bodyPr/>
        <a:lstStyle/>
        <a:p>
          <a:endParaRPr lang="en-US"/>
        </a:p>
      </dgm:t>
    </dgm:pt>
    <dgm:pt modelId="{B6BB1281-FCF3-432E-9A73-E624ABF2D4C6}">
      <dgm:prSet/>
      <dgm:spPr/>
      <dgm:t>
        <a:bodyPr/>
        <a:lstStyle/>
        <a:p>
          <a:r>
            <a:rPr lang="uk-UA" i="1"/>
            <a:t>Група порядків</a:t>
          </a:r>
          <a:r>
            <a:rPr lang="uk-UA"/>
            <a:t> </a:t>
          </a:r>
          <a:r>
            <a:rPr lang="en-US"/>
            <a:t>                </a:t>
          </a:r>
        </a:p>
      </dgm:t>
    </dgm:pt>
    <dgm:pt modelId="{F2F6737E-9BB8-410D-84C4-8614C8990EFF}" type="parTrans" cxnId="{04F6E569-52FD-473D-9F4F-6B26AFA3EDD3}">
      <dgm:prSet/>
      <dgm:spPr/>
      <dgm:t>
        <a:bodyPr/>
        <a:lstStyle/>
        <a:p>
          <a:endParaRPr lang="en-US"/>
        </a:p>
      </dgm:t>
    </dgm:pt>
    <dgm:pt modelId="{0694FE79-7398-45A8-B022-83CAD8AFDA4B}" type="sibTrans" cxnId="{04F6E569-52FD-473D-9F4F-6B26AFA3EDD3}">
      <dgm:prSet/>
      <dgm:spPr/>
      <dgm:t>
        <a:bodyPr/>
        <a:lstStyle/>
        <a:p>
          <a:endParaRPr lang="en-US"/>
        </a:p>
      </dgm:t>
    </dgm:pt>
    <dgm:pt modelId="{9FC46B3D-0CAE-48E6-AF5A-36DF6B6B55C3}">
      <dgm:prSet/>
      <dgm:spPr/>
      <dgm:t>
        <a:bodyPr/>
        <a:lstStyle/>
        <a:p>
          <a:r>
            <a:rPr lang="en-US" i="1" dirty="0" err="1"/>
            <a:t>Plectomycetiidae</a:t>
          </a:r>
          <a:r>
            <a:rPr lang="en-US" i="1" dirty="0"/>
            <a:t>             </a:t>
          </a:r>
          <a:r>
            <a:rPr lang="uk-UA" i="1" dirty="0" err="1"/>
            <a:t>Плектоміцети</a:t>
          </a:r>
          <a:endParaRPr lang="en-US" dirty="0"/>
        </a:p>
      </dgm:t>
    </dgm:pt>
    <dgm:pt modelId="{8C34B6D1-863D-4ECA-9670-8EE3796C87B5}" type="parTrans" cxnId="{87CA4BBD-BBDA-4573-A3DD-FA8F52F86B6C}">
      <dgm:prSet/>
      <dgm:spPr/>
      <dgm:t>
        <a:bodyPr/>
        <a:lstStyle/>
        <a:p>
          <a:endParaRPr lang="en-US"/>
        </a:p>
      </dgm:t>
    </dgm:pt>
    <dgm:pt modelId="{B3B50FA0-3457-4F64-9DB0-EF5D71A54BF5}" type="sibTrans" cxnId="{87CA4BBD-BBDA-4573-A3DD-FA8F52F86B6C}">
      <dgm:prSet/>
      <dgm:spPr/>
      <dgm:t>
        <a:bodyPr/>
        <a:lstStyle/>
        <a:p>
          <a:endParaRPr lang="en-US"/>
        </a:p>
      </dgm:t>
    </dgm:pt>
    <dgm:pt modelId="{65E3E050-A346-406A-9DAB-272FE85A8146}">
      <dgm:prSet/>
      <dgm:spPr/>
      <dgm:t>
        <a:bodyPr/>
        <a:lstStyle/>
        <a:p>
          <a:r>
            <a:rPr lang="uk-UA" b="1"/>
            <a:t>Порядок</a:t>
          </a:r>
          <a:r>
            <a:rPr lang="uk-UA"/>
            <a:t>                          Еуроцієві                                             </a:t>
          </a:r>
          <a:r>
            <a:rPr lang="en-US" i="1"/>
            <a:t>Eurotiales</a:t>
          </a:r>
          <a:endParaRPr lang="en-US"/>
        </a:p>
      </dgm:t>
    </dgm:pt>
    <dgm:pt modelId="{D7EE9405-A76C-46E9-8C51-90CD95EDD8F8}" type="parTrans" cxnId="{407636C6-15B1-4129-8B43-6A04D3AF4AB0}">
      <dgm:prSet/>
      <dgm:spPr/>
      <dgm:t>
        <a:bodyPr/>
        <a:lstStyle/>
        <a:p>
          <a:endParaRPr lang="en-US"/>
        </a:p>
      </dgm:t>
    </dgm:pt>
    <dgm:pt modelId="{839A0EDC-A607-45ED-8D31-FE34507F16F1}" type="sibTrans" cxnId="{407636C6-15B1-4129-8B43-6A04D3AF4AB0}">
      <dgm:prSet/>
      <dgm:spPr/>
      <dgm:t>
        <a:bodyPr/>
        <a:lstStyle/>
        <a:p>
          <a:endParaRPr lang="en-US"/>
        </a:p>
      </dgm:t>
    </dgm:pt>
    <dgm:pt modelId="{7B199883-FDDC-44CE-A794-530051DE5CB3}">
      <dgm:prSet/>
      <dgm:spPr/>
      <dgm:t>
        <a:bodyPr/>
        <a:lstStyle/>
        <a:p>
          <a:r>
            <a:rPr lang="uk-UA" b="1"/>
            <a:t>Рід</a:t>
          </a:r>
          <a:r>
            <a:rPr lang="uk-UA"/>
            <a:t> </a:t>
          </a:r>
          <a:r>
            <a:rPr lang="en-US"/>
            <a:t>                                </a:t>
          </a:r>
          <a:r>
            <a:rPr lang="uk-UA"/>
            <a:t>Аспергіл                                              </a:t>
          </a:r>
          <a:r>
            <a:rPr lang="en-US" i="1"/>
            <a:t>Aspergillus</a:t>
          </a:r>
          <a:endParaRPr lang="en-US"/>
        </a:p>
      </dgm:t>
    </dgm:pt>
    <dgm:pt modelId="{2A9A63EB-9F97-4DEA-92D1-DC54C68CB249}" type="parTrans" cxnId="{B560BA22-17CE-4612-9D26-F607D80E5942}">
      <dgm:prSet/>
      <dgm:spPr/>
      <dgm:t>
        <a:bodyPr/>
        <a:lstStyle/>
        <a:p>
          <a:endParaRPr lang="en-US"/>
        </a:p>
      </dgm:t>
    </dgm:pt>
    <dgm:pt modelId="{AAA92736-D306-4C03-AF3F-F24397BD3452}" type="sibTrans" cxnId="{B560BA22-17CE-4612-9D26-F607D80E5942}">
      <dgm:prSet/>
      <dgm:spPr/>
      <dgm:t>
        <a:bodyPr/>
        <a:lstStyle/>
        <a:p>
          <a:endParaRPr lang="en-US"/>
        </a:p>
      </dgm:t>
    </dgm:pt>
    <dgm:pt modelId="{474CF003-6713-4CA5-810E-4683F6EB53E1}">
      <dgm:prSet/>
      <dgm:spPr/>
      <dgm:t>
        <a:bodyPr/>
        <a:lstStyle/>
        <a:p>
          <a:r>
            <a:rPr lang="uk-UA"/>
            <a:t>Пеніцил                                                </a:t>
          </a:r>
          <a:r>
            <a:rPr lang="en-US" i="1"/>
            <a:t>Penicillum </a:t>
          </a:r>
          <a:endParaRPr lang="en-US"/>
        </a:p>
      </dgm:t>
    </dgm:pt>
    <dgm:pt modelId="{619D97A4-3AB2-4305-8D66-3F05115C79F2}" type="parTrans" cxnId="{2C21CE29-E7BA-4B02-BF1B-C4595528376E}">
      <dgm:prSet/>
      <dgm:spPr/>
      <dgm:t>
        <a:bodyPr/>
        <a:lstStyle/>
        <a:p>
          <a:endParaRPr lang="en-US"/>
        </a:p>
      </dgm:t>
    </dgm:pt>
    <dgm:pt modelId="{0E6288D5-85D8-4351-93A9-410D9B6B016D}" type="sibTrans" cxnId="{2C21CE29-E7BA-4B02-BF1B-C4595528376E}">
      <dgm:prSet/>
      <dgm:spPr/>
      <dgm:t>
        <a:bodyPr/>
        <a:lstStyle/>
        <a:p>
          <a:endParaRPr lang="en-US"/>
        </a:p>
      </dgm:t>
    </dgm:pt>
    <dgm:pt modelId="{FD33FE20-B648-4682-84ED-35032819D98A}" type="pres">
      <dgm:prSet presAssocID="{AE586D95-96F8-403E-9EBE-F5C9E9038AF7}" presName="linear" presStyleCnt="0">
        <dgm:presLayoutVars>
          <dgm:animLvl val="lvl"/>
          <dgm:resizeHandles val="exact"/>
        </dgm:presLayoutVars>
      </dgm:prSet>
      <dgm:spPr/>
    </dgm:pt>
    <dgm:pt modelId="{CEBC06FF-47C8-432A-A371-969ACCA336A6}" type="pres">
      <dgm:prSet presAssocID="{41ED3553-A29E-4BCE-A35F-BD0EDEC38566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0593406C-22CF-4A56-8A69-2A2DB9E567AF}" type="pres">
      <dgm:prSet presAssocID="{6FC1FE82-0E95-4C61-A2DB-C522BB886F96}" presName="spacer" presStyleCnt="0"/>
      <dgm:spPr/>
    </dgm:pt>
    <dgm:pt modelId="{FF66BB66-C690-4A88-BD11-1BE5B039C95C}" type="pres">
      <dgm:prSet presAssocID="{B6BB1281-FCF3-432E-9A73-E624ABF2D4C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62047A02-6713-4E61-9978-7F53BBD8704C}" type="pres">
      <dgm:prSet presAssocID="{0694FE79-7398-45A8-B022-83CAD8AFDA4B}" presName="spacer" presStyleCnt="0"/>
      <dgm:spPr/>
    </dgm:pt>
    <dgm:pt modelId="{C7519E55-3F61-442D-BA03-D5119691D7DC}" type="pres">
      <dgm:prSet presAssocID="{9FC46B3D-0CAE-48E6-AF5A-36DF6B6B55C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6081A93-8AFF-42BE-8051-4BE4A7FA1415}" type="pres">
      <dgm:prSet presAssocID="{B3B50FA0-3457-4F64-9DB0-EF5D71A54BF5}" presName="spacer" presStyleCnt="0"/>
      <dgm:spPr/>
    </dgm:pt>
    <dgm:pt modelId="{92CE7771-5AF9-4448-A4C0-89DB08B65CCE}" type="pres">
      <dgm:prSet presAssocID="{65E3E050-A346-406A-9DAB-272FE85A8146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17ABF0C6-9B4D-4C63-9D83-846DA9F04F2F}" type="pres">
      <dgm:prSet presAssocID="{839A0EDC-A607-45ED-8D31-FE34507F16F1}" presName="spacer" presStyleCnt="0"/>
      <dgm:spPr/>
    </dgm:pt>
    <dgm:pt modelId="{FE270708-550A-4E70-A4AF-3C7F369ECE6D}" type="pres">
      <dgm:prSet presAssocID="{7B199883-FDDC-44CE-A794-530051DE5CB3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10A7CCE-24E1-4EDC-9CC9-188B7D073C45}" type="pres">
      <dgm:prSet presAssocID="{AAA92736-D306-4C03-AF3F-F24397BD3452}" presName="spacer" presStyleCnt="0"/>
      <dgm:spPr/>
    </dgm:pt>
    <dgm:pt modelId="{F7CBB069-1206-4AF7-8C66-64966C4D8F67}" type="pres">
      <dgm:prSet presAssocID="{474CF003-6713-4CA5-810E-4683F6EB53E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F1DBF0B-95FF-4052-B983-561C3AE4C720}" type="presOf" srcId="{9FC46B3D-0CAE-48E6-AF5A-36DF6B6B55C3}" destId="{C7519E55-3F61-442D-BA03-D5119691D7DC}" srcOrd="0" destOrd="0" presId="urn:microsoft.com/office/officeart/2005/8/layout/vList2"/>
    <dgm:cxn modelId="{B560BA22-17CE-4612-9D26-F607D80E5942}" srcId="{AE586D95-96F8-403E-9EBE-F5C9E9038AF7}" destId="{7B199883-FDDC-44CE-A794-530051DE5CB3}" srcOrd="4" destOrd="0" parTransId="{2A9A63EB-9F97-4DEA-92D1-DC54C68CB249}" sibTransId="{AAA92736-D306-4C03-AF3F-F24397BD3452}"/>
    <dgm:cxn modelId="{2C21CE29-E7BA-4B02-BF1B-C4595528376E}" srcId="{AE586D95-96F8-403E-9EBE-F5C9E9038AF7}" destId="{474CF003-6713-4CA5-810E-4683F6EB53E1}" srcOrd="5" destOrd="0" parTransId="{619D97A4-3AB2-4305-8D66-3F05115C79F2}" sibTransId="{0E6288D5-85D8-4351-93A9-410D9B6B016D}"/>
    <dgm:cxn modelId="{CBF73136-454A-461B-82AB-41BFBF22E904}" type="presOf" srcId="{7B199883-FDDC-44CE-A794-530051DE5CB3}" destId="{FE270708-550A-4E70-A4AF-3C7F369ECE6D}" srcOrd="0" destOrd="0" presId="urn:microsoft.com/office/officeart/2005/8/layout/vList2"/>
    <dgm:cxn modelId="{0335E741-B743-4E63-B8AA-DE65D37077A1}" type="presOf" srcId="{65E3E050-A346-406A-9DAB-272FE85A8146}" destId="{92CE7771-5AF9-4448-A4C0-89DB08B65CCE}" srcOrd="0" destOrd="0" presId="urn:microsoft.com/office/officeart/2005/8/layout/vList2"/>
    <dgm:cxn modelId="{1971B162-6CA6-4B8D-AE8D-060660C62B45}" type="presOf" srcId="{AE586D95-96F8-403E-9EBE-F5C9E9038AF7}" destId="{FD33FE20-B648-4682-84ED-35032819D98A}" srcOrd="0" destOrd="0" presId="urn:microsoft.com/office/officeart/2005/8/layout/vList2"/>
    <dgm:cxn modelId="{04F6E569-52FD-473D-9F4F-6B26AFA3EDD3}" srcId="{AE586D95-96F8-403E-9EBE-F5C9E9038AF7}" destId="{B6BB1281-FCF3-432E-9A73-E624ABF2D4C6}" srcOrd="1" destOrd="0" parTransId="{F2F6737E-9BB8-410D-84C4-8614C8990EFF}" sibTransId="{0694FE79-7398-45A8-B022-83CAD8AFDA4B}"/>
    <dgm:cxn modelId="{AE8E404B-75C9-4CCA-94E3-A156C545EC8A}" srcId="{AE586D95-96F8-403E-9EBE-F5C9E9038AF7}" destId="{41ED3553-A29E-4BCE-A35F-BD0EDEC38566}" srcOrd="0" destOrd="0" parTransId="{1E3FFCB8-6FAB-4AD9-A249-A1BB26AD4983}" sibTransId="{6FC1FE82-0E95-4C61-A2DB-C522BB886F96}"/>
    <dgm:cxn modelId="{961A4053-4887-4E3B-BFB2-B990228E3EC2}" type="presOf" srcId="{41ED3553-A29E-4BCE-A35F-BD0EDEC38566}" destId="{CEBC06FF-47C8-432A-A371-969ACCA336A6}" srcOrd="0" destOrd="0" presId="urn:microsoft.com/office/officeart/2005/8/layout/vList2"/>
    <dgm:cxn modelId="{AC957AA9-7DF8-4256-AD9C-BBB4E7E2C0F4}" type="presOf" srcId="{B6BB1281-FCF3-432E-9A73-E624ABF2D4C6}" destId="{FF66BB66-C690-4A88-BD11-1BE5B039C95C}" srcOrd="0" destOrd="0" presId="urn:microsoft.com/office/officeart/2005/8/layout/vList2"/>
    <dgm:cxn modelId="{87CA4BBD-BBDA-4573-A3DD-FA8F52F86B6C}" srcId="{AE586D95-96F8-403E-9EBE-F5C9E9038AF7}" destId="{9FC46B3D-0CAE-48E6-AF5A-36DF6B6B55C3}" srcOrd="2" destOrd="0" parTransId="{8C34B6D1-863D-4ECA-9670-8EE3796C87B5}" sibTransId="{B3B50FA0-3457-4F64-9DB0-EF5D71A54BF5}"/>
    <dgm:cxn modelId="{407636C6-15B1-4129-8B43-6A04D3AF4AB0}" srcId="{AE586D95-96F8-403E-9EBE-F5C9E9038AF7}" destId="{65E3E050-A346-406A-9DAB-272FE85A8146}" srcOrd="3" destOrd="0" parTransId="{D7EE9405-A76C-46E9-8C51-90CD95EDD8F8}" sibTransId="{839A0EDC-A607-45ED-8D31-FE34507F16F1}"/>
    <dgm:cxn modelId="{7E75D0EA-44EF-4E60-84A8-1FF395828408}" type="presOf" srcId="{474CF003-6713-4CA5-810E-4683F6EB53E1}" destId="{F7CBB069-1206-4AF7-8C66-64966C4D8F67}" srcOrd="0" destOrd="0" presId="urn:microsoft.com/office/officeart/2005/8/layout/vList2"/>
    <dgm:cxn modelId="{B4CFDE03-1D1D-4452-9C97-78870864CB9F}" type="presParOf" srcId="{FD33FE20-B648-4682-84ED-35032819D98A}" destId="{CEBC06FF-47C8-432A-A371-969ACCA336A6}" srcOrd="0" destOrd="0" presId="urn:microsoft.com/office/officeart/2005/8/layout/vList2"/>
    <dgm:cxn modelId="{7FD7C3C2-960D-4B73-AC9C-2FF682F3A620}" type="presParOf" srcId="{FD33FE20-B648-4682-84ED-35032819D98A}" destId="{0593406C-22CF-4A56-8A69-2A2DB9E567AF}" srcOrd="1" destOrd="0" presId="urn:microsoft.com/office/officeart/2005/8/layout/vList2"/>
    <dgm:cxn modelId="{2E64CD02-63DD-4C82-A5E8-4767E436C596}" type="presParOf" srcId="{FD33FE20-B648-4682-84ED-35032819D98A}" destId="{FF66BB66-C690-4A88-BD11-1BE5B039C95C}" srcOrd="2" destOrd="0" presId="urn:microsoft.com/office/officeart/2005/8/layout/vList2"/>
    <dgm:cxn modelId="{A5D172E7-D2A9-4B94-ABE6-90E21FEBE216}" type="presParOf" srcId="{FD33FE20-B648-4682-84ED-35032819D98A}" destId="{62047A02-6713-4E61-9978-7F53BBD8704C}" srcOrd="3" destOrd="0" presId="urn:microsoft.com/office/officeart/2005/8/layout/vList2"/>
    <dgm:cxn modelId="{F4DEDF3B-4527-4F1F-8374-E473C0BC28D3}" type="presParOf" srcId="{FD33FE20-B648-4682-84ED-35032819D98A}" destId="{C7519E55-3F61-442D-BA03-D5119691D7DC}" srcOrd="4" destOrd="0" presId="urn:microsoft.com/office/officeart/2005/8/layout/vList2"/>
    <dgm:cxn modelId="{6B3BBF43-A35C-4924-B344-883E9F9C40CC}" type="presParOf" srcId="{FD33FE20-B648-4682-84ED-35032819D98A}" destId="{56081A93-8AFF-42BE-8051-4BE4A7FA1415}" srcOrd="5" destOrd="0" presId="urn:microsoft.com/office/officeart/2005/8/layout/vList2"/>
    <dgm:cxn modelId="{A10547CC-2137-4ECF-A2AF-980FCC1DD972}" type="presParOf" srcId="{FD33FE20-B648-4682-84ED-35032819D98A}" destId="{92CE7771-5AF9-4448-A4C0-89DB08B65CCE}" srcOrd="6" destOrd="0" presId="urn:microsoft.com/office/officeart/2005/8/layout/vList2"/>
    <dgm:cxn modelId="{C624FCA8-0584-4954-AE7A-E9560C6AEBA6}" type="presParOf" srcId="{FD33FE20-B648-4682-84ED-35032819D98A}" destId="{17ABF0C6-9B4D-4C63-9D83-846DA9F04F2F}" srcOrd="7" destOrd="0" presId="urn:microsoft.com/office/officeart/2005/8/layout/vList2"/>
    <dgm:cxn modelId="{CC21868E-2574-4CB9-AA6A-AC5F6F179A7B}" type="presParOf" srcId="{FD33FE20-B648-4682-84ED-35032819D98A}" destId="{FE270708-550A-4E70-A4AF-3C7F369ECE6D}" srcOrd="8" destOrd="0" presId="urn:microsoft.com/office/officeart/2005/8/layout/vList2"/>
    <dgm:cxn modelId="{B3B52B88-E25E-4BF7-B601-63514B7F2EA9}" type="presParOf" srcId="{FD33FE20-B648-4682-84ED-35032819D98A}" destId="{410A7CCE-24E1-4EDC-9CC9-188B7D073C45}" srcOrd="9" destOrd="0" presId="urn:microsoft.com/office/officeart/2005/8/layout/vList2"/>
    <dgm:cxn modelId="{8F27011D-CDB0-4EB9-83D4-6494E59781AC}" type="presParOf" srcId="{FD33FE20-B648-4682-84ED-35032819D98A}" destId="{F7CBB069-1206-4AF7-8C66-64966C4D8F67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BC06FF-47C8-432A-A371-969ACCA336A6}">
      <dsp:nvSpPr>
        <dsp:cNvPr id="0" name=""/>
        <dsp:cNvSpPr/>
      </dsp:nvSpPr>
      <dsp:spPr>
        <a:xfrm>
          <a:off x="0" y="98767"/>
          <a:ext cx="7078426" cy="41769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 dirty="0"/>
            <a:t>Підклас  </a:t>
          </a:r>
          <a:r>
            <a:rPr lang="uk-UA" sz="1700" kern="1200" dirty="0"/>
            <a:t>                          </a:t>
          </a:r>
          <a:r>
            <a:rPr lang="uk-UA" sz="1700" kern="1200" dirty="0" err="1"/>
            <a:t>Еуаскоміцети</a:t>
          </a:r>
          <a:r>
            <a:rPr lang="uk-UA" sz="1700" i="1" kern="1200" dirty="0"/>
            <a:t>  </a:t>
          </a:r>
          <a:r>
            <a:rPr lang="uk-UA" sz="1700" kern="1200" dirty="0"/>
            <a:t>                                    </a:t>
          </a:r>
          <a:r>
            <a:rPr lang="en-US" sz="1700" i="1" kern="1200" dirty="0" err="1"/>
            <a:t>Euascomycetidae</a:t>
          </a:r>
          <a:endParaRPr lang="en-US" sz="1700" kern="1200" dirty="0"/>
        </a:p>
      </dsp:txBody>
      <dsp:txXfrm>
        <a:off x="20390" y="119157"/>
        <a:ext cx="7037646" cy="376910"/>
      </dsp:txXfrm>
    </dsp:sp>
    <dsp:sp modelId="{FF66BB66-C690-4A88-BD11-1BE5B039C95C}">
      <dsp:nvSpPr>
        <dsp:cNvPr id="0" name=""/>
        <dsp:cNvSpPr/>
      </dsp:nvSpPr>
      <dsp:spPr>
        <a:xfrm>
          <a:off x="0" y="565417"/>
          <a:ext cx="7078426" cy="417690"/>
        </a:xfrm>
        <a:prstGeom prst="roundRect">
          <a:avLst/>
        </a:prstGeom>
        <a:solidFill>
          <a:schemeClr val="accent2">
            <a:hueOff val="602688"/>
            <a:satOff val="1252"/>
            <a:lumOff val="98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i="1" kern="1200"/>
            <a:t>Група порядків</a:t>
          </a:r>
          <a:r>
            <a:rPr lang="uk-UA" sz="1700" kern="1200"/>
            <a:t> </a:t>
          </a:r>
          <a:r>
            <a:rPr lang="en-US" sz="1700" kern="1200"/>
            <a:t>                </a:t>
          </a:r>
        </a:p>
      </dsp:txBody>
      <dsp:txXfrm>
        <a:off x="20390" y="585807"/>
        <a:ext cx="7037646" cy="376910"/>
      </dsp:txXfrm>
    </dsp:sp>
    <dsp:sp modelId="{C7519E55-3F61-442D-BA03-D5119691D7DC}">
      <dsp:nvSpPr>
        <dsp:cNvPr id="0" name=""/>
        <dsp:cNvSpPr/>
      </dsp:nvSpPr>
      <dsp:spPr>
        <a:xfrm>
          <a:off x="0" y="1032067"/>
          <a:ext cx="7078426" cy="417690"/>
        </a:xfrm>
        <a:prstGeom prst="roundRect">
          <a:avLst/>
        </a:prstGeom>
        <a:solidFill>
          <a:schemeClr val="accent2">
            <a:hueOff val="1205376"/>
            <a:satOff val="2504"/>
            <a:lumOff val="19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 dirty="0" err="1"/>
            <a:t>Plectomycetiidae</a:t>
          </a:r>
          <a:r>
            <a:rPr lang="en-US" sz="1700" i="1" kern="1200" dirty="0"/>
            <a:t>             </a:t>
          </a:r>
          <a:r>
            <a:rPr lang="uk-UA" sz="1700" i="1" kern="1200" dirty="0" err="1"/>
            <a:t>Плектоміцети</a:t>
          </a:r>
          <a:endParaRPr lang="en-US" sz="1700" kern="1200" dirty="0"/>
        </a:p>
      </dsp:txBody>
      <dsp:txXfrm>
        <a:off x="20390" y="1052457"/>
        <a:ext cx="7037646" cy="376910"/>
      </dsp:txXfrm>
    </dsp:sp>
    <dsp:sp modelId="{92CE7771-5AF9-4448-A4C0-89DB08B65CCE}">
      <dsp:nvSpPr>
        <dsp:cNvPr id="0" name=""/>
        <dsp:cNvSpPr/>
      </dsp:nvSpPr>
      <dsp:spPr>
        <a:xfrm>
          <a:off x="0" y="1498717"/>
          <a:ext cx="7078426" cy="417690"/>
        </a:xfrm>
        <a:prstGeom prst="roundRect">
          <a:avLst/>
        </a:prstGeom>
        <a:solidFill>
          <a:schemeClr val="accent2">
            <a:hueOff val="1808064"/>
            <a:satOff val="3757"/>
            <a:lumOff val="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/>
            <a:t>Порядок</a:t>
          </a:r>
          <a:r>
            <a:rPr lang="uk-UA" sz="1700" kern="1200"/>
            <a:t>                          Еуроцієві                                             </a:t>
          </a:r>
          <a:r>
            <a:rPr lang="en-US" sz="1700" i="1" kern="1200"/>
            <a:t>Eurotiales</a:t>
          </a:r>
          <a:endParaRPr lang="en-US" sz="1700" kern="1200"/>
        </a:p>
      </dsp:txBody>
      <dsp:txXfrm>
        <a:off x="20390" y="1519107"/>
        <a:ext cx="7037646" cy="376910"/>
      </dsp:txXfrm>
    </dsp:sp>
    <dsp:sp modelId="{FE270708-550A-4E70-A4AF-3C7F369ECE6D}">
      <dsp:nvSpPr>
        <dsp:cNvPr id="0" name=""/>
        <dsp:cNvSpPr/>
      </dsp:nvSpPr>
      <dsp:spPr>
        <a:xfrm>
          <a:off x="0" y="1965367"/>
          <a:ext cx="7078426" cy="417690"/>
        </a:xfrm>
        <a:prstGeom prst="roundRect">
          <a:avLst/>
        </a:prstGeom>
        <a:solidFill>
          <a:schemeClr val="accent2">
            <a:hueOff val="2410752"/>
            <a:satOff val="5009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b="1" kern="1200"/>
            <a:t>Рід</a:t>
          </a:r>
          <a:r>
            <a:rPr lang="uk-UA" sz="1700" kern="1200"/>
            <a:t> </a:t>
          </a:r>
          <a:r>
            <a:rPr lang="en-US" sz="1700" kern="1200"/>
            <a:t>                                </a:t>
          </a:r>
          <a:r>
            <a:rPr lang="uk-UA" sz="1700" kern="1200"/>
            <a:t>Аспергіл                                              </a:t>
          </a:r>
          <a:r>
            <a:rPr lang="en-US" sz="1700" i="1" kern="1200"/>
            <a:t>Aspergillus</a:t>
          </a:r>
          <a:endParaRPr lang="en-US" sz="1700" kern="1200"/>
        </a:p>
      </dsp:txBody>
      <dsp:txXfrm>
        <a:off x="20390" y="1985757"/>
        <a:ext cx="7037646" cy="376910"/>
      </dsp:txXfrm>
    </dsp:sp>
    <dsp:sp modelId="{F7CBB069-1206-4AF7-8C66-64966C4D8F67}">
      <dsp:nvSpPr>
        <dsp:cNvPr id="0" name=""/>
        <dsp:cNvSpPr/>
      </dsp:nvSpPr>
      <dsp:spPr>
        <a:xfrm>
          <a:off x="0" y="2432017"/>
          <a:ext cx="7078426" cy="417690"/>
        </a:xfrm>
        <a:prstGeom prst="roundRect">
          <a:avLst/>
        </a:prstGeom>
        <a:solidFill>
          <a:schemeClr val="accent2">
            <a:hueOff val="3013440"/>
            <a:satOff val="6261"/>
            <a:lumOff val="49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700" kern="1200"/>
            <a:t>Пеніцил                                                </a:t>
          </a:r>
          <a:r>
            <a:rPr lang="en-US" sz="1700" i="1" kern="1200"/>
            <a:t>Penicillum </a:t>
          </a:r>
          <a:endParaRPr lang="en-US" sz="1700" kern="1200"/>
        </a:p>
      </dsp:txBody>
      <dsp:txXfrm>
        <a:off x="20390" y="2452407"/>
        <a:ext cx="7037646" cy="3769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B4CBC-75BF-481F-8979-1193153D6A38}" type="datetimeFigureOut">
              <a:rPr lang="ru-UA" smtClean="0"/>
              <a:t>08.01.2024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481AF5-5520-4463-A2E0-A8B3DB5E8B4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8420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0C87DAA-D3C8-117D-8A0B-C8DD20E54F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654F3F-C35A-4394-A954-A4142FE0B79D}" type="slidenum">
              <a:rPr lang="ru-RU" altLang="ru-UA"/>
              <a:pPr/>
              <a:t>6</a:t>
            </a:fld>
            <a:endParaRPr lang="ru-RU" altLang="ru-UA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D6E183F6-1192-5294-9705-B916A7FB6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19213" y="879475"/>
            <a:ext cx="4219575" cy="3163888"/>
          </a:xfrm>
          <a:solidFill>
            <a:srgbClr val="FFFFFF"/>
          </a:solidFill>
          <a:ln/>
        </p:spPr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3E044447-BD81-C6A7-EF04-22D11D8E40F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ln/>
        </p:spPr>
        <p:txBody>
          <a:bodyPr wrap="none" lIns="83951" tIns="41976" rIns="83951" bIns="41976" anchor="ctr"/>
          <a:lstStyle/>
          <a:p>
            <a:endParaRPr lang="ru-RU" altLang="ru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91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75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47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BE5C75-F63E-5977-0AF0-A387C4D25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C467E8-EB2F-260E-8437-4CB75F8BD5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3FF7ECC-5FAC-3ACE-B1B0-686E62848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A54C5-BE52-EC88-47EF-8145820D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4ADC13-7D69-B09E-9F25-FCCCB968B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CFEF401-B266-5D15-06D6-27BFCE73C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6C882B3E-F337-45AB-B6E8-6BFC8AB41C17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422594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5F8498-5523-14B8-F6FE-6A99B23BC56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8D2B11-53D7-B23D-DBB2-A4BA33CEF34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07FC7B-979B-A439-D5B7-E76B1E1355C8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8108FA28-6178-98C8-B150-FE340AA9AF7B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117601" y="4300539"/>
            <a:ext cx="5027084" cy="17859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FC09E6-6C87-4AAA-5BD3-F70EFAC9FE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7884" y="4300539"/>
            <a:ext cx="5027083" cy="17859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DA30F8-98EF-7BE5-A6C8-CFAF371B70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C2E9786-7CCD-F860-4099-CC5559496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2500AD-9EE2-1565-FBFB-11433EAA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25C1441F-738E-44D9-B0DF-68E90538BBAF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084775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532DF7-1898-B5FF-9222-5D3B97D98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Место для изображения из Интернета 2">
            <a:extLst>
              <a:ext uri="{FF2B5EF4-FFF2-40B4-BE49-F238E27FC236}">
                <a16:creationId xmlns:a16="http://schemas.microsoft.com/office/drawing/2014/main" id="{9D9E08BE-1421-71CB-B738-D1D2B2E6EF79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117601" y="2362201"/>
            <a:ext cx="5027084" cy="3724275"/>
          </a:xfrm>
        </p:spPr>
        <p:txBody>
          <a:bodyPr/>
          <a:lstStyle/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A38E54-6868-19F8-3FA9-0D40AC8D5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47884" y="2362201"/>
            <a:ext cx="5027083" cy="37242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B60740-57DF-47D1-D145-0ED6E5CEC3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8E1DC2E-42C6-88F1-7A92-F3662C53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4E14B8-6AE5-D50A-3872-594940A9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799E6098-389A-4BFA-9D48-463C7E75FD74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402246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CCD2E-A451-C76B-40D0-EE06B6C30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762000"/>
            <a:ext cx="10566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6CB7ED-4D3A-B894-A6E3-56DC9D1305A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17601" y="2362200"/>
            <a:ext cx="5027084" cy="1785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01D7B9-8C90-8654-7FEE-60703C896F9C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347884" y="2362200"/>
            <a:ext cx="5027083" cy="17859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63D8AA0-77C1-6539-4FBC-4188AAF60CC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1117601" y="4300539"/>
            <a:ext cx="10257367" cy="17859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89D3864B-01C0-74F9-BBF2-373F938DC0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251201" y="6248401"/>
            <a:ext cx="284056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191C3553-114D-562E-CFE3-0402E51B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21600" y="6248401"/>
            <a:ext cx="3862917" cy="474663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E2AFA99-40E9-C0E7-EE4F-36F719E1A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4" y="6242050"/>
            <a:ext cx="783167" cy="488950"/>
          </a:xfrm>
        </p:spPr>
        <p:txBody>
          <a:bodyPr/>
          <a:lstStyle>
            <a:lvl1pPr>
              <a:defRPr/>
            </a:lvl1pPr>
          </a:lstStyle>
          <a:p>
            <a:fld id="{D9BA2A36-F5D0-4759-BF1A-8DC23F759C72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22598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BCA48C-36CD-8AF8-0D5C-24B08A5F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73AF8B-7183-4600-D8BC-A0C8A9D70C7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4CBC1B-44E4-DF22-A225-2FCA1AB95261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5E253B3-224D-F61A-1648-650892940F46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D99DF179-3892-4D2D-CF0B-D360BD873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982B921-846A-CAAA-FE09-80051B91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UA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33BE989D-6905-A79B-B0E9-28C6884AA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1573129B-0717-4DB3-9E49-63E3E46ED2C9}" type="slidenum">
              <a:rPr lang="ru-RU" altLang="ru-UA"/>
              <a:pPr/>
              <a:t>‹#›</a:t>
            </a:fld>
            <a:endParaRPr lang="ru-RU" altLang="ru-UA"/>
          </a:p>
        </p:txBody>
      </p:sp>
    </p:spTree>
    <p:extLst>
      <p:ext uri="{BB962C8B-B14F-4D97-AF65-F5344CB8AC3E}">
        <p14:creationId xmlns:p14="http://schemas.microsoft.com/office/powerpoint/2010/main" val="131985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7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11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00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97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5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8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7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11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563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  <p:sldLayoutId id="2147483700" r:id="rId12"/>
    <p:sldLayoutId id="2147483701" r:id="rId13"/>
    <p:sldLayoutId id="2147483702" r:id="rId14"/>
    <p:sldLayoutId id="2147483703" r:id="rId15"/>
    <p:sldLayoutId id="2147483704" r:id="rId16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Chytridiomycota" TargetMode="External"/><Relationship Id="rId2" Type="http://schemas.openxmlformats.org/officeDocument/2006/relationships/hyperlink" Target="http://en.wikipedia.org/wiki/Fungi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g"/><Relationship Id="rId5" Type="http://schemas.openxmlformats.org/officeDocument/2006/relationships/image" Target="../media/image26.png"/><Relationship Id="rId4" Type="http://schemas.openxmlformats.org/officeDocument/2006/relationships/hyperlink" Target="http://en.wikipedia.org/wiki/Chytridiale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jp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8.jpeg"/><Relationship Id="rId7" Type="http://schemas.openxmlformats.org/officeDocument/2006/relationships/image" Target="../media/image51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2.jp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2.jpg"/><Relationship Id="rId4" Type="http://schemas.openxmlformats.org/officeDocument/2006/relationships/image" Target="../media/image7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jp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111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G"/><Relationship Id="rId4" Type="http://schemas.openxmlformats.org/officeDocument/2006/relationships/image" Target="../media/image12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jpg"/><Relationship Id="rId4" Type="http://schemas.openxmlformats.org/officeDocument/2006/relationships/image" Target="../media/image13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gif"/><Relationship Id="rId4" Type="http://schemas.openxmlformats.org/officeDocument/2006/relationships/image" Target="../media/image13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g"/><Relationship Id="rId5" Type="http://schemas.openxmlformats.org/officeDocument/2006/relationships/image" Target="../media/image136.JPG"/><Relationship Id="rId4" Type="http://schemas.openxmlformats.org/officeDocument/2006/relationships/image" Target="../media/image50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Цветные карандаши внутри карандаша, которая находится вверху таблицы &quot;дерево&quot;">
            <a:extLst>
              <a:ext uri="{FF2B5EF4-FFF2-40B4-BE49-F238E27FC236}">
                <a16:creationId xmlns:a16="http://schemas.microsoft.com/office/drawing/2014/main" id="{D875CB75-2D3C-51EF-DB71-D0EA90E6E2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20" y="10449"/>
            <a:ext cx="12191980" cy="685642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6634BB-D84A-CE1F-A5C9-AF706DC15AE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211388"/>
            <a:ext cx="7128588" cy="1425575"/>
          </a:xfrm>
        </p:spPr>
        <p:txBody>
          <a:bodyPr anchor="b">
            <a:no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Загальний огляд нижчих грибів. Загальний огляд ВИЩИХ грибів</a:t>
            </a:r>
            <a:endParaRPr lang="ru-UA" sz="24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DFC18-B83C-CF44-5B92-439BBFB301F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67951" y="5518701"/>
            <a:ext cx="3048000" cy="8778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err="1">
                <a:solidFill>
                  <a:schemeClr val="bg1"/>
                </a:solidFill>
              </a:rPr>
              <a:t>Ботаніка</a:t>
            </a:r>
            <a:r>
              <a:rPr lang="ru-RU" sz="2400" b="1" dirty="0">
                <a:solidFill>
                  <a:schemeClr val="bg1"/>
                </a:solidFill>
              </a:rPr>
              <a:t> 2023-24</a:t>
            </a:r>
            <a:endParaRPr lang="ru-UA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AC04BF7-C40F-646D-EF73-0B9584766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91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utoShape 2">
            <a:extLst>
              <a:ext uri="{FF2B5EF4-FFF2-40B4-BE49-F238E27FC236}">
                <a16:creationId xmlns:a16="http://schemas.microsoft.com/office/drawing/2014/main" id="{A2C9A03B-97F3-5039-BE6B-B34028B409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altLang="ru-UA" sz="3200" dirty="0"/>
              <a:t>НИЖЧІ:</a:t>
            </a:r>
            <a:br>
              <a:rPr lang="uk-UA" altLang="ru-UA" sz="3200" dirty="0"/>
            </a:br>
            <a:endParaRPr lang="ru-RU" altLang="ru-UA" sz="3200" dirty="0"/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781DD220-769A-9BB9-4D79-A7176AC0F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altLang="ru-UA" sz="2400" dirty="0"/>
              <a:t>Відділ- </a:t>
            </a:r>
            <a:r>
              <a:rPr lang="en-US" altLang="ru-UA" sz="2400" dirty="0"/>
              <a:t>Chytridiomycota</a:t>
            </a:r>
            <a:endParaRPr lang="uk-UA" altLang="ru-UA" sz="2400" dirty="0"/>
          </a:p>
          <a:p>
            <a:r>
              <a:rPr lang="uk-UA" altLang="ru-UA" sz="2400" dirty="0"/>
              <a:t> Клас </a:t>
            </a:r>
            <a:r>
              <a:rPr lang="uk-UA" altLang="ru-UA" sz="2400" dirty="0" err="1"/>
              <a:t>Хітрідіоміцети</a:t>
            </a:r>
            <a:r>
              <a:rPr lang="en-US" altLang="ru-UA" sz="2400" dirty="0"/>
              <a:t>- </a:t>
            </a:r>
            <a:r>
              <a:rPr lang="en-US" altLang="ru-UA" sz="2400" dirty="0" err="1"/>
              <a:t>Chytridiomycetes</a:t>
            </a:r>
            <a:endParaRPr lang="uk-UA" altLang="ru-UA" sz="2400" dirty="0"/>
          </a:p>
          <a:p>
            <a:r>
              <a:rPr lang="uk-UA" altLang="ru-UA" sz="2400" dirty="0"/>
              <a:t> Відділ </a:t>
            </a:r>
            <a:r>
              <a:rPr lang="en-US" altLang="ru-UA" sz="2400" dirty="0" err="1"/>
              <a:t>Oomycota</a:t>
            </a:r>
            <a:endParaRPr lang="uk-UA" altLang="ru-UA" sz="2400" dirty="0"/>
          </a:p>
          <a:p>
            <a:r>
              <a:rPr lang="uk-UA" altLang="ru-UA" sz="2400" dirty="0"/>
              <a:t>Клас Ооміцети</a:t>
            </a:r>
            <a:r>
              <a:rPr lang="en-US" altLang="ru-UA" sz="2400" dirty="0"/>
              <a:t> -Oomycetes</a:t>
            </a:r>
            <a:endParaRPr lang="uk-UA" altLang="ru-UA" sz="2400" dirty="0"/>
          </a:p>
          <a:p>
            <a:r>
              <a:rPr lang="uk-UA" altLang="ru-UA" sz="2400" dirty="0"/>
              <a:t>Відділ- </a:t>
            </a:r>
            <a:r>
              <a:rPr lang="en-US" altLang="ru-UA" sz="2400" dirty="0"/>
              <a:t>Zygomycota</a:t>
            </a:r>
          </a:p>
          <a:p>
            <a:r>
              <a:rPr lang="en-US" altLang="ru-UA" sz="2400" dirty="0"/>
              <a:t> </a:t>
            </a:r>
            <a:r>
              <a:rPr lang="uk-UA" altLang="ru-UA" sz="2400" dirty="0"/>
              <a:t>Клас Зигоміцети- </a:t>
            </a:r>
            <a:r>
              <a:rPr lang="en-US" altLang="ru-UA" sz="2400" dirty="0"/>
              <a:t>Zygomycetes </a:t>
            </a:r>
            <a:endParaRPr lang="ru-RU" altLang="ru-UA" sz="2400" dirty="0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7492B40-191A-FD5C-854B-239644C49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Содержимое 2">
            <a:extLst>
              <a:ext uri="{FF2B5EF4-FFF2-40B4-BE49-F238E27FC236}">
                <a16:creationId xmlns:a16="http://schemas.microsoft.com/office/drawing/2014/main" id="{76B87075-A626-1EFB-BA1E-A285A95132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010526" y="126910"/>
            <a:ext cx="3890010" cy="6319610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uk-UA" altLang="ru-UA" sz="2600" b="1" i="1" dirty="0"/>
              <a:t>    Загальна характеристика нижчих грибів</a:t>
            </a:r>
            <a:endParaRPr lang="ru-RU" altLang="ru-UA" sz="2600" dirty="0"/>
          </a:p>
          <a:p>
            <a:pPr>
              <a:buFont typeface="Wingdings" panose="05000000000000000000" pitchFamily="2" charset="2"/>
              <a:buNone/>
            </a:pPr>
            <a:r>
              <a:rPr lang="uk-UA" altLang="ru-UA" sz="2600" i="1" dirty="0"/>
              <a:t>      1. </a:t>
            </a:r>
            <a:r>
              <a:rPr lang="uk-UA" altLang="ru-UA" sz="2600" dirty="0"/>
              <a:t>Характерною рисою нижчих грибів є те, що вони мають одноклітинні і гіфи грибниці. Вони мають невеликі розміри і їх зазвичай не видно і неозброєним оком. Але коли настає пора розмножуватися, то ці гриби утворюють спорангії зі спорами, які добре помітні. Наприклад, у фітофтори, їх можна побачити під ураженим листком. А у мукора на білій "шапці", який утворює гриб на поверхні хліба, з'являються чорні цятки, які також є спорангіями зі спорами</a:t>
            </a:r>
            <a:endParaRPr lang="ru-RU" altLang="ru-UA" sz="2600" dirty="0"/>
          </a:p>
          <a:p>
            <a:endParaRPr lang="ru-RU" altLang="ru-UA" sz="1400" dirty="0"/>
          </a:p>
        </p:txBody>
      </p:sp>
      <p:pic>
        <p:nvPicPr>
          <p:cNvPr id="61443" name="Рисунок 7" descr="natek_7_7.jpg">
            <a:extLst>
              <a:ext uri="{FF2B5EF4-FFF2-40B4-BE49-F238E27FC236}">
                <a16:creationId xmlns:a16="http://schemas.microsoft.com/office/drawing/2014/main" id="{DEF1081A-70DF-ECEE-F84D-E8181037D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" y="981166"/>
            <a:ext cx="2922791" cy="219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 descr="natek_8_7.jpg">
            <a:extLst>
              <a:ext uri="{FF2B5EF4-FFF2-40B4-BE49-F238E27FC236}">
                <a16:creationId xmlns:a16="http://schemas.microsoft.com/office/drawing/2014/main" id="{89262BBB-2DC7-E813-AF5F-48F7E4C51C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4" y="3352558"/>
            <a:ext cx="2922791" cy="2192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p02_2.jpg">
            <a:extLst>
              <a:ext uri="{FF2B5EF4-FFF2-40B4-BE49-F238E27FC236}">
                <a16:creationId xmlns:a16="http://schemas.microsoft.com/office/drawing/2014/main" id="{F8E86FFB-543F-5E2E-FB4C-B3486F58D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497" y="37272"/>
            <a:ext cx="2122488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04_10_2_4.jpg">
            <a:extLst>
              <a:ext uri="{FF2B5EF4-FFF2-40B4-BE49-F238E27FC236}">
                <a16:creationId xmlns:a16="http://schemas.microsoft.com/office/drawing/2014/main" id="{069EEEA7-2BF3-DA61-EC88-C996903ADB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9" y="79466"/>
            <a:ext cx="2540000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2-tablitsa_06.jpg">
            <a:extLst>
              <a:ext uri="{FF2B5EF4-FFF2-40B4-BE49-F238E27FC236}">
                <a16:creationId xmlns:a16="http://schemas.microsoft.com/office/drawing/2014/main" id="{8876A115-EEDF-7EF9-4557-E78B4DA74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469" y="2020729"/>
            <a:ext cx="3259138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Рисунок 10" descr="21-3.jpg">
            <a:extLst>
              <a:ext uri="{FF2B5EF4-FFF2-40B4-BE49-F238E27FC236}">
                <a16:creationId xmlns:a16="http://schemas.microsoft.com/office/drawing/2014/main" id="{8F6A0305-FC7B-0F19-1D90-C1633E891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49" y="5082766"/>
            <a:ext cx="2121634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E54F656-4856-0D89-B20D-0CE0A33DEB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Содержимое 2">
            <a:extLst>
              <a:ext uri="{FF2B5EF4-FFF2-40B4-BE49-F238E27FC236}">
                <a16:creationId xmlns:a16="http://schemas.microsoft.com/office/drawing/2014/main" id="{5CC9F066-91A2-7D5B-2366-4F797C8F2EC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739062" y="500062"/>
            <a:ext cx="4102417" cy="6037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altLang="ru-UA" sz="2400" dirty="0"/>
              <a:t>До нижчих грибів належить також велика кількість грибів-паразитів. Гак, </a:t>
            </a:r>
            <a:r>
              <a:rPr lang="uk-UA" altLang="ru-UA" sz="2400" dirty="0" err="1"/>
              <a:t>ольпідіум</a:t>
            </a:r>
            <a:r>
              <a:rPr lang="uk-UA" altLang="ru-UA" sz="2400" dirty="0"/>
              <a:t> викликає "чорну ніжку" у розсади капусти, </a:t>
            </a:r>
            <a:r>
              <a:rPr lang="uk-UA" altLang="ru-UA" sz="2400" dirty="0" err="1"/>
              <a:t>синтрихіум</a:t>
            </a:r>
            <a:r>
              <a:rPr lang="uk-UA" altLang="ru-UA" sz="2400" dirty="0"/>
              <a:t> і збудником раку картоплі, </a:t>
            </a:r>
            <a:r>
              <a:rPr lang="uk-UA" altLang="ru-UA" sz="2400" dirty="0" err="1"/>
              <a:t>плазмопара</a:t>
            </a:r>
            <a:r>
              <a:rPr lang="uk-UA" altLang="ru-UA" sz="2400" dirty="0"/>
              <a:t> спричиняє мільдью — хворобу винограду. Широко відомі й цвілеві" гриби, наприклад, мукор, що псує харчові продукти.</a:t>
            </a:r>
            <a:endParaRPr lang="ru-RU" altLang="ru-UA" sz="2400" dirty="0"/>
          </a:p>
          <a:p>
            <a:endParaRPr lang="ru-RU" altLang="ru-UA" dirty="0"/>
          </a:p>
        </p:txBody>
      </p:sp>
      <p:pic>
        <p:nvPicPr>
          <p:cNvPr id="62467" name="Рисунок 3" descr="2-tablitsa_05.jpg">
            <a:extLst>
              <a:ext uri="{FF2B5EF4-FFF2-40B4-BE49-F238E27FC236}">
                <a16:creationId xmlns:a16="http://schemas.microsoft.com/office/drawing/2014/main" id="{8E0832AE-8878-A193-EB88-32867508D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504" y="201612"/>
            <a:ext cx="5357812" cy="645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0CC7732-4A84-CBFB-3662-E2CE0AF15C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1" name="Rectangle 13">
            <a:extLst>
              <a:ext uri="{FF2B5EF4-FFF2-40B4-BE49-F238E27FC236}">
                <a16:creationId xmlns:a16="http://schemas.microsoft.com/office/drawing/2014/main" id="{2AC57536-C26F-4540-9F31-AFAA7B72D588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164917" y="467110"/>
            <a:ext cx="5027083" cy="3724275"/>
          </a:xfrm>
        </p:spPr>
        <p:txBody>
          <a:bodyPr/>
          <a:lstStyle/>
          <a:p>
            <a:r>
              <a:rPr lang="ru-RU" altLang="ru-UA" sz="2400" dirty="0"/>
              <a:t>Царство :</a:t>
            </a:r>
            <a:r>
              <a:rPr lang="ru-RU" altLang="ru-UA" sz="2400" dirty="0" err="1">
                <a:hlinkClick r:id="rId2" tooltip="Fungi"/>
              </a:rPr>
              <a:t>Fungi</a:t>
            </a:r>
            <a:br>
              <a:rPr lang="ru-RU" altLang="ru-UA" sz="2400" dirty="0"/>
            </a:br>
            <a:r>
              <a:rPr lang="uk-UA" altLang="ru-UA" sz="2000" dirty="0"/>
              <a:t>В</a:t>
            </a:r>
            <a:r>
              <a:rPr lang="ru-RU" altLang="ru-UA" sz="2000" dirty="0" err="1"/>
              <a:t>ідділ</a:t>
            </a:r>
            <a:r>
              <a:rPr lang="ru-RU" altLang="ru-UA" sz="2000" dirty="0"/>
              <a:t> :</a:t>
            </a:r>
            <a:r>
              <a:rPr lang="ru-RU" altLang="ru-UA" sz="2000" b="1" dirty="0" err="1">
                <a:hlinkClick r:id="rId3" tooltip="Chytridiomycota"/>
              </a:rPr>
              <a:t>Chytridiomycota</a:t>
            </a:r>
            <a:br>
              <a:rPr lang="ru-RU" altLang="ru-UA" sz="2000" dirty="0"/>
            </a:br>
            <a:r>
              <a:rPr lang="ru-RU" altLang="ru-UA" sz="2000" dirty="0" err="1"/>
              <a:t>Клас:</a:t>
            </a:r>
            <a:r>
              <a:rPr lang="ru-RU" altLang="ru-UA" sz="2000" b="1" dirty="0" err="1"/>
              <a:t>Chytridiomycetеs</a:t>
            </a:r>
            <a:br>
              <a:rPr lang="ru-RU" altLang="ru-UA" sz="2000" dirty="0"/>
            </a:br>
            <a:r>
              <a:rPr lang="ru-RU" altLang="ru-UA" sz="2000" dirty="0" err="1"/>
              <a:t>Порядок:</a:t>
            </a:r>
            <a:r>
              <a:rPr lang="ru-RU" altLang="ru-UA" sz="2000" b="1" dirty="0" err="1">
                <a:hlinkClick r:id="rId4" tooltip="Chytridiales"/>
              </a:rPr>
              <a:t>Chytridiales</a:t>
            </a:r>
            <a:endParaRPr lang="en-US" altLang="ru-UA" sz="2000" b="1" dirty="0"/>
          </a:p>
          <a:p>
            <a:r>
              <a:rPr lang="en-US" altLang="ru-UA" sz="2000" i="1" dirty="0" err="1"/>
              <a:t>Synchitrium</a:t>
            </a:r>
            <a:r>
              <a:rPr lang="en-US" altLang="ru-UA" sz="2000" i="1" dirty="0"/>
              <a:t> </a:t>
            </a:r>
            <a:r>
              <a:rPr lang="en-US" altLang="ru-UA" sz="2000" i="1" dirty="0" err="1"/>
              <a:t>enlobioticum</a:t>
            </a:r>
            <a:endParaRPr lang="en-US" altLang="ru-UA" sz="2000" i="1" dirty="0"/>
          </a:p>
          <a:p>
            <a:r>
              <a:rPr lang="en-US" altLang="ru-UA" sz="2000" i="1" dirty="0" err="1"/>
              <a:t>Olpidium</a:t>
            </a:r>
            <a:r>
              <a:rPr lang="en-US" altLang="ru-UA" sz="2000" i="1" dirty="0"/>
              <a:t> </a:t>
            </a:r>
            <a:r>
              <a:rPr lang="en-US" altLang="ru-UA" sz="2000" i="1" dirty="0" err="1"/>
              <a:t>brassicae</a:t>
            </a:r>
            <a:br>
              <a:rPr lang="ru-RU" altLang="ru-UA" sz="2000" dirty="0"/>
            </a:br>
            <a:r>
              <a:rPr lang="en-US" altLang="ru-UA" sz="2000" dirty="0"/>
              <a:t> </a:t>
            </a:r>
            <a:r>
              <a:rPr lang="ru-RU" altLang="ru-UA" dirty="0"/>
              <a:t>Порядок:</a:t>
            </a:r>
            <a:r>
              <a:rPr lang="en-US" altLang="ru-UA" b="1" u="sng" dirty="0" err="1"/>
              <a:t>Monoblepharidiales</a:t>
            </a:r>
            <a:endParaRPr lang="ru-RU" altLang="ru-UA" b="1" u="sng" dirty="0"/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899B09E8-CDE6-B1D9-7F10-2826A7F1C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61" y="133115"/>
            <a:ext cx="5027083" cy="6428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D34C729-8A42-CB30-7B34-1215FF4E60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AutoShape 4">
            <a:extLst>
              <a:ext uri="{FF2B5EF4-FFF2-40B4-BE49-F238E27FC236}">
                <a16:creationId xmlns:a16="http://schemas.microsoft.com/office/drawing/2014/main" id="{ED35582E-E1BC-FC39-053F-41E5E8B3A73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874010" y="0"/>
            <a:ext cx="6390640" cy="1143000"/>
          </a:xfrm>
        </p:spPr>
        <p:txBody>
          <a:bodyPr/>
          <a:lstStyle/>
          <a:p>
            <a:r>
              <a:rPr lang="en-US" altLang="ru-UA" dirty="0" err="1"/>
              <a:t>Synchitrium</a:t>
            </a:r>
            <a:r>
              <a:rPr lang="en-US" altLang="ru-UA" dirty="0"/>
              <a:t> </a:t>
            </a:r>
            <a:r>
              <a:rPr lang="en-US" altLang="ru-UA" dirty="0" err="1"/>
              <a:t>endobioticum</a:t>
            </a:r>
            <a:r>
              <a:rPr lang="en-US" altLang="ru-UA" dirty="0"/>
              <a:t> </a:t>
            </a:r>
            <a:endParaRPr lang="ru-RU" altLang="ru-UA" dirty="0"/>
          </a:p>
        </p:txBody>
      </p:sp>
      <p:pic>
        <p:nvPicPr>
          <p:cNvPr id="55305" name="Picture 9">
            <a:extLst>
              <a:ext uri="{FF2B5EF4-FFF2-40B4-BE49-F238E27FC236}">
                <a16:creationId xmlns:a16="http://schemas.microsoft.com/office/drawing/2014/main" id="{7685115D-D218-EC3A-813A-5033DF96C78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30084" y="1154430"/>
            <a:ext cx="3067606" cy="4599744"/>
          </a:xfrm>
        </p:spPr>
      </p:pic>
      <p:pic>
        <p:nvPicPr>
          <p:cNvPr id="55306" name="Picture 10">
            <a:extLst>
              <a:ext uri="{FF2B5EF4-FFF2-40B4-BE49-F238E27FC236}">
                <a16:creationId xmlns:a16="http://schemas.microsoft.com/office/drawing/2014/main" id="{C409B126-99A2-C651-6A17-C726FDAA1F7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0508" y="1257300"/>
            <a:ext cx="4759232" cy="3262721"/>
          </a:xfrm>
        </p:spPr>
      </p:pic>
      <p:pic>
        <p:nvPicPr>
          <p:cNvPr id="55307" name="Picture 11">
            <a:extLst>
              <a:ext uri="{FF2B5EF4-FFF2-40B4-BE49-F238E27FC236}">
                <a16:creationId xmlns:a16="http://schemas.microsoft.com/office/drawing/2014/main" id="{DAD018A2-9666-2ECF-53CF-5047F4795A9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10" y="1154430"/>
            <a:ext cx="3652477" cy="2459038"/>
          </a:xfrm>
        </p:spPr>
      </p:pic>
      <p:pic>
        <p:nvPicPr>
          <p:cNvPr id="55308" name="Picture 12">
            <a:extLst>
              <a:ext uri="{FF2B5EF4-FFF2-40B4-BE49-F238E27FC236}">
                <a16:creationId xmlns:a16="http://schemas.microsoft.com/office/drawing/2014/main" id="{ACB432BD-E0D6-E193-755F-E51BAC514823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309" y="3833677"/>
            <a:ext cx="3678645" cy="2782150"/>
          </a:xfrm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0314052-DE25-5064-CD67-C455D39284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5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/>
      <p:bldP spid="5530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4" name="AutoShape 4">
            <a:extLst>
              <a:ext uri="{FF2B5EF4-FFF2-40B4-BE49-F238E27FC236}">
                <a16:creationId xmlns:a16="http://schemas.microsoft.com/office/drawing/2014/main" id="{D190388B-86B1-B3C9-80F9-9600143B3E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9703" y="316419"/>
            <a:ext cx="5028384" cy="889592"/>
          </a:xfrm>
        </p:spPr>
        <p:txBody>
          <a:bodyPr/>
          <a:lstStyle/>
          <a:p>
            <a:r>
              <a:rPr lang="en-US" altLang="ru-UA" dirty="0" err="1"/>
              <a:t>Olpidium</a:t>
            </a:r>
            <a:r>
              <a:rPr lang="en-US" altLang="ru-UA" dirty="0"/>
              <a:t> brassica</a:t>
            </a:r>
            <a:endParaRPr lang="ru-RU" altLang="ru-UA" dirty="0"/>
          </a:p>
        </p:txBody>
      </p:sp>
      <p:pic>
        <p:nvPicPr>
          <p:cNvPr id="81927" name="Picture 7">
            <a:extLst>
              <a:ext uri="{FF2B5EF4-FFF2-40B4-BE49-F238E27FC236}">
                <a16:creationId xmlns:a16="http://schemas.microsoft.com/office/drawing/2014/main" id="{10E3CD5E-7391-561A-D11C-91AE74F6E09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2161" y="1477801"/>
            <a:ext cx="5323839" cy="448294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>
            <a:extLst>
              <a:ext uri="{FF2B5EF4-FFF2-40B4-BE49-F238E27FC236}">
                <a16:creationId xmlns:a16="http://schemas.microsoft.com/office/drawing/2014/main" id="{A06358D5-9498-DCDD-24FE-40BB95DA9A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0034" y="283805"/>
            <a:ext cx="3689986" cy="599930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26BFF819-51D4-3EE8-EA50-073AFFDAB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>
            <a:extLst>
              <a:ext uri="{FF2B5EF4-FFF2-40B4-BE49-F238E27FC236}">
                <a16:creationId xmlns:a16="http://schemas.microsoft.com/office/drawing/2014/main" id="{A473E9F9-4716-F757-C41D-F23E3351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UA"/>
              <a:t> </a:t>
            </a:r>
            <a:r>
              <a:rPr lang="uk-UA" altLang="ru-UA"/>
              <a:t>КЛАС ООМІЦЕТИ – </a:t>
            </a:r>
            <a:r>
              <a:rPr lang="en-US" altLang="ru-UA"/>
              <a:t>Oomycetes</a:t>
            </a:r>
            <a:endParaRPr lang="ru-RU" altLang="ru-UA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EB6F464B-4A0D-BBC9-A349-881B668743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uk-UA" altLang="ru-UA" sz="2400"/>
              <a:t>Характеризується такими ознаками: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Міцелій добре розвинутий, одноклітинний, не септований.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Статевий процес оогамний, звідки і назва класу.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Зооспори з двома джгутиками пірчастим і гладеньким.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Паразити і сапрофіти.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В клітинній оболонці відсутній хітин.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Вміст антеридію диференційований на гамети. </a:t>
            </a:r>
            <a:endParaRPr lang="ru-RU" altLang="ru-UA" sz="2400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84F5077-5935-35AB-9AD0-C025AEF0B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>
            <a:extLst>
              <a:ext uri="{FF2B5EF4-FFF2-40B4-BE49-F238E27FC236}">
                <a16:creationId xmlns:a16="http://schemas.microsoft.com/office/drawing/2014/main" id="{1500C337-76CE-655F-428B-55DD0629902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uk-UA" altLang="ru-UA" sz="3200"/>
              <a:t>ПОРЯОК САПРОЛЕГНІЄВІ – </a:t>
            </a:r>
            <a:r>
              <a:rPr lang="en-US" altLang="ru-UA" sz="3200"/>
              <a:t>Saprolegniales</a:t>
            </a:r>
            <a:endParaRPr lang="ru-RU" altLang="ru-UA" sz="3200"/>
          </a:p>
        </p:txBody>
      </p:sp>
      <p:pic>
        <p:nvPicPr>
          <p:cNvPr id="67592" name="Picture 8">
            <a:extLst>
              <a:ext uri="{FF2B5EF4-FFF2-40B4-BE49-F238E27FC236}">
                <a16:creationId xmlns:a16="http://schemas.microsoft.com/office/drawing/2014/main" id="{8FBABC06-A5DD-B29D-14BB-7EF129EE33D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444" y="1985223"/>
            <a:ext cx="6299000" cy="3063717"/>
          </a:xfrm>
        </p:spPr>
      </p:pic>
      <p:pic>
        <p:nvPicPr>
          <p:cNvPr id="67593" name="Picture 9">
            <a:extLst>
              <a:ext uri="{FF2B5EF4-FFF2-40B4-BE49-F238E27FC236}">
                <a16:creationId xmlns:a16="http://schemas.microsoft.com/office/drawing/2014/main" id="{0A259686-1FF9-9F8B-BBFC-6696995E221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2224" y="1985223"/>
            <a:ext cx="3690936" cy="2887555"/>
          </a:xfrm>
        </p:spPr>
      </p:pic>
      <p:pic>
        <p:nvPicPr>
          <p:cNvPr id="67598" name="Picture 14">
            <a:extLst>
              <a:ext uri="{FF2B5EF4-FFF2-40B4-BE49-F238E27FC236}">
                <a16:creationId xmlns:a16="http://schemas.microsoft.com/office/drawing/2014/main" id="{35204E67-5143-9B4F-0B46-7D8E37BFEC30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4664" y="4953001"/>
            <a:ext cx="1320800" cy="1651000"/>
          </a:xfrm>
          <a:ln/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F63FFB0-88EC-0BE1-AB09-2D681ED724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30000">
                                          <p:val>
                                            <p:strVal val="#ppt_h/2"/>
                                          </p:val>
                                        </p:tav>
                                        <p:tav tm="40000">
                                          <p:val>
                                            <p:strVal val="#ppt_h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"/>
                                          </p:val>
                                        </p:tav>
                                        <p:tav tm="60000">
                                          <p:val>
                                            <p:strVal val="#ppt_h"/>
                                          </p:val>
                                        </p:tav>
                                        <p:tav tm="69900">
                                          <p:val>
                                            <p:strVal val="#ppt_h/2"/>
                                          </p:val>
                                        </p:tav>
                                        <p:tav tm="8000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5"/>
                                          </p:val>
                                        </p:tav>
                                        <p:tav tm="20000">
                                          <p:val>
                                            <p:strVal val="#ppt_y-.2"/>
                                          </p:val>
                                        </p:tav>
                                        <p:tav tm="30000">
                                          <p:val>
                                            <p:strVal val="#ppt_y"/>
                                          </p:val>
                                        </p:tav>
                                        <p:tav tm="40000">
                                          <p:val>
                                            <p:strVal val="#ppt_y-.15"/>
                                          </p:val>
                                        </p:tav>
                                        <p:tav tm="50000">
                                          <p:val>
                                            <p:strVal val="#ppt_y"/>
                                          </p:val>
                                        </p:tav>
                                        <p:tav tm="60000">
                                          <p:val>
                                            <p:strVal val="#ppt_y-.1"/>
                                          </p:val>
                                        </p:tav>
                                        <p:tav tm="69900">
                                          <p:val>
                                            <p:strVal val="#ppt_y"/>
                                          </p:val>
                                        </p:tav>
                                        <p:tav tm="80000">
                                          <p:val>
                                            <p:strVal val="#ppt_y-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AutoShape 2">
            <a:extLst>
              <a:ext uri="{FF2B5EF4-FFF2-40B4-BE49-F238E27FC236}">
                <a16:creationId xmlns:a16="http://schemas.microsoft.com/office/drawing/2014/main" id="{DB62713C-1972-F5F6-4E88-68E76FB0C1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48400" y="228600"/>
            <a:ext cx="4038600" cy="1143000"/>
          </a:xfrm>
        </p:spPr>
        <p:txBody>
          <a:bodyPr/>
          <a:lstStyle/>
          <a:p>
            <a:pPr algn="ctr"/>
            <a:r>
              <a:rPr lang="uk-UA" altLang="ru-UA" sz="1600"/>
              <a:t>ПОРЯДОК ПЕРОНОСПОРОВІ-</a:t>
            </a:r>
            <a:r>
              <a:rPr lang="en-US" altLang="ru-UA" sz="2000" b="0"/>
              <a:t>Peronosporales</a:t>
            </a:r>
            <a:br>
              <a:rPr lang="en-US" altLang="ru-UA" sz="2000" b="0"/>
            </a:br>
            <a:r>
              <a:rPr lang="en-US" altLang="ru-UA" sz="2000" b="0"/>
              <a:t>Phitophthora</a:t>
            </a:r>
            <a:br>
              <a:rPr lang="en-US" altLang="ru-UA" sz="2000" b="0"/>
            </a:br>
            <a:r>
              <a:rPr lang="en-US" altLang="ru-UA" sz="2000" b="0"/>
              <a:t>P</a:t>
            </a:r>
            <a:r>
              <a:rPr lang="uk-UA" altLang="ru-UA" sz="2000" b="0"/>
              <a:t>. </a:t>
            </a:r>
            <a:r>
              <a:rPr lang="en-US" altLang="ru-UA" sz="2000" b="0"/>
              <a:t>Infestans</a:t>
            </a:r>
            <a:r>
              <a:rPr lang="ru-RU" altLang="ru-UA" sz="3200"/>
              <a:t> 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35F91AE2-AC0B-70F0-646F-FA4FB54F3440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72200" y="2636838"/>
            <a:ext cx="4267200" cy="3992562"/>
          </a:xfrm>
        </p:spPr>
        <p:txBody>
          <a:bodyPr/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ru-UA" sz="2400"/>
              <a:t>   </a:t>
            </a:r>
            <a:r>
              <a:rPr lang="uk-UA" altLang="ru-UA" sz="2400"/>
              <a:t>Міцелій паразита поширюється по міжклітинниках в паренхімі листка, поїдає органічні речовини, викликаючи побуріння та загибель листків.  На міцелії утворюються спорангієносці, які висовуються через продихи. </a:t>
            </a:r>
            <a:endParaRPr lang="ru-RU" altLang="ru-UA" sz="2400"/>
          </a:p>
        </p:txBody>
      </p:sp>
      <p:pic>
        <p:nvPicPr>
          <p:cNvPr id="69636" name="Picture 4">
            <a:extLst>
              <a:ext uri="{FF2B5EF4-FFF2-40B4-BE49-F238E27FC236}">
                <a16:creationId xmlns:a16="http://schemas.microsoft.com/office/drawing/2014/main" id="{20A2B8B4-2AD2-8A52-F19C-E1DAD67E050E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3189" y="114300"/>
            <a:ext cx="4392613" cy="66294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D10DC5B8-4D75-3349-D5ED-BD63800469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 autoUpdateAnimBg="0"/>
      <p:bldP spid="69635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>
            <a:extLst>
              <a:ext uri="{FF2B5EF4-FFF2-40B4-BE49-F238E27FC236}">
                <a16:creationId xmlns:a16="http://schemas.microsoft.com/office/drawing/2014/main" id="{C1F548C0-7389-D72E-EFB6-A3C4D8FF96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381250" y="214313"/>
            <a:ext cx="8072438" cy="3357562"/>
          </a:xfrm>
        </p:spPr>
        <p:txBody>
          <a:bodyPr/>
          <a:lstStyle/>
          <a:p>
            <a:r>
              <a:rPr lang="uk-UA" altLang="ru-UA" sz="1600"/>
              <a:t>У 1845 році весь урожай картоплі в Ірландії пропав через захворювання на фітофтороз. Вся картопля погнила. Цей факт і деякі політичні фактори призвели до того, що в країні почався голод і багато людей померли, а частина сімей емігрували до Північної Америки. Цікаво, що фітофтора — нижчий гриб, який спричиняє фітофтороз, походить з американського континенту, був випадково завезений у Європу. Оскільки це вид не місцевий, він не має природних ворогів і легко, без перешкод дуже швидко розмножується і розповсюджується. В результаті щороку величезна кількість урожаю картоплі та помідорів потерпає від фітофторозу.</a:t>
            </a:r>
            <a:r>
              <a:rPr lang="en-US" altLang="ru-UA" sz="1600"/>
              <a:t> </a:t>
            </a:r>
            <a:endParaRPr lang="ru-RU" altLang="ru-UA" sz="1600"/>
          </a:p>
        </p:txBody>
      </p:sp>
      <p:pic>
        <p:nvPicPr>
          <p:cNvPr id="4" name="Рисунок 3" descr="800px-Phytophtora_infestans-effects.jpg">
            <a:extLst>
              <a:ext uri="{FF2B5EF4-FFF2-40B4-BE49-F238E27FC236}">
                <a16:creationId xmlns:a16="http://schemas.microsoft.com/office/drawing/2014/main" id="{0866BC70-D40E-4AA5-DCDA-F0449D305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476" y="2922973"/>
            <a:ext cx="440531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800px-Famine_sculpture_in_front_of_the_International_Financial_Services_Centre_Dublin_2006_Kaihsu_Tai.jpg">
            <a:extLst>
              <a:ext uri="{FF2B5EF4-FFF2-40B4-BE49-F238E27FC236}">
                <a16:creationId xmlns:a16="http://schemas.microsoft.com/office/drawing/2014/main" id="{0FA17FB2-0BAF-54C0-AAF6-12A35C3B5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8" y="2922973"/>
            <a:ext cx="54292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AE35573-F241-46E3-3C8E-EB7FAAD46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>
            <a:extLst>
              <a:ext uri="{FF2B5EF4-FFF2-40B4-BE49-F238E27FC236}">
                <a16:creationId xmlns:a16="http://schemas.microsoft.com/office/drawing/2014/main" id="{6E402762-0CE7-8A71-7A05-74D592197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81251" y="0"/>
            <a:ext cx="8385175" cy="762000"/>
          </a:xfrm>
        </p:spPr>
        <p:txBody>
          <a:bodyPr/>
          <a:lstStyle/>
          <a:p>
            <a:r>
              <a:rPr lang="ru-RU" altLang="ru-UA" dirty="0"/>
              <a:t>Царство </a:t>
            </a:r>
            <a:r>
              <a:rPr lang="ru-RU" altLang="ru-UA" dirty="0" err="1"/>
              <a:t>Гриби</a:t>
            </a:r>
            <a:endParaRPr lang="ru-RU" altLang="ru-UA" dirty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85AA6A8-D62C-BACB-203D-C4CB50A2DB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95658"/>
            <a:ext cx="8007350" cy="1371600"/>
          </a:xfrm>
        </p:spPr>
        <p:txBody>
          <a:bodyPr/>
          <a:lstStyle/>
          <a:p>
            <a:r>
              <a:rPr lang="ru-RU" altLang="ru-UA" dirty="0" err="1"/>
              <a:t>Нараховує</a:t>
            </a:r>
            <a:r>
              <a:rPr lang="ru-RU" altLang="ru-UA" dirty="0"/>
              <a:t>  100 000 видов.</a:t>
            </a:r>
          </a:p>
          <a:p>
            <a:r>
              <a:rPr lang="ru-RU" altLang="ru-UA" dirty="0" err="1"/>
              <a:t>Грибна</a:t>
            </a:r>
            <a:r>
              <a:rPr lang="ru-RU" altLang="ru-UA" dirty="0"/>
              <a:t> </a:t>
            </a:r>
            <a:r>
              <a:rPr lang="ru-RU" altLang="ru-UA" dirty="0" err="1"/>
              <a:t>клітина</a:t>
            </a:r>
            <a:r>
              <a:rPr lang="ru-RU" altLang="ru-UA" dirty="0"/>
              <a:t> </a:t>
            </a:r>
            <a:r>
              <a:rPr lang="ru-RU" altLang="ru-UA" dirty="0" err="1"/>
              <a:t>має</a:t>
            </a:r>
            <a:r>
              <a:rPr lang="ru-RU" altLang="ru-UA" dirty="0"/>
              <a:t>  ядро </a:t>
            </a:r>
          </a:p>
        </p:txBody>
      </p:sp>
      <p:pic>
        <p:nvPicPr>
          <p:cNvPr id="12293" name="Picture 5">
            <a:extLst>
              <a:ext uri="{FF2B5EF4-FFF2-40B4-BE49-F238E27FC236}">
                <a16:creationId xmlns:a16="http://schemas.microsoft.com/office/drawing/2014/main" id="{5E716744-78F2-BFCC-2618-CBEFE4EDC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65" y="1441134"/>
            <a:ext cx="6088063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156C08-B3EA-E54B-8814-64EDF1C4ED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2">
            <a:extLst>
              <a:ext uri="{FF2B5EF4-FFF2-40B4-BE49-F238E27FC236}">
                <a16:creationId xmlns:a16="http://schemas.microsoft.com/office/drawing/2014/main" id="{83F6874D-725C-852B-C024-74D1DDF5E4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/>
              <a:t> ПОРЯДОК</a:t>
            </a:r>
            <a:r>
              <a:rPr lang="en-US" altLang="ru-UA"/>
              <a:t> Peronosporales</a:t>
            </a:r>
            <a:endParaRPr lang="ru-RU" altLang="ru-UA"/>
          </a:p>
        </p:txBody>
      </p:sp>
      <p:pic>
        <p:nvPicPr>
          <p:cNvPr id="75784" name="Picture 8">
            <a:extLst>
              <a:ext uri="{FF2B5EF4-FFF2-40B4-BE49-F238E27FC236}">
                <a16:creationId xmlns:a16="http://schemas.microsoft.com/office/drawing/2014/main" id="{05859E1D-D641-638E-16BA-12B28E4E117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589" y="1905000"/>
            <a:ext cx="4098601" cy="2828373"/>
          </a:xfrm>
        </p:spPr>
      </p:pic>
      <p:pic>
        <p:nvPicPr>
          <p:cNvPr id="75783" name="Picture 7">
            <a:extLst>
              <a:ext uri="{FF2B5EF4-FFF2-40B4-BE49-F238E27FC236}">
                <a16:creationId xmlns:a16="http://schemas.microsoft.com/office/drawing/2014/main" id="{3B0EED64-96D5-8685-57FA-F07CE2DACF51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5975" y="123678"/>
            <a:ext cx="4525282" cy="4024460"/>
          </a:xfrm>
        </p:spPr>
      </p:pic>
      <p:pic>
        <p:nvPicPr>
          <p:cNvPr id="75786" name="Picture 10">
            <a:extLst>
              <a:ext uri="{FF2B5EF4-FFF2-40B4-BE49-F238E27FC236}">
                <a16:creationId xmlns:a16="http://schemas.microsoft.com/office/drawing/2014/main" id="{4BF9346E-A4BE-E80C-3F64-65639A5A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69" y="1930776"/>
            <a:ext cx="2407073" cy="2996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8" name="Picture 12">
            <a:extLst>
              <a:ext uri="{FF2B5EF4-FFF2-40B4-BE49-F238E27FC236}">
                <a16:creationId xmlns:a16="http://schemas.microsoft.com/office/drawing/2014/main" id="{6BBD4BDF-4763-166E-3A99-EAD11D67B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486" y="4281554"/>
            <a:ext cx="3375314" cy="232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DEFEF44B-29BD-BF40-703C-FE24F48F7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5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7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5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AutoShape 4">
            <a:extLst>
              <a:ext uri="{FF2B5EF4-FFF2-40B4-BE49-F238E27FC236}">
                <a16:creationId xmlns:a16="http://schemas.microsoft.com/office/drawing/2014/main" id="{C5716A86-C032-2653-3542-A2D82EFDD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 sz="3200"/>
              <a:t>Відділ            </a:t>
            </a:r>
            <a:r>
              <a:rPr lang="en-US" altLang="ru-UA" sz="3200"/>
              <a:t>Zygomycota</a:t>
            </a:r>
            <a:endParaRPr lang="ru-RU" altLang="ru-UA" sz="3200"/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DB4C7753-E9EF-8A2E-EB99-9152000D63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uk-UA" altLang="ru-UA" sz="2000" b="1"/>
              <a:t>Клас      </a:t>
            </a:r>
            <a:r>
              <a:rPr lang="uk-UA" altLang="ru-UA" sz="2000"/>
              <a:t>         Зигоміцети                           </a:t>
            </a:r>
            <a:r>
              <a:rPr lang="en-US" altLang="ru-UA" sz="2000"/>
              <a:t>Zygomycetes</a:t>
            </a:r>
            <a:r>
              <a:rPr lang="uk-UA" altLang="ru-UA" sz="2000"/>
              <a:t>                                       </a:t>
            </a:r>
          </a:p>
          <a:p>
            <a:pPr>
              <a:lnSpc>
                <a:spcPct val="90000"/>
              </a:lnSpc>
            </a:pPr>
            <a:r>
              <a:rPr lang="uk-UA" altLang="ru-UA" sz="2000"/>
              <a:t>Порядок         Мукорові                               </a:t>
            </a:r>
            <a:r>
              <a:rPr lang="en-US" altLang="ru-UA" sz="2000"/>
              <a:t>Mucorales</a:t>
            </a:r>
            <a:endParaRPr lang="uk-UA" altLang="ru-UA" sz="2000"/>
          </a:p>
          <a:p>
            <a:pPr>
              <a:lnSpc>
                <a:spcPct val="90000"/>
              </a:lnSpc>
            </a:pPr>
            <a:r>
              <a:rPr lang="uk-UA" altLang="ru-UA" sz="2000"/>
              <a:t>                       Мукор головчастий              </a:t>
            </a:r>
            <a:r>
              <a:rPr lang="en-US" altLang="ru-UA" sz="2000"/>
              <a:t>Mucor mucedo</a:t>
            </a:r>
            <a:endParaRPr lang="uk-UA" altLang="ru-UA" sz="2000"/>
          </a:p>
          <a:p>
            <a:pPr>
              <a:lnSpc>
                <a:spcPct val="90000"/>
              </a:lnSpc>
            </a:pPr>
            <a:endParaRPr lang="en-US" altLang="ru-UA" sz="2000"/>
          </a:p>
          <a:p>
            <a:pPr>
              <a:lnSpc>
                <a:spcPct val="90000"/>
              </a:lnSpc>
            </a:pPr>
            <a:r>
              <a:rPr lang="uk-UA" altLang="ru-UA" sz="2000"/>
              <a:t>Порядок          Ентомофторові </a:t>
            </a:r>
            <a:r>
              <a:rPr lang="en-US" altLang="ru-UA" sz="2000"/>
              <a:t>                 Entomophthorales</a:t>
            </a:r>
            <a:endParaRPr lang="uk-UA" altLang="ru-UA" sz="2000"/>
          </a:p>
          <a:p>
            <a:pPr>
              <a:lnSpc>
                <a:spcPct val="90000"/>
              </a:lnSpc>
            </a:pPr>
            <a:endParaRPr lang="en-US" altLang="ru-UA" sz="2000"/>
          </a:p>
          <a:p>
            <a:pPr>
              <a:lnSpc>
                <a:spcPct val="90000"/>
              </a:lnSpc>
            </a:pPr>
            <a:r>
              <a:rPr lang="en-US" altLang="ru-UA" sz="2000"/>
              <a:t>                        </a:t>
            </a:r>
            <a:r>
              <a:rPr lang="uk-UA" altLang="ru-UA" sz="2000"/>
              <a:t>Ентомофтора</a:t>
            </a:r>
            <a:r>
              <a:rPr lang="en-US" altLang="ru-UA" sz="2000"/>
              <a:t>                      Entomophthora</a:t>
            </a:r>
            <a:endParaRPr lang="ru-RU" altLang="ru-UA" sz="2000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0CE0B9F-6922-E186-5F63-C311BC6763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7" name="AutoShape 7">
            <a:extLst>
              <a:ext uri="{FF2B5EF4-FFF2-40B4-BE49-F238E27FC236}">
                <a16:creationId xmlns:a16="http://schemas.microsoft.com/office/drawing/2014/main" id="{1C110BCE-BFC6-8008-D0A2-571A0C50B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/>
              <a:t>Характерні риси зигоміцетів</a:t>
            </a:r>
            <a:endParaRPr lang="ru-RU" altLang="ru-UA"/>
          </a:p>
        </p:txBody>
      </p:sp>
      <p:sp>
        <p:nvSpPr>
          <p:cNvPr id="102408" name="Rectangle 8">
            <a:extLst>
              <a:ext uri="{FF2B5EF4-FFF2-40B4-BE49-F238E27FC236}">
                <a16:creationId xmlns:a16="http://schemas.microsoft.com/office/drawing/2014/main" id="{A0EC2B46-0B91-92F1-FAA5-52B03AD1AF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uk-UA" altLang="ru-UA" sz="2400"/>
              <a:t>Для зигоміцетів характерні: 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Зигогамний статевий процес. Суть його полягає в тому, що між гіфами одного або різних міцеліїв утворюються поперечні вирости – зигофори, які відділяють на кінцях багатоядерні клітини – гаметангії, при злитті яких утворюється зигота. 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Вміст гаметангіїв не диференційований.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Безстатеве розмноження спорангієспорами або конідіями.</a:t>
            </a:r>
          </a:p>
          <a:p>
            <a:pPr>
              <a:lnSpc>
                <a:spcPct val="90000"/>
              </a:lnSpc>
            </a:pPr>
            <a:r>
              <a:rPr lang="uk-UA" altLang="ru-UA" sz="2400"/>
              <a:t>В клітинній оболонці міститься хітин та хітозан.</a:t>
            </a:r>
            <a:endParaRPr lang="ru-RU" altLang="ru-UA" sz="2400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2ED04F5-369F-0F18-1D11-DB43155DF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4F2F07C1-D1CF-5739-0EC5-68FEB0C1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5" y="1003969"/>
            <a:ext cx="4912147" cy="368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5FF8F7CA-E16A-73C6-BEF9-25284CBE6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12" y="149290"/>
            <a:ext cx="5369681" cy="637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4" name="Picture 4">
            <a:extLst>
              <a:ext uri="{FF2B5EF4-FFF2-40B4-BE49-F238E27FC236}">
                <a16:creationId xmlns:a16="http://schemas.microsoft.com/office/drawing/2014/main" id="{159B250D-39DE-A1F5-1536-E1668566C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131" y="4757144"/>
            <a:ext cx="3057331" cy="194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98AD552-795A-13C9-3944-BE193B2CC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7595DB27-E439-8AF3-A021-C7387C63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763" y="197643"/>
            <a:ext cx="7777162" cy="646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6100CDC-DB03-AA4A-528B-0E5D549A2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3" descr="966023.jpg">
            <a:extLst>
              <a:ext uri="{FF2B5EF4-FFF2-40B4-BE49-F238E27FC236}">
                <a16:creationId xmlns:a16="http://schemas.microsoft.com/office/drawing/2014/main" id="{3F3DB1DC-46E3-EFA0-3216-9354E0734C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935" y="191137"/>
            <a:ext cx="3184525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4" descr="1226438724.jpg">
            <a:extLst>
              <a:ext uri="{FF2B5EF4-FFF2-40B4-BE49-F238E27FC236}">
                <a16:creationId xmlns:a16="http://schemas.microsoft.com/office/drawing/2014/main" id="{4586B7C4-69A9-553F-4D32-49339D025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963" y="191137"/>
            <a:ext cx="3113189" cy="233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 descr="img-e1198.jpg">
            <a:extLst>
              <a:ext uri="{FF2B5EF4-FFF2-40B4-BE49-F238E27FC236}">
                <a16:creationId xmlns:a16="http://schemas.microsoft.com/office/drawing/2014/main" id="{BBBAFB4B-6077-536B-4FF9-F102316F26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69" y="191138"/>
            <a:ext cx="3113660" cy="233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3EEB422B-1AE2-D3D8-662C-58F0F53F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 descr="Изображение выглядит как растение, росинка&#10;&#10;Автоматически созданное описание">
            <a:extLst>
              <a:ext uri="{FF2B5EF4-FFF2-40B4-BE49-F238E27FC236}">
                <a16:creationId xmlns:a16="http://schemas.microsoft.com/office/drawing/2014/main" id="{A41C15D5-7BE1-7CF0-C1F3-55147E71C3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4" y="2677212"/>
            <a:ext cx="5162905" cy="343237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720E5D5C-C23C-B41D-E073-CF39E959EE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296" y="2608674"/>
            <a:ext cx="3184524" cy="419016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гидроид&#10;&#10;Автоматически созданное описание">
            <a:extLst>
              <a:ext uri="{FF2B5EF4-FFF2-40B4-BE49-F238E27FC236}">
                <a16:creationId xmlns:a16="http://schemas.microsoft.com/office/drawing/2014/main" id="{AD463609-7F27-3229-69BA-289E3EFF4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341" y="4534292"/>
            <a:ext cx="3120226" cy="191575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4BDE59F8-30C5-9AE5-D1E7-A184DA0176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uk-UA" altLang="ru-UA"/>
            </a:br>
            <a:r>
              <a:rPr lang="en-US" altLang="ru-UA"/>
              <a:t> </a:t>
            </a:r>
            <a:endParaRPr lang="ru-RU" altLang="ru-UA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33F36B57-7399-6475-9FD9-E3557839FC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457201"/>
            <a:ext cx="8229600" cy="5668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altLang="ru-UA" sz="3200" b="1" dirty="0"/>
              <a:t>ВІДДІЛ АСКОМІКОТА - </a:t>
            </a:r>
            <a:r>
              <a:rPr lang="en-US" altLang="ru-UA" sz="3200" b="1" dirty="0"/>
              <a:t>ASCOMYCOTA</a:t>
            </a:r>
            <a:endParaRPr lang="uk-UA" altLang="ru-UA" sz="3200" b="1" dirty="0"/>
          </a:p>
          <a:p>
            <a:pPr marL="0" indent="0">
              <a:buNone/>
            </a:pPr>
            <a:r>
              <a:rPr lang="uk-UA" altLang="ru-UA" sz="3200" b="1" dirty="0"/>
              <a:t>КЛАС СУМЧАСТІ ГРИБИ  </a:t>
            </a:r>
            <a:endParaRPr lang="en-US" altLang="ru-UA" sz="3200" b="1" dirty="0"/>
          </a:p>
          <a:p>
            <a:pPr marL="0" indent="0">
              <a:buNone/>
            </a:pPr>
            <a:r>
              <a:rPr lang="uk-UA" altLang="ru-UA" sz="3200" b="1" dirty="0"/>
              <a:t>( АСКОМІЦЕТИ)-</a:t>
            </a:r>
            <a:r>
              <a:rPr lang="en-US" altLang="ru-UA" sz="3200" b="1" dirty="0"/>
              <a:t>ASCOMYCETES</a:t>
            </a:r>
          </a:p>
        </p:txBody>
      </p:sp>
      <p:sp>
        <p:nvSpPr>
          <p:cNvPr id="20489" name="Rectangle 9">
            <a:extLst>
              <a:ext uri="{FF2B5EF4-FFF2-40B4-BE49-F238E27FC236}">
                <a16:creationId xmlns:a16="http://schemas.microsoft.com/office/drawing/2014/main" id="{B7F3F50C-7CB4-7FA3-D285-589A33DE3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757" y="3629304"/>
            <a:ext cx="923843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uk-UA" altLang="ru-UA" sz="2800" b="1" dirty="0"/>
              <a:t>Підклас  </a:t>
            </a:r>
            <a:r>
              <a:rPr lang="uk-UA" altLang="ru-UA" sz="2800" dirty="0"/>
              <a:t>                      </a:t>
            </a:r>
            <a:r>
              <a:rPr lang="uk-UA" altLang="ru-UA" sz="2800" dirty="0" err="1"/>
              <a:t>Голосумчаті</a:t>
            </a:r>
            <a:r>
              <a:rPr lang="uk-UA" altLang="ru-UA" sz="2800" dirty="0"/>
              <a:t>             </a:t>
            </a:r>
            <a:r>
              <a:rPr lang="en-US" altLang="ru-UA" sz="2800" i="1" dirty="0" err="1"/>
              <a:t>Hemiascomycetidae</a:t>
            </a:r>
            <a:endParaRPr lang="ru-RU" altLang="ru-UA" sz="2800" i="1" dirty="0"/>
          </a:p>
          <a:p>
            <a:pPr algn="just"/>
            <a:r>
              <a:rPr lang="uk-UA" altLang="ru-UA" sz="2800" b="1" dirty="0"/>
              <a:t>Порядок  </a:t>
            </a:r>
            <a:r>
              <a:rPr lang="uk-UA" altLang="ru-UA" sz="2800" dirty="0"/>
              <a:t>                    </a:t>
            </a:r>
            <a:r>
              <a:rPr lang="uk-UA" altLang="ru-UA" sz="2800" dirty="0" err="1"/>
              <a:t>Ендоміцетові</a:t>
            </a:r>
            <a:r>
              <a:rPr lang="uk-UA" altLang="ru-UA" sz="2800" dirty="0"/>
              <a:t>                    </a:t>
            </a:r>
            <a:r>
              <a:rPr lang="en-US" altLang="ru-UA" sz="2800" i="1" dirty="0" err="1"/>
              <a:t>Endomycetales</a:t>
            </a:r>
            <a:endParaRPr lang="ru-RU" altLang="ru-UA" sz="2800" i="1" dirty="0"/>
          </a:p>
          <a:p>
            <a:pPr algn="just"/>
            <a:r>
              <a:rPr lang="uk-UA" altLang="ru-UA" sz="2800" b="1" dirty="0"/>
              <a:t>Рід    </a:t>
            </a:r>
            <a:r>
              <a:rPr lang="uk-UA" altLang="ru-UA" sz="2800" dirty="0"/>
              <a:t>                            </a:t>
            </a:r>
            <a:r>
              <a:rPr lang="uk-UA" altLang="ru-UA" sz="2800" dirty="0" err="1"/>
              <a:t>Сахароміцес</a:t>
            </a:r>
            <a:r>
              <a:rPr lang="uk-UA" altLang="ru-UA" sz="2800" dirty="0"/>
              <a:t>                     </a:t>
            </a:r>
            <a:r>
              <a:rPr lang="en-US" altLang="ru-UA" sz="2800" i="1" dirty="0"/>
              <a:t>Saccharomyces</a:t>
            </a:r>
            <a:endParaRPr lang="ru-RU" altLang="ru-UA" sz="2800" i="1" dirty="0"/>
          </a:p>
          <a:p>
            <a:pPr algn="just"/>
            <a:r>
              <a:rPr lang="uk-UA" altLang="ru-UA" sz="2800" dirty="0"/>
              <a:t>                                    Хлібні дріжджі                             </a:t>
            </a:r>
            <a:r>
              <a:rPr lang="en-US" altLang="ru-UA" sz="2800" i="1" dirty="0"/>
              <a:t>S</a:t>
            </a:r>
            <a:r>
              <a:rPr lang="uk-UA" altLang="ru-UA" sz="2800" i="1" dirty="0"/>
              <a:t>.</a:t>
            </a:r>
            <a:r>
              <a:rPr lang="en-US" altLang="ru-UA" sz="2800" i="1" dirty="0" err="1"/>
              <a:t>cerevisae</a:t>
            </a:r>
            <a:endParaRPr lang="ru-RU" altLang="ru-UA" sz="2800" i="1" dirty="0"/>
          </a:p>
          <a:p>
            <a:pPr algn="just"/>
            <a:r>
              <a:rPr lang="uk-UA" altLang="ru-UA" sz="2800" dirty="0"/>
              <a:t>                                   Винні дріжджі                                    </a:t>
            </a:r>
            <a:r>
              <a:rPr lang="en-US" altLang="ru-UA" sz="2800" i="1" dirty="0"/>
              <a:t>S</a:t>
            </a:r>
            <a:r>
              <a:rPr lang="uk-UA" altLang="ru-UA" sz="2800" i="1" dirty="0"/>
              <a:t>.</a:t>
            </a:r>
            <a:r>
              <a:rPr lang="en-US" altLang="ru-UA" sz="2800" i="1" dirty="0" err="1"/>
              <a:t>vini</a:t>
            </a:r>
            <a:endParaRPr lang="en-US" altLang="ru-UA" sz="2800" i="1" dirty="0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F344FDE-5B9E-3876-F67C-F8E0D7A6A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A43911-3DC2-B230-0EAC-72142F3D4F72}"/>
              </a:ext>
            </a:extLst>
          </p:cNvPr>
          <p:cNvSpPr txBox="1"/>
          <p:nvPr/>
        </p:nvSpPr>
        <p:spPr>
          <a:xfrm>
            <a:off x="2127380" y="125304"/>
            <a:ext cx="98531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 гриби з добре розвиненим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септованим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багатоядерним, рідше одноядерним, міцелієм. Клас нараховує біля 30 тис. видів, що складає 30% всього видового складу грибів. Аскоміцети дуже різноманітні, серед них є як одноклітинні (наприклад, дріжджі) так і великі, до 20 см види (зморшки, строчки). Найхарактернішою рисою є статеве сумчасте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завдяки чому вони і отримали свою назву.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Клітинна оболонка містить до 25% хітину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глюкана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целюлоза не виявлена, в клітинах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шізосахараміцетів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хітину немає.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B01F7B-BA6B-51BA-AA32-9735959BC4BC}"/>
              </a:ext>
            </a:extLst>
          </p:cNvPr>
          <p:cNvSpPr txBox="1"/>
          <p:nvPr/>
        </p:nvSpPr>
        <p:spPr>
          <a:xfrm>
            <a:off x="211494" y="2433628"/>
            <a:ext cx="1159173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Розмножуються аскоміцети безстатево (за допомогою конідій), вегетативно (частинами міцелію, поділом клітини, брунькуванням,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та статево (за допомогою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утворюються на галоїдному міцелії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екзогенно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Статевий процес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проходить у вигляді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гаметангіогамії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полягає в злитті вмісту багатоядерних 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архикарпа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b="1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Антеридій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має вигляд циліндричної клітини,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архикарп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складається з розширеної частини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аскогона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 звуженої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трихогіни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При злитті вмісту статевих органів відбувається лише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цитогамія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ядра наближуються, утворюючи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аскогоні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утворюється велика кількість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аскогенних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гіфів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ядра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дикаріонів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синхронно діляться і переходять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аскогенні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гіфи. В них утворюються перегородки, верхівкові клітини розгалужуються, із кінцевих клітин утворюються сумки. Кінцеві клітини ростуть, загинаються, ядра зливаються, зигота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редукційно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ділиться з утворенням чотирьох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ядер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 верхівковій клітині утворюються дві перегородки, розділяючи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три. Верхівкова клітина несе два ядра, а апікальна та базальна по одному. Ядра верхівкової клітини зливаються, сама клітина витягується в </a:t>
            </a:r>
            <a:r>
              <a:rPr lang="uk-UA" sz="1800" b="1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зигота двічі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редуційно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ділиться з утворенням восьми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Апікальна та базальна клітини зливаються  і також утворюють сумку з вісьмома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763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1026" name="Picture 2" descr="РОЗМНОЖЕННЯ ГРИБІВ - ГРИБИ - ЗАГАЛЬНА МІКРОБІОЛОГІЯ - Т.П. Пирог - 2004">
            <a:extLst>
              <a:ext uri="{FF2B5EF4-FFF2-40B4-BE49-F238E27FC236}">
                <a16:creationId xmlns:a16="http://schemas.microsoft.com/office/drawing/2014/main" id="{B20C823C-7EFB-2EEC-132D-57D1F0A23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57" y="1111503"/>
            <a:ext cx="9716897" cy="513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587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7004224A-31E5-09FC-F208-72C875326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26399" y="95189"/>
            <a:ext cx="6560337" cy="549784"/>
          </a:xfrm>
        </p:spPr>
        <p:txBody>
          <a:bodyPr/>
          <a:lstStyle/>
          <a:p>
            <a:r>
              <a:rPr lang="uk-UA" altLang="ru-UA" dirty="0"/>
              <a:t>Плодові тіла аскоміцетів</a:t>
            </a:r>
            <a:endParaRPr lang="ru-RU" altLang="ru-U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D5E2C-6FE3-AA5B-C10E-BE62C2CF8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8"/>
          <a:stretch/>
        </p:blipFill>
        <p:spPr>
          <a:xfrm>
            <a:off x="102891" y="1868846"/>
            <a:ext cx="6416971" cy="3742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66F036E2-DCF5-470D-733B-679A50A45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4C062-DCD7-FB0F-E950-540C12B648ED}"/>
              </a:ext>
            </a:extLst>
          </p:cNvPr>
          <p:cNvSpPr txBox="1"/>
          <p:nvPr/>
        </p:nvSpPr>
        <p:spPr>
          <a:xfrm>
            <a:off x="6634065" y="785460"/>
            <a:ext cx="537443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Клейстотецій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повністю замкнуте, округле плодове тіло. Яке містить тільки сумки. Стерильні елементи-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парафізи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відсутні. Форма сумок округла або овальна.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b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Перитецій</a:t>
            </a:r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напівзамкнуті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плодові тіла, округлі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глечикоподібної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форми з вузьким отвором на верхівці.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перитецію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від його бокових стінок підіймаються сумки циліндричної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булавоподібної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форми. Між сумками розвиваються стерильні нитки –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парафізи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b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Апотецій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широко відкриті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блюдцеподібні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плодові тіла. На їх верхній стороні розміщуються шар сумок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парафіз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Цей шар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це найбільш досконалий тип плодового тіла аскоміцетів, що забезпечує максимальну продукцію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їх активне розповсюдження. Апотеції найбільші за розмірами плодові тіла, їх розміри від часток міліметра до 15-20см.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5">
            <a:extLst>
              <a:ext uri="{FF2B5EF4-FFF2-40B4-BE49-F238E27FC236}">
                <a16:creationId xmlns:a16="http://schemas.microsoft.com/office/drawing/2014/main" id="{1C5D715C-0EE5-966D-E431-E74618D7BC9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325687" y="467110"/>
            <a:ext cx="3770313" cy="35941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uk-UA" altLang="ru-UA" sz="2400" b="1" i="1" dirty="0"/>
              <a:t>Спорідненість грибів з тваринами:</a:t>
            </a:r>
            <a:r>
              <a:rPr lang="uk-UA" altLang="ru-UA" sz="2400" b="1" dirty="0"/>
              <a:t> підтверджується сучасними біохімічними даними:</a:t>
            </a:r>
          </a:p>
          <a:p>
            <a:pPr>
              <a:lnSpc>
                <a:spcPct val="90000"/>
              </a:lnSpc>
            </a:pPr>
            <a:r>
              <a:rPr lang="uk-UA" altLang="ru-UA" sz="2400" b="1" dirty="0"/>
              <a:t> наявністю в обміні речовин сечовини,</a:t>
            </a:r>
          </a:p>
          <a:p>
            <a:pPr>
              <a:lnSpc>
                <a:spcPct val="90000"/>
              </a:lnSpc>
            </a:pPr>
            <a:r>
              <a:rPr lang="uk-UA" altLang="ru-UA" sz="2400" b="1" dirty="0"/>
              <a:t> до складу клітинної оболонки входить хітин,</a:t>
            </a:r>
          </a:p>
          <a:p>
            <a:pPr>
              <a:lnSpc>
                <a:spcPct val="90000"/>
              </a:lnSpc>
            </a:pPr>
            <a:r>
              <a:rPr lang="uk-UA" altLang="ru-UA" sz="2400" b="1" dirty="0"/>
              <a:t> запасний продукт є глікоген,</a:t>
            </a:r>
          </a:p>
          <a:p>
            <a:pPr>
              <a:lnSpc>
                <a:spcPct val="90000"/>
              </a:lnSpc>
            </a:pPr>
            <a:r>
              <a:rPr lang="uk-UA" altLang="ru-UA" sz="2400" b="1" dirty="0"/>
              <a:t> синтез лізину здійснюється по типу тварин. </a:t>
            </a:r>
            <a:endParaRPr lang="ru-RU" altLang="ru-UA" sz="2400" b="1" dirty="0"/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76F0D699-9C39-F35B-CE9A-65262E247DF9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212013" y="467110"/>
            <a:ext cx="3770312" cy="36655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uk-UA" altLang="ru-UA" sz="2400" b="1" i="1" dirty="0"/>
              <a:t>Ознаки, що поєднують гриби  з рослинами: </a:t>
            </a:r>
          </a:p>
          <a:p>
            <a:pPr>
              <a:lnSpc>
                <a:spcPct val="90000"/>
              </a:lnSpc>
            </a:pPr>
            <a:r>
              <a:rPr lang="uk-UA" altLang="ru-UA" sz="2400" b="1" dirty="0"/>
              <a:t>необмежений ріст, </a:t>
            </a:r>
          </a:p>
          <a:p>
            <a:pPr>
              <a:lnSpc>
                <a:spcPct val="90000"/>
              </a:lnSpc>
            </a:pPr>
            <a:r>
              <a:rPr lang="uk-UA" altLang="ru-UA" sz="2400" b="1" dirty="0"/>
              <a:t>живлення шляхом абсорбції поживних речовин всією поверхнею гіф.</a:t>
            </a:r>
            <a:r>
              <a:rPr lang="ru-RU" altLang="ru-UA" sz="2400" b="1" dirty="0"/>
              <a:t> </a:t>
            </a:r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1485520-509E-A8D0-1FBC-7A37C6AB3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2E8F0-29D2-1889-F2EE-A87A37DD7D03}"/>
              </a:ext>
            </a:extLst>
          </p:cNvPr>
          <p:cNvSpPr txBox="1"/>
          <p:nvPr/>
        </p:nvSpPr>
        <p:spPr>
          <a:xfrm>
            <a:off x="2062065" y="97314"/>
            <a:ext cx="96012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Геміаскоміцети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Hemiascomycetidae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характеризуються відсутністю плодових тіл, сумки розвиваються безпосередньо на міцелії. Паразити та сапрофіти. Підклас включає порядки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Ендоміцетові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Тафринові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Ендоміцетові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Endomicetales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розвиваються із зиготи без участі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аскогенних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гифів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Більшість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ендоміцетових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сапрофіти.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Типовими представниками є дріжджі. Культура дріжджів відома ще в 2000 та навіть в 6000 році до н.е., коли їх використовували в хлібопеченні та пивоварінні.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8FB7BE-22E4-BC98-B1B7-8A4A9834735D}"/>
              </a:ext>
            </a:extLst>
          </p:cNvPr>
          <p:cNvSpPr txBox="1"/>
          <p:nvPr/>
        </p:nvSpPr>
        <p:spPr>
          <a:xfrm>
            <a:off x="195943" y="2405638"/>
            <a:ext cx="79333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Дріжджі – це збірна назва для грибів, які існують у вигляді поодиноких клітин. Клітини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сахароміцес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містить велику кількість глікогену, розмножуються брунькуванням. Живляться переважно вуглеводами. В несприятливих умовах утворюють сумки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Мають велике практичне значення і широко застосовуються в хлібопекарській, пивоварній та спиртовій галузях промисловості. Хлібні дріжджі існують тільки в культурі, тоді як винні (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Saccharomyces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vini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– навпаки, тільки в природі на різних соковитих плодах і використовується для виготовлення натуральних вин.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83E6313-74A7-BDA0-645D-58468C6DB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925" y="2472611"/>
            <a:ext cx="3368984" cy="37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737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Содержимое 2">
            <a:extLst>
              <a:ext uri="{FF2B5EF4-FFF2-40B4-BE49-F238E27FC236}">
                <a16:creationId xmlns:a16="http://schemas.microsoft.com/office/drawing/2014/main" id="{91322DB7-9C0A-000A-5E54-8FB3E5EFF5F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37036" y="133448"/>
            <a:ext cx="8643937" cy="5143500"/>
          </a:xfrm>
        </p:spPr>
        <p:txBody>
          <a:bodyPr/>
          <a:lstStyle/>
          <a:p>
            <a:r>
              <a:rPr lang="ru-RU" altLang="ru-UA" sz="2400" dirty="0" err="1"/>
              <a:t>Дріжджі</a:t>
            </a:r>
            <a:r>
              <a:rPr lang="ru-RU" altLang="ru-UA" sz="2000" dirty="0"/>
              <a:t> - </a:t>
            </a:r>
            <a:r>
              <a:rPr lang="ru-RU" altLang="ru-UA" sz="2000" dirty="0" err="1"/>
              <a:t>одноклітинні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нерухомі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організми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овальної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або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витягнутої</a:t>
            </a:r>
            <a:r>
              <a:rPr lang="ru-RU" altLang="ru-UA" sz="2000" dirty="0"/>
              <a:t> </a:t>
            </a:r>
            <a:r>
              <a:rPr lang="ru-RU" altLang="ru-UA" sz="2000" dirty="0" err="1"/>
              <a:t>форми</a:t>
            </a:r>
            <a:r>
              <a:rPr lang="ru-RU" altLang="ru-UA" sz="2000" dirty="0"/>
              <a:t>, </a:t>
            </a:r>
            <a:r>
              <a:rPr lang="ru-RU" altLang="ru-UA" sz="2000" dirty="0" err="1"/>
              <a:t>завбільшки</a:t>
            </a:r>
            <a:r>
              <a:rPr lang="ru-RU" altLang="ru-UA" sz="2000" dirty="0"/>
              <a:t> 8-10 мкм. </a:t>
            </a:r>
            <a:r>
              <a:rPr lang="ru-RU" altLang="ru-UA" sz="2000" dirty="0" err="1"/>
              <a:t>Поширені</a:t>
            </a:r>
            <a:r>
              <a:rPr lang="ru-RU" altLang="ru-UA" sz="2000" dirty="0"/>
              <a:t> на </a:t>
            </a:r>
            <a:r>
              <a:rPr lang="ru-RU" altLang="ru-UA" sz="2000" dirty="0" err="1"/>
              <a:t>рослинах</a:t>
            </a:r>
            <a:r>
              <a:rPr lang="ru-RU" altLang="ru-UA" sz="2000" dirty="0"/>
              <a:t> (на субстратах, </a:t>
            </a:r>
            <a:r>
              <a:rPr lang="ru-RU" altLang="ru-UA" sz="2000" dirty="0" err="1"/>
              <a:t>багатих</a:t>
            </a:r>
            <a:r>
              <a:rPr lang="ru-RU" altLang="ru-UA" sz="2000" dirty="0"/>
              <a:t> глюкозою, у </a:t>
            </a:r>
            <a:r>
              <a:rPr lang="ru-RU" altLang="ru-UA" sz="2000" dirty="0" err="1"/>
              <a:t>нектарі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квітів</a:t>
            </a:r>
            <a:r>
              <a:rPr lang="ru-RU" altLang="ru-UA" sz="2000" dirty="0"/>
              <a:t>, на </a:t>
            </a:r>
            <a:r>
              <a:rPr lang="ru-RU" altLang="ru-UA" sz="2000" dirty="0" err="1"/>
              <a:t>поверхні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солодких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плодів</a:t>
            </a:r>
            <a:r>
              <a:rPr lang="ru-RU" altLang="ru-UA" sz="2000" dirty="0"/>
              <a:t>), у </a:t>
            </a:r>
            <a:r>
              <a:rPr lang="ru-RU" altLang="ru-UA" sz="2000" dirty="0" err="1"/>
              <a:t>ґрунті</a:t>
            </a:r>
            <a:r>
              <a:rPr lang="ru-RU" altLang="ru-UA" sz="2000" dirty="0"/>
              <a:t>. </a:t>
            </a:r>
            <a:r>
              <a:rPr lang="ru-RU" altLang="ru-UA" sz="2000" dirty="0" err="1"/>
              <a:t>Багато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видів</a:t>
            </a:r>
            <a:r>
              <a:rPr lang="ru-RU" altLang="ru-UA" sz="2000" dirty="0"/>
              <a:t> (але не </a:t>
            </a:r>
            <a:r>
              <a:rPr lang="ru-RU" altLang="ru-UA" sz="2000" dirty="0" err="1"/>
              <a:t>всі</a:t>
            </a:r>
            <a:r>
              <a:rPr lang="ru-RU" altLang="ru-UA" sz="2000" dirty="0"/>
              <a:t>) </a:t>
            </a:r>
            <a:r>
              <a:rPr lang="ru-RU" altLang="ru-UA" sz="2000" dirty="0" err="1"/>
              <a:t>здатні</a:t>
            </a:r>
            <a:r>
              <a:rPr lang="ru-RU" altLang="ru-UA" sz="2000" dirty="0"/>
              <a:t> до спиртового </a:t>
            </a:r>
            <a:r>
              <a:rPr lang="ru-RU" altLang="ru-UA" sz="2000" dirty="0" err="1"/>
              <a:t>бродіння</a:t>
            </a:r>
            <a:r>
              <a:rPr lang="ru-RU" altLang="ru-UA" sz="2000" dirty="0"/>
              <a:t> (</a:t>
            </a:r>
            <a:r>
              <a:rPr lang="ru-RU" altLang="ru-UA" sz="2000" dirty="0" err="1"/>
              <a:t>пивні</a:t>
            </a:r>
            <a:r>
              <a:rPr lang="ru-RU" altLang="ru-UA" sz="2000" dirty="0"/>
              <a:t>, </a:t>
            </a:r>
            <a:r>
              <a:rPr lang="ru-RU" altLang="ru-UA" sz="2000" dirty="0" err="1"/>
              <a:t>винні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дріжджі</a:t>
            </a:r>
            <a:r>
              <a:rPr lang="ru-RU" altLang="ru-UA" sz="2000" dirty="0"/>
              <a:t>). </a:t>
            </a:r>
            <a:r>
              <a:rPr lang="ru-RU" altLang="ru-UA" sz="2000" dirty="0" err="1"/>
              <a:t>Деякі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види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використовуються</a:t>
            </a:r>
            <a:r>
              <a:rPr lang="ru-RU" altLang="ru-UA" sz="2000" dirty="0"/>
              <a:t> для </a:t>
            </a:r>
            <a:r>
              <a:rPr lang="ru-RU" altLang="ru-UA" sz="2000" dirty="0" err="1"/>
              <a:t>виготовлення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молочних</a:t>
            </a:r>
            <a:r>
              <a:rPr lang="ru-RU" altLang="ru-UA" sz="2000" dirty="0"/>
              <a:t> </a:t>
            </a:r>
            <a:r>
              <a:rPr lang="ru-RU" altLang="ru-UA" sz="2000" dirty="0" err="1"/>
              <a:t>продуктів</a:t>
            </a:r>
            <a:r>
              <a:rPr lang="ru-RU" altLang="ru-UA" sz="2000" dirty="0"/>
              <a:t> (</a:t>
            </a:r>
            <a:r>
              <a:rPr lang="ru-RU" altLang="ru-UA" sz="2000" dirty="0" err="1"/>
              <a:t>кефір</a:t>
            </a:r>
            <a:r>
              <a:rPr lang="ru-RU" altLang="ru-UA" sz="2000" dirty="0"/>
              <a:t>, </a:t>
            </a:r>
            <a:r>
              <a:rPr lang="ru-RU" altLang="ru-UA" sz="2000" dirty="0" err="1"/>
              <a:t>кумис</a:t>
            </a:r>
            <a:r>
              <a:rPr lang="ru-RU" altLang="ru-UA" sz="2000" dirty="0"/>
              <a:t> та </a:t>
            </a:r>
            <a:r>
              <a:rPr lang="ru-RU" altLang="ru-UA" sz="2000" dirty="0" err="1"/>
              <a:t>ін</a:t>
            </a:r>
            <a:r>
              <a:rPr lang="ru-RU" altLang="ru-UA" sz="2000" dirty="0"/>
              <a:t>.)</a:t>
            </a:r>
          </a:p>
          <a:p>
            <a:endParaRPr lang="ru-RU" altLang="ru-UA" sz="2000" dirty="0"/>
          </a:p>
        </p:txBody>
      </p:sp>
      <p:pic>
        <p:nvPicPr>
          <p:cNvPr id="18435" name="Рисунок 3" descr="saccharomyces_300.jpg">
            <a:extLst>
              <a:ext uri="{FF2B5EF4-FFF2-40B4-BE49-F238E27FC236}">
                <a16:creationId xmlns:a16="http://schemas.microsoft.com/office/drawing/2014/main" id="{E32B5BE7-E9F7-00FF-5DE9-BA09CE857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90" y="2705197"/>
            <a:ext cx="5157727" cy="3937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4" descr="kulich_1.jpg">
            <a:extLst>
              <a:ext uri="{FF2B5EF4-FFF2-40B4-BE49-F238E27FC236}">
                <a16:creationId xmlns:a16="http://schemas.microsoft.com/office/drawing/2014/main" id="{E5E02C4A-D2E8-41E2-656E-A4AF56A34E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027" y="2767622"/>
            <a:ext cx="3057001" cy="386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5154.jpg">
            <a:extLst>
              <a:ext uri="{FF2B5EF4-FFF2-40B4-BE49-F238E27FC236}">
                <a16:creationId xmlns:a16="http://schemas.microsoft.com/office/drawing/2014/main" id="{D1F8C1AD-B1E5-88F2-8031-612BCEA9F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1619639"/>
            <a:ext cx="2171117" cy="217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45b298955922.jpg">
            <a:extLst>
              <a:ext uri="{FF2B5EF4-FFF2-40B4-BE49-F238E27FC236}">
                <a16:creationId xmlns:a16="http://schemas.microsoft.com/office/drawing/2014/main" id="{5E83FBD2-8D09-A894-AA05-5E1B584C02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23" y="4374451"/>
            <a:ext cx="2153374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BE62B58-5393-BD15-B4AB-A91961B93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673D0D-6AC3-F791-8075-B1747091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"/>
          <a:stretch/>
        </p:blipFill>
        <p:spPr>
          <a:xfrm>
            <a:off x="20" y="1"/>
            <a:ext cx="6016469" cy="6858001"/>
          </a:xfrm>
          <a:custGeom>
            <a:avLst/>
            <a:gdLst/>
            <a:ahLst/>
            <a:cxnLst/>
            <a:rect l="l" t="t" r="r" b="b"/>
            <a:pathLst>
              <a:path w="6016489" h="6858001">
                <a:moveTo>
                  <a:pt x="0" y="0"/>
                </a:moveTo>
                <a:lnTo>
                  <a:pt x="6016489" y="0"/>
                </a:lnTo>
                <a:lnTo>
                  <a:pt x="6016489" y="3"/>
                </a:lnTo>
                <a:lnTo>
                  <a:pt x="4217356" y="3"/>
                </a:lnTo>
                <a:lnTo>
                  <a:pt x="4429187" y="675864"/>
                </a:lnTo>
                <a:lnTo>
                  <a:pt x="4426326" y="675864"/>
                </a:lnTo>
                <a:lnTo>
                  <a:pt x="5659819" y="4611414"/>
                </a:lnTo>
                <a:lnTo>
                  <a:pt x="3962482" y="6858000"/>
                </a:lnTo>
                <a:lnTo>
                  <a:pt x="6016489" y="6858000"/>
                </a:lnTo>
                <a:lnTo>
                  <a:pt x="6016489" y="6858001"/>
                </a:lnTo>
                <a:lnTo>
                  <a:pt x="0" y="6858001"/>
                </a:lnTo>
                <a:close/>
              </a:path>
            </a:pathLst>
          </a:cu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9D269C-5E82-A6EA-9511-EF6885426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 r="-2" b="8301"/>
          <a:stretch/>
        </p:blipFill>
        <p:spPr>
          <a:xfrm>
            <a:off x="4307056" y="10"/>
            <a:ext cx="4831627" cy="4520001"/>
          </a:xfrm>
          <a:custGeom>
            <a:avLst/>
            <a:gdLst/>
            <a:ahLst/>
            <a:cxnLst/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</p:spPr>
      </p:pic>
      <p:pic>
        <p:nvPicPr>
          <p:cNvPr id="8" name="Рисунок 7" descr="Изображение выглядит как занавеска, душ&#10;&#10;Автоматически созданное описание">
            <a:extLst>
              <a:ext uri="{FF2B5EF4-FFF2-40B4-BE49-F238E27FC236}">
                <a16:creationId xmlns:a16="http://schemas.microsoft.com/office/drawing/2014/main" id="{601CE75B-1015-4F2B-F058-6922C63645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1" r="3429"/>
          <a:stretch/>
        </p:blipFill>
        <p:spPr>
          <a:xfrm>
            <a:off x="4068531" y="-1"/>
            <a:ext cx="8123469" cy="6858000"/>
          </a:xfrm>
          <a:custGeom>
            <a:avLst/>
            <a:gdLst/>
            <a:ahLst/>
            <a:cxnLst/>
            <a:rect l="l" t="t" r="r" b="b"/>
            <a:pathLst>
              <a:path w="8123469" h="6858000">
                <a:moveTo>
                  <a:pt x="5181344" y="0"/>
                </a:moveTo>
                <a:lnTo>
                  <a:pt x="8123469" y="0"/>
                </a:lnTo>
                <a:lnTo>
                  <a:pt x="8123469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771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B91196-46B2-4048-E5B5-F95B462F13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222" y="391886"/>
            <a:ext cx="9831694" cy="587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2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185E3023-D4F2-6D1E-CB08-E3EDA90496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985119-1014-74B3-2392-AB625F45974F}"/>
              </a:ext>
            </a:extLst>
          </p:cNvPr>
          <p:cNvSpPr txBox="1"/>
          <p:nvPr/>
        </p:nvSpPr>
        <p:spPr>
          <a:xfrm>
            <a:off x="604934" y="1553205"/>
            <a:ext cx="1098213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Серед аскоміцет є 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облігатні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паразити вищих рослин, сумки у них розвиваються не поодиноко, а суцільним шаром під кутикулою рослини-хазяїна. Паразитичними є представники порядку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Тафринові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Taphrinales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у яких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дикаріотичний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міцелій утворюється в результаті копуляції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Поширеними видами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Тафріна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деформуюча (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deformans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яка поширена у всьому світі, вона є збудником захворювання кучерявості листя. Уражені листки мають потовщену пластинку, на 10-16% більше води, продихи втрачають здатність відкриватися та закриватися. Крім листя Т. деформуюча вражає стебла та плоди. Вражає всі кісточкові. Т. вишні (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cerasi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є збудником захворювання відьминих мітл. Міцелій гриба багаторічний, зберігається в корі та деревині. Уражені рослини слабнуть, зменшується врожай плодів та насіння.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Тафринові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гриби наносять великі збитки лісовому господарству. Т. золотиста часто зустрічається на тополі, викликаючи здуття листя. Різні вади вегетативних та генеративних органів, які викликають різні види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тафринових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пов’язані з тим, що гриб здатний утворювати фітогормони, а також речовини, що стимулюють фотосинтез.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Rectangle 7">
            <a:extLst>
              <a:ext uri="{FF2B5EF4-FFF2-40B4-BE49-F238E27FC236}">
                <a16:creationId xmlns:a16="http://schemas.microsoft.com/office/drawing/2014/main" id="{C84F85E9-B118-C1DC-E9AC-E2C0C88B6F2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7916159" y="2079005"/>
            <a:ext cx="4495800" cy="3960435"/>
          </a:xfrm>
        </p:spPr>
        <p:txBody>
          <a:bodyPr/>
          <a:lstStyle/>
          <a:p>
            <a:r>
              <a:rPr lang="uk-UA" altLang="ru-UA" sz="2800" dirty="0"/>
              <a:t>Порядок - </a:t>
            </a:r>
            <a:r>
              <a:rPr lang="en-US" altLang="ru-UA" sz="2800" i="1" dirty="0" err="1"/>
              <a:t>Tafrinales</a:t>
            </a:r>
            <a:endParaRPr lang="en-US" altLang="ru-UA" sz="2800" i="1" dirty="0"/>
          </a:p>
          <a:p>
            <a:r>
              <a:rPr lang="uk-UA" altLang="ru-UA" sz="2800" dirty="0" err="1"/>
              <a:t>Тафріна</a:t>
            </a:r>
            <a:r>
              <a:rPr lang="uk-UA" altLang="ru-UA" sz="2800" dirty="0"/>
              <a:t> деформуюча-</a:t>
            </a:r>
            <a:r>
              <a:rPr lang="en-US" altLang="ru-UA" sz="2800" i="1" dirty="0" err="1"/>
              <a:t>Tafrina</a:t>
            </a:r>
            <a:r>
              <a:rPr lang="en-US" altLang="ru-UA" sz="2800" i="1" dirty="0"/>
              <a:t> </a:t>
            </a:r>
            <a:r>
              <a:rPr lang="en-US" altLang="ru-UA" sz="2800" i="1" dirty="0" err="1"/>
              <a:t>deformes</a:t>
            </a:r>
            <a:endParaRPr lang="ru-RU" altLang="ru-UA" sz="2800" i="1" dirty="0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5262D101-F325-C366-D914-5A956A028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8" y="1565243"/>
            <a:ext cx="7124307" cy="474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4E3F01B-AD05-F314-E66C-3615B5267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5" name="Rectangle 3">
            <a:extLst>
              <a:ext uri="{FF2B5EF4-FFF2-40B4-BE49-F238E27FC236}">
                <a16:creationId xmlns:a16="http://schemas.microsoft.com/office/drawing/2014/main" id="{3444A03D-2E10-91F7-CE9F-D4D7E2B04839}"/>
              </a:ext>
            </a:extLst>
          </p:cNvPr>
          <p:cNvGraphicFramePr/>
          <p:nvPr/>
        </p:nvGraphicFramePr>
        <p:xfrm>
          <a:off x="2024742" y="83974"/>
          <a:ext cx="7078426" cy="29484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C9A405B-191C-856E-3FD7-35D4D7B1A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54F6512-C690-89C0-4503-430039B06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253" y="351043"/>
            <a:ext cx="2376662" cy="1842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C5E4F7-566C-2E6F-FDF0-F06292D9F6C7}"/>
              </a:ext>
            </a:extLst>
          </p:cNvPr>
          <p:cNvSpPr txBox="1"/>
          <p:nvPr/>
        </p:nvSpPr>
        <p:spPr>
          <a:xfrm>
            <a:off x="401216" y="3222960"/>
            <a:ext cx="1072087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ЕУАСКОМІЦЕТИ -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Euascomicetiidae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характеризується наявністю справжніх плодових тіл трьох типів: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перитециї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апотеції. На типі плодових тіл побудована класифікація аскоміцетів.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Група порядків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Плектоміцети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має плодові тіла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звільняються пасивно після загнивання плодових тіл. Центральним є 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Еуроцієвих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Eurotiales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), плодові тіла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безладно розташованими сумками.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мікроскопічні. У циклі розвитку велика роль належить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конідіальному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конідієносці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розміщені групами -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кореміями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Більшість з них це сапрофіти на різних органічних субстратах, проте є і паразити на тілі тварин та людини, які викликають тяжкі форми дерматитів. Найважливішою групою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еуроцевих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Пеніцил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Penicillum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та Аспергил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Aspergillus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D0CCD22-33FC-A700-E35F-F15DF9E6A1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0E9393-5EBC-9016-EB11-274F58CEA1D1}"/>
              </a:ext>
            </a:extLst>
          </p:cNvPr>
          <p:cNvSpPr txBox="1"/>
          <p:nvPr/>
        </p:nvSpPr>
        <p:spPr>
          <a:xfrm>
            <a:off x="2062065" y="266725"/>
            <a:ext cx="98624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Аспергіліус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характеризується одноклітинним нерозгалуженим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конідієносцем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який несе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стеригми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ланцюгами одноклітинних конідій. Сумчасте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Поширений у ґрунті або у вигляді плісняви, сизого, зеленого або жовтого кольору. Серед видів роду є паразити, які викликають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аспергильози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 тварин та людини. Гриб здатний утворювати фізіологічно-активні речовини, використовується для отримання антибіотиків та лимонної кислоти. Завдяки формі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гриб отримав назву лійкового. Розвивається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хлібі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взутті, варених  овочах тощо.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C84B8A-988A-D4BC-A5BD-CFE5D3FCC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5" y="2575049"/>
            <a:ext cx="3810000" cy="29432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888856-1C5B-E0C3-9B2E-3C206D2609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0" y="2575049"/>
            <a:ext cx="2794000" cy="3657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77C78A5-DF28-D10C-2777-842084C899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021" y="2575049"/>
            <a:ext cx="3810000" cy="28575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плесень, гриб, беспозвоночное, жаброногое ракообразное&#10;&#10;Автоматически созданное описание">
            <a:extLst>
              <a:ext uri="{FF2B5EF4-FFF2-40B4-BE49-F238E27FC236}">
                <a16:creationId xmlns:a16="http://schemas.microsoft.com/office/drawing/2014/main" id="{4B06726B-8991-5D94-CD39-EBD20B52FE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96" y="1177663"/>
            <a:ext cx="5373624" cy="5329817"/>
          </a:xfrm>
          <a:prstGeom prst="rect">
            <a:avLst/>
          </a:prstGeom>
        </p:spPr>
      </p:pic>
      <p:pic>
        <p:nvPicPr>
          <p:cNvPr id="6" name="Рисунок 5" descr="Изображение выглядит как цветок, растение, украшен&#10;&#10;Автоматически созданное описание">
            <a:extLst>
              <a:ext uri="{FF2B5EF4-FFF2-40B4-BE49-F238E27FC236}">
                <a16:creationId xmlns:a16="http://schemas.microsoft.com/office/drawing/2014/main" id="{45A81EC9-AC5F-A361-006F-5A5E82082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82" y="1177663"/>
            <a:ext cx="5282637" cy="536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188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18B148-41B7-3E64-E5D6-82E414C31913}"/>
              </a:ext>
            </a:extLst>
          </p:cNvPr>
          <p:cNvSpPr txBox="1"/>
          <p:nvPr/>
        </p:nvSpPr>
        <p:spPr>
          <a:xfrm>
            <a:off x="2118050" y="93823"/>
            <a:ext cx="93586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 Пеніциліум характеризується багатоклітинним, розгалуженим вгорі у вигляді китиці або кисті руки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конідієносцем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який несе конідії. Міцелій утворює блакитну або зеленувату плісняву. Розвивається на різних органічних субстратах. Здатний утворювати антибіотики, використовується для отримання пеніциліну, біоміцину, тетрацикліну,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вітацину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тощо. Вперше пеніцилін був відкритий у 1929 році англійським мікробіологом Олександром Флемінгом. Промисловий спосіб одержання пеніциліну був розроблений вітчизняними мікробіологами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Белзіним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Єрмольєвою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іншими в роки Великої Вітчизняної війни. Різні види пеніциліуму використовуються для отримання сирів (наприклад, рокфор), антибіотиків.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 descr="Изображение выглядит как гидроид&#10;&#10;Автоматически созданное описание">
            <a:extLst>
              <a:ext uri="{FF2B5EF4-FFF2-40B4-BE49-F238E27FC236}">
                <a16:creationId xmlns:a16="http://schemas.microsoft.com/office/drawing/2014/main" id="{7B3C6505-9681-E1A5-94C7-824CA47F6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93" y="2956145"/>
            <a:ext cx="3625622" cy="3645362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11B5796-B3A1-FEC6-80D8-843987168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00" y="3270630"/>
            <a:ext cx="4951304" cy="3330877"/>
          </a:xfrm>
          <a:prstGeom prst="rect">
            <a:avLst/>
          </a:prstGeom>
        </p:spPr>
      </p:pic>
      <p:pic>
        <p:nvPicPr>
          <p:cNvPr id="10" name="Рисунок 9" descr="Изображение выглядит как беспозвоночное, кишечнополостное&#10;&#10;Автоматически созданное описание">
            <a:extLst>
              <a:ext uri="{FF2B5EF4-FFF2-40B4-BE49-F238E27FC236}">
                <a16:creationId xmlns:a16="http://schemas.microsoft.com/office/drawing/2014/main" id="{43E0F257-B9FA-C22D-C188-236DE56DE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304" y="3270630"/>
            <a:ext cx="3012956" cy="32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5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AutoShape 4">
            <a:extLst>
              <a:ext uri="{FF2B5EF4-FFF2-40B4-BE49-F238E27FC236}">
                <a16:creationId xmlns:a16="http://schemas.microsoft.com/office/drawing/2014/main" id="{8E1192EC-BBF2-91CD-B610-6653F2BD7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15516" y="352128"/>
            <a:ext cx="9238434" cy="889592"/>
          </a:xfrm>
        </p:spPr>
        <p:txBody>
          <a:bodyPr/>
          <a:lstStyle/>
          <a:p>
            <a:r>
              <a:rPr lang="ru-RU" altLang="ru-UA" dirty="0"/>
              <a:t>Будова </a:t>
            </a:r>
            <a:r>
              <a:rPr lang="ru-RU" altLang="ru-UA" dirty="0" err="1"/>
              <a:t>кл</a:t>
            </a:r>
            <a:r>
              <a:rPr lang="uk-UA" altLang="ru-UA" dirty="0" err="1"/>
              <a:t>ітини</a:t>
            </a:r>
            <a:r>
              <a:rPr lang="uk-UA" altLang="ru-UA" dirty="0"/>
              <a:t> гриба</a:t>
            </a:r>
            <a:endParaRPr lang="ru-RU" altLang="ru-UA" dirty="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A3F69FB8-3A3D-0A9D-8834-85C6AF716945}"/>
              </a:ext>
            </a:extLst>
          </p:cNvPr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5516" y="1241720"/>
            <a:ext cx="5421629" cy="5282378"/>
          </a:xfrm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98F77EFE-B8E7-4206-0A93-0BA207A65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дерево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BCE2E66-4CBC-AC3B-6DC2-5AB31A3A8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24" y="1303019"/>
            <a:ext cx="4409254" cy="5213985"/>
          </a:xfrm>
          <a:prstGeom prst="rect">
            <a:avLst/>
          </a:prstGeom>
        </p:spPr>
      </p:pic>
      <p:pic>
        <p:nvPicPr>
          <p:cNvPr id="6" name="Рисунок 5" descr="Изображение выглядит как плесень, гриб&#10;&#10;Автоматически созданное описание">
            <a:extLst>
              <a:ext uri="{FF2B5EF4-FFF2-40B4-BE49-F238E27FC236}">
                <a16:creationId xmlns:a16="http://schemas.microsoft.com/office/drawing/2014/main" id="{68F92833-43D1-5336-77E5-12D7744FC2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03019"/>
            <a:ext cx="6766560" cy="49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Рисунок 3" descr="4433.jpg">
            <a:extLst>
              <a:ext uri="{FF2B5EF4-FFF2-40B4-BE49-F238E27FC236}">
                <a16:creationId xmlns:a16="http://schemas.microsoft.com/office/drawing/2014/main" id="{AD7AF14C-FEA6-5951-5839-DF9E0B767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2" y="1171088"/>
            <a:ext cx="2452297" cy="245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5" descr="img3.jpg">
            <a:extLst>
              <a:ext uri="{FF2B5EF4-FFF2-40B4-BE49-F238E27FC236}">
                <a16:creationId xmlns:a16="http://schemas.microsoft.com/office/drawing/2014/main" id="{15849AE8-CF58-8D5F-C256-C1C6CDE97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12" y="3769342"/>
            <a:ext cx="2452296" cy="2587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Рисунок 6" descr="21096.jpg">
            <a:extLst>
              <a:ext uri="{FF2B5EF4-FFF2-40B4-BE49-F238E27FC236}">
                <a16:creationId xmlns:a16="http://schemas.microsoft.com/office/drawing/2014/main" id="{35CBD9D4-9126-AD29-7FC9-B6F7405C64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237" y="1833563"/>
            <a:ext cx="4416529" cy="452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84C6C102-D83C-367C-44D5-EA5588762C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228706-1958-D8CE-9E9D-CDF8FC40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904" y="687634"/>
            <a:ext cx="4657175" cy="56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9C4D5D-967E-3B1B-7352-865B9A0B96A2}"/>
              </a:ext>
            </a:extLst>
          </p:cNvPr>
          <p:cNvSpPr txBox="1"/>
          <p:nvPr/>
        </p:nvSpPr>
        <p:spPr>
          <a:xfrm>
            <a:off x="298578" y="1307445"/>
            <a:ext cx="1121539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Група порядків ПІРЕНОМІЦЕТИ характеризуються плодовими тілами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рідше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Об’єднують 15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тис.видів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сапрофітів та паразитів. Характерне чергування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сумчастого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міцеальної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склероціальної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стадії розвитку.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Борошнисторосянові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Еризифові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- характеризуються тим, що мають закриті плодові тіла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клейтотеції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в сумці розміщуються правильним пучком або шаром.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завжди з придатками різного вигляду, що є систематичною ознакою.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Еризифові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облігатні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паразити вищих рослин. Це збудники борошнистої роси. Міцелій розміщується на поверхні субстрату. На ньому утворюються спеціальні ущільнення міцелію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апресорії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від них відходять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гаусторії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що проникають в клітини епідерми рослини-господаря. Безстатеве розмноження за допомогою конідій. На міцелії кілька днів розвивається нерозгалужені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конідієносці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ланцюжками конідій. Заражені органи ніби припорошені борошном конідій. Конідії поширюються повітряними течіями і заражають нові рослини. Сумчасте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розвивається в кінці періоду вегетації. На міцелії формуються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аскогони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без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трихогіни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антеридії. Вміст антеридію переливається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аскогін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Одночасно формується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перидій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Сумки дозрівають лише пізно восени або, навіть навесні. Зимуючою стадією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клейстотецій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звільняються активно. Типовими представниками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еризифе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Erysiphe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сферотека -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Spheroteca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мікросфера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Microsphera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421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>
            <a:extLst>
              <a:ext uri="{FF2B5EF4-FFF2-40B4-BE49-F238E27FC236}">
                <a16:creationId xmlns:a16="http://schemas.microsoft.com/office/drawing/2014/main" id="{8CFFA7C7-3980-E34B-38C9-F1021FB392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55850" y="7706"/>
            <a:ext cx="9238434" cy="1956032"/>
          </a:xfrm>
        </p:spPr>
        <p:txBody>
          <a:bodyPr/>
          <a:lstStyle/>
          <a:p>
            <a:r>
              <a:rPr lang="uk-UA" altLang="ru-UA" sz="2000" dirty="0"/>
              <a:t>Порядок </a:t>
            </a:r>
            <a:r>
              <a:rPr lang="uk-UA" altLang="ru-UA" sz="2000" dirty="0" err="1"/>
              <a:t>Борошнисторосянові</a:t>
            </a:r>
            <a:r>
              <a:rPr lang="uk-UA" altLang="ru-UA" sz="2000" dirty="0"/>
              <a:t>(</a:t>
            </a:r>
            <a:r>
              <a:rPr lang="uk-UA" altLang="ru-UA" sz="2000" dirty="0" err="1"/>
              <a:t>Еризифові</a:t>
            </a:r>
            <a:r>
              <a:rPr lang="uk-UA" altLang="ru-UA" sz="2000" dirty="0"/>
              <a:t>)</a:t>
            </a:r>
            <a:br>
              <a:rPr lang="uk-UA" altLang="ru-UA" sz="2000" dirty="0"/>
            </a:br>
            <a:r>
              <a:rPr lang="uk-UA" altLang="ru-UA" sz="2000" dirty="0"/>
              <a:t>рід </a:t>
            </a:r>
            <a:r>
              <a:rPr lang="en-US" altLang="ru-UA" sz="2000" dirty="0"/>
              <a:t>Erysiphe</a:t>
            </a:r>
            <a:br>
              <a:rPr lang="uk-UA" altLang="ru-UA" sz="4000" dirty="0"/>
            </a:br>
            <a:endParaRPr lang="ru-RU" altLang="ru-UA" sz="4000" dirty="0"/>
          </a:p>
        </p:txBody>
      </p:sp>
      <p:pic>
        <p:nvPicPr>
          <p:cNvPr id="47111" name="Picture 7">
            <a:extLst>
              <a:ext uri="{FF2B5EF4-FFF2-40B4-BE49-F238E27FC236}">
                <a16:creationId xmlns:a16="http://schemas.microsoft.com/office/drawing/2014/main" id="{3953FA51-10C4-24C7-59F8-91E5D413918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6908" y="1424062"/>
            <a:ext cx="3819623" cy="489975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12" name="Picture 8">
            <a:extLst>
              <a:ext uri="{FF2B5EF4-FFF2-40B4-BE49-F238E27FC236}">
                <a16:creationId xmlns:a16="http://schemas.microsoft.com/office/drawing/2014/main" id="{AFD5305C-A91D-64E4-3049-C299C9AD09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6788" y="1275660"/>
            <a:ext cx="4501364" cy="519655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0295D45-E9A6-6E49-7D59-C642ED6C1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милдью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ADD063ED-A0CD-C26C-7B73-02F7212E2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" y="3764280"/>
            <a:ext cx="5831840" cy="2798387"/>
          </a:xfrm>
          <a:prstGeom prst="rect">
            <a:avLst/>
          </a:prstGeom>
        </p:spPr>
      </p:pic>
      <p:pic>
        <p:nvPicPr>
          <p:cNvPr id="6" name="Рисунок 5" descr="Изображение выглядит как дерево, растение, лист, береза&#10;&#10;Автоматически созданное описание">
            <a:extLst>
              <a:ext uri="{FF2B5EF4-FFF2-40B4-BE49-F238E27FC236}">
                <a16:creationId xmlns:a16="http://schemas.microsoft.com/office/drawing/2014/main" id="{CD8F5E97-06BD-ADED-2896-6CF28EF19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030" y="3764280"/>
            <a:ext cx="3942079" cy="2956560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лещ&#10;&#10;Автоматически созданное описание">
            <a:extLst>
              <a:ext uri="{FF2B5EF4-FFF2-40B4-BE49-F238E27FC236}">
                <a16:creationId xmlns:a16="http://schemas.microsoft.com/office/drawing/2014/main" id="{FF460D4B-C45F-A7AD-DE01-0B9B6E70A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04" y="137159"/>
            <a:ext cx="4073241" cy="345640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ычерчивание линий, побег&#10;&#10;Автоматически созданное описание">
            <a:extLst>
              <a:ext uri="{FF2B5EF4-FFF2-40B4-BE49-F238E27FC236}">
                <a16:creationId xmlns:a16="http://schemas.microsoft.com/office/drawing/2014/main" id="{65D5A019-B84F-51CC-7D7E-B88DD5761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756" y="137160"/>
            <a:ext cx="4229163" cy="345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6121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ACBFFE4C-69F8-35A4-DC97-1AECC9E273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4728B182-CE72-CBFB-85B7-1F637C962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55" y="179307"/>
            <a:ext cx="4114800" cy="6267450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8608CF99-CC98-2E98-5DE7-AD2308D61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378" y="3515142"/>
            <a:ext cx="4169722" cy="295816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внешний, зелены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A0FEFD58-4A28-E50A-E320-8308AC1712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325" y="179307"/>
            <a:ext cx="4210050" cy="316355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астение, овощ&#10;&#10;Автоматически созданное описание">
            <a:extLst>
              <a:ext uri="{FF2B5EF4-FFF2-40B4-BE49-F238E27FC236}">
                <a16:creationId xmlns:a16="http://schemas.microsoft.com/office/drawing/2014/main" id="{458B6844-0D63-6BCE-DDC0-B863E3E257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4" y="1623528"/>
            <a:ext cx="3048134" cy="405645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9A4EDF-DE69-C230-160A-FFD595F6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5" y="1066159"/>
            <a:ext cx="4966335" cy="5335263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лещ, насекомое&#10;&#10;Автоматически созданное описание">
            <a:extLst>
              <a:ext uri="{FF2B5EF4-FFF2-40B4-BE49-F238E27FC236}">
                <a16:creationId xmlns:a16="http://schemas.microsoft.com/office/drawing/2014/main" id="{3A732D04-6176-CCE4-EBB8-DCC391E32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94" y="112201"/>
            <a:ext cx="5013141" cy="38061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01D642-9DA3-7198-143C-2F4B63496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220" y="2383349"/>
            <a:ext cx="3019425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59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1E7E8-CA00-5EC4-F3C5-4E0D0BBB8E19}"/>
              </a:ext>
            </a:extLst>
          </p:cNvPr>
          <p:cNvSpPr txBox="1"/>
          <p:nvPr/>
        </p:nvSpPr>
        <p:spPr>
          <a:xfrm>
            <a:off x="2981909" y="185501"/>
            <a:ext cx="882528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РІЖКОВІ -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Clavicipitales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-характеризується наступними ознаками: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Плодові тіла – справжні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Сумки досить довгі, циліндричні, з потовщеною на верхівці стінкою.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завжди ниткоподібні, з численними поперечними  перегородками, їх довжина в 50-100 разів перевищує товщину. Звільнюються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через щілину в верхній частині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Спори в сумці розміщені паралельними пучками і викидаються по черзі.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циклі розвитку спостерігається чергування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сумчастого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міцеальної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склероціальної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стадії розвитку гриба.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 представників порядку – паразити квіткових рослин, спеціалізованих на однодольних з  родин  злакових та осокових. Для ріжкових характерна строга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органотропія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тобто вони розвиваються на певних органах рослин – на пагонах з зачатками суцвіть, в зав’язях (ріжки), на стеблах.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90BC9D-2F13-3E89-8EFB-78F45B93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9297" y="4468654"/>
            <a:ext cx="2826020" cy="2047841"/>
          </a:xfrm>
          <a:prstGeom prst="rect">
            <a:avLst/>
          </a:prstGeom>
          <a:noFill/>
        </p:spPr>
      </p:pic>
      <p:pic>
        <p:nvPicPr>
          <p:cNvPr id="9" name="Рисунок 8" descr="Изображение выглядит как цепь&#10;&#10;Автоматически созданное описание">
            <a:extLst>
              <a:ext uri="{FF2B5EF4-FFF2-40B4-BE49-F238E27FC236}">
                <a16:creationId xmlns:a16="http://schemas.microsoft.com/office/drawing/2014/main" id="{5FF04FE7-16EB-D50A-C618-EEA667FA8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338" y="4432818"/>
            <a:ext cx="2826019" cy="21195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ычерчивание линий, силуэт&#10;&#10;Автоматически созданное описание">
            <a:extLst>
              <a:ext uri="{FF2B5EF4-FFF2-40B4-BE49-F238E27FC236}">
                <a16:creationId xmlns:a16="http://schemas.microsoft.com/office/drawing/2014/main" id="{0BCB2A57-952D-6398-492E-20A43BC91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31" y="1648848"/>
            <a:ext cx="2793478" cy="406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050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20BAE7-D1DD-52C4-A56B-8569C0B34311}"/>
              </a:ext>
            </a:extLst>
          </p:cNvPr>
          <p:cNvSpPr txBox="1"/>
          <p:nvPr/>
        </p:nvSpPr>
        <p:spPr>
          <a:xfrm>
            <a:off x="1800808" y="594499"/>
            <a:ext cx="1031032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Типовим представником є ріжки пурпурові - вперше описані в 1582 році А.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Лоніцером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а цикл розвитку був описаний понад 100 років тому Л.Р. Тюленем. В циклі розвитку виділяють три  послідовні стадії, які раніше вважались самостійними видами: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стадія,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головчасті строми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перитеціями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є зимуючою стадією гриба. У ґрунті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проростають, що стимулюються низькими температурами від -3С до +5С протягом тривалого часу. Саме цим досягається взаємозв’язок циклу розвитку паразита та рослини-хазяїна. Викидання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проходить в період цвітіння злаків, особливо сприяє висока вологість повітря, прохолодні безсонячні дні.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потрапляє на приймочку маточки або нектарники, проростає і потрапляє  в зав’язь. За кілька днів на міцелії занурені в  краплини солодкої рідини, так званої «медвяної роси». Вона відіграє роль в поширені конідій гриба, оскільки приваблює комах, які 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переносять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конідії. Крім того, конідії поширюються вітром, краплинами дощу, роси, при дотиканні колосків.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триває протягом всього періоду цвітіння злаків. В період формування зернівок воно припиняється і повільно формуються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Їх повне формування співпадає з часом збирання врожаю. Ріжки погіршують якість зерна завдяки токсичності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склероціїв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містять 26 алкалоїдів, що мають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галюціногенні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властивості. Алкалоїди ріжків використовуються в сучасній медицині для лікування серцево-судинних та нервових захворювань.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442F86A-50A7-D0F5-90F2-5B08308CC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565" y="1041716"/>
            <a:ext cx="1190625" cy="480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2282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кань&#10;&#10;Автоматически созданное описание">
            <a:extLst>
              <a:ext uri="{FF2B5EF4-FFF2-40B4-BE49-F238E27FC236}">
                <a16:creationId xmlns:a16="http://schemas.microsoft.com/office/drawing/2014/main" id="{43EA6D01-3CCC-427C-7AAF-55C3147FD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" y="1047750"/>
            <a:ext cx="3638550" cy="4762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7A70FF-AE58-0E3C-AB4A-1AD2968102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2"/>
          <a:stretch/>
        </p:blipFill>
        <p:spPr>
          <a:xfrm>
            <a:off x="3899807" y="1153800"/>
            <a:ext cx="8087688" cy="455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883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AutoShape 2">
            <a:extLst>
              <a:ext uri="{FF2B5EF4-FFF2-40B4-BE49-F238E27FC236}">
                <a16:creationId xmlns:a16="http://schemas.microsoft.com/office/drawing/2014/main" id="{3B68A72C-653D-EF02-88B9-69F49D0A87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6783" y="264803"/>
            <a:ext cx="9238434" cy="857559"/>
          </a:xfrm>
        </p:spPr>
        <p:txBody>
          <a:bodyPr/>
          <a:lstStyle/>
          <a:p>
            <a:pPr algn="ctr"/>
            <a:r>
              <a:rPr lang="uk-UA" altLang="ru-UA" dirty="0"/>
              <a:t>Живлення грибів</a:t>
            </a:r>
            <a:endParaRPr lang="ru-RU" altLang="ru-UA" dirty="0"/>
          </a:p>
        </p:txBody>
      </p:sp>
      <p:sp>
        <p:nvSpPr>
          <p:cNvPr id="45059" name="Line 3">
            <a:extLst>
              <a:ext uri="{FF2B5EF4-FFF2-40B4-BE49-F238E27FC236}">
                <a16:creationId xmlns:a16="http://schemas.microsoft.com/office/drawing/2014/main" id="{15FC703D-D209-78C1-5C67-4121D8709D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1295400"/>
            <a:ext cx="1219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45060" name="Line 4">
            <a:extLst>
              <a:ext uri="{FF2B5EF4-FFF2-40B4-BE49-F238E27FC236}">
                <a16:creationId xmlns:a16="http://schemas.microsoft.com/office/drawing/2014/main" id="{6CA2AAAA-6474-3D05-AA5A-35A86B655EC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2800" y="1295400"/>
            <a:ext cx="1066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45061" name="Text Box 5">
            <a:extLst>
              <a:ext uri="{FF2B5EF4-FFF2-40B4-BE49-F238E27FC236}">
                <a16:creationId xmlns:a16="http://schemas.microsoft.com/office/drawing/2014/main" id="{CC427C08-2E8C-6BA3-A8BF-9C7BD0D09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9812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UA" sz="28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Сапрофіти </a:t>
            </a:r>
          </a:p>
        </p:txBody>
      </p:sp>
      <p:sp>
        <p:nvSpPr>
          <p:cNvPr id="45062" name="Text Box 6">
            <a:extLst>
              <a:ext uri="{FF2B5EF4-FFF2-40B4-BE49-F238E27FC236}">
                <a16:creationId xmlns:a16="http://schemas.microsoft.com/office/drawing/2014/main" id="{188FDC35-43FC-C7C8-29A5-65D27E570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828801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UA" sz="28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Симбіонти</a:t>
            </a:r>
          </a:p>
        </p:txBody>
      </p:sp>
      <p:sp>
        <p:nvSpPr>
          <p:cNvPr id="45063" name="Text Box 7">
            <a:extLst>
              <a:ext uri="{FF2B5EF4-FFF2-40B4-BE49-F238E27FC236}">
                <a16:creationId xmlns:a16="http://schemas.microsoft.com/office/drawing/2014/main" id="{A4311A43-DB75-04E8-8E2A-A6196851A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3124200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UA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Факультативні сапрофіти</a:t>
            </a:r>
            <a:r>
              <a:rPr lang="ru-RU" altLang="ru-UA" sz="28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5064" name="Text Box 8">
            <a:extLst>
              <a:ext uri="{FF2B5EF4-FFF2-40B4-BE49-F238E27FC236}">
                <a16:creationId xmlns:a16="http://schemas.microsoft.com/office/drawing/2014/main" id="{7AC61FF8-A4EA-FFF1-A1F1-7B05350C6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708275"/>
            <a:ext cx="3048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UA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Факультативні</a:t>
            </a:r>
            <a:r>
              <a:rPr lang="ru-RU" altLang="ru-UA" sz="28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UA" sz="2000" b="1">
                <a:solidFill>
                  <a:schemeClr val="fol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паразити  </a:t>
            </a:r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1C81372A-CEA6-A83A-2D63-163989FA25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05400" y="1219200"/>
            <a:ext cx="4572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EAD5FDEB-9BCA-AA3A-2568-3D9F4A8189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1295400"/>
            <a:ext cx="457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UA"/>
          </a:p>
        </p:txBody>
      </p:sp>
      <p:pic>
        <p:nvPicPr>
          <p:cNvPr id="45067" name="Picture 11">
            <a:extLst>
              <a:ext uri="{FF2B5EF4-FFF2-40B4-BE49-F238E27FC236}">
                <a16:creationId xmlns:a16="http://schemas.microsoft.com/office/drawing/2014/main" id="{21E6C120-89F5-9083-48C2-1819D286B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3200"/>
            <a:ext cx="865188" cy="8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8" name="Picture 12">
            <a:extLst>
              <a:ext uri="{FF2B5EF4-FFF2-40B4-BE49-F238E27FC236}">
                <a16:creationId xmlns:a16="http://schemas.microsoft.com/office/drawing/2014/main" id="{CD03D198-300E-AFB8-4352-A6B826BE2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810001"/>
            <a:ext cx="1044575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69" name="Picture 13">
            <a:extLst>
              <a:ext uri="{FF2B5EF4-FFF2-40B4-BE49-F238E27FC236}">
                <a16:creationId xmlns:a16="http://schemas.microsoft.com/office/drawing/2014/main" id="{6ACBE1CA-3275-162A-4042-46693012B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257801"/>
            <a:ext cx="773113" cy="116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70" name="Picture 14">
            <a:extLst>
              <a:ext uri="{FF2B5EF4-FFF2-40B4-BE49-F238E27FC236}">
                <a16:creationId xmlns:a16="http://schemas.microsoft.com/office/drawing/2014/main" id="{4960EACF-3F78-12CC-DFA0-8A78017F0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3962401"/>
            <a:ext cx="2085975" cy="156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71" name="Picture 15">
            <a:extLst>
              <a:ext uri="{FF2B5EF4-FFF2-40B4-BE49-F238E27FC236}">
                <a16:creationId xmlns:a16="http://schemas.microsoft.com/office/drawing/2014/main" id="{4166D891-55AB-ECBC-A3D0-8DF124B99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4800600"/>
            <a:ext cx="1336675" cy="163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45072" name="Picture 16">
            <a:extLst>
              <a:ext uri="{FF2B5EF4-FFF2-40B4-BE49-F238E27FC236}">
                <a16:creationId xmlns:a16="http://schemas.microsoft.com/office/drawing/2014/main" id="{DA49CD73-F89B-0363-224B-2843329A2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2362200"/>
            <a:ext cx="17764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3" name="Picture 17">
            <a:extLst>
              <a:ext uri="{FF2B5EF4-FFF2-40B4-BE49-F238E27FC236}">
                <a16:creationId xmlns:a16="http://schemas.microsoft.com/office/drawing/2014/main" id="{436560F2-DB35-EA85-5543-D29A2CB26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1"/>
            <a:ext cx="242570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74" name="Picture 18">
            <a:extLst>
              <a:ext uri="{FF2B5EF4-FFF2-40B4-BE49-F238E27FC236}">
                <a16:creationId xmlns:a16="http://schemas.microsoft.com/office/drawing/2014/main" id="{78C4EA8C-F459-5F5B-C554-8C0F85793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00600"/>
            <a:ext cx="2743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2B9498B-16EB-5D3E-242F-BAE09FD4E7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0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5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45062" grpId="0"/>
      <p:bldP spid="45063" grpId="0"/>
      <p:bldP spid="4506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Рисунок 4" descr="claviceps.jpg">
            <a:extLst>
              <a:ext uri="{FF2B5EF4-FFF2-40B4-BE49-F238E27FC236}">
                <a16:creationId xmlns:a16="http://schemas.microsoft.com/office/drawing/2014/main" id="{46C0A781-42AD-C4AC-11A6-63FEEDC95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0" y="1061593"/>
            <a:ext cx="4018675" cy="549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6" descr="02008055.jpg">
            <a:extLst>
              <a:ext uri="{FF2B5EF4-FFF2-40B4-BE49-F238E27FC236}">
                <a16:creationId xmlns:a16="http://schemas.microsoft.com/office/drawing/2014/main" id="{67ED89AB-A82C-697C-A264-D12D0DA19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106" y="1061593"/>
            <a:ext cx="3159384" cy="546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FAC6C191-9E05-4CF8-B98D-67623EBC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1A0A492-9725-4A6A-973C-634D125D4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23" y="1061593"/>
            <a:ext cx="4157111" cy="546988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1" name="Picture 9">
            <a:extLst>
              <a:ext uri="{FF2B5EF4-FFF2-40B4-BE49-F238E27FC236}">
                <a16:creationId xmlns:a16="http://schemas.microsoft.com/office/drawing/2014/main" id="{18D31501-3529-292F-CE3E-7B29067A9D8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25069" y="4618525"/>
            <a:ext cx="3091833" cy="2061222"/>
          </a:xfrm>
        </p:spPr>
      </p:pic>
      <p:pic>
        <p:nvPicPr>
          <p:cNvPr id="49163" name="Picture 11">
            <a:extLst>
              <a:ext uri="{FF2B5EF4-FFF2-40B4-BE49-F238E27FC236}">
                <a16:creationId xmlns:a16="http://schemas.microsoft.com/office/drawing/2014/main" id="{4F2E88BB-9368-B2EF-E9DD-FA0CCC0F9E99}"/>
              </a:ext>
            </a:extLst>
          </p:cNvPr>
          <p:cNvPicPr>
            <a:picLocks noGrp="1"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246" y="4848783"/>
            <a:ext cx="3527428" cy="1774455"/>
          </a:xfrm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058F4660-7E8B-9EB7-45A3-BB2E98DD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083F0E-FD8E-E947-E3C8-F81EB99753DA}"/>
              </a:ext>
            </a:extLst>
          </p:cNvPr>
          <p:cNvSpPr txBox="1"/>
          <p:nvPr/>
        </p:nvSpPr>
        <p:spPr>
          <a:xfrm>
            <a:off x="2388637" y="101599"/>
            <a:ext cx="969761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		ГРУПА ПОРЯДКІВ ДИСКОМІЦЕТИ </a:t>
            </a:r>
            <a:r>
              <a:rPr lang="ru-RU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Discomycetiidae</a:t>
            </a:r>
            <a:r>
              <a:rPr lang="ru-RU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характеризується наступними ознаками: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Плодові тіла у вигляді апотеціїв.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Аскоспори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звільняються активно за допомогою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тургорного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тиску.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Зменшується, а далі зовсім зникає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Порядки: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Гелоцієві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Пецицієві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Трюфельні.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Представники ПОРЯДКУ ПЕЦИІЦІЄВІ </a:t>
            </a:r>
            <a:r>
              <a:rPr lang="ru-RU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Pezizales</a:t>
            </a:r>
            <a:r>
              <a:rPr lang="ru-RU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</a:t>
            </a:r>
            <a:r>
              <a:rPr lang="ru-RU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поширені в лісах, на луках, біля населених місць тощо. Більшість з них типові сапрофіти, деякі можуть паразитувати на рослинах. Типовими представниками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пецица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зморшка, строчок,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гельвелла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ТРЮФЕЛЬНІ </a:t>
            </a:r>
            <a:r>
              <a:rPr lang="ru-RU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(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Tuberales</a:t>
            </a:r>
            <a:r>
              <a:rPr lang="ru-RU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)-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характеризується підземними плодовими тілами.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відсутнє. Сумки утворюють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гіменіальний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шар різного кольору. Спори розносяться земляними тваринами, потоками води тощо, звільняються пасивно після повного загнивання плодових тіл. Трюфелі – типові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мікоризоутворювачі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тому ростуть виключно в лісах. Найбільш поширені трюфель чорний, трюфель літній, трюфель білий (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magnatum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 descr="Сморчки">
            <a:extLst>
              <a:ext uri="{FF2B5EF4-FFF2-40B4-BE49-F238E27FC236}">
                <a16:creationId xmlns:a16="http://schemas.microsoft.com/office/drawing/2014/main" id="{7C4979CA-F64F-E119-25E6-D4F4A8EF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1" y="1394460"/>
            <a:ext cx="2365076" cy="307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Обыкновенный сморчок: съедобный или нет">
            <a:extLst>
              <a:ext uri="{FF2B5EF4-FFF2-40B4-BE49-F238E27FC236}">
                <a16:creationId xmlns:a16="http://schemas.microsoft.com/office/drawing/2014/main" id="{2A55BC2E-CE2A-F739-96B5-B7E362954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296" y="4569038"/>
            <a:ext cx="4177457" cy="208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050" name="Picture 2" descr="Топ 10 РАЗНОВИДНОСТЕЙ ГРИБОВ ТРЮФЕЛЯ - YouTube">
            <a:extLst>
              <a:ext uri="{FF2B5EF4-FFF2-40B4-BE49-F238E27FC236}">
                <a16:creationId xmlns:a16="http://schemas.microsoft.com/office/drawing/2014/main" id="{1C5C7A37-A111-F793-9BC1-60CC3A48C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510" y="1112100"/>
            <a:ext cx="9860280" cy="55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718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460272B-5FD2-1489-9901-0F8350111B11}"/>
              </a:ext>
            </a:extLst>
          </p:cNvPr>
          <p:cNvSpPr txBox="1"/>
          <p:nvPr/>
        </p:nvSpPr>
        <p:spPr>
          <a:xfrm>
            <a:off x="884852" y="932512"/>
            <a:ext cx="111127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КЛАС БАЗИДІОМІЦЕТИ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Basidiomycetes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Вищі грибі, що нараховують понад 30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тис.видів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серед яких є паразити, сапрофіти,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паразитоутворювачі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Назву свою вони отримали завдяки статевому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 результаті якого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утоворюються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нагадує сумчасте, але відрізняється від нього тим, що у базидіоміцетів воно здійснюється по типу соматогамія. Ніяких статевих органів у них немає. Спори розвиваються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екзогенно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особливих виростах -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стеригмах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розвиваються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базидіях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Серед базидіоміцетів розрізняють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гомоталічні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гетероталічні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види. При статевому процесі проходить лише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цитогамія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ядра тільки зближуються, утворюючи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дикаріони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які далі діляться синхронно і утворюють довговічний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дикаріотичний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міцелій. На кінцях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дикаріотичних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гіфів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двоядерних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клітин утворюються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 на них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стеригми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із 2-4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базидіоспорами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Для більшості видів базидіоміцетів характерною є наявність пряжок, особливих клітин міцелію, які розміщені біля поперечних перегородок міцелію.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Дикаріонтизація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міцелію у базидіоміцетів може здійснюватися трьома способами: шляхом злиття клітин міцелію, шляхом злиття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злиттям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розсіються активно завдяки внутрішньоклітинному тиску, що створюється в результаті гідролізу глікогену.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20E7B-1E1D-0305-08EF-0EC81A4FC4D4}"/>
              </a:ext>
            </a:extLst>
          </p:cNvPr>
          <p:cNvSpPr txBox="1"/>
          <p:nvPr/>
        </p:nvSpPr>
        <p:spPr>
          <a:xfrm>
            <a:off x="884851" y="5456827"/>
            <a:ext cx="111127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можуть утворюватися або на поверхні міцелію, або в плодових тілах, різних за формою та консистенцією: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павутинистих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м’ясистих, шкірястих, дерев’янистих.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утворюють суцільний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гіменіальний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шар. Поверхня плодового тіла, що несе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гіменофором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591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F136F7-4A57-E77F-FE2C-8054C60810F4}"/>
              </a:ext>
            </a:extLst>
          </p:cNvPr>
          <p:cNvSpPr txBox="1"/>
          <p:nvPr/>
        </p:nvSpPr>
        <p:spPr>
          <a:xfrm>
            <a:off x="6002695" y="1166842"/>
            <a:ext cx="58681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Життєвий цикл базидіоміцетів проходить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дикаріотичній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стадії,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фаза коротка: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первинний міцелій.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Конідіальне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спороношенням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зустрічається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рідко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базидіоміцетів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можуть мати різну будову, що є важливою систематичною ознакою. Одноклітинна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булавоподібна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холобазидією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4-клітинна –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фрагмобазидією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Особливістю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фрагмобазидії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є те, що вона розвивається з особливої товстостінної спочиваючої клітини і тому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називають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теліобазидією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склеробазидією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В основу класифікації покладено будову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Клас розділяється на 3 підкласи: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холобазидіоміцети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теліобазидіоміцети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гетеробазидіоміцети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9C870E-05FD-864A-439E-6EFEA64001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9"/>
          <a:stretch/>
        </p:blipFill>
        <p:spPr>
          <a:xfrm>
            <a:off x="227824" y="1101530"/>
            <a:ext cx="5576393" cy="535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92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715ED55-E6C0-A005-9AAE-F2E336F5193F}"/>
              </a:ext>
            </a:extLst>
          </p:cNvPr>
          <p:cNvGraphicFramePr>
            <a:graphicFrameLocks noGrp="1"/>
          </p:cNvGraphicFramePr>
          <p:nvPr/>
        </p:nvGraphicFramePr>
        <p:xfrm>
          <a:off x="474306" y="1223471"/>
          <a:ext cx="11243388" cy="509651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5621106">
                  <a:extLst>
                    <a:ext uri="{9D8B030D-6E8A-4147-A177-3AD203B41FA5}">
                      <a16:colId xmlns:a16="http://schemas.microsoft.com/office/drawing/2014/main" val="64363409"/>
                    </a:ext>
                  </a:extLst>
                </a:gridCol>
                <a:gridCol w="5622282">
                  <a:extLst>
                    <a:ext uri="{9D8B030D-6E8A-4147-A177-3AD203B41FA5}">
                      <a16:colId xmlns:a16="http://schemas.microsoft.com/office/drawing/2014/main" val="963876446"/>
                    </a:ext>
                  </a:extLst>
                </a:gridCol>
              </a:tblGrid>
              <a:tr h="298255">
                <a:tc>
                  <a:txBody>
                    <a:bodyPr/>
                    <a:lstStyle/>
                    <a:p>
                      <a:pPr algn="just"/>
                      <a:r>
                        <a:rPr lang="uk-UA" sz="20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Аскоміцети</a:t>
                      </a:r>
                      <a:endParaRPr lang="ru-U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b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Базидіоміцети</a:t>
                      </a:r>
                      <a:endParaRPr lang="ru-U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8742163"/>
                  </a:ext>
                </a:extLst>
              </a:tr>
              <a:tr h="894766">
                <a:tc>
                  <a:txBody>
                    <a:bodyPr/>
                    <a:lstStyle/>
                    <a:p>
                      <a:pPr algn="just"/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1. Спори статевого 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спороношення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 утворюються у сумці (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ендогенно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)</a:t>
                      </a:r>
                      <a:endParaRPr lang="ru-U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1. Спори статевого спороношення утворюються єкзогенно на базидії</a:t>
                      </a:r>
                      <a:endParaRPr lang="ru-U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6613303"/>
                  </a:ext>
                </a:extLst>
              </a:tr>
              <a:tr h="1491276">
                <a:tc>
                  <a:txBody>
                    <a:bodyPr/>
                    <a:lstStyle/>
                    <a:p>
                      <a:pPr algn="just"/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2. Є статеві структури. Статевий процес – 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гаметангіогамія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.</a:t>
                      </a:r>
                      <a:endParaRPr lang="ru-U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2. Статевих структур немає.Статевий процес – соматогамія – злиття двох вегетативних клітин галоїдного міцелію </a:t>
                      </a:r>
                      <a:endParaRPr lang="ru-U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641646"/>
                  </a:ext>
                </a:extLst>
              </a:tr>
              <a:tr h="1491276">
                <a:tc>
                  <a:txBody>
                    <a:bodyPr/>
                    <a:lstStyle/>
                    <a:p>
                      <a:pPr algn="just"/>
                      <a:r>
                        <a:rPr lang="uk-UA" sz="200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3. В циклі розвитку переважає гаплоїдна стадія; диплоїдна і дикаріотична представлена молодою сумкою, дикаріотична – аскогеними гіфами. </a:t>
                      </a:r>
                      <a:endParaRPr lang="ru-U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3. В життєвому циклі переважає  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дикаріотична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стадія.Диплоєдна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 молода бази дія, гаплоїди 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базидіоспори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 та первинний міцелій.</a:t>
                      </a:r>
                      <a:endParaRPr lang="ru-U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9219731"/>
                  </a:ext>
                </a:extLst>
              </a:tr>
              <a:tr h="894766">
                <a:tc>
                  <a:txBody>
                    <a:bodyPr/>
                    <a:lstStyle/>
                    <a:p>
                      <a:pPr algn="just"/>
                      <a:r>
                        <a:rPr lang="uk-UA" sz="200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4. Плодові тіла складаються із галоїдного міцелію, тільки аскогенні гіфи дикаріотичні. </a:t>
                      </a:r>
                      <a:endParaRPr lang="ru-UA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4. Плодові тіла складаються з </a:t>
                      </a:r>
                      <a:r>
                        <a:rPr lang="uk-UA" sz="2000" dirty="0" err="1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аскогенних</a:t>
                      </a:r>
                      <a:r>
                        <a:rPr lang="uk-UA" sz="2000" dirty="0">
                          <a:effectLst/>
                          <a:latin typeface="Bookman Old Style" panose="02050604050505020204" pitchFamily="18" charset="0"/>
                          <a:ea typeface="Times New Roman" panose="02020603050405020304" pitchFamily="18" charset="0"/>
                        </a:rPr>
                        <a:t> гіфів. </a:t>
                      </a:r>
                      <a:endParaRPr lang="ru-UA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382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3609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384DE8-680A-02BD-A075-9496DAB2FFAE}"/>
              </a:ext>
            </a:extLst>
          </p:cNvPr>
          <p:cNvSpPr txBox="1"/>
          <p:nvPr/>
        </p:nvSpPr>
        <p:spPr>
          <a:xfrm>
            <a:off x="283029" y="934221"/>
            <a:ext cx="1162594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Holobasidiomycetidae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з нерозділеною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одноклітиною,булаво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подібною або циліндричною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Heterobasidiomycetidae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зі складною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базидією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Teliobasidiomycetidae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бази дія 4-клітинна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фрагмобазидія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розвивається з товстостінної клітини, що знаходиться в спокої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із якої розвивається бази дія.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Холобазидіоміцети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Holobasidiomycetidae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характеризується такими ознаками: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одноклітинні, добре розвинуті плодові тіла, за способом живлення паразити і сапрофіти, переважають сапрофіти. Підклас включає порядок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екзобазидієвих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дві групи порядків: гіменоміцети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гастроміцети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87A54902-AB67-CB82-B5A6-7C9C7044F2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1"/>
          <a:stretch/>
        </p:blipFill>
        <p:spPr>
          <a:xfrm>
            <a:off x="4301018" y="3519544"/>
            <a:ext cx="3368745" cy="2995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0A79A4-C0A5-4FED-8D48-DF42C61011E3}"/>
              </a:ext>
            </a:extLst>
          </p:cNvPr>
          <p:cNvSpPr txBox="1"/>
          <p:nvPr/>
        </p:nvSpPr>
        <p:spPr>
          <a:xfrm>
            <a:off x="7968343" y="5462114"/>
            <a:ext cx="3874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UA" sz="1800" dirty="0"/>
              <a:t>А - </a:t>
            </a:r>
            <a:r>
              <a:rPr lang="uk-UA" altLang="ru-UA" sz="1800" dirty="0" err="1"/>
              <a:t>холобазидія</a:t>
            </a:r>
            <a:endParaRPr lang="uk-UA" altLang="ru-UA" sz="1800" dirty="0"/>
          </a:p>
          <a:p>
            <a:r>
              <a:rPr lang="uk-UA" altLang="ru-UA" sz="1800" dirty="0"/>
              <a:t>Б –</a:t>
            </a:r>
            <a:r>
              <a:rPr lang="uk-UA" altLang="ru-UA" sz="1800" dirty="0" err="1"/>
              <a:t>гетеробазидія</a:t>
            </a:r>
            <a:endParaRPr lang="uk-UA" altLang="ru-UA" sz="1800" dirty="0"/>
          </a:p>
          <a:p>
            <a:r>
              <a:rPr lang="uk-UA" altLang="ru-UA" sz="1800" dirty="0"/>
              <a:t>В - </a:t>
            </a:r>
            <a:r>
              <a:rPr lang="uk-UA" altLang="ru-UA" sz="1800" dirty="0" err="1"/>
              <a:t>фрагмобазидія</a:t>
            </a:r>
            <a:endParaRPr lang="ru-RU" altLang="ru-UA" sz="1800" dirty="0"/>
          </a:p>
        </p:txBody>
      </p:sp>
    </p:spTree>
    <p:extLst>
      <p:ext uri="{BB962C8B-B14F-4D97-AF65-F5344CB8AC3E}">
        <p14:creationId xmlns:p14="http://schemas.microsoft.com/office/powerpoint/2010/main" val="40243498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F88040-CD10-F735-DA93-A3D00D8B2799}"/>
              </a:ext>
            </a:extLst>
          </p:cNvPr>
          <p:cNvSpPr txBox="1"/>
          <p:nvPr/>
        </p:nvSpPr>
        <p:spPr>
          <a:xfrm>
            <a:off x="1063689" y="644972"/>
            <a:ext cx="109821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	ГРУПА ПОРЯДКІВ ГІМЕНОМІЦЕТИ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Hymenomycetidae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мають добре розвинений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гіменіальний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шар, завдяки чому вони і отримали свою назву. Це найчисленніша група базидіоміцетів, що нараховує понад 12 тис. видів.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Гіменофор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досить різноманітний. Він може бути гладеньким, у вигляді шипів та виростів, складчастий, пластинчастий, трубчастий. Плодові тіла дуже різноманітні за формою, розмірами, консистенцією та забарвленням. Частіше плодове тіло гіменоміцетів диференційоване на шляпку та ніжку. Забарвлення від жовто-помаранчевого до чорного. Розміри шляпок від 0.2-0,5 см до 72 см в діаметрі. Вага від кількох грамів до 5,5 кг.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Гіменоміцети досить поширені в природі, Вони ростуть  в лісах, на луках, в степах і навіть в пустелях. Більшість видів-сапрофіти, живуть на мертвих органічних рештках, гною, трупах тварин, на скелях тощо. Серед них є і паразити – трутовикові гриби. Багато гіменоміцетів утворюють мікоризу з коренями вищих рослин.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89524-82DE-572C-B673-5FA96C429CDC}"/>
              </a:ext>
            </a:extLst>
          </p:cNvPr>
          <p:cNvSpPr txBox="1"/>
          <p:nvPr/>
        </p:nvSpPr>
        <p:spPr>
          <a:xfrm>
            <a:off x="1063689" y="4265177"/>
            <a:ext cx="1098213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Екологічні групи гіменоміцетів: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Ксилофіли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живуть на деревах. Це сапрофіти, які живуть на мертвій деревині.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Грунтові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сапрофіти- досить численна група.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Мікоризні гриби.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Копрофільні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види, що живуть на гною травоїдних тварин.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Карбонільні види, що живуть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обвугленній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деревині.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Мікофільні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паразитують на інших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агарикових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5637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7D1992-E6F9-B5D0-72AD-33EB80932EDC}"/>
              </a:ext>
            </a:extLst>
          </p:cNvPr>
          <p:cNvSpPr txBox="1"/>
          <p:nvPr/>
        </p:nvSpPr>
        <p:spPr>
          <a:xfrm>
            <a:off x="800877" y="1218762"/>
            <a:ext cx="1059024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АФІЛОФОРОВІ – </a:t>
            </a:r>
            <a:r>
              <a:rPr lang="en-US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Aphylophorales</a:t>
            </a:r>
            <a:r>
              <a:rPr lang="en-US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це переважно паразити (є багато сапрофітів), плодові тіла у більшості тверді, шкірясті або дерев’янисті,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гіменофор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у більшості трубчастий (є пластинчастий, складчастий), включає кілька родин, серед яких важливішими є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лисичкові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телефорові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коніофорові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трутовикові.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Лисичкові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плодові тіла трубкоподібні або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шляпкоподібні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нижньому боці розміщується зморшкуватий складчастий або майже гладенький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гіменофор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Забарвлення жовто-оранжеве, поверхня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тверда,шкіряста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Більшість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сапрофіти,також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мікоризоутворювачі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Типові представники – Лисичка – їстівний гриб, що утворює мікоризу з сосною, є несправжня лисичка. 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Трутовикові - </a:t>
            </a:r>
            <a:r>
              <a:rPr lang="en-US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Poriaceae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–плодові тіла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тонкошкірясті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або дерев’янисті, ниркоподібні,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шляпкоподібні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копитоподібні. Трутовики – сапрофіти на мертвій або паразити на живій деревині. Руйнують  деревину за допомогою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екзоферментів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(целюлозо руйнуючі та </a:t>
            </a:r>
            <a:r>
              <a:rPr lang="uk-UA" sz="20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лігніноруйнуючі</a:t>
            </a:r>
            <a:r>
              <a:rPr lang="uk-UA" sz="20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Типовий представник –Трутовик звичайний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Fomes </a:t>
            </a:r>
            <a:r>
              <a:rPr lang="en-US" sz="20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fomentarius</a:t>
            </a:r>
            <a:r>
              <a:rPr lang="uk-UA" sz="20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3101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72A6B8E-BA01-5A47-39BC-FC6A6CE1A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476" y="240729"/>
            <a:ext cx="8502054" cy="637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4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>
            <a:extLst>
              <a:ext uri="{FF2B5EF4-FFF2-40B4-BE49-F238E27FC236}">
                <a16:creationId xmlns:a16="http://schemas.microsoft.com/office/drawing/2014/main" id="{87E0C1BF-EBA8-18FA-26CF-69DEE2F91B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79864" y="1109663"/>
            <a:ext cx="714375" cy="963612"/>
          </a:xfrm>
          <a:prstGeom prst="line">
            <a:avLst/>
          </a:prstGeom>
          <a:noFill/>
          <a:ln w="360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15" name="Line 3">
            <a:extLst>
              <a:ext uri="{FF2B5EF4-FFF2-40B4-BE49-F238E27FC236}">
                <a16:creationId xmlns:a16="http://schemas.microsoft.com/office/drawing/2014/main" id="{3E4A16F3-C24C-1F05-7A80-4E08B0B02C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0239" y="1036639"/>
            <a:ext cx="790575" cy="1012825"/>
          </a:xfrm>
          <a:prstGeom prst="line">
            <a:avLst/>
          </a:prstGeom>
          <a:noFill/>
          <a:ln w="360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805F3CB1-6553-7499-412E-CB30C16E2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9" y="3654426"/>
            <a:ext cx="1520825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3317" name="Picture 5">
            <a:extLst>
              <a:ext uri="{FF2B5EF4-FFF2-40B4-BE49-F238E27FC236}">
                <a16:creationId xmlns:a16="http://schemas.microsoft.com/office/drawing/2014/main" id="{BD5DC5A1-5CB2-98EE-6FB6-A6E0A57F2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5224464"/>
            <a:ext cx="1336675" cy="1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3318" name="Picture 6">
            <a:extLst>
              <a:ext uri="{FF2B5EF4-FFF2-40B4-BE49-F238E27FC236}">
                <a16:creationId xmlns:a16="http://schemas.microsoft.com/office/drawing/2014/main" id="{17210113-7E3D-174C-2079-A1780BFC6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1"/>
            <a:ext cx="1943100" cy="147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3319" name="Picture 7">
            <a:extLst>
              <a:ext uri="{FF2B5EF4-FFF2-40B4-BE49-F238E27FC236}">
                <a16:creationId xmlns:a16="http://schemas.microsoft.com/office/drawing/2014/main" id="{A113B88A-36D1-25A4-5AF8-DCF7E08E7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575" y="3086100"/>
            <a:ext cx="1366838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3320" name="Line 8">
            <a:extLst>
              <a:ext uri="{FF2B5EF4-FFF2-40B4-BE49-F238E27FC236}">
                <a16:creationId xmlns:a16="http://schemas.microsoft.com/office/drawing/2014/main" id="{F1E5D9F7-8861-4FD1-5125-0CC5609B8DE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78113" y="2395538"/>
            <a:ext cx="334962" cy="258762"/>
          </a:xfrm>
          <a:prstGeom prst="line">
            <a:avLst/>
          </a:prstGeom>
          <a:noFill/>
          <a:ln w="36000">
            <a:solidFill>
              <a:srgbClr val="CC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21" name="Line 9">
            <a:extLst>
              <a:ext uri="{FF2B5EF4-FFF2-40B4-BE49-F238E27FC236}">
                <a16:creationId xmlns:a16="http://schemas.microsoft.com/office/drawing/2014/main" id="{06626B33-9905-1E9D-C4F1-92191A7B3D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1325" y="2457451"/>
            <a:ext cx="1588" cy="752475"/>
          </a:xfrm>
          <a:prstGeom prst="line">
            <a:avLst/>
          </a:prstGeom>
          <a:noFill/>
          <a:ln w="36000">
            <a:solidFill>
              <a:srgbClr val="CC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22" name="Line 10">
            <a:extLst>
              <a:ext uri="{FF2B5EF4-FFF2-40B4-BE49-F238E27FC236}">
                <a16:creationId xmlns:a16="http://schemas.microsoft.com/office/drawing/2014/main" id="{1274A3AC-952C-F039-A84A-5E65FB414B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7464" y="2408238"/>
            <a:ext cx="396875" cy="246062"/>
          </a:xfrm>
          <a:prstGeom prst="line">
            <a:avLst/>
          </a:prstGeom>
          <a:noFill/>
          <a:ln w="36000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23" name="Line 11">
            <a:extLst>
              <a:ext uri="{FF2B5EF4-FFF2-40B4-BE49-F238E27FC236}">
                <a16:creationId xmlns:a16="http://schemas.microsoft.com/office/drawing/2014/main" id="{CE66AB1C-4CA0-8D36-C87C-7366E1747C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256589" y="2457451"/>
            <a:ext cx="15875" cy="2246313"/>
          </a:xfrm>
          <a:prstGeom prst="line">
            <a:avLst/>
          </a:prstGeom>
          <a:noFill/>
          <a:ln w="36000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24" name="Line 12">
            <a:extLst>
              <a:ext uri="{FF2B5EF4-FFF2-40B4-BE49-F238E27FC236}">
                <a16:creationId xmlns:a16="http://schemas.microsoft.com/office/drawing/2014/main" id="{794266A8-0F2B-02D6-0E2B-CA651D812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37675" y="2408238"/>
            <a:ext cx="222250" cy="222250"/>
          </a:xfrm>
          <a:prstGeom prst="line">
            <a:avLst/>
          </a:prstGeom>
          <a:noFill/>
          <a:ln w="36000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13325" name="Text Box 13">
            <a:extLst>
              <a:ext uri="{FF2B5EF4-FFF2-40B4-BE49-F238E27FC236}">
                <a16:creationId xmlns:a16="http://schemas.microsoft.com/office/drawing/2014/main" id="{0BCFAFFF-9A1A-AAFC-68A6-47414FDE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5026" y="2727325"/>
            <a:ext cx="12477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en-GB" altLang="ru-UA" sz="2500" b="1">
                <a:solidFill>
                  <a:schemeClr val="folHlink"/>
                </a:solidFill>
              </a:rPr>
              <a:t>мукор</a:t>
            </a:r>
          </a:p>
        </p:txBody>
      </p:sp>
      <p:sp>
        <p:nvSpPr>
          <p:cNvPr id="13326" name="Text Box 14">
            <a:extLst>
              <a:ext uri="{FF2B5EF4-FFF2-40B4-BE49-F238E27FC236}">
                <a16:creationId xmlns:a16="http://schemas.microsoft.com/office/drawing/2014/main" id="{C27B5250-6DFF-71D4-6C81-4BE64CD09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1" y="3200400"/>
            <a:ext cx="139541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uk-UA" altLang="ru-UA" sz="2000" b="1">
                <a:solidFill>
                  <a:schemeClr val="folHlink"/>
                </a:solidFill>
              </a:rPr>
              <a:t>Дріжджі </a:t>
            </a:r>
            <a:endParaRPr lang="en-GB" altLang="ru-UA" sz="2000" b="1">
              <a:solidFill>
                <a:schemeClr val="folHlink"/>
              </a:solidFill>
            </a:endParaRPr>
          </a:p>
        </p:txBody>
      </p:sp>
      <p:sp>
        <p:nvSpPr>
          <p:cNvPr id="13327" name="Text Box 15">
            <a:extLst>
              <a:ext uri="{FF2B5EF4-FFF2-40B4-BE49-F238E27FC236}">
                <a16:creationId xmlns:a16="http://schemas.microsoft.com/office/drawing/2014/main" id="{D274C024-4D3D-7789-4036-F27752B46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1" y="2060575"/>
            <a:ext cx="2735263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uk-UA" altLang="ru-UA" sz="2500" b="1">
                <a:solidFill>
                  <a:schemeClr val="folHlink"/>
                </a:solidFill>
              </a:rPr>
              <a:t>Нижчі</a:t>
            </a:r>
            <a:endParaRPr lang="en-GB" altLang="ru-UA" sz="2500" b="1">
              <a:solidFill>
                <a:schemeClr val="folHlink"/>
              </a:solidFill>
            </a:endParaRPr>
          </a:p>
        </p:txBody>
      </p:sp>
      <p:sp>
        <p:nvSpPr>
          <p:cNvPr id="13328" name="Text Box 16">
            <a:extLst>
              <a:ext uri="{FF2B5EF4-FFF2-40B4-BE49-F238E27FC236}">
                <a16:creationId xmlns:a16="http://schemas.microsoft.com/office/drawing/2014/main" id="{6BC6CC54-554D-AA8B-B13C-7023E7233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098675"/>
            <a:ext cx="28956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uk-UA" altLang="ru-UA" sz="2500" b="1">
                <a:solidFill>
                  <a:schemeClr val="folHlink"/>
                </a:solidFill>
              </a:rPr>
              <a:t>Вищі </a:t>
            </a:r>
            <a:endParaRPr lang="en-GB" altLang="ru-UA" sz="2500" b="1">
              <a:solidFill>
                <a:schemeClr val="folHlink"/>
              </a:solidFill>
            </a:endParaRPr>
          </a:p>
        </p:txBody>
      </p:sp>
      <p:sp>
        <p:nvSpPr>
          <p:cNvPr id="13329" name="Text Box 17">
            <a:extLst>
              <a:ext uri="{FF2B5EF4-FFF2-40B4-BE49-F238E27FC236}">
                <a16:creationId xmlns:a16="http://schemas.microsoft.com/office/drawing/2014/main" id="{ECB6E90C-DBA7-158E-BDED-772843CB7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590800"/>
            <a:ext cx="26177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en-GB" altLang="ru-UA" sz="2500" b="1">
                <a:solidFill>
                  <a:schemeClr val="folHlink"/>
                </a:solidFill>
              </a:rPr>
              <a:t>шляпочн</a:t>
            </a:r>
            <a:r>
              <a:rPr lang="uk-UA" altLang="ru-UA" sz="2500" b="1">
                <a:solidFill>
                  <a:schemeClr val="folHlink"/>
                </a:solidFill>
              </a:rPr>
              <a:t>і</a:t>
            </a:r>
            <a:endParaRPr lang="en-GB" altLang="ru-UA" sz="2500" b="1">
              <a:solidFill>
                <a:schemeClr val="folHlink"/>
              </a:solidFill>
            </a:endParaRPr>
          </a:p>
        </p:txBody>
      </p:sp>
      <p:sp>
        <p:nvSpPr>
          <p:cNvPr id="13330" name="Text Box 18">
            <a:extLst>
              <a:ext uri="{FF2B5EF4-FFF2-40B4-BE49-F238E27FC236}">
                <a16:creationId xmlns:a16="http://schemas.microsoft.com/office/drawing/2014/main" id="{2607E22C-68DE-A15C-AB7D-CF262C33C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667000"/>
            <a:ext cx="17843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en-GB" altLang="ru-UA" sz="2500" b="1">
                <a:solidFill>
                  <a:schemeClr val="folHlink"/>
                </a:solidFill>
              </a:rPr>
              <a:t>пеницилл</a:t>
            </a:r>
          </a:p>
        </p:txBody>
      </p:sp>
      <p:sp>
        <p:nvSpPr>
          <p:cNvPr id="13331" name="Text Box 19">
            <a:extLst>
              <a:ext uri="{FF2B5EF4-FFF2-40B4-BE49-F238E27FC236}">
                <a16:creationId xmlns:a16="http://schemas.microsoft.com/office/drawing/2014/main" id="{5BC92956-F5B9-542E-20E3-A1E58627D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648200"/>
            <a:ext cx="17526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255588" indent="-25558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255588" algn="l"/>
                <a:tab pos="661988" algn="l"/>
                <a:tab pos="1069975" algn="l"/>
                <a:tab pos="1477963" algn="l"/>
                <a:tab pos="1884363" algn="l"/>
                <a:tab pos="2292350" algn="l"/>
                <a:tab pos="2700338" algn="l"/>
                <a:tab pos="3108325" algn="l"/>
                <a:tab pos="3514725" algn="l"/>
                <a:tab pos="3922713" algn="l"/>
                <a:tab pos="4330700" algn="l"/>
                <a:tab pos="4737100" algn="l"/>
                <a:tab pos="5145088" algn="l"/>
                <a:tab pos="5553075" algn="l"/>
                <a:tab pos="5959475" algn="l"/>
                <a:tab pos="6367463" algn="l"/>
                <a:tab pos="6775450" algn="l"/>
                <a:tab pos="7183438" algn="l"/>
                <a:tab pos="7589838" algn="l"/>
                <a:tab pos="7997825" algn="l"/>
                <a:tab pos="840581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en-GB" altLang="ru-UA" sz="2500" b="1">
                <a:solidFill>
                  <a:schemeClr val="folHlink"/>
                </a:solidFill>
              </a:rPr>
              <a:t>трутовики</a:t>
            </a:r>
          </a:p>
        </p:txBody>
      </p:sp>
      <p:pic>
        <p:nvPicPr>
          <p:cNvPr id="13332" name="Picture 20">
            <a:extLst>
              <a:ext uri="{FF2B5EF4-FFF2-40B4-BE49-F238E27FC236}">
                <a16:creationId xmlns:a16="http://schemas.microsoft.com/office/drawing/2014/main" id="{FBE972DE-C66A-1F95-B478-5C9EFDD9F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1" y="3173414"/>
            <a:ext cx="1666875" cy="208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3333" name="Text Box 21">
            <a:extLst>
              <a:ext uri="{FF2B5EF4-FFF2-40B4-BE49-F238E27FC236}">
                <a16:creationId xmlns:a16="http://schemas.microsoft.com/office/drawing/2014/main" id="{96FF9279-0D36-4DD1-E61F-27D21FCA4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27014"/>
            <a:ext cx="6096000" cy="159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945" tIns="41473" rIns="82945" bIns="41473">
            <a:spAutoFit/>
          </a:bodyPr>
          <a:lstStyle>
            <a:lvl1pPr defTabSz="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</a:pPr>
            <a:r>
              <a:rPr lang="ru-RU" altLang="ru-UA" sz="4900" b="1" i="1">
                <a:solidFill>
                  <a:srgbClr val="FFFF99"/>
                </a:solidFill>
                <a:latin typeface="Arial" panose="020B0604020202020204" pitchFamily="34" charset="0"/>
              </a:rPr>
              <a:t>Будова міцелію грибів</a:t>
            </a:r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BCEA9E44-466B-D0CF-802C-222375E84F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5" grpId="0"/>
      <p:bldP spid="13326" grpId="0"/>
      <p:bldP spid="13327" grpId="0"/>
      <p:bldP spid="13328" grpId="0"/>
      <p:bldP spid="13329" grpId="0"/>
      <p:bldP spid="13330" grpId="0"/>
      <p:bldP spid="133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E2B534F6-BF8F-42A9-5BE3-1D86C4436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7" r="-1" b="11819"/>
          <a:stretch/>
        </p:blipFill>
        <p:spPr bwMode="auto">
          <a:xfrm>
            <a:off x="176571" y="171719"/>
            <a:ext cx="5813197" cy="61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Изображение выглядит как земля, красны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4E9EC9C2-B961-9590-8521-C124483DCF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4" r="2" b="15181"/>
          <a:stretch/>
        </p:blipFill>
        <p:spPr>
          <a:xfrm>
            <a:off x="6196929" y="171716"/>
            <a:ext cx="5803986" cy="3171422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иб&#10;&#10;Автоматически созданное описание">
            <a:extLst>
              <a:ext uri="{FF2B5EF4-FFF2-40B4-BE49-F238E27FC236}">
                <a16:creationId xmlns:a16="http://schemas.microsoft.com/office/drawing/2014/main" id="{0FB940E7-909A-7B04-B051-3A43044634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1" b="10525"/>
          <a:stretch/>
        </p:blipFill>
        <p:spPr>
          <a:xfrm>
            <a:off x="6196929" y="3514856"/>
            <a:ext cx="5786386" cy="2785950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073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музыка&#10;&#10;Автоматически созданное описание">
            <a:extLst>
              <a:ext uri="{FF2B5EF4-FFF2-40B4-BE49-F238E27FC236}">
                <a16:creationId xmlns:a16="http://schemas.microsoft.com/office/drawing/2014/main" id="{E1E584B0-6634-2DD5-8659-68A159F3CE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67" y="1111567"/>
            <a:ext cx="10273665" cy="536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299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DE5CA-A7FB-599B-B9B2-F94D7FD2E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764" y="255886"/>
            <a:ext cx="2923306" cy="61792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BAAC8E-9983-0874-2D9E-4CED55EF00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531" y="240051"/>
            <a:ext cx="2281458" cy="621087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3DF20176-85AF-D3FA-BB12-5505DF018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10" y="73199"/>
            <a:ext cx="3916652" cy="293748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1CEE3435-BC66-04D5-E0DB-1D07D6A14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10" y="3172265"/>
            <a:ext cx="3916652" cy="352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46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DE610604-6E0E-0388-57FE-39705DE3F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2" y="1059179"/>
            <a:ext cx="3597807" cy="269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59F0503-9601-FBE2-239A-C16E2983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3947160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99B4307B-BFD8-A204-5087-56497E24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13" y="1012056"/>
            <a:ext cx="3531871" cy="274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1744819-4A5B-4376-8E10-35459A513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713" y="3947160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D04810-6B0E-E729-4D19-5E1B7E15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282" y="244714"/>
            <a:ext cx="2416071" cy="383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0D2D17E4-D7CC-4445-F002-1B4680C21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463" y="4251086"/>
            <a:ext cx="4328817" cy="236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09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D860CA-90D2-40FF-EAA0-34514FF50A61}"/>
              </a:ext>
            </a:extLst>
          </p:cNvPr>
          <p:cNvSpPr txBox="1"/>
          <p:nvPr/>
        </p:nvSpPr>
        <p:spPr>
          <a:xfrm>
            <a:off x="1464906" y="594183"/>
            <a:ext cx="106462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АГАРИКОВІ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Agaricales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плодові тіла м’які, розчленовані на ніжку та шляпку. Пластинки мають вигляд конуса з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гіменієм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боках. Стерильна частина пластинки називається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трамою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Плодові тіла можуть мати покривало 2 типів: загальне і власне. Загальне покривало вкриває все плодове тіло разом з шляпкою і ніжкою. Таке покривало характерне для мухоморів. Другий тип власне у молодого плодового тіла з’єднує краї шляпки з ніжкою.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Агарикові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це сапрофіти,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мікоризоутворювачі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паразити.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Родина </a:t>
            </a:r>
            <a:r>
              <a:rPr lang="uk-UA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Болетові</a:t>
            </a:r>
            <a:r>
              <a:rPr lang="ru-RU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- 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Boletaceae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гіменофор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трубчастий, легко відділяється від м’якуша плодового тіла. Нараховує близько 250 видів. Більшість утворює ектотрофну мікоризу з деревами. Найбільш відомими є білий гриб –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Boletus edulis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підосичник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Leccinum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auranticum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підберезник -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Leccinum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scabrum</a:t>
            </a:r>
            <a:r>
              <a:rPr lang="uk-UA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маслюк -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Boletus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suillus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A2D71B-117B-025D-A8D7-8603396B39F9}"/>
              </a:ext>
            </a:extLst>
          </p:cNvPr>
          <p:cNvSpPr txBox="1"/>
          <p:nvPr/>
        </p:nvSpPr>
        <p:spPr>
          <a:xfrm>
            <a:off x="261258" y="3733504"/>
            <a:ext cx="1142067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ГРУПА ПОРЯДКІВ ГАСТЕРОМІЦЕТИ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Gasteromycetiidae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має замкнуті плодові тіла,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гіменіальний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шар міститься всередині. Плодові тіла гастероміцетів можуть бути підземними,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напівпідземними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та наземними. Гастероміцети – сухо-теплолюбні гриби. Найбільша видова різноманітність зустрічається в степах, пустелях, тропічних лісах. Нараховують 1 тисячу видів. Типові представники-дощовик справжній склеродерма,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бовіста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гніздівка.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ПІДКЛАС ТЕЛІОСПОРОМІЦЕТИ (ФРАГМОБАЗИДІОМІЦЕТИ) – характеризуються такими ознаками: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Плодові тіла відсутні.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Базидії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4-х клітинні.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розвивається з особливої товстостінної спочиваючої спори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tabLst>
                <a:tab pos="457200" algn="l"/>
              </a:tabLst>
            </a:pP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Більшість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облігатними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паразитами вищих рослин.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213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EFE454-7460-1CAF-AB35-C8DA2C570CAD}"/>
              </a:ext>
            </a:extLst>
          </p:cNvPr>
          <p:cNvSpPr txBox="1"/>
          <p:nvPr/>
        </p:nvSpPr>
        <p:spPr>
          <a:xfrm>
            <a:off x="4239209" y="1028343"/>
            <a:ext cx="761067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САЖКОВІ (ГОЛОВНЕВІ)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Ustilaginales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нараховує понад 1000 видів. Вражені рослини мають вигляд обвуглених головешок – звідси і назва. Основним способом розмноження сажкових грибів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хламідоспори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сажкоспори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У кожного виду вони відрізняються будовою  та розмірами, мають міцну оболонку, до складу якої входить хітин, та темне забарвлення. Спори надзвичайно життєздатні, можуть  зберігатися до 25 років. В молодому стані спори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двоядерні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згодом зливаються і стають диплоїдними. Міцелій гриба розміщений в тканині рослини-хазяїна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дифузно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і утворює спори переважно в генеративних органах.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Сажкоспора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проростає в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проміцелій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на якому формуються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При проростанні відбувається мейоз, в результаті чого утворюється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міцелій. Зараження відбувається лише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дикаріотичним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міцелієм, який утворюється в результаті копуляції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вегетативних клітин або клітин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231C44F6-E0EF-AEC6-999A-26615E70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26" y="1028343"/>
            <a:ext cx="3810000" cy="5410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14662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1141BBF7-24B6-65D6-E762-8A4FA5F00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34669" y="1467753"/>
            <a:ext cx="2843970" cy="501877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Рисунок 4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9ACDDAD9-2315-4288-BD29-F9AB1879C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1" y="1026129"/>
            <a:ext cx="3465194" cy="53794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5C32B99-C3D6-52F1-9AEC-1FF21AD5F6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10"/>
          <a:stretch/>
        </p:blipFill>
        <p:spPr>
          <a:xfrm>
            <a:off x="3806376" y="1467753"/>
            <a:ext cx="5182192" cy="50187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448562-977B-FC58-AA3E-AE012F0FC7CD}"/>
              </a:ext>
            </a:extLst>
          </p:cNvPr>
          <p:cNvSpPr txBox="1"/>
          <p:nvPr/>
        </p:nvSpPr>
        <p:spPr>
          <a:xfrm>
            <a:off x="3963177" y="105756"/>
            <a:ext cx="64777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Найбільш поширеними видами є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телеція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сажки пшениці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Tiletia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tritici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Телеція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сажки жита -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Tiletia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secalis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пильна сажка пшениці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Ustilago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tritici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пухирчаста сажка кукурудзи –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Ustilago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maydis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9991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326351C-F0D2-0EF6-62DA-9CD64DB58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87"/>
          <a:stretch/>
        </p:blipFill>
        <p:spPr>
          <a:xfrm>
            <a:off x="274319" y="1184405"/>
            <a:ext cx="6115051" cy="548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F0EA63-26F5-2819-C79E-39625773A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188595"/>
            <a:ext cx="5040630" cy="64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1747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B9440D-1247-19FD-DA1F-5DF8BC1E3180}"/>
              </a:ext>
            </a:extLst>
          </p:cNvPr>
          <p:cNvSpPr txBox="1"/>
          <p:nvPr/>
        </p:nvSpPr>
        <p:spPr>
          <a:xfrm>
            <a:off x="5203372" y="1153456"/>
            <a:ext cx="6690049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Порядок Іржасті </a:t>
            </a:r>
            <a:r>
              <a:rPr lang="en-US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Uredinales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– це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облігатні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паразити вищих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рослин,які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викликають локальне враження того чи іншого органу. Для них характерне правильне чергування різних типів споро ношення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плейомрфизм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Переважаюча більшість має п’ять типів споро ношення – пікноспори,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ецидіоспори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уредоспори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телейтоспори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базидіоспори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Весь цикл розвитку грибів може проходити на одній рослині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одноживільний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 або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разних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рослинах , мати проміжного хазяїна (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двоживільний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). У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двоживільних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гаплоїдному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міцелії проміжного хазяїна формуються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пікно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ецидіоспори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а на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дикаріотичному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міцелії основного хазяїна –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уредо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- та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телейтоспори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Цикл розвитку іржастих грибів можна прослідкувати на прикладі пукцинії злакової – </a:t>
            </a:r>
            <a:r>
              <a:rPr lang="en-US" sz="1800" i="1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Puccinia </a:t>
            </a:r>
            <a:r>
              <a:rPr lang="en-US" sz="1800" i="1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graminis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, у якої проміжним хазяїном є барбарис або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магонія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 err="1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падуболиста</a:t>
            </a:r>
            <a:r>
              <a:rPr lang="uk-UA" sz="1800" dirty="0">
                <a:effectLst/>
                <a:latin typeface="Bookman Old Style" panose="02050604050505020204" pitchFamily="18" charset="0"/>
                <a:ea typeface="Times New Roman" panose="02020603050405020304" pitchFamily="18" charset="0"/>
              </a:rPr>
              <a:t>. Пукцинія є збудником хвороби лінійної іржі. </a:t>
            </a:r>
            <a:endParaRPr lang="ru-U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1ED5C7-9826-9474-FA96-F5ADB9A01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579" y="1153456"/>
            <a:ext cx="4711960" cy="52663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9198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B3400B-F2B3-9903-C0DB-869339CF1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03"/>
          <a:stretch/>
        </p:blipFill>
        <p:spPr>
          <a:xfrm>
            <a:off x="148590" y="1030763"/>
            <a:ext cx="5029200" cy="5655788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астение, внешний, трава, ходульный корень&#10;&#10;Автоматически созданное описание">
            <a:extLst>
              <a:ext uri="{FF2B5EF4-FFF2-40B4-BE49-F238E27FC236}">
                <a16:creationId xmlns:a16="http://schemas.microsoft.com/office/drawing/2014/main" id="{61BEECCD-248E-1202-4603-9950DEB6F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015" y="1478281"/>
            <a:ext cx="3476394" cy="52082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E1B30E2-364E-B64D-34C2-C7876B4E1C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980" y="1272541"/>
            <a:ext cx="3036430" cy="541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28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>
            <a:extLst>
              <a:ext uri="{FF2B5EF4-FFF2-40B4-BE49-F238E27FC236}">
                <a16:creationId xmlns:a16="http://schemas.microsoft.com/office/drawing/2014/main" id="{E2A8B159-0072-C27D-0212-E9F0E910EB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53122" y="164793"/>
            <a:ext cx="9238434" cy="857559"/>
          </a:xfrm>
        </p:spPr>
        <p:txBody>
          <a:bodyPr/>
          <a:lstStyle/>
          <a:p>
            <a:r>
              <a:rPr lang="ru-RU" altLang="ru-UA" dirty="0" err="1"/>
              <a:t>Розмноження</a:t>
            </a:r>
            <a:r>
              <a:rPr lang="ru-RU" altLang="ru-UA" dirty="0"/>
              <a:t> </a:t>
            </a:r>
            <a:r>
              <a:rPr lang="ru-RU" altLang="ru-UA" dirty="0" err="1"/>
              <a:t>грибів</a:t>
            </a:r>
            <a:endParaRPr lang="ru-RU" altLang="ru-UA" dirty="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1204E877-3C51-CF54-112B-1604C5DD60C8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2873376" y="2398763"/>
            <a:ext cx="1587500" cy="3730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/>
          <a:p>
            <a:pPr marL="6350" indent="-6350" algn="ctr" defTabSz="449263">
              <a:buNone/>
              <a:tabLst>
                <a:tab pos="36513" algn="l"/>
                <a:tab pos="485775" algn="l"/>
                <a:tab pos="935038" algn="l"/>
                <a:tab pos="1384300" algn="l"/>
                <a:tab pos="1835150" algn="l"/>
                <a:tab pos="2282825" algn="l"/>
                <a:tab pos="2732088" algn="l"/>
                <a:tab pos="3181350" algn="l"/>
                <a:tab pos="3630613" algn="l"/>
                <a:tab pos="4079875" algn="l"/>
                <a:tab pos="4529138" algn="l"/>
                <a:tab pos="4978400" algn="l"/>
                <a:tab pos="5427663" algn="l"/>
                <a:tab pos="5876925" algn="l"/>
                <a:tab pos="6326188" algn="l"/>
                <a:tab pos="6775450" algn="l"/>
                <a:tab pos="7224713" algn="l"/>
                <a:tab pos="7673975" algn="l"/>
                <a:tab pos="8123238" algn="l"/>
                <a:tab pos="8572500" algn="l"/>
              </a:tabLst>
            </a:pPr>
            <a:r>
              <a:rPr lang="uk-UA" altLang="ru-UA" dirty="0" err="1"/>
              <a:t>Статев</a:t>
            </a:r>
            <a:r>
              <a:rPr lang="en-GB" altLang="ru-UA" dirty="0"/>
              <a:t>е</a:t>
            </a:r>
          </a:p>
        </p:txBody>
      </p:sp>
      <p:sp>
        <p:nvSpPr>
          <p:cNvPr id="25604" name="Line 4">
            <a:extLst>
              <a:ext uri="{FF2B5EF4-FFF2-40B4-BE49-F238E27FC236}">
                <a16:creationId xmlns:a16="http://schemas.microsoft.com/office/drawing/2014/main" id="{32BFDBB5-2AF8-2A6A-B06B-E4A5A8AC4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25914" y="1322388"/>
            <a:ext cx="714375" cy="963612"/>
          </a:xfrm>
          <a:prstGeom prst="line">
            <a:avLst/>
          </a:prstGeom>
          <a:noFill/>
          <a:ln w="360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5605" name="Line 5">
            <a:extLst>
              <a:ext uri="{FF2B5EF4-FFF2-40B4-BE49-F238E27FC236}">
                <a16:creationId xmlns:a16="http://schemas.microsoft.com/office/drawing/2014/main" id="{FB13EB48-D566-8CF7-03D3-EAF383117453}"/>
              </a:ext>
            </a:extLst>
          </p:cNvPr>
          <p:cNvSpPr>
            <a:spLocks noChangeShapeType="1"/>
          </p:cNvSpPr>
          <p:nvPr/>
        </p:nvSpPr>
        <p:spPr bwMode="auto">
          <a:xfrm>
            <a:off x="7126289" y="1249364"/>
            <a:ext cx="790575" cy="1012825"/>
          </a:xfrm>
          <a:prstGeom prst="line">
            <a:avLst/>
          </a:prstGeom>
          <a:noFill/>
          <a:ln w="36000">
            <a:solidFill>
              <a:srgbClr val="FFFF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5606" name="Line 6">
            <a:extLst>
              <a:ext uri="{FF2B5EF4-FFF2-40B4-BE49-F238E27FC236}">
                <a16:creationId xmlns:a16="http://schemas.microsoft.com/office/drawing/2014/main" id="{896D334E-60EE-BCD3-056D-5CE3901065D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57588" y="2828925"/>
            <a:ext cx="12700" cy="642938"/>
          </a:xfrm>
          <a:prstGeom prst="line">
            <a:avLst/>
          </a:prstGeom>
          <a:noFill/>
          <a:ln w="45593">
            <a:solidFill>
              <a:schemeClr val="fol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5607" name="Line 7">
            <a:extLst>
              <a:ext uri="{FF2B5EF4-FFF2-40B4-BE49-F238E27FC236}">
                <a16:creationId xmlns:a16="http://schemas.microsoft.com/office/drawing/2014/main" id="{89FCB522-7617-5C52-EB7E-78FF86C4F75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02376" y="2717801"/>
            <a:ext cx="969963" cy="557213"/>
          </a:xfrm>
          <a:prstGeom prst="line">
            <a:avLst/>
          </a:prstGeom>
          <a:noFill/>
          <a:ln w="45593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5608" name="Line 8">
            <a:extLst>
              <a:ext uri="{FF2B5EF4-FFF2-40B4-BE49-F238E27FC236}">
                <a16:creationId xmlns:a16="http://schemas.microsoft.com/office/drawing/2014/main" id="{2EC231C1-8D70-65B2-BDC1-ED7D320030B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13839" y="2755901"/>
            <a:ext cx="358775" cy="493713"/>
          </a:xfrm>
          <a:prstGeom prst="line">
            <a:avLst/>
          </a:prstGeom>
          <a:noFill/>
          <a:ln w="45593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sp>
        <p:nvSpPr>
          <p:cNvPr id="25609" name="Text Box 9">
            <a:extLst>
              <a:ext uri="{FF2B5EF4-FFF2-40B4-BE49-F238E27FC236}">
                <a16:creationId xmlns:a16="http://schemas.microsoft.com/office/drawing/2014/main" id="{97BF8A54-29B9-1E66-B615-AED130A20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429000"/>
            <a:ext cx="3738563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lvl="1" algn="ctr" hangingPunct="0">
              <a:lnSpc>
                <a:spcPct val="95000"/>
              </a:lnSpc>
              <a:buClr>
                <a:srgbClr val="000000"/>
              </a:buClr>
              <a:buSzPct val="75000"/>
            </a:pPr>
            <a:r>
              <a:rPr lang="uk-UA" altLang="ru-UA" sz="2500" b="1"/>
              <a:t>злиття</a:t>
            </a:r>
          </a:p>
          <a:p>
            <a:pPr marL="0" lvl="1" algn="ctr" hangingPunct="0">
              <a:lnSpc>
                <a:spcPct val="95000"/>
              </a:lnSpc>
              <a:buClr>
                <a:srgbClr val="000000"/>
              </a:buClr>
              <a:buSzPct val="75000"/>
            </a:pPr>
            <a:r>
              <a:rPr lang="uk-UA" altLang="ru-UA" sz="2500" b="1"/>
              <a:t>спеціалізованих</a:t>
            </a:r>
          </a:p>
          <a:p>
            <a:pPr marL="0" lvl="1" algn="ctr" hangingPunct="0">
              <a:lnSpc>
                <a:spcPct val="95000"/>
              </a:lnSpc>
              <a:buClr>
                <a:srgbClr val="000000"/>
              </a:buClr>
              <a:buSzPct val="75000"/>
            </a:pPr>
            <a:r>
              <a:rPr lang="uk-UA" altLang="ru-UA" sz="2500" b="1"/>
              <a:t>клітин</a:t>
            </a:r>
          </a:p>
        </p:txBody>
      </p:sp>
      <p:sp>
        <p:nvSpPr>
          <p:cNvPr id="25610" name="Text Box 10">
            <a:extLst>
              <a:ext uri="{FF2B5EF4-FFF2-40B4-BE49-F238E27FC236}">
                <a16:creationId xmlns:a16="http://schemas.microsoft.com/office/drawing/2014/main" id="{027F550D-C84A-D244-4E9F-D9DF13396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1" y="3249613"/>
            <a:ext cx="144462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50" indent="-6350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buClr>
                <a:srgbClr val="000000"/>
              </a:buClr>
              <a:buSzPct val="75000"/>
              <a:buFont typeface="StarSymbol" charset="0"/>
              <a:buNone/>
            </a:pPr>
            <a:r>
              <a:rPr lang="en-GB" altLang="ru-UA" sz="2500" b="1"/>
              <a:t>спорами</a:t>
            </a:r>
          </a:p>
        </p:txBody>
      </p:sp>
      <p:sp>
        <p:nvSpPr>
          <p:cNvPr id="25611" name="Text Box 11">
            <a:extLst>
              <a:ext uri="{FF2B5EF4-FFF2-40B4-BE49-F238E27FC236}">
                <a16:creationId xmlns:a16="http://schemas.microsoft.com/office/drawing/2014/main" id="{445FE123-9F98-A76D-4C1F-E826D3934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8578" y="3119437"/>
            <a:ext cx="2325688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50" indent="-6350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hangingPunct="0">
              <a:lnSpc>
                <a:spcPct val="95000"/>
              </a:lnSpc>
              <a:buClr>
                <a:srgbClr val="000000"/>
              </a:buClr>
              <a:buSzPct val="75000"/>
              <a:buFont typeface="StarSymbol" charset="0"/>
              <a:buNone/>
            </a:pPr>
            <a:r>
              <a:rPr lang="en-GB" altLang="ru-UA" sz="2500" b="1" dirty="0" err="1"/>
              <a:t>вегетативне</a:t>
            </a:r>
            <a:endParaRPr lang="en-GB" altLang="ru-UA" sz="2500" b="1" dirty="0"/>
          </a:p>
        </p:txBody>
      </p:sp>
      <p:sp>
        <p:nvSpPr>
          <p:cNvPr id="25612" name="Text Box 12">
            <a:extLst>
              <a:ext uri="{FF2B5EF4-FFF2-40B4-BE49-F238E27FC236}">
                <a16:creationId xmlns:a16="http://schemas.microsoft.com/office/drawing/2014/main" id="{FA054DD2-AE1F-8628-CA81-87BD8D032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4663" y="3765450"/>
            <a:ext cx="18002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altLang="ru-UA" sz="2500" b="1" dirty="0" err="1">
                <a:latin typeface="Tahoma" panose="020B0604030504040204" pitchFamily="34" charset="0"/>
              </a:rPr>
              <a:t>част</a:t>
            </a:r>
            <a:r>
              <a:rPr lang="uk-UA" altLang="ru-UA" sz="2500" b="1" dirty="0">
                <a:latin typeface="Tahoma" panose="020B0604030504040204" pitchFamily="34" charset="0"/>
              </a:rPr>
              <a:t>ка</a:t>
            </a:r>
            <a:r>
              <a:rPr lang="en-GB" altLang="ru-UA" sz="2500" b="1" dirty="0" err="1">
                <a:latin typeface="Tahoma" panose="020B0604030504040204" pitchFamily="34" charset="0"/>
              </a:rPr>
              <a:t>ми</a:t>
            </a:r>
            <a:endParaRPr lang="en-GB" altLang="ru-UA" sz="2500" b="1" dirty="0">
              <a:latin typeface="Tahoma" panose="020B0604030504040204" pitchFamily="34" charset="0"/>
            </a:endParaRPr>
          </a:p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ru-RU" altLang="ru-UA" sz="2500" b="1" dirty="0" err="1">
                <a:latin typeface="Tahoma" panose="020B0604030504040204" pitchFamily="34" charset="0"/>
              </a:rPr>
              <a:t>міцелія</a:t>
            </a:r>
            <a:endParaRPr lang="en-GB" altLang="ru-UA" sz="2500" b="1" dirty="0">
              <a:latin typeface="Tahoma" panose="020B0604030504040204" pitchFamily="34" charset="0"/>
            </a:endParaRP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88E31A22-00D2-5764-FD1B-69C59F88E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206" y="3971925"/>
            <a:ext cx="19812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14338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hangingPunct="0">
              <a:lnSpc>
                <a:spcPct val="95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uk-UA" altLang="ru-UA" sz="2500" b="1" dirty="0">
                <a:latin typeface="Tahoma" panose="020B0604030504040204" pitchFamily="34" charset="0"/>
              </a:rPr>
              <a:t>бруньку-</a:t>
            </a:r>
            <a:r>
              <a:rPr lang="uk-UA" altLang="ru-UA" sz="2500" b="1" dirty="0" err="1">
                <a:latin typeface="Tahoma" panose="020B0604030504040204" pitchFamily="34" charset="0"/>
              </a:rPr>
              <a:t>вання</a:t>
            </a:r>
            <a:endParaRPr lang="en-GB" altLang="ru-UA" sz="2500" b="1" dirty="0">
              <a:latin typeface="Tahoma" panose="020B0604030504040204" pitchFamily="34" charset="0"/>
            </a:endParaRPr>
          </a:p>
        </p:txBody>
      </p:sp>
      <p:pic>
        <p:nvPicPr>
          <p:cNvPr id="25614" name="Picture 14">
            <a:extLst>
              <a:ext uri="{FF2B5EF4-FFF2-40B4-BE49-F238E27FC236}">
                <a16:creationId xmlns:a16="http://schemas.microsoft.com/office/drawing/2014/main" id="{DE1DDF99-74C6-F462-E5DB-A734B7C1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33800"/>
            <a:ext cx="1498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5615" name="Text Box 15">
            <a:extLst>
              <a:ext uri="{FF2B5EF4-FFF2-40B4-BE49-F238E27FC236}">
                <a16:creationId xmlns:a16="http://schemas.microsoft.com/office/drawing/2014/main" id="{1ACBA3B9-3264-1012-D7F2-D4ED7EFB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101" y="2373313"/>
            <a:ext cx="2074863" cy="4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350" indent="-6350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828675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244600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658938" defTabSz="828675"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tabLst>
                <a:tab pos="6350" algn="l"/>
                <a:tab pos="411163" algn="l"/>
                <a:tab pos="819150" algn="l"/>
                <a:tab pos="1227138" algn="l"/>
                <a:tab pos="1635125" algn="l"/>
                <a:tab pos="2041525" algn="l"/>
                <a:tab pos="2449513" algn="l"/>
                <a:tab pos="2857500" algn="l"/>
                <a:tab pos="3263900" algn="l"/>
                <a:tab pos="3671888" algn="l"/>
                <a:tab pos="4079875" algn="l"/>
                <a:tab pos="4487863" algn="l"/>
                <a:tab pos="4894263" algn="l"/>
                <a:tab pos="5302250" algn="l"/>
                <a:tab pos="5710238" algn="l"/>
                <a:tab pos="6116638" algn="l"/>
                <a:tab pos="6524625" algn="l"/>
                <a:tab pos="6932613" algn="l"/>
                <a:tab pos="7339013" algn="l"/>
                <a:tab pos="7747000" algn="l"/>
                <a:tab pos="8154988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algn="ctr" hangingPunct="0">
              <a:lnSpc>
                <a:spcPct val="95000"/>
              </a:lnSpc>
              <a:spcAft>
                <a:spcPts val="1288"/>
              </a:spcAft>
              <a:buClr>
                <a:srgbClr val="000000"/>
              </a:buClr>
              <a:buSzPct val="75000"/>
            </a:pPr>
            <a:r>
              <a:rPr lang="uk-UA" altLang="ru-UA" sz="2900">
                <a:effectLst>
                  <a:outerShdw blurRad="38100" dist="38100" dir="2700000" algn="tl">
                    <a:srgbClr val="C0C0C0"/>
                  </a:outerShdw>
                </a:effectLst>
              </a:rPr>
              <a:t>Н</a:t>
            </a:r>
            <a:r>
              <a:rPr lang="en-GB" altLang="ru-UA" sz="2900">
                <a:effectLst>
                  <a:outerShdw blurRad="38100" dist="38100" dir="2700000" algn="tl">
                    <a:srgbClr val="C0C0C0"/>
                  </a:outerShdw>
                </a:effectLst>
              </a:rPr>
              <a:t>ес</a:t>
            </a:r>
            <a:r>
              <a:rPr lang="uk-UA" altLang="ru-UA" sz="2900">
                <a:effectLst>
                  <a:outerShdw blurRad="38100" dist="38100" dir="2700000" algn="tl">
                    <a:srgbClr val="C0C0C0"/>
                  </a:outerShdw>
                </a:effectLst>
              </a:rPr>
              <a:t>татев</a:t>
            </a:r>
            <a:r>
              <a:rPr lang="en-GB" altLang="ru-UA" sz="2900">
                <a:effectLst>
                  <a:outerShdw blurRad="38100" dist="38100" dir="2700000" algn="tl">
                    <a:srgbClr val="C0C0C0"/>
                  </a:outerShdw>
                </a:effectLst>
              </a:rPr>
              <a:t>е</a:t>
            </a:r>
          </a:p>
        </p:txBody>
      </p:sp>
      <p:pic>
        <p:nvPicPr>
          <p:cNvPr id="25616" name="Picture 16">
            <a:extLst>
              <a:ext uri="{FF2B5EF4-FFF2-40B4-BE49-F238E27FC236}">
                <a16:creationId xmlns:a16="http://schemas.microsoft.com/office/drawing/2014/main" id="{80C5CCF5-F136-2976-0FF1-4D5B494DA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9377" y="4683819"/>
            <a:ext cx="1649413" cy="211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5617" name="Picture 17">
            <a:extLst>
              <a:ext uri="{FF2B5EF4-FFF2-40B4-BE49-F238E27FC236}">
                <a16:creationId xmlns:a16="http://schemas.microsoft.com/office/drawing/2014/main" id="{CC1DE222-3DCC-09BB-EC7D-F86EF4C1C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547" y="4616451"/>
            <a:ext cx="1814512" cy="185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5618" name="Line 18">
            <a:extLst>
              <a:ext uri="{FF2B5EF4-FFF2-40B4-BE49-F238E27FC236}">
                <a16:creationId xmlns:a16="http://schemas.microsoft.com/office/drawing/2014/main" id="{4BF8F0C5-566E-7F3C-A7C2-3BB2AD9B00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52278" y="3300412"/>
            <a:ext cx="733425" cy="579437"/>
          </a:xfrm>
          <a:prstGeom prst="line">
            <a:avLst/>
          </a:prstGeom>
          <a:noFill/>
          <a:ln w="45593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 dirty="0"/>
          </a:p>
        </p:txBody>
      </p:sp>
      <p:sp>
        <p:nvSpPr>
          <p:cNvPr id="25619" name="Line 19">
            <a:extLst>
              <a:ext uri="{FF2B5EF4-FFF2-40B4-BE49-F238E27FC236}">
                <a16:creationId xmlns:a16="http://schemas.microsoft.com/office/drawing/2014/main" id="{29FF2AAD-E017-2999-ECA2-BE22E97268FE}"/>
              </a:ext>
            </a:extLst>
          </p:cNvPr>
          <p:cNvSpPr>
            <a:spLocks noChangeShapeType="1"/>
          </p:cNvSpPr>
          <p:nvPr/>
        </p:nvSpPr>
        <p:spPr bwMode="auto">
          <a:xfrm>
            <a:off x="9705975" y="3557588"/>
            <a:ext cx="0" cy="506412"/>
          </a:xfrm>
          <a:prstGeom prst="line">
            <a:avLst/>
          </a:prstGeom>
          <a:noFill/>
          <a:ln w="45593">
            <a:solidFill>
              <a:srgbClr val="FF8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UA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C4E5592-59FA-E8CE-97FF-01497C29E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/>
      <p:bldP spid="25609" grpId="0"/>
      <p:bldP spid="25610" grpId="0"/>
      <p:bldP spid="25611" grpId="0"/>
      <p:bldP spid="25612" grpId="0"/>
      <p:bldP spid="25613" grpId="0"/>
      <p:bldP spid="2561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9DD5B7-2B60-AC8A-0531-133A51970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80" y="1081588"/>
            <a:ext cx="3524353" cy="54220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8FA5D-951E-76F2-1F6D-06C1A2B1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27" y="1081588"/>
            <a:ext cx="3659905" cy="5422082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632E60AF-5499-5199-7C5D-35D24661A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2" y="1081588"/>
            <a:ext cx="3619108" cy="542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6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34450C0-6E05-2DA7-4FE6-E73A6F632D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C4460F1-B073-5B85-D3C5-70FEC7AB1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157830"/>
            <a:ext cx="4686300" cy="6455378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астение, росинка&#10;&#10;Автоматически созданное описание">
            <a:extLst>
              <a:ext uri="{FF2B5EF4-FFF2-40B4-BE49-F238E27FC236}">
                <a16:creationId xmlns:a16="http://schemas.microsoft.com/office/drawing/2014/main" id="{D1FF1E30-6EC1-3BCB-1F76-C2715B77E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40" y="2628900"/>
            <a:ext cx="5993110" cy="3984308"/>
          </a:xfrm>
          <a:prstGeom prst="rect">
            <a:avLst/>
          </a:prstGeom>
        </p:spPr>
      </p:pic>
      <p:pic>
        <p:nvPicPr>
          <p:cNvPr id="8" name="Рисунок 7" descr="Изображение выглядит как желтый, покрашенн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E405698-7393-087C-96A9-FE2E6591BD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93" y="157830"/>
            <a:ext cx="2319957" cy="2349956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6B358B6-F2A0-CC5A-86F4-5D1290E7A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810" y="157830"/>
            <a:ext cx="2859113" cy="234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373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579B48-0190-D438-DD19-40821E006788}"/>
              </a:ext>
            </a:extLst>
          </p:cNvPr>
          <p:cNvSpPr/>
          <p:nvPr/>
        </p:nvSpPr>
        <p:spPr>
          <a:xfrm>
            <a:off x="3692937" y="1614396"/>
            <a:ext cx="4806124" cy="240065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5000" b="1" dirty="0">
                <a:ln/>
                <a:solidFill>
                  <a:schemeClr val="accent4"/>
                </a:solidFill>
              </a:rPr>
              <a:t>Q &amp; A</a:t>
            </a:r>
            <a:endParaRPr lang="ru-RU" sz="150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28AA44E-2EA6-14DF-30DE-F88637C5473A}"/>
              </a:ext>
            </a:extLst>
          </p:cNvPr>
          <p:cNvSpPr/>
          <p:nvPr/>
        </p:nvSpPr>
        <p:spPr>
          <a:xfrm>
            <a:off x="1343672" y="4320274"/>
            <a:ext cx="9504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Готов</a:t>
            </a:r>
            <a:r>
              <a:rPr lang="uk-UA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а відповісти на запитання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89256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5FB2D276-8360-D932-F8A0-B04DA768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FB509B-01C6-DC89-EDE8-72B00C4E1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38" y="1988000"/>
            <a:ext cx="4817745" cy="453903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01A9FF6-842B-9B62-1B58-4D7FEC136B32}"/>
              </a:ext>
            </a:extLst>
          </p:cNvPr>
          <p:cNvSpPr/>
          <p:nvPr/>
        </p:nvSpPr>
        <p:spPr>
          <a:xfrm>
            <a:off x="2470110" y="858617"/>
            <a:ext cx="67665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Щиро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дякую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за </a:t>
            </a:r>
            <a:r>
              <a:rPr lang="ru-RU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увагу</a:t>
            </a:r>
            <a:r>
              <a:rPr lang="ru-RU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37185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>
            <a:extLst>
              <a:ext uri="{FF2B5EF4-FFF2-40B4-BE49-F238E27FC236}">
                <a16:creationId xmlns:a16="http://schemas.microsoft.com/office/drawing/2014/main" id="{AA43AE20-844E-651E-615F-528363B467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/>
              <a:t>Типи статевого процесу грибів </a:t>
            </a:r>
            <a:endParaRPr lang="ru-RU" altLang="ru-UA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2B8F58F1-F2BF-0B2B-2539-395016DC2F6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1813" y="2362201"/>
            <a:ext cx="6983412" cy="3724275"/>
          </a:xfrm>
        </p:spPr>
      </p:pic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75DCF022-9D1B-FABA-4D98-6D0AEDAAF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>
            <a:extLst>
              <a:ext uri="{FF2B5EF4-FFF2-40B4-BE49-F238E27FC236}">
                <a16:creationId xmlns:a16="http://schemas.microsoft.com/office/drawing/2014/main" id="{CFF7D24C-CDFF-1EF8-F327-78942BA408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ru-UA" dirty="0"/>
              <a:t>Класифікація грибів</a:t>
            </a:r>
            <a:endParaRPr lang="ru-RU" altLang="ru-UA" dirty="0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4514F7F6-BD94-0958-9387-AEF8A27AB5D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uk-UA" altLang="ru-UA" sz="2400" u="sng"/>
              <a:t>НИЖЧІ</a:t>
            </a:r>
            <a:endParaRPr lang="en-US" altLang="ru-UA" sz="2400" u="sng"/>
          </a:p>
          <a:p>
            <a:r>
              <a:rPr lang="uk-UA" altLang="ru-UA" sz="2400"/>
              <a:t>ХІТРІДІОМІЦЕТИ </a:t>
            </a:r>
            <a:r>
              <a:rPr lang="en-US" altLang="ru-UA" sz="2400"/>
              <a:t>-CHYTRIDIOMECETES</a:t>
            </a:r>
          </a:p>
          <a:p>
            <a:r>
              <a:rPr lang="uk-UA" altLang="ru-UA" sz="2400"/>
              <a:t>ООМІЦЕТИ </a:t>
            </a:r>
            <a:r>
              <a:rPr lang="en-US" altLang="ru-UA" sz="2400"/>
              <a:t>-OOMYCETES</a:t>
            </a:r>
          </a:p>
          <a:p>
            <a:r>
              <a:rPr lang="uk-UA" altLang="ru-UA" sz="2400"/>
              <a:t>ЗИГОМІЦЕТИ </a:t>
            </a:r>
            <a:r>
              <a:rPr lang="en-US" altLang="ru-UA" sz="2400"/>
              <a:t>-ZYGOMYCETES</a:t>
            </a:r>
            <a:endParaRPr lang="ru-RU" altLang="ru-UA" sz="2400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5D0399FF-313D-6E28-BA43-FEF2B6C2B18F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uk-UA" altLang="ru-UA" sz="2400" u="sng"/>
              <a:t>ВИЩІ </a:t>
            </a:r>
            <a:endParaRPr lang="en-US" altLang="ru-UA" sz="2400" u="sng"/>
          </a:p>
          <a:p>
            <a:r>
              <a:rPr lang="uk-UA" altLang="ru-UA" sz="2400"/>
              <a:t>АСКОМІЦЕТИ </a:t>
            </a:r>
            <a:r>
              <a:rPr lang="en-US" altLang="ru-UA" sz="2400"/>
              <a:t>-ASCOMYCETES</a:t>
            </a:r>
          </a:p>
          <a:p>
            <a:r>
              <a:rPr lang="uk-UA" altLang="ru-UA" sz="2400"/>
              <a:t>ВАЗИДІОМІЦЕТИ </a:t>
            </a:r>
            <a:r>
              <a:rPr lang="en-US" altLang="ru-UA" sz="2400"/>
              <a:t>-BASIDIOMYCETES</a:t>
            </a:r>
          </a:p>
          <a:p>
            <a:r>
              <a:rPr lang="uk-UA" altLang="ru-UA" sz="2400"/>
              <a:t>ДЕЙТЕРОМІЦЕТИ</a:t>
            </a:r>
            <a:r>
              <a:rPr lang="en-US" altLang="ru-UA" sz="2400"/>
              <a:t>-DEUTEROMYCETES</a:t>
            </a:r>
            <a:endParaRPr lang="ru-RU" altLang="ru-UA" sz="2400"/>
          </a:p>
        </p:txBody>
      </p:sp>
      <p:pic>
        <p:nvPicPr>
          <p:cNvPr id="2" name="Рисунок 1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7E4BED5-E516-11D1-9AAC-E46E7729B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7757" cy="934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5" grpId="0" build="p"/>
    </p:bldLst>
  </p:timing>
</p:sld>
</file>

<file path=ppt/theme/theme1.xml><?xml version="1.0" encoding="utf-8"?>
<a:theme xmlns:a="http://schemas.openxmlformats.org/drawingml/2006/main" name="Portal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3933</Words>
  <Application>Microsoft Office PowerPoint</Application>
  <PresentationFormat>Широкоэкранный</PresentationFormat>
  <Paragraphs>192</Paragraphs>
  <Slides>73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83" baseType="lpstr">
      <vt:lpstr>Arial</vt:lpstr>
      <vt:lpstr>Bookman Old Style</vt:lpstr>
      <vt:lpstr>Calibri</vt:lpstr>
      <vt:lpstr>StarSymbol</vt:lpstr>
      <vt:lpstr>Tahoma</vt:lpstr>
      <vt:lpstr>Times New Roman</vt:lpstr>
      <vt:lpstr>Trade Gothic Next Cond</vt:lpstr>
      <vt:lpstr>Trade Gothic Next Light</vt:lpstr>
      <vt:lpstr>Wingdings</vt:lpstr>
      <vt:lpstr>PortalVTI</vt:lpstr>
      <vt:lpstr>Загальний огляд нижчих грибів. Загальний огляд ВИЩИХ грибів</vt:lpstr>
      <vt:lpstr>Царство Гриби</vt:lpstr>
      <vt:lpstr>Презентация PowerPoint</vt:lpstr>
      <vt:lpstr>Будова клітини гриба</vt:lpstr>
      <vt:lpstr>Живлення грибів</vt:lpstr>
      <vt:lpstr>Презентация PowerPoint</vt:lpstr>
      <vt:lpstr>Розмноження грибів</vt:lpstr>
      <vt:lpstr>Типи статевого процесу грибів </vt:lpstr>
      <vt:lpstr>Класифікація грибів</vt:lpstr>
      <vt:lpstr>НИЖЧІ: </vt:lpstr>
      <vt:lpstr>Презентация PowerPoint</vt:lpstr>
      <vt:lpstr>Презентация PowerPoint</vt:lpstr>
      <vt:lpstr>Презентация PowerPoint</vt:lpstr>
      <vt:lpstr>Synchitrium endobioticum </vt:lpstr>
      <vt:lpstr>Olpidium brassica</vt:lpstr>
      <vt:lpstr> КЛАС ООМІЦЕТИ – Oomycetes</vt:lpstr>
      <vt:lpstr>ПОРЯОК САПРОЛЕГНІЄВІ – Saprolegniales</vt:lpstr>
      <vt:lpstr>ПОРЯДОК ПЕРОНОСПОРОВІ-Peronosporales Phitophthora P. Infestans </vt:lpstr>
      <vt:lpstr>Презентация PowerPoint</vt:lpstr>
      <vt:lpstr> ПОРЯДОК Peronosporales</vt:lpstr>
      <vt:lpstr>Відділ            Zygomycota</vt:lpstr>
      <vt:lpstr>Характерні риси зигоміцетів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Плодові тіла аскоміцетів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Борошнисторосянові(Еризифові) рід Erysiphe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Вступ. Ботаніка як наука. Загальний огляд нижчих рослин</dc:title>
  <dc:creator>Елена Бойкая</dc:creator>
  <cp:lastModifiedBy>Olena Boika</cp:lastModifiedBy>
  <cp:revision>7</cp:revision>
  <dcterms:created xsi:type="dcterms:W3CDTF">2022-09-18T07:22:36Z</dcterms:created>
  <dcterms:modified xsi:type="dcterms:W3CDTF">2024-01-08T08:04:56Z</dcterms:modified>
</cp:coreProperties>
</file>