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57" r:id="rId7"/>
    <p:sldId id="279" r:id="rId8"/>
    <p:sldId id="281" r:id="rId9"/>
    <p:sldId id="282" r:id="rId10"/>
    <p:sldId id="283" r:id="rId11"/>
    <p:sldId id="284" r:id="rId12"/>
    <p:sldId id="285" r:id="rId13"/>
    <p:sldId id="264" r:id="rId14"/>
    <p:sldId id="259" r:id="rId15"/>
    <p:sldId id="260" r:id="rId16"/>
    <p:sldId id="261" r:id="rId17"/>
    <p:sldId id="262" r:id="rId18"/>
    <p:sldId id="263" r:id="rId19"/>
    <p:sldId id="267" r:id="rId20"/>
    <p:sldId id="269" r:id="rId21"/>
    <p:sldId id="268" r:id="rId22"/>
    <p:sldId id="265" r:id="rId23"/>
    <p:sldId id="266" r:id="rId24"/>
    <p:sldId id="270" r:id="rId25"/>
    <p:sldId id="273" r:id="rId26"/>
    <p:sldId id="287" r:id="rId27"/>
    <p:sldId id="286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4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28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9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0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4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96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5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17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131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2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7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08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4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27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26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01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32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7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80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4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8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2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13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11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9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46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49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643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9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1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13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8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07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1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55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2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97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/>
              <a:t>01.03.2019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1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E8E4-FFDE-4ADB-9F16-4F9967D24EC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01.03.2019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14DD-4178-478C-A652-8951324859B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uk-UA" sz="4000" b="1" dirty="0">
                <a:solidFill>
                  <a:prstClr val="black"/>
                </a:solidFill>
                <a:latin typeface="Times New Roman"/>
                <a:ea typeface="Times New Roman"/>
              </a:rPr>
              <a:t>Лекція 4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Трагедія В.Шекспіра «Гамлет» та її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інтермедіальні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проекції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771437" cy="33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жен  Делакруа 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«Смерть 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Офелії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(1844)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8850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Еверет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Мілле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(1851-1852).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72" y="1827466"/>
            <a:ext cx="6912768" cy="47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Гьюз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(1851-1853)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" y="1796822"/>
            <a:ext cx="9028047" cy="50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Гьюз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(1863-1864)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1478939"/>
            <a:ext cx="3341538" cy="537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22413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4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Вільям</a:t>
            </a:r>
            <a:r>
              <a:rPr lang="ru-RU" sz="4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Вотерхауз</a:t>
            </a:r>
            <a:r>
              <a:rPr lang="ru-RU" sz="4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sz="4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(1910)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7"/>
            <a:ext cx="311868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Девід С.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Клейтон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00808"/>
            <a:ext cx="66675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Ежен Делакруа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«Автопортрет в образі Гамлета»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4398"/>
            <a:ext cx="4297620" cy="54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Даньян-Бувере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«Гамлет і могильщик» (1883)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45" y="1700808"/>
            <a:ext cx="47625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Вільям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Горман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Віллс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Лаерт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(1880)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25" y="1671666"/>
            <a:ext cx="2602235" cy="552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Михайло Врубель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«Гамлет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(1888)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35" y="1628800"/>
            <a:ext cx="3978715" cy="539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Трагедія «Гамлет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» </a:t>
            </a: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– літературний 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сфінкс: специфіка рецепції</a:t>
            </a: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Гамлет» у </a:t>
            </a: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живописі.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Музичні 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інтерпретації «Гамлета</a:t>
            </a: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».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Гамлет» у світовому кінематографі. </a:t>
            </a:r>
            <a:br>
              <a:rPr lang="uk-UA" sz="36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8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Франс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Гальс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«Портрет невідомого юнака з черепом (1626-1628)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46956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Сара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ернар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 ролі Гамлета (1905)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789613" cy="552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Музична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гамлетіана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Гектор Берліоз –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«Смерть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Офелії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», похоронний марш із «Гамлета» (1847).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Петро Чайковський </a:t>
            </a: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увертюра-фантазія «Гамлет» (1888), музичне оформлення всієї трагедії (1891).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Ференц Ліст </a:t>
            </a: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симфонічна поема «Гамлет» (1858).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22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Алгоритм аналізу кіноекранізацій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Визначення провідних аспектів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тексту. вартих збереження при екранізації;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оригіналу, які обов’язково мають зберігатися 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екранізації.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З’ясування подібності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сюжетів першоджерела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екранізації,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виявлення відступів, випущень відхилень та привнесень.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Виявлення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спеціальних засобів кінематографу  для відтворення задуму першоджерела та втілення художньої концепції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кіномитця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Визначення статусу екранізації літературного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2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524"/>
            <a:ext cx="9036496" cy="69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Трагедія  В. Шекспіра  «Гамлет»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Перші постановки: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1600-1601.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Датування текстів: Кварто (1603, 1604), Фоліо (1623);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Першоджерела: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Саксон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Граматик, Мішель Монтень,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Тімоті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Брайт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Джероламо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Кардано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Томас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Кід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Розподіл на акти: редактор Ніколас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(1709).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8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Письменники  про  Гамлета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Столкер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– «взірець досконалості»;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Й.-В. Гете </a:t>
            </a:r>
            <a:r>
              <a:rPr lang="uk-UA" sz="4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«кремезний дуб,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посаджний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у порцелянову вазу»;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С.-Т.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Колрідж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«людина, позбавлена волі»;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І. Тургенєв – «пасивний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очікувач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А. Чехов </a:t>
            </a:r>
            <a:r>
              <a:rPr lang="uk-UA" sz="4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100" dirty="0">
                <a:latin typeface="Times New Roman" pitchFamily="18" charset="0"/>
                <a:cs typeface="Times New Roman" pitchFamily="18" charset="0"/>
              </a:rPr>
              <a:t>«скептик і егоїст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Аненський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– «месник, що не наважується на акт помсти».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Б. Пастернак – «високий трагічний герой у 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пороговій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ситуації».</a:t>
            </a:r>
          </a:p>
          <a:p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Т. Еліот – «</a:t>
            </a:r>
            <a:r>
              <a:rPr lang="uk-UA" sz="4100" dirty="0" err="1" smtClean="0">
                <a:latin typeface="Times New Roman" pitchFamily="18" charset="0"/>
                <a:cs typeface="Times New Roman" pitchFamily="18" charset="0"/>
              </a:rPr>
              <a:t>Монна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 Ліза літератури».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101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Критики  про  Гамлета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Вілсон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Найт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хвора душа,символ смерті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Баттенхауз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дикун-язичник»;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Найтс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вбивця»; 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Кратвел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«благородний герой,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 втягнутий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гру вищих сил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Меррей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«благородний месник;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Фройд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«жертва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Едипового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комплексу»;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Рібнер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«посланець небес»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72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9747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Дискусійні  проблеми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Природа Гамлетівських </a:t>
            </a:r>
          </a:p>
          <a:p>
            <a:pPr marL="0" indent="0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вагань.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Життя і смерть.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Стосунки з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Офелією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Гамлет і влада.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Проблема помсти.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Релігійний аспект.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Алгоритм аналізу живописного артефакту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Історія створення художнього полотна.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Специфіки кореляції з художнім текстом: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- об'єкт зображення;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- зв’язок з твором (прямий, 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опосередкований, гіпотетичний);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- міра авторської суб'єктивності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(ілюстрація, інтерпретація, власний образ).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Домінанта мистецького імперативу.</a:t>
            </a:r>
          </a:p>
          <a:p>
            <a:pPr>
              <a:buFontTx/>
              <a:buChar char="-"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883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Антуан-Огюстен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Прео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Офелія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 (1843).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9" y="2468483"/>
            <a:ext cx="9144000" cy="32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501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Лекція 4 </vt:lpstr>
      <vt:lpstr>План</vt:lpstr>
      <vt:lpstr>Презентация PowerPoint</vt:lpstr>
      <vt:lpstr>Трагедія  В. Шекспіра  «Гамлет»</vt:lpstr>
      <vt:lpstr>Письменники  про  Гамлета</vt:lpstr>
      <vt:lpstr>Критики  про  Гамлета</vt:lpstr>
      <vt:lpstr>Дискусійні  проблеми</vt:lpstr>
      <vt:lpstr>Алгоритм аналізу живописного артефакту</vt:lpstr>
      <vt:lpstr>Антуан-Огюстен Прео  «Офелія» (1843).</vt:lpstr>
      <vt:lpstr>Ежен  Делакруа  «Смерть  Офелії» (1844)</vt:lpstr>
      <vt:lpstr>Джон Еверет Мілле  «Офелія» (1851-1852).</vt:lpstr>
      <vt:lpstr>Артур Гьюз «Офелія» (1851-1853)</vt:lpstr>
      <vt:lpstr>Артур Гьюз «Офелія» (1863-1864)</vt:lpstr>
      <vt:lpstr>Джон Вільям Вотерхауз  «Офелія» (1910)</vt:lpstr>
      <vt:lpstr>Девід С. Клейтон «Офелія»</vt:lpstr>
      <vt:lpstr>Ежен Делакруа  «Автопортрет в образі Гамлета»</vt:lpstr>
      <vt:lpstr>П. Даньян-Бувере  «Гамлет і могильщик» (1883)</vt:lpstr>
      <vt:lpstr>Вільям Горман Віллс  «Офелія і Лаерт» (1880)</vt:lpstr>
      <vt:lpstr>Михайло Врубель  «Гамлет і Офелія» (1888)</vt:lpstr>
      <vt:lpstr>Франс Гальс «Портрет невідомого юнака з черепом (1626-1628)</vt:lpstr>
      <vt:lpstr>Сара Бернар в ролі Гамлета (1905)</vt:lpstr>
      <vt:lpstr>Музична гамлетіана</vt:lpstr>
      <vt:lpstr>Алгоритм аналізу кіноекранізацій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</dc:title>
  <dc:creator>User</dc:creator>
  <cp:lastModifiedBy>User</cp:lastModifiedBy>
  <cp:revision>37</cp:revision>
  <dcterms:created xsi:type="dcterms:W3CDTF">2019-02-19T23:34:32Z</dcterms:created>
  <dcterms:modified xsi:type="dcterms:W3CDTF">2019-03-01T09:48:29Z</dcterms:modified>
</cp:coreProperties>
</file>