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6"/>
  </p:notesMasterIdLst>
  <p:sldIdLst>
    <p:sldId id="258" r:id="rId2"/>
    <p:sldId id="259" r:id="rId3"/>
    <p:sldId id="260" r:id="rId4"/>
    <p:sldId id="263" r:id="rId5"/>
    <p:sldId id="261" r:id="rId6"/>
    <p:sldId id="262" r:id="rId7"/>
    <p:sldId id="283" r:id="rId8"/>
    <p:sldId id="264" r:id="rId9"/>
    <p:sldId id="265" r:id="rId10"/>
    <p:sldId id="303" r:id="rId11"/>
    <p:sldId id="306" r:id="rId12"/>
    <p:sldId id="307" r:id="rId13"/>
    <p:sldId id="268" r:id="rId14"/>
    <p:sldId id="308" r:id="rId15"/>
    <p:sldId id="294" r:id="rId16"/>
    <p:sldId id="295" r:id="rId17"/>
    <p:sldId id="309" r:id="rId18"/>
    <p:sldId id="296" r:id="rId19"/>
    <p:sldId id="301" r:id="rId20"/>
    <p:sldId id="299" r:id="rId21"/>
    <p:sldId id="300" r:id="rId22"/>
    <p:sldId id="310" r:id="rId23"/>
    <p:sldId id="302" r:id="rId24"/>
    <p:sldId id="298" r:id="rId25"/>
    <p:sldId id="311" r:id="rId26"/>
    <p:sldId id="281" r:id="rId27"/>
    <p:sldId id="312" r:id="rId28"/>
    <p:sldId id="282" r:id="rId29"/>
    <p:sldId id="279" r:id="rId30"/>
    <p:sldId id="272" r:id="rId31"/>
    <p:sldId id="273" r:id="rId32"/>
    <p:sldId id="274" r:id="rId33"/>
    <p:sldId id="275" r:id="rId34"/>
    <p:sldId id="278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98" autoAdjust="0"/>
  </p:normalViewPr>
  <p:slideViewPr>
    <p:cSldViewPr>
      <p:cViewPr>
        <p:scale>
          <a:sx n="100" d="100"/>
          <a:sy n="100" d="100"/>
        </p:scale>
        <p:origin x="-30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0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01.09.2023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01.09.2023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18" Type="http://schemas.openxmlformats.org/officeDocument/2006/relationships/oleObject" Target="../embeddings/oleObject11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image" Target="../media/image9.wmf"/><Relationship Id="rId10" Type="http://schemas.openxmlformats.org/officeDocument/2006/relationships/image" Target="../media/image8.wmf"/><Relationship Id="rId19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5" Type="http://schemas.openxmlformats.org/officeDocument/2006/relationships/oleObject" Target="../embeddings/oleObject23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4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42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3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49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</a:t>
            </a:r>
            <a:r>
              <a:rPr lang="ru-RU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П’ЮТЕРНА</a:t>
            </a:r>
            <a:r>
              <a:rPr lang="uk-UA" sz="4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ОБЧИСЛЮВАЛЬНА ГЕОМЕТРІЯ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9" name="Rectangle 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2" name="Rectangle 1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4" name="Rectangle 1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6" name="Rectangle 1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8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0" name="Rectangle 1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2" name="Rectangle 1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4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6" name="Rectangle 2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8" name="Rectangle 2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0" name="Rectangle 2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2" name="Rectangle 22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24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247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6" name="Rectangle 25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253"/>
          <p:cNvSpPr>
            <a:spLocks noChangeArrowheads="1"/>
          </p:cNvSpPr>
          <p:nvPr/>
        </p:nvSpPr>
        <p:spPr bwMode="auto">
          <a:xfrm>
            <a:off x="3048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2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3" name="Rectangle 323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324"/>
          <p:cNvSpPr>
            <a:spLocks noChangeArrowheads="1"/>
          </p:cNvSpPr>
          <p:nvPr/>
        </p:nvSpPr>
        <p:spPr bwMode="auto">
          <a:xfrm>
            <a:off x="45720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6" name="Rectangle 3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8" name="Rectangle 328"/>
          <p:cNvSpPr>
            <a:spLocks noChangeArrowheads="1"/>
          </p:cNvSpPr>
          <p:nvPr/>
        </p:nvSpPr>
        <p:spPr bwMode="auto">
          <a:xfrm>
            <a:off x="0" y="209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3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4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4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49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49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1" name="Rectangle 4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3" name="Rectangle 5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8" name="Rectangle 6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3" name="Rectangle 6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65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6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4" name="Rectangle 657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6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6" name="Rectangle 662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663"/>
          <p:cNvSpPr>
            <a:spLocks noChangeArrowheads="1"/>
          </p:cNvSpPr>
          <p:nvPr/>
        </p:nvSpPr>
        <p:spPr bwMode="auto">
          <a:xfrm>
            <a:off x="30480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9" name="Rectangle 6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1" name="Rectangle 7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3" name="Rectangle 7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5" name="Rectangle 7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7" name="Rectangle 755"/>
          <p:cNvSpPr>
            <a:spLocks noChangeArrowheads="1"/>
          </p:cNvSpPr>
          <p:nvPr/>
        </p:nvSpPr>
        <p:spPr bwMode="auto">
          <a:xfrm>
            <a:off x="6096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9" name="Rectangle 756"/>
          <p:cNvSpPr>
            <a:spLocks noChangeArrowheads="1"/>
          </p:cNvSpPr>
          <p:nvPr/>
        </p:nvSpPr>
        <p:spPr bwMode="auto">
          <a:xfrm>
            <a:off x="609600" y="1066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7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8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" name="Rectangle 8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6" name="Rectangle 8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2" name="Rectangle 8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8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8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3" name="Rectangle 8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8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8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8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6" name="Rectangle 90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9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90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7" name="Rectangle 9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9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9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9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6" name="Rectangle 9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0" name="Rectangle 10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0" name="Rectangle 1020"/>
          <p:cNvSpPr>
            <a:spLocks noChangeArrowheads="1"/>
          </p:cNvSpPr>
          <p:nvPr/>
        </p:nvSpPr>
        <p:spPr bwMode="auto">
          <a:xfrm>
            <a:off x="0" y="5429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4" name="Rectangle 10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1073"/>
          <p:cNvSpPr>
            <a:spLocks noChangeArrowheads="1"/>
          </p:cNvSpPr>
          <p:nvPr/>
        </p:nvSpPr>
        <p:spPr bwMode="auto">
          <a:xfrm>
            <a:off x="0" y="504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9" name="Rectangle 1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1" name="Rectangle 11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3" name="Rectangle 1131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4" name="Rectangle 1133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1134"/>
          <p:cNvSpPr>
            <a:spLocks noChangeArrowheads="1"/>
          </p:cNvSpPr>
          <p:nvPr/>
        </p:nvSpPr>
        <p:spPr bwMode="auto">
          <a:xfrm>
            <a:off x="152400" y="428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7" name="Rectangle 11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1137"/>
          <p:cNvSpPr>
            <a:spLocks noChangeArrowheads="1"/>
          </p:cNvSpPr>
          <p:nvPr/>
        </p:nvSpPr>
        <p:spPr bwMode="auto">
          <a:xfrm>
            <a:off x="0" y="228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0" name="Rectangle 11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4" name="Rectangle 12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0" name="Rectangle 12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3" name="Rectangle 12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5" name="Rectangle 1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7" name="Rectangle 13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29" name="Rectangle 13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1" name="Rectangle 13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3" name="Rectangle 13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5" name="Rectangle 14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7" name="Rectangle 14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9" name="Rectangle 14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1" name="Rectangle 15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3" name="Rectangle 15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5" name="Rectangle 15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7" name="Rectangle 16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49" name="Rectangle 18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1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3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5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1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4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8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2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6" name="Rectangle 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0" name="Rectangle 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4" name="Rectangle 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8" name="Rectangle 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1" name="Rectangle 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3" name="Rectangle 15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5" name="Rectangle 15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7" name="Rectangle 16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0" name="Rectangle 1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2" name="Rectangle 1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5" name="Rectangle 1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7" name="Rectangle 1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54" name="Rectangle 9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Поділяючі ланцюги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для даного розбиття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означає множини  ребер діаграми  Вороного спільні для пар багатокутників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Сукупність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наступні властивості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складається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циклів і ланцюгів, що не мають спільних ребер;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якщо множини 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лінійно роздільні , то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складається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одного єдиного ланцюга, який називається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поділяючим.</a:t>
            </a:r>
            <a:endParaRPr lang="ru-RU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Звідси витікає метод побудови діаграми-знайти дві лінійно роздільні множини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побудувати для них діаграми , а після побудови поділяючого ланцюга вилучити ті промені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знаходяться справа від точки перетину з поділяючим ланцюгом. Аналогічним чином корегуються промені множини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11375"/>
              </p:ext>
            </p:extLst>
          </p:nvPr>
        </p:nvGraphicFramePr>
        <p:xfrm>
          <a:off x="4067944" y="1628800"/>
          <a:ext cx="581025" cy="310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0" name="Формула" r:id="rId3" imgW="583947" imgH="241195" progId="Equation.3">
                  <p:embed/>
                </p:oleObj>
              </mc:Choice>
              <mc:Fallback>
                <p:oleObj name="Формула" r:id="rId3" imgW="583947" imgH="241195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628800"/>
                        <a:ext cx="581025" cy="310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822284"/>
              </p:ext>
            </p:extLst>
          </p:nvPr>
        </p:nvGraphicFramePr>
        <p:xfrm>
          <a:off x="6228184" y="1628800"/>
          <a:ext cx="864096" cy="310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1" name="Формула" r:id="rId5" imgW="710891" imgH="241195" progId="Equation.3">
                  <p:embed/>
                </p:oleObj>
              </mc:Choice>
              <mc:Fallback>
                <p:oleObj name="Формула" r:id="rId5" imgW="710891" imgH="241195" progId="Equation.3">
                  <p:embed/>
                  <p:pic>
                    <p:nvPicPr>
                      <p:cNvPr id="0" name="Объект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628800"/>
                        <a:ext cx="864096" cy="310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8644002"/>
              </p:ext>
            </p:extLst>
          </p:nvPr>
        </p:nvGraphicFramePr>
        <p:xfrm>
          <a:off x="4139952" y="2132856"/>
          <a:ext cx="1512168" cy="4107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2" name="Формула" r:id="rId7" imgW="1117440" imgH="266400" progId="Equation.3">
                  <p:embed/>
                </p:oleObj>
              </mc:Choice>
              <mc:Fallback>
                <p:oleObj name="Формула" r:id="rId7" imgW="1117440" imgH="266400" progId="Equation.3">
                  <p:embed/>
                  <p:pic>
                    <p:nvPicPr>
                      <p:cNvPr id="0" name="Объект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132856"/>
                        <a:ext cx="1512168" cy="4107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958576"/>
              </p:ext>
            </p:extLst>
          </p:nvPr>
        </p:nvGraphicFramePr>
        <p:xfrm>
          <a:off x="3419872" y="3429000"/>
          <a:ext cx="530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3" name="Формула" r:id="rId9" imgW="533160" imgH="241200" progId="Equation.3">
                  <p:embed/>
                </p:oleObj>
              </mc:Choice>
              <mc:Fallback>
                <p:oleObj name="Формула" r:id="rId9" imgW="533160" imgH="241200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3429000"/>
                        <a:ext cx="530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297219"/>
              </p:ext>
            </p:extLst>
          </p:nvPr>
        </p:nvGraphicFramePr>
        <p:xfrm>
          <a:off x="827584" y="2492896"/>
          <a:ext cx="8636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4" name="Формула" r:id="rId11" imgW="710891" imgH="241195" progId="Equation.3">
                  <p:embed/>
                </p:oleObj>
              </mc:Choice>
              <mc:Fallback>
                <p:oleObj name="Формула" r:id="rId11" imgW="710891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2492896"/>
                        <a:ext cx="8636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4633403"/>
              </p:ext>
            </p:extLst>
          </p:nvPr>
        </p:nvGraphicFramePr>
        <p:xfrm>
          <a:off x="1619672" y="2831405"/>
          <a:ext cx="8636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5" name="Формула" r:id="rId12" imgW="710891" imgH="241195" progId="Equation.3">
                  <p:embed/>
                </p:oleObj>
              </mc:Choice>
              <mc:Fallback>
                <p:oleObj name="Формула" r:id="rId12" imgW="710891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831405"/>
                        <a:ext cx="8636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014997"/>
              </p:ext>
            </p:extLst>
          </p:nvPr>
        </p:nvGraphicFramePr>
        <p:xfrm>
          <a:off x="6444208" y="3429000"/>
          <a:ext cx="8636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6" name="Формула" r:id="rId13" imgW="710891" imgH="241195" progId="Equation.3">
                  <p:embed/>
                </p:oleObj>
              </mc:Choice>
              <mc:Fallback>
                <p:oleObj name="Формула" r:id="rId13" imgW="710891" imgH="241195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3429000"/>
                        <a:ext cx="8636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624706"/>
              </p:ext>
            </p:extLst>
          </p:nvPr>
        </p:nvGraphicFramePr>
        <p:xfrm>
          <a:off x="3059832" y="4614143"/>
          <a:ext cx="5302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7" name="Формула" r:id="rId14" imgW="533160" imgH="241200" progId="Equation.3">
                  <p:embed/>
                </p:oleObj>
              </mc:Choice>
              <mc:Fallback>
                <p:oleObj name="Формула" r:id="rId14" imgW="53316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614143"/>
                        <a:ext cx="530225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627367"/>
              </p:ext>
            </p:extLst>
          </p:nvPr>
        </p:nvGraphicFramePr>
        <p:xfrm>
          <a:off x="7020272" y="4843859"/>
          <a:ext cx="1008112" cy="385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8" name="Формула" r:id="rId16" imgW="622080" imgH="241200" progId="Equation.3">
                  <p:embed/>
                </p:oleObj>
              </mc:Choice>
              <mc:Fallback>
                <p:oleObj name="Формула" r:id="rId16" imgW="62208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020272" y="4843859"/>
                        <a:ext cx="1008112" cy="385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148253"/>
              </p:ext>
            </p:extLst>
          </p:nvPr>
        </p:nvGraphicFramePr>
        <p:xfrm>
          <a:off x="8100392" y="5492502"/>
          <a:ext cx="942206" cy="384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59" name="Формула" r:id="rId18" imgW="634680" imgH="241200" progId="Equation.3">
                  <p:embed/>
                </p:oleObj>
              </mc:Choice>
              <mc:Fallback>
                <p:oleObj name="Формула" r:id="rId18" imgW="634680" imgH="241200" progId="Equation.3">
                  <p:embed/>
                  <p:pic>
                    <p:nvPicPr>
                      <p:cNvPr id="0" name="Объект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5492502"/>
                        <a:ext cx="942206" cy="384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509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Під задачею побудови діаграми  Вороного на множині точок  будемо розуміти породження опису діаграми як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планарного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графу. Цей опис повинен містити наступні елементи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Координати вершин діаграми  Вороного.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Множину ребер діаграми, кожне з яких </a:t>
            </a:r>
            <a:r>
              <a:rPr lang="uk-UA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зображається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парою вершин діаграми.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кожного ребра вказуються два інші ребра, що розташовані за ним  при обході проти годинникової стрілки у кожній його кінцевій точці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4604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Така організація неявним чином дає циклічне упорядкування проти годинникової стрілки ребер , а також циклічне упорядкування за годинниковою стрілкою ребер будь якої грані.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Тобто оптимальною структурою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даних, яка задовольняє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вказаним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вимогам буде реберний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списком з подвійними зв’язками( РСПЗ).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476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роботу метода для випадку множини точок показаної 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Відрізок обмежений мінімальною і максимальною - координатам рекурсивно ділиться пополам поки у кожній зі смуг  буде знаходитися не більше ніж дві точки. Не виключаються випадки,  коли одна  або декілька смуг не містить жодної точки.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випадку коли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координата однієї з точок співпадає з координатою вертикальної лінії, точка без змін її координат відноситься до лівої або правої смуги, при умові що  не буде порушено обмеження на їх кількість у елементарній множині. Для кожної зі смуг побудова діаграми 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робиться за визначанням</a:t>
            </a:r>
          </a:p>
          <a:p>
            <a:endParaRPr lang="uk-UA" dirty="0"/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066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Вихідна множина для побудови діаграми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Рис.2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844824"/>
            <a:ext cx="3744416" cy="289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1334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злиття двох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яких безпосередньо з означення побудовані ребра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цьому випадку всі точки належать до опуклої оболонки. Побудову ланцюга можна починати  зверху, тоді його напрям будуть визначати по одній точці з лівої і правої діаграм відповідно з максимальними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координатами. Для випадку побудови знизу беруться відповідні точки з мінімальними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координатами. Якщо таких точок  буде більш ніж дві вибираються ті, що розташовані ближче до поділяючої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прямої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099824"/>
              </p:ext>
            </p:extLst>
          </p:nvPr>
        </p:nvGraphicFramePr>
        <p:xfrm>
          <a:off x="5559251" y="1700808"/>
          <a:ext cx="2397125" cy="334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4" name="Формула" r:id="rId3" imgW="1841400" imgH="241200" progId="Equation.3">
                  <p:embed/>
                </p:oleObj>
              </mc:Choice>
              <mc:Fallback>
                <p:oleObj name="Формула" r:id="rId3" imgW="1841400" imgH="2412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251" y="1700808"/>
                        <a:ext cx="2397125" cy="334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149280"/>
              </p:ext>
            </p:extLst>
          </p:nvPr>
        </p:nvGraphicFramePr>
        <p:xfrm>
          <a:off x="1619672" y="2420888"/>
          <a:ext cx="431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5" name="Формула" r:id="rId5" imgW="228501" imgH="215806" progId="Equation.3">
                  <p:embed/>
                </p:oleObj>
              </mc:Choice>
              <mc:Fallback>
                <p:oleObj name="Формула" r:id="rId5" imgW="228501" imgH="215806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420888"/>
                        <a:ext cx="4318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104082"/>
              </p:ext>
            </p:extLst>
          </p:nvPr>
        </p:nvGraphicFramePr>
        <p:xfrm>
          <a:off x="3349377" y="2420888"/>
          <a:ext cx="7905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6" name="Формула" r:id="rId7" imgW="596900" imgH="241300" progId="Equation.3">
                  <p:embed/>
                </p:oleObj>
              </mc:Choice>
              <mc:Fallback>
                <p:oleObj name="Формула" r:id="rId7" imgW="596900" imgH="2413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377" y="2420888"/>
                        <a:ext cx="79057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932085"/>
              </p:ext>
            </p:extLst>
          </p:nvPr>
        </p:nvGraphicFramePr>
        <p:xfrm>
          <a:off x="4499669" y="2420888"/>
          <a:ext cx="360363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7" name="Формула" r:id="rId9" imgW="241300" imgH="228600" progId="Equation.3">
                  <p:embed/>
                </p:oleObj>
              </mc:Choice>
              <mc:Fallback>
                <p:oleObj name="Формула" r:id="rId9" imgW="241300" imgH="2286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669" y="2420888"/>
                        <a:ext cx="360363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794148"/>
              </p:ext>
            </p:extLst>
          </p:nvPr>
        </p:nvGraphicFramePr>
        <p:xfrm>
          <a:off x="6509792" y="2420888"/>
          <a:ext cx="798512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8" name="Формула" r:id="rId11" imgW="609480" imgH="241200" progId="Equation.3">
                  <p:embed/>
                </p:oleObj>
              </mc:Choice>
              <mc:Fallback>
                <p:oleObj name="Формула" r:id="rId11" imgW="609480" imgH="241200" progId="Equation.3">
                  <p:embed/>
                  <p:pic>
                    <p:nvPicPr>
                      <p:cNvPr id="0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9792" y="2420888"/>
                        <a:ext cx="798512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7014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ланцюг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зверху і його початковий напрям визначатиметься точками  з номерами 1 і 4 , тобто напрямом променя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Рівняння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променя, що є серединним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перпендикуля-ром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відрізка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зручно записати у параметричній формі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				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Направляючі косинуси променя знаходяться з умови перпендикулярності векторів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578588"/>
              </p:ext>
            </p:extLst>
          </p:nvPr>
        </p:nvGraphicFramePr>
        <p:xfrm>
          <a:off x="1259632" y="4293096"/>
          <a:ext cx="158417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3" name="Формула" r:id="rId3" imgW="1104900" imgH="393700" progId="Equation.3">
                  <p:embed/>
                </p:oleObj>
              </mc:Choice>
              <mc:Fallback>
                <p:oleObj name="Формула" r:id="rId3" imgW="1104900" imgH="393700" progId="Equation.3">
                  <p:embed/>
                  <p:pic>
                    <p:nvPicPr>
                      <p:cNvPr id="0" name="Объект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293096"/>
                        <a:ext cx="1584176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863161"/>
              </p:ext>
            </p:extLst>
          </p:nvPr>
        </p:nvGraphicFramePr>
        <p:xfrm>
          <a:off x="2843808" y="3861048"/>
          <a:ext cx="1584176" cy="372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4" name="Формула" r:id="rId5" imgW="1054100" imgH="228600" progId="Equation.3">
                  <p:embed/>
                </p:oleObj>
              </mc:Choice>
              <mc:Fallback>
                <p:oleObj name="Формула" r:id="rId5" imgW="1054100" imgH="228600" progId="Equation.3">
                  <p:embed/>
                  <p:pic>
                    <p:nvPicPr>
                      <p:cNvPr id="0" name="Объект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3861048"/>
                        <a:ext cx="1584176" cy="3726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645642"/>
              </p:ext>
            </p:extLst>
          </p:nvPr>
        </p:nvGraphicFramePr>
        <p:xfrm>
          <a:off x="2843808" y="1700808"/>
          <a:ext cx="230410" cy="253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5" name="Формула" r:id="rId7" imgW="164880" imgH="152280" progId="Equation.3">
                  <p:embed/>
                </p:oleObj>
              </mc:Choice>
              <mc:Fallback>
                <p:oleObj name="Формула" r:id="rId7" imgW="164880" imgH="152280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700808"/>
                        <a:ext cx="230410" cy="2534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283273"/>
              </p:ext>
            </p:extLst>
          </p:nvPr>
        </p:nvGraphicFramePr>
        <p:xfrm>
          <a:off x="4499992" y="2387228"/>
          <a:ext cx="3984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6" name="Формула" r:id="rId9" imgW="266400" imgH="241200" progId="Equation.3">
                  <p:embed/>
                </p:oleObj>
              </mc:Choice>
              <mc:Fallback>
                <p:oleObj name="Формула" r:id="rId9" imgW="26640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2387228"/>
                        <a:ext cx="3984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Объект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974944"/>
              </p:ext>
            </p:extLst>
          </p:nvPr>
        </p:nvGraphicFramePr>
        <p:xfrm>
          <a:off x="3059832" y="3212976"/>
          <a:ext cx="42227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7" name="Формула" r:id="rId11" imgW="330120" imgH="241200" progId="Equation.3">
                  <p:embed/>
                </p:oleObj>
              </mc:Choice>
              <mc:Fallback>
                <p:oleObj name="Формула" r:id="rId11" imgW="330120" imgH="241200" progId="Equation.3">
                  <p:embed/>
                  <p:pic>
                    <p:nvPicPr>
                      <p:cNvPr id="0" name="Объект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3212976"/>
                        <a:ext cx="42227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771925"/>
              </p:ext>
            </p:extLst>
          </p:nvPr>
        </p:nvGraphicFramePr>
        <p:xfrm>
          <a:off x="2555776" y="5445224"/>
          <a:ext cx="3744416" cy="575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8" name="Формула" r:id="rId13" imgW="1803400" imgH="241300" progId="Equation.3">
                  <p:embed/>
                </p:oleObj>
              </mc:Choice>
              <mc:Fallback>
                <p:oleObj name="Формула" r:id="rId13" imgW="1803400" imgH="241300" progId="Equation.3">
                  <p:embed/>
                  <p:pic>
                    <p:nvPicPr>
                      <p:cNvPr id="0" name="Объект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445224"/>
                        <a:ext cx="3744416" cy="575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919285"/>
              </p:ext>
            </p:extLst>
          </p:nvPr>
        </p:nvGraphicFramePr>
        <p:xfrm>
          <a:off x="827584" y="5301208"/>
          <a:ext cx="8763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99" name="Формула" r:id="rId15" imgW="685800" imgH="241200" progId="Equation.3">
                  <p:embed/>
                </p:oleObj>
              </mc:Choice>
              <mc:Fallback>
                <p:oleObj name="Формула" r:id="rId15" imgW="685800" imgH="241200" progId="Equation.3">
                  <p:embed/>
                  <p:pic>
                    <p:nvPicPr>
                      <p:cNvPr id="0" name="Объект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5301208"/>
                        <a:ext cx="8763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88194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Рис.3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76872"/>
            <a:ext cx="5236393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556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 цій формулі покласти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цієї компоненти повинне бути додатнім, щоб при зміні параметру від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u=0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 переміщалась безкінечності  до серединної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лінії відрізка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  перетину променя з ребрами уже побудованої діаграми визначаються з рішення системи двох рівнянь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відносно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072572"/>
              </p:ext>
            </p:extLst>
          </p:nvPr>
        </p:nvGraphicFramePr>
        <p:xfrm>
          <a:off x="2483768" y="4941168"/>
          <a:ext cx="2808312" cy="517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5" name="Формула" r:id="rId3" imgW="1511300" imgH="228600" progId="Equation.3">
                  <p:embed/>
                </p:oleObj>
              </mc:Choice>
              <mc:Fallback>
                <p:oleObj name="Формула" r:id="rId3" imgW="1511300" imgH="228600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941168"/>
                        <a:ext cx="2808312" cy="5170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0394508"/>
              </p:ext>
            </p:extLst>
          </p:nvPr>
        </p:nvGraphicFramePr>
        <p:xfrm>
          <a:off x="5076875" y="1628800"/>
          <a:ext cx="503237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6" name="Формула" r:id="rId5" imgW="393529" imgH="228501" progId="Equation.3">
                  <p:embed/>
                </p:oleObj>
              </mc:Choice>
              <mc:Fallback>
                <p:oleObj name="Формула" r:id="rId5" imgW="393529" imgH="228501" progId="Equation.3">
                  <p:embed/>
                  <p:pic>
                    <p:nvPicPr>
                      <p:cNvPr id="0" name="Объект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75" y="1628800"/>
                        <a:ext cx="503237" cy="373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959022"/>
              </p:ext>
            </p:extLst>
          </p:nvPr>
        </p:nvGraphicFramePr>
        <p:xfrm>
          <a:off x="3995936" y="1844824"/>
          <a:ext cx="1009650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7" name="Формула" r:id="rId7" imgW="812447" imgH="444307" progId="Equation.3">
                  <p:embed/>
                </p:oleObj>
              </mc:Choice>
              <mc:Fallback>
                <p:oleObj name="Формула" r:id="rId7" imgW="812447" imgH="444307" progId="Equation.3">
                  <p:embed/>
                  <p:pic>
                    <p:nvPicPr>
                      <p:cNvPr id="0" name="Объект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1844824"/>
                        <a:ext cx="1009650" cy="66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846706"/>
              </p:ext>
            </p:extLst>
          </p:nvPr>
        </p:nvGraphicFramePr>
        <p:xfrm>
          <a:off x="4211885" y="2845693"/>
          <a:ext cx="792163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8" name="Формула" r:id="rId9" imgW="482391" imgH="152334" progId="Equation.3">
                  <p:embed/>
                </p:oleObj>
              </mc:Choice>
              <mc:Fallback>
                <p:oleObj name="Формула" r:id="rId9" imgW="482391" imgH="152334" progId="Equation.3">
                  <p:embed/>
                  <p:pic>
                    <p:nvPicPr>
                      <p:cNvPr id="0" name="Объект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885" y="2845693"/>
                        <a:ext cx="792163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4716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Постільки завжди буде одержано більше одного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то для визначення точки зміни напрямку ланцюга необхідно взяти його мінімальне значення. У випадку, що розглядається це буде перетин з ребром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428186"/>
              </p:ext>
            </p:extLst>
          </p:nvPr>
        </p:nvGraphicFramePr>
        <p:xfrm>
          <a:off x="7236296" y="2780928"/>
          <a:ext cx="4016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Формула" r:id="rId3" imgW="266400" imgH="241200" progId="Equation.3">
                  <p:embed/>
                </p:oleObj>
              </mc:Choice>
              <mc:Fallback>
                <p:oleObj name="Формула" r:id="rId3" imgW="266400" imgH="241200" progId="Equation.3">
                  <p:embed/>
                  <p:pic>
                    <p:nvPicPr>
                      <p:cNvPr id="0" name="Объект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2780928"/>
                        <a:ext cx="4016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1009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</a:t>
            </a: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Діаграма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Поділяючі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ланцюги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алгоритм побудови </a:t>
            </a:r>
            <a:b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</a:t>
            </a:r>
            <a:r>
              <a:rPr lang="uk-UA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Застосування діаграми  </a:t>
            </a:r>
            <a:r>
              <a:rPr lang="uk-UA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перетину ланцюга з ребром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рух у цьому напрямку привів би до того, що точка 2 була б ближче до поділяючого ланцюга ніж точка 4,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Наступний момент є центральним для побудови.</a:t>
            </a:r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Коли  поділяючий ланцюг перетинає ребро діаграми,  у парі точок, по яким будується  ланцюг, точка , з множини до якої належить це ребро замінюється на наступну точку з опуклої оболонки цієї  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</a:t>
            </a:r>
            <a:r>
              <a:rPr lang="en-US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При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цьому обхід точок буде здійснюватись по годинниковій стрілці для лівої множини, відповідно, проти - для правої.</a:t>
            </a:r>
            <a:endParaRPr lang="uk-UA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146516"/>
              </p:ext>
            </p:extLst>
          </p:nvPr>
        </p:nvGraphicFramePr>
        <p:xfrm>
          <a:off x="5652120" y="1698898"/>
          <a:ext cx="4318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Формула" r:id="rId3" imgW="228501" imgH="215806" progId="Equation.3">
                  <p:embed/>
                </p:oleObj>
              </mc:Choice>
              <mc:Fallback>
                <p:oleObj name="Формула" r:id="rId3" imgW="228501" imgH="215806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698898"/>
                        <a:ext cx="431800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1690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наступному кроці проводиться об’єднання діаграм для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S(1,2,3,4)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S(5,6)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по визначенню). Рух поділяючого ланцюга для цього випадку показано 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етапі об’єднання діаграм  слід мати на увазі,  що вже не всі точки множин  складають її опуклу оболонку. В даному випадку точка 2 з лівої множини буде внутрішньою.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нашого приклада точка 1 замінюється на точку 2 і будується  СП до відрізка 24. Далі ланцюг буде відповідно перпендикуляром до відрізків з кінцевими точкам 2 і 3 , після перетину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ребром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13,  після перетину з ребром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4496355"/>
              </p:ext>
            </p:extLst>
          </p:nvPr>
        </p:nvGraphicFramePr>
        <p:xfrm>
          <a:off x="5004048" y="5013176"/>
          <a:ext cx="5270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8" name="Формула" r:id="rId3" imgW="279360" imgH="241200" progId="Equation.3">
                  <p:embed/>
                </p:oleObj>
              </mc:Choice>
              <mc:Fallback>
                <p:oleObj name="Формула" r:id="rId3" imgW="27936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5013176"/>
                        <a:ext cx="52705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38407"/>
              </p:ext>
            </p:extLst>
          </p:nvPr>
        </p:nvGraphicFramePr>
        <p:xfrm>
          <a:off x="3491880" y="5301208"/>
          <a:ext cx="528638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99" name="Формула" r:id="rId5" imgW="279360" imgH="241200" progId="Equation.3">
                  <p:embed/>
                </p:oleObj>
              </mc:Choice>
              <mc:Fallback>
                <p:oleObj name="Формула" r:id="rId5" imgW="27936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301208"/>
                        <a:ext cx="528638" cy="40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7291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Рис.4</a:t>
            </a:r>
            <a:endParaRPr lang="uk-UA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59733"/>
            <a:ext cx="3469764" cy="266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0753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наступному кроці проводиться об’єднання діаграм для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S(1,2,3,4)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S(5,6)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(яка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будується по визначенню). Рух поділяючого ланцюга для цього випадку показано 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етапі об’єднання діаграм  слід мати на увазі,  що вже не всі точки множин  складають її опуклу оболонку. В даному випадку точка 2 з лівої множини буде внутрішньою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5930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Останньою діє побудови є злиття  двох діаграм для лівої множини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правої множини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точок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яке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проводиться по тій же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схемі. Остаточний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 побудови показаний на рис.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0572300"/>
              </p:ext>
            </p:extLst>
          </p:nvPr>
        </p:nvGraphicFramePr>
        <p:xfrm>
          <a:off x="2915816" y="2060848"/>
          <a:ext cx="1544736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8" name="Формула" r:id="rId3" imgW="901309" imgH="228501" progId="Equation.3">
                  <p:embed/>
                </p:oleObj>
              </mc:Choice>
              <mc:Fallback>
                <p:oleObj name="Формула" r:id="rId3" imgW="901309" imgH="228501" progId="Equation.3">
                  <p:embed/>
                  <p:pic>
                    <p:nvPicPr>
                      <p:cNvPr id="0" name="Объект 1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060848"/>
                        <a:ext cx="1544736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195913"/>
              </p:ext>
            </p:extLst>
          </p:nvPr>
        </p:nvGraphicFramePr>
        <p:xfrm>
          <a:off x="755576" y="2420888"/>
          <a:ext cx="205105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9" name="Формула" r:id="rId5" imgW="1130040" imgH="279360" progId="Equation.3">
                  <p:embed/>
                </p:oleObj>
              </mc:Choice>
              <mc:Fallback>
                <p:oleObj name="Формула" r:id="rId5" imgW="1130040" imgH="279360" progId="Equation.3">
                  <p:embed/>
                  <p:pic>
                    <p:nvPicPr>
                      <p:cNvPr id="0" name="Объект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420888"/>
                        <a:ext cx="205105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12791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поділяючого ланцюга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uk-UA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916832"/>
            <a:ext cx="4239328" cy="2892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05889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 алгоритм побудови </a:t>
            </a:r>
            <a:b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Вороного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Ідея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полягає в тому, щоб маючи діаграму Вороного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Vor(S)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точок </a:t>
            </a:r>
            <a:r>
              <a:rPr lang="ru-RU" b="1" baseline="-2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певним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чином модифікувати її при додаванні нової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точки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Діаграма Вороного є розбиттям площини, тому нова точка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потрапить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деякого многокутника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V(i)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Серединний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перетинає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границю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V(1)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рівно в двох точках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трійка точок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порядкована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 стрілки годинника. Відрізок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розбиває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комірку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V(1)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дві частини, одна з яких буде належати шуканому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)(рис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304864"/>
              </p:ext>
            </p:extLst>
          </p:nvPr>
        </p:nvGraphicFramePr>
        <p:xfrm>
          <a:off x="3131840" y="1916832"/>
          <a:ext cx="936104" cy="3821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0" name="Формула" r:id="rId3" imgW="647700" imgH="241300" progId="Equation.3">
                  <p:embed/>
                </p:oleObj>
              </mc:Choice>
              <mc:Fallback>
                <p:oleObj name="Формула" r:id="rId3" imgW="647700" imgH="241300" progId="Equation.3">
                  <p:embed/>
                  <p:pic>
                    <p:nvPicPr>
                      <p:cNvPr id="0" name="Объект 1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916832"/>
                        <a:ext cx="936104" cy="3821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110895"/>
              </p:ext>
            </p:extLst>
          </p:nvPr>
        </p:nvGraphicFramePr>
        <p:xfrm>
          <a:off x="5292080" y="3789040"/>
          <a:ext cx="4318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1" name="Формула" r:id="rId5" imgW="330057" imgH="241195" progId="Equation.3">
                  <p:embed/>
                </p:oleObj>
              </mc:Choice>
              <mc:Fallback>
                <p:oleObj name="Формула" r:id="rId5" imgW="330057" imgH="241195" progId="Equation.3">
                  <p:embed/>
                  <p:pic>
                    <p:nvPicPr>
                      <p:cNvPr id="0" name="Объект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3789040"/>
                        <a:ext cx="4318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324649"/>
              </p:ext>
            </p:extLst>
          </p:nvPr>
        </p:nvGraphicFramePr>
        <p:xfrm>
          <a:off x="5508104" y="4149080"/>
          <a:ext cx="2889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2" name="Формула" r:id="rId7" imgW="177646" imgH="241091" progId="Equation.3">
                  <p:embed/>
                </p:oleObj>
              </mc:Choice>
              <mc:Fallback>
                <p:oleObj name="Формула" r:id="rId7" imgW="177646" imgH="241091" progId="Equation.3">
                  <p:embed/>
                  <p:pic>
                    <p:nvPicPr>
                      <p:cNvPr id="0" name="Объект 1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149080"/>
                        <a:ext cx="2889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1585543"/>
              </p:ext>
            </p:extLst>
          </p:nvPr>
        </p:nvGraphicFramePr>
        <p:xfrm>
          <a:off x="6228184" y="4149080"/>
          <a:ext cx="3302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3" name="Формула" r:id="rId9" imgW="203040" imgH="241200" progId="Equation.3">
                  <p:embed/>
                </p:oleObj>
              </mc:Choice>
              <mc:Fallback>
                <p:oleObj name="Формула" r:id="rId9" imgW="203040" imgH="241200" progId="Equation.3">
                  <p:embed/>
                  <p:pic>
                    <p:nvPicPr>
                      <p:cNvPr id="0" name="Объект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4149080"/>
                        <a:ext cx="3302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993365"/>
              </p:ext>
            </p:extLst>
          </p:nvPr>
        </p:nvGraphicFramePr>
        <p:xfrm>
          <a:off x="1763688" y="4437112"/>
          <a:ext cx="6937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4" name="Формула" r:id="rId11" imgW="444307" imgH="241195" progId="Equation.3">
                  <p:embed/>
                </p:oleObj>
              </mc:Choice>
              <mc:Fallback>
                <p:oleObj name="Формула" r:id="rId11" imgW="444307" imgH="241195" progId="Equation.3">
                  <p:embed/>
                  <p:pic>
                    <p:nvPicPr>
                      <p:cNvPr id="0" name="Объект 1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437112"/>
                        <a:ext cx="693737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152123"/>
              </p:ext>
            </p:extLst>
          </p:nvPr>
        </p:nvGraphicFramePr>
        <p:xfrm>
          <a:off x="2051720" y="4797152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5" name="Формула" r:id="rId13" imgW="342751" imgH="241195" progId="Equation.3">
                  <p:embed/>
                </p:oleObj>
              </mc:Choice>
              <mc:Fallback>
                <p:oleObj name="Формула" r:id="rId13" imgW="342751" imgH="241195" progId="Equation.3">
                  <p:embed/>
                  <p:pic>
                    <p:nvPicPr>
                      <p:cNvPr id="0" name="Объект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4797152"/>
                        <a:ext cx="431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46560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алгоритм побудови 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Рис.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04864"/>
            <a:ext cx="5236757" cy="2535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672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 алгоритм побудови 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допомогою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отримаємо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решту границі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V(p)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Точка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лежить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границі многокутників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V(1)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V(2)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Розглянемо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тепер серединний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перпендикуляр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отримаємо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відрізок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розбиває комірку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V(2)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дві частини, одна з яких буде належати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V(p)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 продовжиться, поки не досягнемо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таким чином зібравши по сегментам всю границю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V(p)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кінці потрібно вилучити ті частини діаграми Вороного, що потрапили всередину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V(p)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6362348"/>
              </p:ext>
            </p:extLst>
          </p:nvPr>
        </p:nvGraphicFramePr>
        <p:xfrm>
          <a:off x="2916064" y="1628800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2" name="Формула" r:id="rId3" imgW="342751" imgH="241195" progId="Equation.3">
                  <p:embed/>
                </p:oleObj>
              </mc:Choice>
              <mc:Fallback>
                <p:oleObj name="Формула" r:id="rId3" imgW="342751" imgH="241195" progId="Equation.3">
                  <p:embed/>
                  <p:pic>
                    <p:nvPicPr>
                      <p:cNvPr id="0" name="Объект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064" y="1628800"/>
                        <a:ext cx="431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917010"/>
              </p:ext>
            </p:extLst>
          </p:nvPr>
        </p:nvGraphicFramePr>
        <p:xfrm>
          <a:off x="1691680" y="1916832"/>
          <a:ext cx="33020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3" name="Формула" r:id="rId5" imgW="203112" imgH="241195" progId="Equation.3">
                  <p:embed/>
                </p:oleObj>
              </mc:Choice>
              <mc:Fallback>
                <p:oleObj name="Формула" r:id="rId5" imgW="203112" imgH="241195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16832"/>
                        <a:ext cx="33020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7832260"/>
              </p:ext>
            </p:extLst>
          </p:nvPr>
        </p:nvGraphicFramePr>
        <p:xfrm>
          <a:off x="7884368" y="2708920"/>
          <a:ext cx="431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4" name="Формула" r:id="rId7" imgW="355446" imgH="241195" progId="Equation.3">
                  <p:embed/>
                </p:oleObj>
              </mc:Choice>
              <mc:Fallback>
                <p:oleObj name="Формула" r:id="rId7" imgW="355446" imgH="241195" progId="Equation.3">
                  <p:embed/>
                  <p:pic>
                    <p:nvPicPr>
                      <p:cNvPr id="0" name="Объект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2708920"/>
                        <a:ext cx="4318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007726"/>
              </p:ext>
            </p:extLst>
          </p:nvPr>
        </p:nvGraphicFramePr>
        <p:xfrm>
          <a:off x="3707904" y="3140968"/>
          <a:ext cx="50482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5" name="Формула" r:id="rId9" imgW="355446" imgH="241195" progId="Equation.3">
                  <p:embed/>
                </p:oleObj>
              </mc:Choice>
              <mc:Fallback>
                <p:oleObj name="Формула" r:id="rId9" imgW="355446" imgH="241195" progId="Equation.3">
                  <p:embed/>
                  <p:pic>
                    <p:nvPicPr>
                      <p:cNvPr id="0" name="Объект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3140968"/>
                        <a:ext cx="50482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154364"/>
              </p:ext>
            </p:extLst>
          </p:nvPr>
        </p:nvGraphicFramePr>
        <p:xfrm>
          <a:off x="6804248" y="4725144"/>
          <a:ext cx="288925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96" name="Формула" r:id="rId11" imgW="177480" imgH="241200" progId="Equation.3">
                  <p:embed/>
                </p:oleObj>
              </mc:Choice>
              <mc:Fallback>
                <p:oleObj name="Формула" r:id="rId11" imgW="17748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4725144"/>
                        <a:ext cx="288925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6623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Інкрементний алгоритм побудови </a:t>
            </a:r>
            <a:b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Вороного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29</a:t>
            </a:fld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60848"/>
            <a:ext cx="5688632" cy="38884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344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 є геометричним об’єктом, властивості якого дозволили розробити цілий ряд підходів до рішення задач обчислювальної геометрії. В першу чергу це задачі на близькість, наприклад задачі про найближчого сусіда і найближчу пару. </a:t>
            </a:r>
            <a:r>
              <a:rPr lang="uk-UA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Найближчим сусідом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точки називається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точка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відстань якої до менша, ніж до інших точок множини, а найближчою парою – дві точки відстань між якими менша ніж між іншими точками 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5554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пусте коло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пусте коло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Необхідно знайти найбільше коло , що не містить всередині жодної точки цієї множини, центр якої лежить в середині опуклої оболонки цієї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Остання умова є необхідною ішаче задача немала би обмеженого рішення. Ця задача є прикладом задачі про розміщення деякого підприємства, у якій треба знайти таке положення об’єкта, щоб він був максимально віддаленим від інших  об’єктів.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49513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пусте коло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31</a:t>
            </a:fld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762" y="2753657"/>
            <a:ext cx="2790476" cy="2219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8774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Найбільше пусте коло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складається у визначенні точки, яка задовольняла критерію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 місце наступний результат; якщо коло  визначається трьома точками множини ,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тої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знаходиться в деякій вершині , В противному випадку  визначається двома точками і її центр знаходиться на деякому ребрі діаграми Вороного.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32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02712"/>
              </p:ext>
            </p:extLst>
          </p:nvPr>
        </p:nvGraphicFramePr>
        <p:xfrm>
          <a:off x="1691680" y="2564904"/>
          <a:ext cx="4103687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Формула" r:id="rId3" imgW="2730500" imgH="393700" progId="Equation.3">
                  <p:embed/>
                </p:oleObj>
              </mc:Choice>
              <mc:Fallback>
                <p:oleObj name="Формула" r:id="rId3" imgW="2730500" imgH="393700" progId="Equation.3">
                  <p:embed/>
                  <p:pic>
                    <p:nvPicPr>
                      <p:cNvPr id="0" name="Объект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2564904"/>
                        <a:ext cx="4103687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98687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кругового регіонального пошуку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кругового регіонального пошуку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Необхідно знайти кількість точок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які лежать всередині кола заданого радіуса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центром у заданій точці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задача має витончене і дуже  ефективне рішення основане на діаграмі Вороного. </a:t>
            </a:r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Попередньо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необхідно побудувати діаграму Вороного для  і визначити до якого з багатокутників потрапила точка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85233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кругового регіонального пошуку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Після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визначення всіх найближчих сусідів 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внести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списку ті з них, для яких виконується умова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ця умова виконується для всіх найближчих сусідів то в якості точок  беруться їх  найближчі сусіди. Пошук припиняється якщо на якомусь кроці не буде виконана нерівність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uk-UA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370252"/>
              </p:ext>
            </p:extLst>
          </p:nvPr>
        </p:nvGraphicFramePr>
        <p:xfrm>
          <a:off x="2851150" y="2781300"/>
          <a:ext cx="1866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Формула" r:id="rId3" imgW="1218960" imgH="266400" progId="Equation.3">
                  <p:embed/>
                </p:oleObj>
              </mc:Choice>
              <mc:Fallback>
                <p:oleObj name="Формула" r:id="rId3" imgW="1218960" imgH="266400" progId="Equation.3">
                  <p:embed/>
                  <p:pic>
                    <p:nvPicPr>
                      <p:cNvPr id="0" name="Объект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1150" y="2781300"/>
                        <a:ext cx="1866900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6760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Областю Вороного точки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точок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 називається така область, відстань кожної точки якої до точки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менша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ніж до інших точок .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Розбиття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площини  на  </a:t>
            </a:r>
            <a:r>
              <a:rPr lang="uk-UA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областей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називається діаграмою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9557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Область Вороного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492896"/>
            <a:ext cx="3800000" cy="2152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462" y="2951252"/>
            <a:ext cx="1819910" cy="13944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12559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en-US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 Вороного</a:t>
            </a:r>
            <a:endParaRPr lang="uk-UA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Області Вороного мають наступні властивості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 кожний ближній сусід точки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 ребро в багатокутнику  Вороного; 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кожна вершина діаграми  є в точності точкою перетину трьох ребер діаграми;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вершини діаграми  Вороного  є центрами кіл, кожне з яких визначається трьома точками вихідної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808461"/>
              </p:ext>
            </p:extLst>
          </p:nvPr>
        </p:nvGraphicFramePr>
        <p:xfrm>
          <a:off x="5652120" y="2060848"/>
          <a:ext cx="278904" cy="379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Формула" r:id="rId3" imgW="190440" imgH="241200" progId="Equation.3">
                  <p:embed/>
                </p:oleObj>
              </mc:Choice>
              <mc:Fallback>
                <p:oleObj name="Формула" r:id="rId3" imgW="190440" imgH="241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2060848"/>
                        <a:ext cx="278904" cy="3796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51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Діаграма Вороного множини двох точок</a:t>
            </a:r>
            <a:endParaRPr lang="uk-UA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348880"/>
            <a:ext cx="3171825" cy="22764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3583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Властивості</a:t>
            </a:r>
            <a:r>
              <a:rPr lang="en-US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діаграми  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багатокутник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V(j)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необмеженим тоді і тільки тоді, коли точка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лежить на границі опуклої оболонки 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для кожної вершини діаграми 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множини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коло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C(V)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містить ніяких інших точок 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граф  двоїстий діаграмі  Вороного є тріангуляцією 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Делоне множини 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uk-UA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7550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Діаграма  </a:t>
            </a:r>
            <a:r>
              <a:rPr lang="uk-UA" b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Вороного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Побудову діаграму Вороного можна виконати за допомогою її визначення, тобто знайти перетин всіх серединних перпендикулярів до відрізків, що з’єднують попарно всі точки вихідної множини. Але такий підхід є нераціональним, так як потребує великого обсягу обчислень, а його реалізація погано піддається формалізації. Тому більш ефективним і тому поширеним є рекурсивний метод оснований на понятті поділяючого ланцюга.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2187320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4157</TotalTime>
  <Words>1349</Words>
  <Application>Microsoft Office PowerPoint</Application>
  <PresentationFormat>Экран (4:3)</PresentationFormat>
  <Paragraphs>192</Paragraphs>
  <Slides>34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6" baseType="lpstr">
      <vt:lpstr>Паркет</vt:lpstr>
      <vt:lpstr>Формула</vt:lpstr>
      <vt:lpstr>КОМП’ЮТЕРНА ОБЧИСЛЮВАЛЬНА ГЕОМЕТРІЯ</vt:lpstr>
      <vt:lpstr>ЛЕКЦІЯ 8 </vt:lpstr>
      <vt:lpstr>Область Вороного</vt:lpstr>
      <vt:lpstr>Область Вороного</vt:lpstr>
      <vt:lpstr>Область Вороного</vt:lpstr>
      <vt:lpstr>Властивості діаграми  Вороного</vt:lpstr>
      <vt:lpstr>Діаграма Вороного множини двох точок</vt:lpstr>
      <vt:lpstr>Властивості діаграми  Вороного</vt:lpstr>
      <vt:lpstr>Діаграма  Вороного</vt:lpstr>
      <vt:lpstr>Поділяючі ланцюги</vt:lpstr>
      <vt:lpstr>Метод поділяючого ланцюга</vt:lpstr>
      <vt:lpstr>Метод поділяючого ланцюга</vt:lpstr>
      <vt:lpstr>Метод поділяючого ланцюга</vt:lpstr>
      <vt:lpstr>Вихідна множина для побудови діаграми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Метод поділяючого ланцюга</vt:lpstr>
      <vt:lpstr>Інкрементний алгоритм побудови  діаграми Вороного</vt:lpstr>
      <vt:lpstr>Інкрементний алгоритм побудови  діаграми Вороного</vt:lpstr>
      <vt:lpstr>Інкрементний алгоритм побудови  діаграми Вороного</vt:lpstr>
      <vt:lpstr>Інкрементний алгоритм побудови  діаграми Вороного</vt:lpstr>
      <vt:lpstr>Найбільше пусте коло</vt:lpstr>
      <vt:lpstr>Найбільше пусте коло</vt:lpstr>
      <vt:lpstr>Найбільше пусте коло</vt:lpstr>
      <vt:lpstr>Задача кругового регіонального пошуку</vt:lpstr>
      <vt:lpstr>Задача кругового регіонального пошуку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308</cp:revision>
  <dcterms:created xsi:type="dcterms:W3CDTF">2018-09-10T07:12:08Z</dcterms:created>
  <dcterms:modified xsi:type="dcterms:W3CDTF">2023-09-01T06:25:40Z</dcterms:modified>
</cp:coreProperties>
</file>