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</p:sldMasterIdLst>
  <p:sldIdLst>
    <p:sldId id="256" r:id="rId3"/>
    <p:sldId id="257" r:id="rId4"/>
    <p:sldId id="258" r:id="rId5"/>
    <p:sldId id="271" r:id="rId6"/>
    <p:sldId id="272" r:id="rId7"/>
    <p:sldId id="259" r:id="rId8"/>
    <p:sldId id="260" r:id="rId9"/>
    <p:sldId id="280" r:id="rId10"/>
    <p:sldId id="274" r:id="rId11"/>
    <p:sldId id="262" r:id="rId12"/>
    <p:sldId id="261" r:id="rId13"/>
    <p:sldId id="278" r:id="rId14"/>
    <p:sldId id="263" r:id="rId15"/>
    <p:sldId id="281" r:id="rId16"/>
    <p:sldId id="282" r:id="rId17"/>
    <p:sldId id="264" r:id="rId18"/>
    <p:sldId id="265" r:id="rId19"/>
    <p:sldId id="266" r:id="rId20"/>
    <p:sldId id="26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8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1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93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00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1BEBA-A794-421C-AFC9-7EE29A9D6DBE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B1605-A667-4765-A870-5CF29ED83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7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9019E-7E5B-4EA3-A6EE-C71A3D47D921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8649-4561-4FFE-921D-3369EBC4C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16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0413-6C6B-4793-ADB6-8565597913EE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5F88D-7041-49FF-9E0B-C9F54161F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1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14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B101D-1E50-488A-858F-C908904D7E57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38B6-5367-4D60-AED3-41F6B72D4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536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B7A0A-6FC9-418A-88BF-169BD0950D8F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29559-093B-4355-8472-E447E0F4A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14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A08C9-DE9C-42CE-8ACA-B5B3ECAA1BF5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4F2FB-AF63-4D89-8BF6-D5EC804B2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40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AF6E-022D-4863-8321-D154DA0B9749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8F739-CC90-4CB9-BD3B-0B200227D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939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BB070-9B8C-4012-8482-6152A59BED6E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279E-F086-4971-BFFB-981A3F42C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98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7560-E5CC-44B3-ACF2-DAF26533AFC3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2E256-1A56-4D60-B265-B62F22BFD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7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2877D-E65F-41C3-B2A4-046CC549B939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DA8D-D54C-4807-843D-6F1F7B17B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20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ACA77-5374-4220-986F-1137E811EFCB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5F580-CF71-42CC-B341-EB1D2080E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0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8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7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8C238-AA61-4D74-9922-134E3E51955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0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D10DDE-8AF3-402B-A9C1-810D67129811}" type="datetimeFigureOut">
              <a:rPr lang="ru-RU"/>
              <a:pPr>
                <a:defRPr/>
              </a:pPr>
              <a:t>17.04.2022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11BF4B-2379-47F7-A652-78D00E8C3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2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2529" y="1339948"/>
            <a:ext cx="9774287" cy="2641209"/>
          </a:xfrm>
        </p:spPr>
        <p:txBody>
          <a:bodyPr>
            <a:normAutofit/>
          </a:bodyPr>
          <a:lstStyle/>
          <a:p>
            <a:pPr algn="ctr"/>
            <a:r>
              <a:rPr lang="uk-UA" i="1" u="sng" dirty="0"/>
              <a:t> </a:t>
            </a:r>
            <a:r>
              <a:rPr lang="ru-RU" i="1" u="sng" dirty="0" err="1"/>
              <a:t>Бореальні</a:t>
            </a:r>
            <a:r>
              <a:rPr lang="ru-RU" i="1" u="sng" dirty="0"/>
              <a:t> та </a:t>
            </a:r>
            <a:r>
              <a:rPr lang="ru-RU" i="1" u="sng" dirty="0" err="1"/>
              <a:t>бореально-суббореальні</a:t>
            </a:r>
            <a:r>
              <a:rPr lang="ru-RU" i="1" u="sng" dirty="0"/>
              <a:t> </a:t>
            </a:r>
            <a:r>
              <a:rPr lang="ru-RU" i="1" u="sng" dirty="0" err="1"/>
              <a:t>ландшафти</a:t>
            </a:r>
            <a:endParaRPr lang="ru-RU" i="1" u="sng" dirty="0"/>
          </a:p>
        </p:txBody>
      </p:sp>
    </p:spTree>
    <p:extLst>
      <p:ext uri="{BB962C8B-B14F-4D97-AF65-F5344CB8AC3E}">
        <p14:creationId xmlns:p14="http://schemas.microsoft.com/office/powerpoint/2010/main" val="28799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2" y="2433711"/>
            <a:ext cx="5435994" cy="4076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540" y="2433711"/>
            <a:ext cx="5270695" cy="39530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7916" y="6510706"/>
            <a:ext cx="242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Темнохвойні ліси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2708" y="1169020"/>
            <a:ext cx="11629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Темнохвойні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утворюються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тіньовитривалими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породами -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ялинами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смереками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Світлохвойні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ліси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складаються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 сосни і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модрини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36877" y="6510706"/>
            <a:ext cx="227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Світлохвойні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ліси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6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1724026" y="115889"/>
            <a:ext cx="501967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Trebuchet MS" pitchFamily="34" charset="0"/>
              </a:rPr>
              <a:t>   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Темнохвойні породи – потужні едифікатори, що створюють під кронами специфічне внутрішнє середовище. Темнохвойні ліси відрізняються простою структурою. У типових ялинниках і </a:t>
            </a: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піхтарниках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підлісок відсутній; в південно-тайгових лісах зустрічаються горобина звичайна,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жимолость 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справжня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шипшина колюча.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4064" y="222251"/>
            <a:ext cx="327342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4025" y="2536825"/>
            <a:ext cx="364648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Прямоугольник 2"/>
          <p:cNvSpPr>
            <a:spLocks noChangeArrowheads="1"/>
          </p:cNvSpPr>
          <p:nvPr/>
        </p:nvSpPr>
        <p:spPr bwMode="auto">
          <a:xfrm>
            <a:off x="5448300" y="2781301"/>
            <a:ext cx="52197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Значно краще розвинений трав'янисто-чагарниковий ярус, для якого характерні переважно мезофітні, типово бореальні види з широким ареалом, такі, як </a:t>
            </a:r>
            <a:r>
              <a:rPr lang="en-US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Oxalis acetosella</a:t>
            </a:r>
            <a:r>
              <a:rPr lang="uk-UA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Mainthemum bifolium</a:t>
            </a:r>
            <a:r>
              <a:rPr lang="uk-UA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Trientalis europaena</a:t>
            </a:r>
            <a:r>
              <a:rPr lang="uk-UA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 ін. </a:t>
            </a:r>
          </a:p>
        </p:txBody>
      </p:sp>
      <p:sp>
        <p:nvSpPr>
          <p:cNvPr id="18437" name="Прямоугольник 3"/>
          <p:cNvSpPr>
            <a:spLocks noChangeArrowheads="1"/>
          </p:cNvSpPr>
          <p:nvPr/>
        </p:nvSpPr>
        <p:spPr bwMode="auto">
          <a:xfrm>
            <a:off x="1947863" y="54451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 темнохвойних лісах розвинутий моховий покрив: в плакорних спільнотах – із зелених мохів, у заболочених – з політрихових і сфагнових мохів.</a:t>
            </a:r>
            <a:endParaRPr lang="ru-RU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9289" y="4306889"/>
            <a:ext cx="32861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1847850" y="260351"/>
            <a:ext cx="8458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>
                <a:solidFill>
                  <a:prstClr val="black"/>
                </a:solidFill>
                <a:latin typeface="Trebuchet MS" pitchFamily="34" charset="0"/>
              </a:rPr>
              <a:t>   </a:t>
            </a:r>
            <a:r>
              <a:rPr lang="uk-UA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Світлохвойні ліси представлені соснами і модринами. Модринові ліси – панівний «зональний» тип в східносибірській і далекосхідній тайзі; вони переважають також в північній тайзі Західного Сибіру і локально зустрічаються в північній тайзі Російської рівнини.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Часто розвинений підлісок – з вільшняка, чагарникових верб (у північній тайзі), кедрового стланика, даурського рододендрона. У чагарниковому ярусі найбільш широко представлені багульник і лохина, а також брусниця, мучниця, з трав – </a:t>
            </a:r>
            <a:r>
              <a:rPr lang="en-US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Calamagnostis langsdorffii</a:t>
            </a:r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 ін.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Мохово-лишайниковий покрив є повсюдно, але менш розвинений, ніж в темнохвойних лісах. </a:t>
            </a:r>
            <a:endParaRPr lang="ru-RU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9" y="3286126"/>
            <a:ext cx="42449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4088" y="3330576"/>
            <a:ext cx="4271962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9769"/>
          <a:stretch/>
        </p:blipFill>
        <p:spPr>
          <a:xfrm>
            <a:off x="1754054" y="3253403"/>
            <a:ext cx="5695950" cy="3420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46" t="393" r="25106" b="9443"/>
          <a:stretch/>
        </p:blipFill>
        <p:spPr>
          <a:xfrm>
            <a:off x="7668688" y="3010102"/>
            <a:ext cx="4266148" cy="3229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451" b="9983"/>
          <a:stretch/>
        </p:blipFill>
        <p:spPr>
          <a:xfrm rot="20354921">
            <a:off x="37659" y="1509630"/>
            <a:ext cx="4603370" cy="3000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9307"/>
          <a:stretch/>
        </p:blipFill>
        <p:spPr>
          <a:xfrm>
            <a:off x="2565890" y="889818"/>
            <a:ext cx="5715000" cy="342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4054" y="253321"/>
            <a:ext cx="8911687" cy="128089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Фауна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b="9762"/>
          <a:stretch/>
        </p:blipFill>
        <p:spPr>
          <a:xfrm rot="20923538">
            <a:off x="6615816" y="-68798"/>
            <a:ext cx="5715000" cy="32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0864" y="260350"/>
            <a:ext cx="512127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00">
              <a:defRPr/>
            </a:pPr>
            <a:r>
              <a:rPr lang="uk-UA" dirty="0">
                <a:solidFill>
                  <a:prstClr val="black"/>
                </a:solidFill>
                <a:latin typeface="Trebuchet MS"/>
              </a:rPr>
              <a:t>   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тайзі мешкає близько 90 видів </a:t>
            </a:r>
            <a:r>
              <a:rPr lang="uk-UA" sz="2000" b="1" dirty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ссавців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але більшість з них поширена і в сусідніх зонах, в тому числі такі, як вовк, лисиця, горностай, ласка, видра, борсук, або типово лісові тварини, які характерні не тільки для тайги, але й для широколистяних лісів (землерийки – звичайна, мала і середня, деякі кажани, бурий ведмідь, росомаха, рись, кабан, лось, косуля, заєць-біляк, білка, летяга, деякі полівки).</a:t>
            </a:r>
          </a:p>
          <a:p>
            <a:pPr algn="just" defTabSz="914400"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7739" y="2471739"/>
            <a:ext cx="33559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7739" y="53975"/>
            <a:ext cx="3341687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7739" y="4603750"/>
            <a:ext cx="33416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8376" y="3748089"/>
            <a:ext cx="4284663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8214" y="3933825"/>
            <a:ext cx="4014787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1012874" y="333375"/>
            <a:ext cx="573082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Trebuchet MS" pitchFamily="34" charset="0"/>
              </a:rPr>
              <a:t>   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тайгових птахів у Східній Європі відомо менше 30 видів, в Західному Сибіру – понад 30, у Східному Сибіру–50-70 видів.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відміну від тундри в тайзі живуть деякі плазуни – гадюка (вона відсутня в сибірській північній тайзі), вуж, ящірка живородна – і кілька видів земноводних.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Безхребетних у тайзі більше, ніж у тундрі, але значно менше, ніж в </a:t>
            </a:r>
            <a:r>
              <a:rPr lang="uk-UA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підтайзі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Вони мешкають головним  чином в лісовій підстилці і представлені в основному сапрофітами.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081" y="3682112"/>
            <a:ext cx="3887787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0" y="4797425"/>
            <a:ext cx="3513138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063" y="333375"/>
            <a:ext cx="2963862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146" y="419394"/>
            <a:ext cx="9889556" cy="1280890"/>
          </a:xfrm>
        </p:spPr>
        <p:txBody>
          <a:bodyPr/>
          <a:lstStyle/>
          <a:p>
            <a:r>
              <a:rPr lang="uk-UA" b="1" u="sng" dirty="0" err="1"/>
              <a:t>Бореально-суббореальні</a:t>
            </a:r>
            <a:r>
              <a:rPr lang="uk-UA" b="1" u="sng" dirty="0"/>
              <a:t> ландшафти</a:t>
            </a:r>
            <a:endParaRPr lang="ru-RU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9097" y="2542950"/>
            <a:ext cx="6862903" cy="43150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7564" y="1200118"/>
            <a:ext cx="10754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Розташовуються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тайги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широколистяних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лісостепу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пануванням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хвойно-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широколистяних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модринових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сосново-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дрібнолистних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дрібнолистих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37564" y="2769778"/>
            <a:ext cx="38850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Суббореальні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насадження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бореальних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розрідженістю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освітленістю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густим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трав'яним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покривом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злаків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різнотрав'я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28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901" y="260108"/>
            <a:ext cx="8911687" cy="128089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30"/>
          <a:stretch/>
        </p:blipFill>
        <p:spPr>
          <a:xfrm>
            <a:off x="6277970" y="2432568"/>
            <a:ext cx="5745330" cy="42572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0406" y="1191958"/>
            <a:ext cx="10495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континентальності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підтайгових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континентального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океанічного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Підтайгові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зволоженням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30406" y="2472848"/>
            <a:ext cx="4581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подтайгових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перехідним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лісостепу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темнохвойной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світлохвойної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тайги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546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298" y="378450"/>
            <a:ext cx="8911687" cy="128089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4283" y="1139072"/>
            <a:ext cx="88523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грунтового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автоморфні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напівгідроморфні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Переважаючі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підтайгово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підзолисті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дерново-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підзолисті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098" y="1018895"/>
            <a:ext cx="2903345" cy="5660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531" y="2522906"/>
            <a:ext cx="2675111" cy="3783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360" y="2358755"/>
            <a:ext cx="2940482" cy="3916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57344" y="652506"/>
            <a:ext cx="283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Підзолисті </a:t>
            </a:r>
            <a:r>
              <a:rPr lang="uk-UA" dirty="0" err="1"/>
              <a:t>грунти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26842" y="576743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Сірі лісові </a:t>
            </a:r>
            <a:r>
              <a:rPr lang="uk-UA" dirty="0" err="1"/>
              <a:t>грунти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5813" y="2812414"/>
            <a:ext cx="131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Дерново-підзолисті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8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242" y="338111"/>
            <a:ext cx="8911687" cy="1280890"/>
          </a:xfrm>
        </p:spPr>
        <p:txBody>
          <a:bodyPr/>
          <a:lstStyle/>
          <a:p>
            <a:r>
              <a:rPr lang="uk-UA" i="1" u="sng" dirty="0"/>
              <a:t>Рослинність</a:t>
            </a:r>
            <a:endParaRPr lang="ru-RU" i="1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082" y="1256910"/>
            <a:ext cx="352425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отличие от тайги, в подтаёжных лесах темнохвойные породы деревьев почти полностью отсутствуют. Ель, пихта и кедр либо находятся в подросте и втором ярусе, либо занимают специфические, мало распространённые местообитания.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501" y="1104402"/>
            <a:ext cx="6803081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116" y="514928"/>
            <a:ext cx="8911687" cy="1280890"/>
          </a:xfrm>
        </p:spPr>
        <p:txBody>
          <a:bodyPr/>
          <a:lstStyle/>
          <a:p>
            <a:r>
              <a:rPr lang="uk-UA" b="1" u="sng" dirty="0" err="1"/>
              <a:t>Бореальні</a:t>
            </a:r>
            <a:r>
              <a:rPr lang="uk-UA" b="1" u="sng" dirty="0"/>
              <a:t> ландшафти</a:t>
            </a:r>
            <a:endParaRPr lang="ru-RU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190" y="1335385"/>
            <a:ext cx="8662088" cy="509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945" y="52857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uk-UA" i="1" u="sng" dirty="0"/>
              <a:t>Порівняння </a:t>
            </a:r>
            <a:r>
              <a:rPr lang="uk-UA" i="1" u="sng" dirty="0" err="1"/>
              <a:t>бореальних</a:t>
            </a:r>
            <a:r>
              <a:rPr lang="uk-UA" i="1" u="sng" dirty="0"/>
              <a:t> та </a:t>
            </a:r>
            <a:r>
              <a:rPr lang="uk-UA" i="1" u="sng" dirty="0" err="1"/>
              <a:t>бореально-суббореальних</a:t>
            </a:r>
            <a:r>
              <a:rPr lang="uk-UA" i="1" u="sng" dirty="0"/>
              <a:t> ландшафтів</a:t>
            </a:r>
            <a:endParaRPr lang="ru-RU" i="1" u="sng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035290"/>
              </p:ext>
            </p:extLst>
          </p:nvPr>
        </p:nvGraphicFramePr>
        <p:xfrm>
          <a:off x="1039547" y="1762836"/>
          <a:ext cx="11052369" cy="5095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4123">
                  <a:extLst>
                    <a:ext uri="{9D8B030D-6E8A-4147-A177-3AD203B41FA5}">
                      <a16:colId xmlns:a16="http://schemas.microsoft.com/office/drawing/2014/main" val="830303074"/>
                    </a:ext>
                  </a:extLst>
                </a:gridCol>
                <a:gridCol w="3684123">
                  <a:extLst>
                    <a:ext uri="{9D8B030D-6E8A-4147-A177-3AD203B41FA5}">
                      <a16:colId xmlns:a16="http://schemas.microsoft.com/office/drawing/2014/main" val="1479646860"/>
                    </a:ext>
                  </a:extLst>
                </a:gridCol>
                <a:gridCol w="3684123">
                  <a:extLst>
                    <a:ext uri="{9D8B030D-6E8A-4147-A177-3AD203B41FA5}">
                      <a16:colId xmlns:a16="http://schemas.microsoft.com/office/drawing/2014/main" val="2063394163"/>
                    </a:ext>
                  </a:extLst>
                </a:gridCol>
              </a:tblGrid>
              <a:tr h="38801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err="1"/>
                        <a:t>Бореальний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err="1"/>
                        <a:t>Бореально-Суббореальний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519910"/>
                  </a:ext>
                </a:extLst>
              </a:tr>
              <a:tr h="388012">
                <a:tc>
                  <a:txBody>
                    <a:bodyPr/>
                    <a:lstStyle/>
                    <a:p>
                      <a:r>
                        <a:rPr lang="uk-UA" sz="1800" dirty="0"/>
                        <a:t>Пояс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err="1"/>
                        <a:t>Помірно</a:t>
                      </a:r>
                      <a:r>
                        <a:rPr lang="uk-UA" sz="1800" dirty="0"/>
                        <a:t>-холодний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Помірний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988415"/>
                  </a:ext>
                </a:extLst>
              </a:tr>
              <a:tr h="1007153">
                <a:tc>
                  <a:txBody>
                    <a:bodyPr/>
                    <a:lstStyle/>
                    <a:p>
                      <a:r>
                        <a:rPr lang="uk-UA" sz="1800" dirty="0"/>
                        <a:t>Клімат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Середньорічні активні температури вищі</a:t>
                      </a:r>
                      <a:r>
                        <a:rPr lang="uk-UA" sz="1800" baseline="0" dirty="0"/>
                        <a:t> (1070-2100°С)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Нижчі (800-1800)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107114"/>
                  </a:ext>
                </a:extLst>
              </a:tr>
              <a:tr h="414561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Більш вологий клімат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Менша</a:t>
                      </a:r>
                      <a:r>
                        <a:rPr lang="uk-UA" sz="1800" baseline="0" dirty="0"/>
                        <a:t> вологість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53695"/>
                  </a:ext>
                </a:extLst>
              </a:tr>
              <a:tr h="75145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Кількість опадів більша (300-600мм)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Кількість </a:t>
                      </a:r>
                      <a:r>
                        <a:rPr lang="uk-UA" sz="1800" dirty="0" err="1"/>
                        <a:t>опадівменша</a:t>
                      </a:r>
                      <a:r>
                        <a:rPr lang="uk-UA" sz="1800" dirty="0"/>
                        <a:t> (50-200 мм)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409985"/>
                  </a:ext>
                </a:extLst>
              </a:tr>
              <a:tr h="75145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Довша зима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Більша тривалість</a:t>
                      </a:r>
                      <a:r>
                        <a:rPr lang="uk-UA" sz="1800" baseline="0" dirty="0"/>
                        <a:t> активних фаз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275123"/>
                  </a:ext>
                </a:extLst>
              </a:tr>
              <a:tr h="697260">
                <a:tc>
                  <a:txBody>
                    <a:bodyPr/>
                    <a:lstStyle/>
                    <a:p>
                      <a:r>
                        <a:rPr lang="uk-UA" sz="1800" dirty="0"/>
                        <a:t>Рослинність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Присутні</a:t>
                      </a:r>
                      <a:r>
                        <a:rPr lang="uk-UA" sz="1800" baseline="0" dirty="0"/>
                        <a:t> темнохвойні дерева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Відсутні темнохвойні дерева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836182"/>
                  </a:ext>
                </a:extLst>
              </a:tr>
              <a:tr h="697260">
                <a:tc>
                  <a:txBody>
                    <a:bodyPr/>
                    <a:lstStyle/>
                    <a:p>
                      <a:r>
                        <a:rPr lang="uk-UA" sz="1800" dirty="0" err="1"/>
                        <a:t>Грунти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Підзолисті, </a:t>
                      </a:r>
                      <a:r>
                        <a:rPr lang="uk-UA" sz="1800" dirty="0" err="1"/>
                        <a:t>глееземи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err="1"/>
                        <a:t>Підзолісті</a:t>
                      </a:r>
                      <a:r>
                        <a:rPr lang="uk-UA" sz="1800" dirty="0"/>
                        <a:t>, дерново-підзолисті,</a:t>
                      </a:r>
                      <a:r>
                        <a:rPr lang="uk-UA" sz="1800" baseline="0" dirty="0"/>
                        <a:t> сірі лісові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387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4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7846" y="2456597"/>
            <a:ext cx="7722185" cy="3841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995" y="542457"/>
            <a:ext cx="10431589" cy="1818840"/>
          </a:xfrm>
        </p:spPr>
        <p:txBody>
          <a:bodyPr>
            <a:noAutofit/>
          </a:bodyPr>
          <a:lstStyle/>
          <a:p>
            <a:r>
              <a:rPr lang="ru-RU" sz="2800" dirty="0" err="1"/>
              <a:t>Бореальні</a:t>
            </a:r>
            <a:r>
              <a:rPr lang="ru-RU" sz="2800" dirty="0"/>
              <a:t> </a:t>
            </a:r>
            <a:r>
              <a:rPr lang="ru-RU" sz="2800" dirty="0" err="1"/>
              <a:t>ландшафти</a:t>
            </a:r>
            <a:r>
              <a:rPr lang="ru-RU" sz="2800" dirty="0"/>
              <a:t> </a:t>
            </a:r>
            <a:r>
              <a:rPr lang="ru-RU" sz="2800" dirty="0" err="1"/>
              <a:t>суцільною</a:t>
            </a:r>
            <a:r>
              <a:rPr lang="ru-RU" sz="2800" dirty="0"/>
              <a:t> </a:t>
            </a:r>
            <a:r>
              <a:rPr lang="ru-RU" sz="2800" dirty="0" err="1"/>
              <a:t>смугою</a:t>
            </a:r>
            <a:r>
              <a:rPr lang="ru-RU" sz="2800" dirty="0"/>
              <a:t> </a:t>
            </a:r>
            <a:r>
              <a:rPr lang="ru-RU" sz="2800" dirty="0" err="1"/>
              <a:t>тягнуться</a:t>
            </a:r>
            <a:r>
              <a:rPr lang="ru-RU" sz="2800" dirty="0"/>
              <a:t> через всю </a:t>
            </a:r>
            <a:r>
              <a:rPr lang="ru-RU" sz="2800" dirty="0" err="1"/>
              <a:t>Євразію</a:t>
            </a:r>
            <a:r>
              <a:rPr lang="ru-RU" sz="2800" dirty="0"/>
              <a:t>, </a:t>
            </a:r>
            <a:r>
              <a:rPr lang="ru-RU" sz="2800" dirty="0" err="1"/>
              <a:t>починаючись</a:t>
            </a:r>
            <a:r>
              <a:rPr lang="ru-RU" sz="2800" dirty="0"/>
              <a:t> в </a:t>
            </a:r>
            <a:r>
              <a:rPr lang="ru-RU" sz="2800" dirty="0" err="1"/>
              <a:t>Скандинавії</a:t>
            </a:r>
            <a:r>
              <a:rPr lang="ru-RU" sz="2800" dirty="0"/>
              <a:t>, </a:t>
            </a:r>
            <a:r>
              <a:rPr lang="ru-RU" sz="2800" dirty="0" err="1"/>
              <a:t>біля</a:t>
            </a:r>
            <a:r>
              <a:rPr lang="ru-RU" sz="2800" dirty="0"/>
              <a:t> </a:t>
            </a:r>
            <a:r>
              <a:rPr lang="ru-RU" sz="2800" dirty="0" err="1"/>
              <a:t>берегів</a:t>
            </a:r>
            <a:r>
              <a:rPr lang="ru-RU" sz="2800" dirty="0"/>
              <a:t> Атлантики і </a:t>
            </a:r>
            <a:r>
              <a:rPr lang="ru-RU" sz="2800" dirty="0" err="1"/>
              <a:t>закінчуються</a:t>
            </a:r>
            <a:r>
              <a:rPr lang="ru-RU" sz="2800" dirty="0"/>
              <a:t> на </a:t>
            </a:r>
            <a:r>
              <a:rPr lang="ru-RU" sz="2800" dirty="0" err="1"/>
              <a:t>Камчатці</a:t>
            </a:r>
            <a:r>
              <a:rPr lang="ru-RU" sz="2800" dirty="0"/>
              <a:t>, </a:t>
            </a:r>
            <a:r>
              <a:rPr lang="ru-RU" sz="2800" dirty="0" err="1"/>
              <a:t>Охотському</a:t>
            </a:r>
            <a:r>
              <a:rPr lang="ru-RU" sz="2800" dirty="0"/>
              <a:t> </a:t>
            </a:r>
            <a:r>
              <a:rPr lang="ru-RU" sz="2800" dirty="0" err="1"/>
              <a:t>узбережжі</a:t>
            </a:r>
            <a:r>
              <a:rPr lang="ru-RU" sz="2800" dirty="0"/>
              <a:t>, </a:t>
            </a:r>
            <a:r>
              <a:rPr lang="ru-RU" sz="2800" dirty="0" err="1"/>
              <a:t>Сахаліні</a:t>
            </a:r>
            <a:r>
              <a:rPr lang="ru-RU" sz="2800" dirty="0"/>
              <a:t>, і </a:t>
            </a:r>
            <a:r>
              <a:rPr lang="ru-RU" sz="2800" dirty="0" err="1"/>
              <a:t>тривають</a:t>
            </a:r>
            <a:r>
              <a:rPr lang="ru-RU" sz="2800" dirty="0"/>
              <a:t> на </a:t>
            </a:r>
            <a:r>
              <a:rPr lang="ru-RU" sz="2800" dirty="0" err="1"/>
              <a:t>Північноамериканському</a:t>
            </a:r>
            <a:br>
              <a:rPr lang="ru-RU" sz="2800" dirty="0"/>
            </a:br>
            <a:r>
              <a:rPr lang="ru-RU" sz="2800" dirty="0" err="1"/>
              <a:t>континенті</a:t>
            </a:r>
            <a:r>
              <a:rPr lang="ru-RU" sz="2800" dirty="0"/>
              <a:t>, </a:t>
            </a:r>
            <a:br>
              <a:rPr lang="ru-RU" sz="2800" dirty="0"/>
            </a:br>
            <a:r>
              <a:rPr lang="ru-RU" sz="2800" dirty="0" err="1"/>
              <a:t>утворюючи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 err="1"/>
              <a:t>таку</a:t>
            </a:r>
            <a:r>
              <a:rPr lang="ru-RU" sz="2800" dirty="0"/>
              <a:t> ж </a:t>
            </a:r>
            <a:br>
              <a:rPr lang="ru-RU" sz="2800" dirty="0"/>
            </a:br>
            <a:r>
              <a:rPr lang="ru-RU" sz="2800" dirty="0" err="1"/>
              <a:t>суцільну</a:t>
            </a:r>
            <a:r>
              <a:rPr lang="ru-RU" sz="2800" dirty="0"/>
              <a:t> зону </a:t>
            </a:r>
            <a:br>
              <a:rPr lang="ru-RU" sz="2800" dirty="0"/>
            </a:br>
            <a:r>
              <a:rPr lang="ru-RU" sz="2800" dirty="0" err="1"/>
              <a:t>від</a:t>
            </a:r>
            <a:r>
              <a:rPr lang="ru-RU" sz="2800" dirty="0"/>
              <a:t> океану до </a:t>
            </a:r>
            <a:br>
              <a:rPr lang="ru-RU" sz="2800" dirty="0"/>
            </a:br>
            <a:r>
              <a:rPr lang="ru-RU" sz="2800" dirty="0"/>
              <a:t>океану. </a:t>
            </a:r>
            <a:br>
              <a:rPr lang="ru-RU" sz="2800" dirty="0"/>
            </a:br>
            <a:r>
              <a:rPr lang="ru-RU" sz="2800" dirty="0" err="1"/>
              <a:t>Північна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межа </a:t>
            </a:r>
            <a:r>
              <a:rPr lang="ru-RU" sz="2800" dirty="0" err="1"/>
              <a:t>цієї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 err="1"/>
              <a:t>зони</a:t>
            </a:r>
            <a:r>
              <a:rPr lang="ru-RU" sz="2800" dirty="0"/>
              <a:t> є </a:t>
            </a:r>
            <a:r>
              <a:rPr lang="ru-RU" sz="2800" dirty="0" err="1"/>
              <a:t>одночасно</a:t>
            </a:r>
            <a:r>
              <a:rPr lang="ru-RU" sz="2800" dirty="0"/>
              <a:t> і </a:t>
            </a:r>
            <a:r>
              <a:rPr lang="ru-RU" sz="2800" dirty="0" err="1"/>
              <a:t>північною</a:t>
            </a:r>
            <a:r>
              <a:rPr lang="ru-RU" sz="2800" dirty="0"/>
              <a:t> </a:t>
            </a:r>
            <a:r>
              <a:rPr lang="ru-RU" sz="2800" dirty="0" err="1"/>
              <a:t>межею</a:t>
            </a:r>
            <a:r>
              <a:rPr lang="ru-RU" sz="2800" dirty="0"/>
              <a:t> </a:t>
            </a:r>
            <a:r>
              <a:rPr lang="ru-RU" sz="2800" dirty="0" err="1"/>
              <a:t>лісових</a:t>
            </a:r>
            <a:r>
              <a:rPr lang="ru-RU" sz="2800" dirty="0"/>
              <a:t> </a:t>
            </a:r>
            <a:r>
              <a:rPr lang="ru-RU" sz="2800" dirty="0" err="1"/>
              <a:t>ландшафтів</a:t>
            </a:r>
            <a:r>
              <a:rPr lang="ru-RU" sz="2800" dirty="0"/>
              <a:t> </a:t>
            </a:r>
            <a:r>
              <a:rPr lang="ru-RU" sz="2800" dirty="0" err="1"/>
              <a:t>взагалі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79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562709" y="3542056"/>
            <a:ext cx="972407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Trebuchet MS" pitchFamily="34" charset="0"/>
              </a:rPr>
              <a:t> </a:t>
            </a: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Бореальні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ландшафти – це найбільш розповсюджені ландшафти, які утворюють </a:t>
            </a:r>
            <a:r>
              <a:rPr lang="uk-UA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непреривну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зону, що простягається через увесь континент між 50 і 70◦ </a:t>
            </a:r>
            <a:r>
              <a:rPr lang="uk-UA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сх.ш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досягає в самій широкій частині більше 2000 км.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Річний радіаційний баланс R = 1000 ... 1600 М </a:t>
            </a:r>
            <a:r>
              <a:rPr lang="uk-UA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Дж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/м</a:t>
            </a:r>
            <a:r>
              <a:rPr lang="uk-UA" sz="20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Сума середніх добових температур повітря становить від 800 до 1800 ° С.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Річна сума опадів – 500 ... 700 мм, Ку – не більше 4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709" y="549276"/>
            <a:ext cx="11296356" cy="28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182333"/>
              </p:ext>
            </p:extLst>
          </p:nvPr>
        </p:nvGraphicFramePr>
        <p:xfrm>
          <a:off x="1847850" y="908050"/>
          <a:ext cx="8424934" cy="57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3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1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16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0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142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Секторний ряд ландшафту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Амплітуда середніх місячних температур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Переви-щення амплітуд над серед-німи широтни-ми, ° С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Коефіцієнти континентальності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Катего-рія конти-нентальності, по Н. Н. Іванову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По</a:t>
                      </a:r>
                      <a:r>
                        <a:rPr lang="ru-RU" sz="1300" spc="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В. </a:t>
                      </a:r>
                      <a:r>
                        <a:rPr lang="ru-RU" sz="1300" spc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Горчин-ському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по В. </a:t>
                      </a:r>
                      <a:r>
                        <a:rPr lang="ru-RU" sz="1300" spc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Ценкеру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по 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    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Н. Н. 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І</a:t>
                      </a:r>
                      <a:r>
                        <a:rPr lang="ru-RU" sz="1300" spc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ванову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[1959]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Європейські      (перехідні і приатлантичні)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25-30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uk-UA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uk-UA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33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40</a:t>
                      </a:r>
                      <a:r>
                        <a:rPr lang="uk-UA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110</a:t>
                      </a:r>
                      <a:r>
                        <a:rPr lang="uk-UA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120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143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Східноєвропейські типові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35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270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35</a:t>
                      </a:r>
                      <a:r>
                        <a:rPr lang="uk-UA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</a:t>
                      </a:r>
                      <a:r>
                        <a:rPr lang="uk-UA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55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120</a:t>
                      </a:r>
                      <a:r>
                        <a:rPr lang="uk-UA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140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143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Західносибірські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35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40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270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60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55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70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140</a:t>
                      </a:r>
                      <a:r>
                        <a:rPr lang="uk-UA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160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143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Середньосибірські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40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270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20-30</a:t>
                      </a:r>
                      <a:endParaRPr lang="ru-RU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60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80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70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85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180</a:t>
                      </a:r>
                      <a:r>
                        <a:rPr lang="uk-UA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210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Східносибірські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effectLst/>
                        </a:rPr>
                        <a:t>50</a:t>
                      </a:r>
                      <a:r>
                        <a:rPr lang="uk-UA" sz="1300" spc="0" dirty="0">
                          <a:effectLst/>
                        </a:rPr>
                        <a:t>-</a:t>
                      </a:r>
                      <a:r>
                        <a:rPr lang="ru-RU" sz="1300" spc="0" dirty="0">
                          <a:effectLst/>
                        </a:rPr>
                        <a:t>65</a:t>
                      </a:r>
                      <a:endParaRPr lang="ru-RU" sz="1050" dirty="0"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270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effectLst/>
                        </a:rPr>
                        <a:t>30</a:t>
                      </a:r>
                      <a:r>
                        <a:rPr lang="uk-UA" sz="1300" spc="0" dirty="0">
                          <a:effectLst/>
                        </a:rPr>
                        <a:t>-</a:t>
                      </a:r>
                      <a:r>
                        <a:rPr lang="ru-RU" sz="1300" spc="0" dirty="0">
                          <a:effectLst/>
                        </a:rPr>
                        <a:t>40</a:t>
                      </a:r>
                      <a:endParaRPr lang="ru-RU" sz="1050" dirty="0"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effectLst/>
                        </a:rPr>
                        <a:t>80</a:t>
                      </a:r>
                      <a:r>
                        <a:rPr lang="uk-UA" sz="1300" spc="0">
                          <a:effectLst/>
                        </a:rPr>
                        <a:t>-</a:t>
                      </a:r>
                      <a:r>
                        <a:rPr lang="ru-RU" sz="1300" spc="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>
                          <a:effectLst/>
                        </a:rPr>
                        <a:t>85</a:t>
                      </a:r>
                      <a:r>
                        <a:rPr lang="uk-UA" sz="1300" spc="0">
                          <a:effectLst/>
                        </a:rPr>
                        <a:t>-</a:t>
                      </a:r>
                      <a:r>
                        <a:rPr lang="ru-RU" sz="1300" spc="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27000"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effectLst/>
                        </a:rPr>
                        <a:t>&gt;210</a:t>
                      </a:r>
                      <a:endParaRPr lang="ru-RU" sz="1050" dirty="0"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6300"/>
                        </a:spcBef>
                        <a:spcAft>
                          <a:spcPts val="0"/>
                        </a:spcAft>
                      </a:pPr>
                      <a:r>
                        <a:rPr lang="ru-RU" sz="1300" spc="0" dirty="0">
                          <a:effectLst/>
                        </a:rPr>
                        <a:t>10</a:t>
                      </a:r>
                      <a:endParaRPr lang="ru-RU" sz="1050" dirty="0">
                        <a:effectLst/>
                        <a:latin typeface="Sylfaen"/>
                        <a:ea typeface="Sylfaen"/>
                        <a:cs typeface="Sylfae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Далекосхідні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45-34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30-13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80-50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85-60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200-140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59" name="Rectangle 1"/>
          <p:cNvSpPr>
            <a:spLocks noChangeArrowheads="1"/>
          </p:cNvSpPr>
          <p:nvPr/>
        </p:nvSpPr>
        <p:spPr bwMode="auto">
          <a:xfrm>
            <a:off x="2842147" y="94349"/>
            <a:ext cx="6523582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Показники континентальності </a:t>
            </a: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бореальних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ландшафтів</a:t>
            </a:r>
            <a:endParaRPr lang="ru-RU" b="1" dirty="0">
              <a:solidFill>
                <a:prstClr val="black"/>
              </a:solidFill>
              <a:latin typeface="Arial" charset="0"/>
              <a:ea typeface="Calibri" pitchFamily="34" charset="0"/>
              <a:cs typeface="Arial" charset="0"/>
            </a:endParaRPr>
          </a:p>
          <a:p>
            <a:pPr indent="45085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594" y="487632"/>
            <a:ext cx="8911687" cy="1280890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9611" y="945748"/>
            <a:ext cx="5316523" cy="39962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7189" y="1128077"/>
            <a:ext cx="482276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Найтепліший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місяць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температуру 10-190С,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найхолодніший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+3 до -520С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Сибір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1-4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місяці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середньодобову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і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вегетаційний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короткий.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опадів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(300-600 мм)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дещо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випаровування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коефіцієнт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зволоження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1,1-1,6. Максимальна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опадів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випадає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влітку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Сніговий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покрив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стійкий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тримається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всю зиму.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Коротке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обумовлюють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інтенсивність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біологічного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кругообігу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70" y="366096"/>
            <a:ext cx="8911687" cy="1280890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7854" y="1050598"/>
            <a:ext cx="808102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тайги представлений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вилуженими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грунтами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підзолисті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мінералогічного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підстилаючих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 також </a:t>
            </a:r>
            <a:r>
              <a:rPr lang="uk-UA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глееземи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645" y="171372"/>
            <a:ext cx="2666929" cy="5205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565" y="3309863"/>
            <a:ext cx="4063077" cy="2873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0272" y="5697414"/>
            <a:ext cx="244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Підзолисті </a:t>
            </a:r>
            <a:r>
              <a:rPr lang="uk-UA" dirty="0" err="1"/>
              <a:t>грунти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42671" y="6183039"/>
            <a:ext cx="184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Глееземи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0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836614" y="260350"/>
            <a:ext cx="50053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Один з найбільш характерних процесів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бореальної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зони – заболочування.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Найважливіші особливості тайгових боліт – рясне застійне зволоження і наростання торфу. Тенденція до заболочування притаманна хвойним лісам з їх потужним вологоємним моховим покривом.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613" y="3213101"/>
            <a:ext cx="4312161" cy="345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64" y="260351"/>
            <a:ext cx="42449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2"/>
          <p:cNvSpPr>
            <a:spLocks noChangeArrowheads="1"/>
          </p:cNvSpPr>
          <p:nvPr/>
        </p:nvSpPr>
        <p:spPr bwMode="auto">
          <a:xfrm>
            <a:off x="5461000" y="3213101"/>
            <a:ext cx="500538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 </a:t>
            </a:r>
            <a:r>
              <a:rPr kumimoji="0" lang="uk-U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Для болотних систем характерні висока насиченість вологою (вологість торфу сягає 90% і більше), нестача кисню (у верхньому шарі торфу менше 12 мг/л), знижене тепло-забезпечення і слабке проникнення тепла в торф'яну товщу, бідність азотом і зольними елементами (зольність верхового торфу близько 1%), кисле середовище (рН до 2,6).</a:t>
            </a: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68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604911" y="692151"/>
            <a:ext cx="1043822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uk-UA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Флористичний склад хвойних лісів небагатий; набір едифікаторів вкрай обмежений, і на великих площах господарюють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монодомінантні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спільноти.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Розрізняють дві основні групи тайгових лісів: темнохвойні і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світлохвойні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8862" y="3100389"/>
            <a:ext cx="5036039" cy="335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3883" y="3100389"/>
            <a:ext cx="5036039" cy="325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837711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896</TotalTime>
  <Words>1045</Words>
  <Application>Microsoft Office PowerPoint</Application>
  <PresentationFormat>Широкоэкранный</PresentationFormat>
  <Paragraphs>126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Century Gothic</vt:lpstr>
      <vt:lpstr>Georgia</vt:lpstr>
      <vt:lpstr>Sylfaen</vt:lpstr>
      <vt:lpstr>Times New Roman</vt:lpstr>
      <vt:lpstr>Trebuchet MS</vt:lpstr>
      <vt:lpstr>Wingdings 3</vt:lpstr>
      <vt:lpstr>Легкий дым</vt:lpstr>
      <vt:lpstr>Воздушный поток</vt:lpstr>
      <vt:lpstr> Бореальні та бореально-суббореальні ландшафти</vt:lpstr>
      <vt:lpstr>Бореальні ландшафти</vt:lpstr>
      <vt:lpstr>Бореальні ландшафти суцільною смугою тягнуться через всю Євразію, починаючись в Скандинавії, біля берегів Атлантики і закінчуються на Камчатці, Охотському узбережжі, Сахаліні, і тривають на Північноамериканському континенті,  утворюючи  таку ж  суцільну зону  від океану до  океану.  Північна  межа цієї  зони є одночасно і північною межею лісових ландшафтів взагалі.</vt:lpstr>
      <vt:lpstr>Презентация PowerPoint</vt:lpstr>
      <vt:lpstr>Презентация PowerPoint</vt:lpstr>
      <vt:lpstr>Клімат</vt:lpstr>
      <vt:lpstr>Ґрунти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Фауна</vt:lpstr>
      <vt:lpstr>Презентация PowerPoint</vt:lpstr>
      <vt:lpstr>Презентация PowerPoint</vt:lpstr>
      <vt:lpstr>Бореально-суббореальні ландшафти</vt:lpstr>
      <vt:lpstr>Клімат</vt:lpstr>
      <vt:lpstr>Ґрунти </vt:lpstr>
      <vt:lpstr>Рослинність</vt:lpstr>
      <vt:lpstr>Порівняння бореальних та бореально-суббореальних ландшафтів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Natalia</cp:lastModifiedBy>
  <cp:revision>47</cp:revision>
  <dcterms:created xsi:type="dcterms:W3CDTF">2019-05-09T08:16:35Z</dcterms:created>
  <dcterms:modified xsi:type="dcterms:W3CDTF">2022-04-17T10:32:23Z</dcterms:modified>
</cp:coreProperties>
</file>