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9"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01.11.2022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01.11.2022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01.11.2022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01.11.2022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01.11.2022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01.11.2022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01.11.2022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01.11.2022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700808"/>
            <a:ext cx="8229600" cy="4248472"/>
          </a:xfrm>
        </p:spPr>
        <p:txBody>
          <a:bodyPr>
            <a:noAutofit/>
          </a:bodyPr>
          <a:lstStyle/>
          <a:p>
            <a:pPr algn="l"/>
            <a:r>
              <a:rPr lang="uk-UA" sz="2000" dirty="0" smtClean="0"/>
              <a:t>1. Особливості банкрутства суб’єктів підприємницької діяльності, що мають суспільну, іншу цінність або особливий статус.</a:t>
            </a:r>
            <a:br>
              <a:rPr lang="uk-UA" sz="2000" dirty="0" smtClean="0"/>
            </a:br>
            <a:r>
              <a:rPr lang="uk-UA" sz="2000" dirty="0" smtClean="0"/>
              <a:t>2. Особливості банкрутства сільськогосподарських підприємств.</a:t>
            </a:r>
            <a:br>
              <a:rPr lang="uk-UA" sz="2000" dirty="0" smtClean="0"/>
            </a:br>
            <a:r>
              <a:rPr lang="uk-UA" sz="2000" dirty="0" smtClean="0"/>
              <a:t>3. Особливості банкрутства страховиків.</a:t>
            </a:r>
            <a:br>
              <a:rPr lang="uk-UA" sz="2000" dirty="0" smtClean="0"/>
            </a:br>
            <a:r>
              <a:rPr lang="uk-UA" sz="2000" dirty="0" smtClean="0"/>
              <a:t>4. Особливості банкрутства професійних учасників ринку цінних паперів та інститутів спільного інвестування.</a:t>
            </a:r>
            <a:br>
              <a:rPr lang="uk-UA" sz="2000" dirty="0" smtClean="0"/>
            </a:br>
            <a:r>
              <a:rPr lang="uk-UA" sz="2000" dirty="0" smtClean="0"/>
              <a:t>5. Особливості банкрутства фізичної особи – підприємця.</a:t>
            </a:r>
            <a:br>
              <a:rPr lang="uk-UA" sz="2000" dirty="0" smtClean="0"/>
            </a:br>
            <a:r>
              <a:rPr lang="uk-UA" sz="2000" dirty="0" smtClean="0"/>
              <a:t>6. Особливості банкрутства фермерського господарства.</a:t>
            </a:r>
            <a:br>
              <a:rPr lang="uk-UA" sz="2000" dirty="0" smtClean="0"/>
            </a:br>
            <a:r>
              <a:rPr lang="uk-UA" sz="2000" dirty="0" smtClean="0"/>
              <a:t>7. Особливості банкрутства державних підприємств та підприємств, у статутному капіталі яких частка державної власності перевищує 50 відсотків</a:t>
            </a:r>
            <a:r>
              <a:rPr lang="ru-RU" sz="3200" dirty="0" smtClean="0"/>
              <a:t>.</a:t>
            </a:r>
            <a:endParaRPr lang="ru-RU" sz="3200" dirty="0"/>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b="1" dirty="0" smtClean="0"/>
              <a:t>Тема </a:t>
            </a:r>
            <a:r>
              <a:rPr lang="uk-UA" b="1" dirty="0" smtClean="0"/>
              <a:t>10. </a:t>
            </a:r>
            <a:r>
              <a:rPr lang="uk-UA" b="1" dirty="0"/>
              <a:t>Особливості фінансової санації та банкрутства підприємств різних форм власності і видів діяльності</a:t>
            </a:r>
            <a:endParaRPr lang="uk-UA" b="1" dirty="0"/>
          </a:p>
        </p:txBody>
      </p:sp>
    </p:spTree>
    <p:extLst>
      <p:ext uri="{BB962C8B-B14F-4D97-AF65-F5344CB8AC3E}">
        <p14:creationId xmlns:p14="http://schemas.microsoft.com/office/powerpoint/2010/main" val="570663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20000"/>
          </a:bodyPr>
          <a:lstStyle/>
          <a:p>
            <a:pPr marL="0" indent="0" algn="ctr">
              <a:buNone/>
            </a:pPr>
            <a:r>
              <a:rPr lang="uk-UA" sz="2100" b="1" dirty="0"/>
              <a:t>Розгляд господарським судом справи про банкрутство фізичної особи – підприємця.</a:t>
            </a:r>
          </a:p>
          <a:p>
            <a:pPr marL="0" indent="0" algn="ctr">
              <a:buNone/>
            </a:pPr>
            <a:endParaRPr lang="uk-UA" sz="2100" b="1" dirty="0" smtClean="0"/>
          </a:p>
          <a:p>
            <a:pPr marL="0" indent="0" algn="ctr">
              <a:buNone/>
            </a:pPr>
            <a:r>
              <a:rPr lang="uk-UA" sz="2100" b="1" dirty="0" smtClean="0"/>
              <a:t>Одночасно </a:t>
            </a:r>
            <a:r>
              <a:rPr lang="uk-UA" sz="2100" b="1" dirty="0"/>
              <a:t>з прийняттям заяви про порушення справи про банкрутство фізичної особи - підприємця господарський суд накладає арешт на майно фізичної особи - підприємця, за винятком майна, на яке згідно із законодавством України не може бути звернено стягнення, та майна, що перебуває в заставі з підстав, не пов’язаних із здійсненням такою особою підприємницької діяльності.</a:t>
            </a:r>
          </a:p>
          <a:p>
            <a:pPr marL="0" indent="0" algn="ctr">
              <a:buNone/>
            </a:pPr>
            <a:endParaRPr lang="uk-UA" sz="2100" b="1" dirty="0" smtClean="0"/>
          </a:p>
          <a:p>
            <a:pPr marL="0" indent="0" algn="ctr">
              <a:buNone/>
            </a:pPr>
            <a:r>
              <a:rPr lang="uk-UA" sz="2100" dirty="0" smtClean="0"/>
              <a:t>За </a:t>
            </a:r>
            <a:r>
              <a:rPr lang="uk-UA" sz="2100" dirty="0"/>
              <a:t>заявою фізичної особи - підприємця господарський суд може відкласти розгляд справи про банкрутство </a:t>
            </a:r>
            <a:r>
              <a:rPr lang="uk-UA" sz="2100" b="1" dirty="0"/>
              <a:t>не більше ніж на два місяці </a:t>
            </a:r>
            <a:r>
              <a:rPr lang="uk-UA" sz="2100" dirty="0"/>
              <a:t>для проведення фізичною особою - підприємцем розрахунків з кредиторами чи укладення мирової угоди.</a:t>
            </a:r>
          </a:p>
          <a:p>
            <a:pPr marL="0" indent="0" algn="ctr">
              <a:buNone/>
            </a:pPr>
            <a:endParaRPr lang="uk-UA" sz="2100" b="1" dirty="0" smtClean="0"/>
          </a:p>
          <a:p>
            <a:pPr marL="0" indent="0" algn="ctr">
              <a:buNone/>
            </a:pPr>
            <a:r>
              <a:rPr lang="uk-UA" sz="2100" dirty="0" smtClean="0"/>
              <a:t>Якщо </a:t>
            </a:r>
            <a:r>
              <a:rPr lang="uk-UA" sz="2100" dirty="0"/>
              <a:t>у встановлений вище строк фізичною особою - підприємцем не подано доказів задоволення вимог кредиторів і в зазначений строк не укладено мирової угоди, </a:t>
            </a:r>
            <a:r>
              <a:rPr lang="uk-UA" sz="2100" b="1" dirty="0"/>
              <a:t>господарський суд визнає фізичну особу - підприємця банкрутом і відкриває ліквідаційну процедуру.</a:t>
            </a:r>
          </a:p>
          <a:p>
            <a:pPr marL="0" indent="0" algn="ctr">
              <a:buNone/>
            </a:pPr>
            <a:endParaRPr lang="uk-UA" sz="2100" b="1" dirty="0" smtClean="0"/>
          </a:p>
          <a:p>
            <a:pPr marL="0" indent="0" algn="ctr">
              <a:buNone/>
            </a:pPr>
            <a:r>
              <a:rPr lang="uk-UA" sz="2100" b="1" dirty="0" smtClean="0"/>
              <a:t>У </a:t>
            </a:r>
            <a:r>
              <a:rPr lang="uk-UA" sz="2100" b="1" dirty="0"/>
              <a:t>постанові про визнання фізичної особи - підприємця банкрутом та відкриття ліквідаційної процедури господарський суд призначає ліквідатора банкрута.</a:t>
            </a:r>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406252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85000" lnSpcReduction="20000"/>
          </a:bodyPr>
          <a:lstStyle/>
          <a:p>
            <a:pPr marL="0" indent="0" algn="ctr">
              <a:buNone/>
            </a:pPr>
            <a:r>
              <a:rPr lang="uk-UA" sz="2100" b="1" dirty="0"/>
              <a:t>Особливості задоволення вимог кредиторів фізичної особи - підприємця, визнаної банкрутом:</a:t>
            </a:r>
          </a:p>
          <a:p>
            <a:pPr marL="0" indent="0" algn="ctr">
              <a:buNone/>
            </a:pPr>
            <a:endParaRPr lang="uk-UA" sz="2100" b="1" dirty="0" smtClean="0"/>
          </a:p>
          <a:p>
            <a:pPr marL="0" indent="0" algn="ctr">
              <a:buNone/>
            </a:pPr>
            <a:r>
              <a:rPr lang="uk-UA" sz="2100" b="1" dirty="0" smtClean="0"/>
              <a:t>До </a:t>
            </a:r>
            <a:r>
              <a:rPr lang="uk-UA" sz="2100" b="1" dirty="0"/>
              <a:t>задоволення вимог кредиторів із ліквідаційної маси відшкодовуються витрати, пов’язані з провадженням у справі про банкрутство фізичної особи - підприємця і виконанням постанови господарського суду про визнання фізичної особи - підприємця банкрутом. </a:t>
            </a:r>
            <a:endParaRPr lang="uk-UA" sz="2100" b="1" dirty="0" smtClean="0"/>
          </a:p>
          <a:p>
            <a:pPr marL="0" indent="0" algn="ctr">
              <a:buNone/>
            </a:pPr>
            <a:endParaRPr lang="uk-UA" sz="2100" b="1" dirty="0"/>
          </a:p>
          <a:p>
            <a:pPr marL="0" indent="0" algn="ctr">
              <a:buNone/>
            </a:pPr>
            <a:r>
              <a:rPr lang="uk-UA" sz="2100" b="1" dirty="0" smtClean="0"/>
              <a:t>Вимоги </a:t>
            </a:r>
            <a:r>
              <a:rPr lang="uk-UA" sz="2100" b="1" dirty="0"/>
              <a:t>кредиторів задовольняються в такій черговості:</a:t>
            </a:r>
          </a:p>
          <a:p>
            <a:pPr marL="0" indent="0" algn="just">
              <a:buNone/>
            </a:pPr>
            <a:r>
              <a:rPr lang="uk-UA" sz="2100" b="1" dirty="0"/>
              <a:t> у першу чергу </a:t>
            </a:r>
            <a:r>
              <a:rPr lang="uk-UA" sz="2100" dirty="0"/>
              <a:t>задовольняються вимоги кредиторів за зобов’язаннями, забезпеченими заставою майна фізичної особи - підприємця; вимоги громадян, перед якими фізична особа - підприємець несе відповідальність за заподіяння шкоди життю та здоров’ю громадян, шляхом капіталізації відповідних періодичних платежів, у тому числі до Фонду соціального страхування від нещасних випадків на виробництві та професійних захворювань України за громадян, які застраховані у цьому Фонді у порядку, встановленому Кабінетом Міністрів України, вимоги щодо стягнення аліментів; розрахунки щодо виплати вихідної допомоги та оплати праці особам, які працюють за трудовим договором (контрактом), і щодо виплати авторської винагороди, а також задовольняються вимоги, що виникли із зобов’язань щодо сплати страхових внесків на загальнообов’язкове державне пенсійне та інше соціальне страхування;</a:t>
            </a:r>
          </a:p>
          <a:p>
            <a:pPr marL="0" indent="0" algn="just">
              <a:buNone/>
            </a:pPr>
            <a:r>
              <a:rPr lang="uk-UA" sz="2100" b="1" dirty="0"/>
              <a:t> у другу чергу </a:t>
            </a:r>
            <a:r>
              <a:rPr lang="uk-UA" sz="2100" dirty="0"/>
              <a:t>задовольняються вимоги щодо сплати податків і зборів (обов’язкових платежів);</a:t>
            </a:r>
          </a:p>
          <a:p>
            <a:pPr marL="0" indent="0" algn="just">
              <a:buNone/>
            </a:pPr>
            <a:r>
              <a:rPr lang="uk-UA" sz="2100" b="1" dirty="0"/>
              <a:t> у третю чергу </a:t>
            </a:r>
            <a:r>
              <a:rPr lang="uk-UA" sz="2100" dirty="0"/>
              <a:t>проводяться розрахунки з іншими кредиторами.</a:t>
            </a:r>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10013068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20000"/>
          </a:bodyPr>
          <a:lstStyle/>
          <a:p>
            <a:pPr marL="0" indent="0" algn="ctr">
              <a:buNone/>
            </a:pPr>
            <a:r>
              <a:rPr lang="uk-UA" sz="2100" b="1" dirty="0" smtClean="0"/>
              <a:t>Підставою для визнання фермерського господарства банкрутом </a:t>
            </a:r>
            <a:r>
              <a:rPr lang="uk-UA" sz="2100" dirty="0" smtClean="0"/>
              <a:t>є його неспроможність задовольнити </a:t>
            </a:r>
            <a:r>
              <a:rPr lang="uk-UA" sz="2100" b="1" dirty="0" smtClean="0"/>
              <a:t>протягом шести місяців після закінчення відповідного періоду сільськогосподарських робіт </a:t>
            </a:r>
            <a:r>
              <a:rPr lang="uk-UA" sz="2100" dirty="0" smtClean="0"/>
              <a:t>вимоги кредиторів за грошовими зобов’язаннями та/або зобов’язання щодо сплати податків і зборів (обов’язкових платежів), страхових внесків на загальнообов’язкове державне пенсійне та інше соціальне страхування, повернення невикористаних коштів Фонду соціального страхування з тимчасової втрати працездатності.</a:t>
            </a:r>
          </a:p>
          <a:p>
            <a:pPr marL="0" indent="0" algn="ctr">
              <a:buNone/>
            </a:pPr>
            <a:endParaRPr lang="uk-UA" sz="2100" b="1" dirty="0" smtClean="0"/>
          </a:p>
          <a:p>
            <a:pPr marL="0" indent="0" algn="ctr">
              <a:buNone/>
            </a:pPr>
            <a:r>
              <a:rPr lang="uk-UA" sz="2100" b="1" dirty="0" smtClean="0"/>
              <a:t>Заява підприємця - голови фермерського господарства про порушення справи про банкрутство подається до господарського суду за наявності письмової згоди всіх членів фермерського господарства. Заява підписується головою фермерського господарства.</a:t>
            </a:r>
          </a:p>
          <a:p>
            <a:pPr marL="0" indent="0" algn="ctr">
              <a:buNone/>
            </a:pPr>
            <a:endParaRPr lang="uk-UA" sz="2100" b="1" dirty="0" smtClean="0"/>
          </a:p>
          <a:p>
            <a:pPr marL="0" indent="0" algn="ctr">
              <a:buNone/>
            </a:pPr>
            <a:r>
              <a:rPr lang="uk-UA" sz="2100" b="1" dirty="0" smtClean="0"/>
              <a:t>До заяви голови фермерського господарства про порушення справи про банкрутство також додаються документи, які містять відомості:</a:t>
            </a:r>
          </a:p>
          <a:p>
            <a:pPr marL="0" indent="0" algn="just">
              <a:buNone/>
            </a:pPr>
            <a:r>
              <a:rPr lang="uk-UA" sz="2100" dirty="0" smtClean="0"/>
              <a:t>– про склад і вартість майна фермерського господарства;</a:t>
            </a:r>
          </a:p>
          <a:p>
            <a:pPr marL="0" indent="0" algn="just">
              <a:buNone/>
            </a:pPr>
            <a:r>
              <a:rPr lang="uk-UA" sz="2100" dirty="0" smtClean="0"/>
              <a:t>– про склад і вартість майна, яке належить членам фермерського господарства на праві власності;</a:t>
            </a:r>
          </a:p>
          <a:p>
            <a:pPr marL="0" indent="0" algn="just">
              <a:buNone/>
            </a:pPr>
            <a:r>
              <a:rPr lang="uk-UA" sz="2100" dirty="0" smtClean="0"/>
              <a:t>– про розмір доходів, які можуть бути одержані фермерським господарством після закінчення відповідного періоду сільськогосподарських робіт</a:t>
            </a:r>
            <a:r>
              <a:rPr lang="ru-RU" sz="2100" dirty="0" smtClean="0"/>
              <a:t>.</a:t>
            </a:r>
            <a:endParaRPr lang="ru-RU" sz="21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7185438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marL="0" indent="0" algn="ctr">
              <a:buNone/>
            </a:pPr>
            <a:r>
              <a:rPr lang="uk-UA" sz="2100" b="1" dirty="0" smtClean="0"/>
              <a:t>Процедура розпорядження майном фермерського господарства вводиться на строк закінчення відповідного періоду сільськогосподарських робіт з урахуванням часу, необхідного для реалізації вирощеної (виробленої та переробленої) сільськогосподарської продукції. Зазначений строк не може перевищувати п’ятнадцяти місяців.</a:t>
            </a:r>
          </a:p>
          <a:p>
            <a:pPr marL="0" indent="0" algn="ctr">
              <a:buNone/>
            </a:pPr>
            <a:endParaRPr lang="uk-UA" sz="2100" b="1" dirty="0" smtClean="0"/>
          </a:p>
          <a:p>
            <a:pPr marL="0" indent="0" algn="ctr">
              <a:buNone/>
            </a:pPr>
            <a:r>
              <a:rPr lang="uk-UA" sz="2100" b="1" dirty="0" smtClean="0"/>
              <a:t>Процедуру розпорядження майном фермерського господарства може бути достроково припинено господарським судом за заявою розпорядника майна чи будь-кого із кредиторів у разі:</a:t>
            </a:r>
          </a:p>
          <a:p>
            <a:pPr marL="0" indent="0" algn="just">
              <a:buNone/>
            </a:pPr>
            <a:r>
              <a:rPr lang="uk-UA" sz="2100" dirty="0" smtClean="0"/>
              <a:t>– невиконання заходів, передбачених планом відновлення платоспроможності фермерського господарства;</a:t>
            </a:r>
          </a:p>
          <a:p>
            <a:pPr marL="0" indent="0" algn="just">
              <a:buNone/>
            </a:pPr>
            <a:r>
              <a:rPr lang="uk-UA" sz="2100" dirty="0" smtClean="0"/>
              <a:t>– наявності інших обставин, які свідчать про неможливість відновлення платоспроможності фермерського господарства</a:t>
            </a:r>
            <a:r>
              <a:rPr lang="ru-RU" sz="2100" dirty="0" smtClean="0"/>
              <a:t>.</a:t>
            </a:r>
            <a:endParaRPr lang="ru-RU" sz="21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9321077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a:bodyPr>
          <a:lstStyle/>
          <a:p>
            <a:pPr marL="0" indent="0" algn="ctr">
              <a:buNone/>
            </a:pPr>
            <a:r>
              <a:rPr lang="uk-UA" sz="2100" b="1" dirty="0" smtClean="0"/>
              <a:t>У разі визнання господарським судом фермерського господарства банкрутом і відкриття ліквідаційної процедури до складу ліквідаційної маси фермерського господарства включаються нерухоме майно, яке перебуває у спільній власності членів фермерського господарства, а також майно набуте для фермерського господарства на загальні кошти його членів, а також право оренди земельної ділянки та інші майнові права, які належать фермерському господарству і мають грошову оцінку.</a:t>
            </a:r>
          </a:p>
          <a:p>
            <a:pPr marL="0" indent="0" algn="ctr">
              <a:buNone/>
            </a:pPr>
            <a:endParaRPr lang="uk-UA" sz="2100" b="1" dirty="0" smtClean="0"/>
          </a:p>
          <a:p>
            <a:pPr marL="0" indent="0" algn="ctr">
              <a:buNone/>
            </a:pPr>
            <a:r>
              <a:rPr lang="uk-UA" sz="2100" b="1" dirty="0" smtClean="0"/>
              <a:t>Майно, що належить голові та членам фермерського господарства на праві приватної власності, а також інше майно, стосовно якого доведено, що воно набуто на доходи, які не є у спільній власності членів фермерського господарства, не включаються до складу ліквідаційної маси.</a:t>
            </a:r>
          </a:p>
          <a:p>
            <a:pPr marL="0" indent="0" algn="ctr">
              <a:buNone/>
            </a:pPr>
            <a:endParaRPr lang="uk-UA" sz="2100" b="1" dirty="0" smtClean="0"/>
          </a:p>
          <a:p>
            <a:pPr marL="0" indent="0" algn="ctr">
              <a:buNone/>
            </a:pPr>
            <a:r>
              <a:rPr lang="uk-UA" sz="2100" b="1" dirty="0" smtClean="0"/>
              <a:t>Нерухоме майно, а також майнові права щодо нерухомого майна, які включаються до складу ліквідаційної маси фермерського господарства, можуть бути продані тільки на аукціоні, обов’язковими умовами якого є збереження цільового призначення сільськогосподарських об’єктів, що продаються</a:t>
            </a:r>
            <a:r>
              <a:rPr lang="ru-RU" sz="2100" b="1" dirty="0" smtClean="0"/>
              <a:t>.</a:t>
            </a:r>
            <a:endParaRPr lang="ru-RU"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4045713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10000"/>
          </a:bodyPr>
          <a:lstStyle/>
          <a:p>
            <a:pPr marL="0" indent="0" algn="ctr">
              <a:buNone/>
            </a:pPr>
            <a:r>
              <a:rPr lang="uk-UA" sz="2100" b="1" dirty="0"/>
              <a:t>Боржник зобов’язаний надати господарському суду докази, що підтверджують належність боржника до державних підприємств або підприємств, у статутному капіталі яких частка державної власності перевищує 50 відсотків.</a:t>
            </a:r>
          </a:p>
          <a:p>
            <a:pPr marL="0" indent="0" algn="ctr">
              <a:buNone/>
            </a:pPr>
            <a:endParaRPr lang="uk-UA" sz="2100" b="1" dirty="0" smtClean="0"/>
          </a:p>
          <a:p>
            <a:pPr marL="0" indent="0" algn="ctr">
              <a:buNone/>
            </a:pPr>
            <a:r>
              <a:rPr lang="uk-UA" sz="2100" b="1" dirty="0" smtClean="0"/>
              <a:t>Кабінет </a:t>
            </a:r>
            <a:r>
              <a:rPr lang="uk-UA" sz="2100" b="1" dirty="0"/>
              <a:t>Міністрів України вживає заходів для запобігання банкрутству державних підприємств та підприємств, у статутному капіталі яких частка державної власності перевищує 50 відсотків, визначає оптимальні шляхи відновлення їх платоспроможності та координує дії відповідних органів виконавчої влади.</a:t>
            </a:r>
          </a:p>
          <a:p>
            <a:pPr marL="0" indent="0" algn="ctr">
              <a:buNone/>
            </a:pPr>
            <a:endParaRPr lang="uk-UA" sz="2100" b="1" dirty="0" smtClean="0"/>
          </a:p>
          <a:p>
            <a:pPr marL="0" indent="0" algn="ctr">
              <a:buNone/>
            </a:pPr>
            <a:r>
              <a:rPr lang="uk-UA" sz="2100" b="1" dirty="0" smtClean="0"/>
              <a:t>Органи </a:t>
            </a:r>
            <a:r>
              <a:rPr lang="uk-UA" sz="2100" b="1" dirty="0"/>
              <a:t>виконавчої влади приймають рішення щодо: </a:t>
            </a:r>
            <a:r>
              <a:rPr lang="uk-UA" sz="2100" dirty="0"/>
              <a:t>доцільності надання державної підтримки неплатоспроможним підприємствам; розроблення заходів, спрямованих на забезпечення захисту інтересів держави і вибору оптимальних шляхів реструктуризації та погашення боргових зобов’язань; проведення аналізу фінансового стану боржника, його санації та погодження плану санації; доцільності виключення відповідних суб’єктів господарювання з переліку підприємств, що є об’єктами права державної власності, які не підлягають приватизації та застосуванню до них процедури санації чи ліквідації.</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8093293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77500" lnSpcReduction="20000"/>
          </a:bodyPr>
          <a:lstStyle/>
          <a:p>
            <a:pPr marL="0" indent="0" algn="ctr">
              <a:buNone/>
            </a:pPr>
            <a:r>
              <a:rPr lang="uk-UA" sz="2100" b="1" dirty="0" smtClean="0"/>
              <a:t>У разі якщо боржник є державним підприємством або підприємством, у статутному капіталі якого частка державної власності перевищує 50 відсотків, господарський суд залучає до участі у справі про банкрутство представників органу, уповноваженого управляти державним майном, з повідомленням про порушення провадження у справі про банкрутство такого підприємства.</a:t>
            </a:r>
          </a:p>
          <a:p>
            <a:pPr marL="0" indent="0" algn="ctr">
              <a:buNone/>
            </a:pPr>
            <a:endParaRPr lang="uk-UA" sz="2100" b="1" dirty="0" smtClean="0"/>
          </a:p>
          <a:p>
            <a:pPr marL="0" indent="0" algn="ctr">
              <a:buNone/>
            </a:pPr>
            <a:r>
              <a:rPr lang="uk-UA" sz="2100" b="1" dirty="0" smtClean="0"/>
              <a:t>У разі порушення провадження у справі про банкрутство державного підприємства або підприємства, у статутному капіталі якого частка державної власності перевищує 50 відсотків, участь у зборах кредиторів та роботі комітету кредиторів можуть брати з правом дорадчого голосу представники органу, уповноваженого управляти державним майном.</a:t>
            </a:r>
          </a:p>
          <a:p>
            <a:pPr marL="0" indent="0" algn="ctr">
              <a:buNone/>
            </a:pPr>
            <a:endParaRPr lang="uk-UA" sz="2100" b="1" dirty="0" smtClean="0"/>
          </a:p>
          <a:p>
            <a:pPr marL="0" indent="0" algn="ctr">
              <a:buNone/>
            </a:pPr>
            <a:r>
              <a:rPr lang="uk-UA" sz="2100" b="1" dirty="0" smtClean="0"/>
              <a:t>Призначення керуючих санацією, ліквідаторів державних підприємств та підприємств, у статутному капіталі яких частка державної власності перевищує 50 відсотків, здійснюється господарським судом за участю органу, уповноваженого управляти державним майном.</a:t>
            </a:r>
          </a:p>
          <a:p>
            <a:pPr marL="0" indent="0" algn="ctr">
              <a:buNone/>
            </a:pPr>
            <a:endParaRPr lang="uk-UA" sz="2100" b="1" dirty="0" smtClean="0"/>
          </a:p>
          <a:p>
            <a:pPr marL="0" indent="0" algn="ctr">
              <a:buNone/>
            </a:pPr>
            <a:r>
              <a:rPr lang="uk-UA" sz="2100" b="1" dirty="0" smtClean="0"/>
              <a:t>Плани санації, мирові угоди та переліки ліквідаційних мас та зміни і доповнення до них у справах про банкрутство державних підприємств або підприємств, у статутному капіталі яких частка державної власності перевищує 50 відсотків, підлягають погодженню з органом, уповноваженим управляти державним майном. У разі відсутності такого погодження план санації та мирова угода затвердженню господарським судом не підлягають, а включене до переліку ліквідаційної маси майно банкрута не може бути реалізованим.</a:t>
            </a:r>
          </a:p>
          <a:p>
            <a:pPr marL="0" indent="0" algn="ctr">
              <a:buNone/>
            </a:pPr>
            <a:endParaRPr lang="uk-UA" sz="2100" b="1" dirty="0" smtClean="0"/>
          </a:p>
          <a:p>
            <a:pPr marL="0" indent="0" algn="ctr">
              <a:buNone/>
            </a:pPr>
            <a:r>
              <a:rPr lang="uk-UA" sz="2100" b="1" dirty="0" smtClean="0"/>
              <a:t>Копії судових рішень у провадженнях у справах про банкрутство державних підприємств надсилаються органу, уповноваженому управляти державним майном</a:t>
            </a:r>
            <a:r>
              <a:rPr lang="ru-RU" sz="2100" b="1" dirty="0" smtClean="0"/>
              <a:t>.</a:t>
            </a:r>
            <a:endParaRPr lang="ru-RU"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1250543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969331" y="188640"/>
            <a:ext cx="7632848" cy="3785652"/>
          </a:xfrm>
          <a:prstGeom prst="rect">
            <a:avLst/>
          </a:prstGeom>
        </p:spPr>
        <p:txBody>
          <a:bodyPr wrap="square">
            <a:spAutoFit/>
          </a:bodyPr>
          <a:lstStyle/>
          <a:p>
            <a:pPr algn="ctr"/>
            <a:r>
              <a:rPr lang="uk-UA" sz="1600" dirty="0"/>
              <a:t>Суб’єктами підприємницької діяльності з особливим статусом є </a:t>
            </a:r>
            <a:r>
              <a:rPr lang="uk-UA" sz="1600" dirty="0" err="1"/>
              <a:t>містоутворюючі</a:t>
            </a:r>
            <a:r>
              <a:rPr lang="uk-UA" sz="1600" dirty="0"/>
              <a:t> та особливо небезпечні суб’єкти господарювання.</a:t>
            </a:r>
          </a:p>
          <a:p>
            <a:pPr algn="ctr"/>
            <a:endParaRPr lang="uk-UA" sz="1600" dirty="0" smtClean="0"/>
          </a:p>
          <a:p>
            <a:pPr algn="ctr"/>
            <a:r>
              <a:rPr lang="uk-UA" sz="1600" b="1" dirty="0" err="1" smtClean="0"/>
              <a:t>Містоутворюючим</a:t>
            </a:r>
            <a:r>
              <a:rPr lang="uk-UA" sz="1600" b="1" dirty="0" smtClean="0"/>
              <a:t> </a:t>
            </a:r>
            <a:r>
              <a:rPr lang="uk-UA" sz="1600" b="1" dirty="0"/>
              <a:t>суб’єктом підприємницької діяльності </a:t>
            </a:r>
            <a:r>
              <a:rPr lang="uk-UA" sz="1600" dirty="0"/>
              <a:t>визнається юридична особа, кількість працівників якої з урахуванням членів їх сімей становить не менш як половину чисельності населення адміністративно-територіальної одиниці, у якій розташована така юридична особа, а також підприємство, кількість працівників якого перевищує п’ять тисяч осіб.</a:t>
            </a:r>
          </a:p>
          <a:p>
            <a:pPr algn="ctr"/>
            <a:endParaRPr lang="uk-UA" sz="1600" dirty="0" smtClean="0"/>
          </a:p>
          <a:p>
            <a:pPr algn="ctr"/>
            <a:r>
              <a:rPr lang="uk-UA" sz="1600" b="1" dirty="0" smtClean="0"/>
              <a:t>Особливо </a:t>
            </a:r>
            <a:r>
              <a:rPr lang="uk-UA" sz="1600" b="1" dirty="0"/>
              <a:t>небезпечними суб’єктами підприємницької діяльності</a:t>
            </a:r>
            <a:r>
              <a:rPr lang="uk-UA" sz="1600" dirty="0"/>
              <a:t> визнаються підприємства вугільної, гірничодобувної, атомної, хімічної, хіміко-металургійної, нафтопереробної, інших галузей, визначені відповідними рішеннями Кабінету Міністрів України, припинення діяльності яких потребує здійснення спеціальних заходів щодо запобігання заподіянню шкоди життю та здоров’ю громадян, майну, спорудам, навколишньому природному середовищу.</a:t>
            </a:r>
          </a:p>
        </p:txBody>
      </p:sp>
    </p:spTree>
    <p:extLst>
      <p:ext uri="{BB962C8B-B14F-4D97-AF65-F5344CB8AC3E}">
        <p14:creationId xmlns:p14="http://schemas.microsoft.com/office/powerpoint/2010/main" val="2717194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6632"/>
            <a:ext cx="8229600" cy="6009531"/>
          </a:xfrm>
        </p:spPr>
        <p:txBody>
          <a:bodyPr>
            <a:normAutofit fontScale="62500" lnSpcReduction="20000"/>
          </a:bodyPr>
          <a:lstStyle/>
          <a:p>
            <a:pPr marL="0" indent="0" algn="ctr">
              <a:buNone/>
            </a:pPr>
            <a:r>
              <a:rPr lang="uk-UA" sz="3500" b="1" dirty="0"/>
              <a:t>Під час розгляду справи про банкрутство </a:t>
            </a:r>
            <a:r>
              <a:rPr lang="uk-UA" sz="3500" b="1" dirty="0" err="1"/>
              <a:t>містоутворюючого</a:t>
            </a:r>
            <a:r>
              <a:rPr lang="uk-UA" sz="3500" b="1" dirty="0"/>
              <a:t> підприємства </a:t>
            </a:r>
            <a:r>
              <a:rPr lang="uk-UA" sz="3500" dirty="0"/>
              <a:t>учасником провадження у справі про банкрутство визнається орган місцевого самоврядування, а також можуть бути визнані центральні органи виконавчої влади.</a:t>
            </a:r>
          </a:p>
          <a:p>
            <a:pPr marL="0" indent="0" algn="ctr">
              <a:buNone/>
            </a:pPr>
            <a:endParaRPr lang="uk-UA" sz="3500" b="1" dirty="0" smtClean="0"/>
          </a:p>
          <a:p>
            <a:pPr marL="0" indent="0" algn="ctr">
              <a:buNone/>
            </a:pPr>
            <a:r>
              <a:rPr lang="uk-UA" sz="3500" b="1" dirty="0" smtClean="0"/>
              <a:t>При </a:t>
            </a:r>
            <a:r>
              <a:rPr lang="uk-UA" sz="3500" b="1" dirty="0"/>
              <a:t>розгляді справи про банкрутство особливо небезпечного суб’єкта підприємницької діяльності </a:t>
            </a:r>
            <a:r>
              <a:rPr lang="uk-UA" sz="3500" dirty="0"/>
              <a:t>учасниками провадження у справі про банкрутство крім відповідного органу місцевого самоврядування визнаються також центральний орган виконавчої влади, до компетенції якого належить сфера діяльності боржника, та за необхідності державний орган з питань надзвичайних ситуацій, з питань охорони навколишнього природного середовища та ядерної безпеки, з питань геології та використання надр.</a:t>
            </a:r>
          </a:p>
          <a:p>
            <a:pPr marL="0" indent="0" algn="ctr">
              <a:buNone/>
            </a:pPr>
            <a:endParaRPr lang="uk-UA" sz="3500" b="1" dirty="0" smtClean="0"/>
          </a:p>
          <a:p>
            <a:pPr marL="0" indent="0" algn="ctr">
              <a:buNone/>
            </a:pPr>
            <a:r>
              <a:rPr lang="uk-UA" sz="3500" b="1" dirty="0" smtClean="0"/>
              <a:t>Продаж </a:t>
            </a:r>
            <a:r>
              <a:rPr lang="uk-UA" sz="3500" b="1" dirty="0"/>
              <a:t>у справах про банкрутство суб’єкта підприємницької діяльності, що мають суспільну або іншу цінність для територіальної громади, </a:t>
            </a:r>
            <a:r>
              <a:rPr lang="uk-UA" sz="3500" b="1" dirty="0" err="1"/>
              <a:t>містоутворюючих</a:t>
            </a:r>
            <a:r>
              <a:rPr lang="uk-UA" sz="3500" b="1" dirty="0"/>
              <a:t> та особливо небезпечних суб’єктів підприємницької діяльності, здійснюється виключно у складі цілісного майнового комплексу.</a:t>
            </a:r>
          </a:p>
          <a:p>
            <a:pPr marL="0" indent="0" algn="just">
              <a:buNone/>
            </a:pPr>
            <a:endParaRPr lang="uk-UA" sz="3500" dirty="0"/>
          </a:p>
          <a:p>
            <a:pPr marL="0" indent="0" algn="just">
              <a:buNone/>
            </a:pPr>
            <a:endParaRPr lang="ru-RU" sz="3500" dirty="0"/>
          </a:p>
          <a:p>
            <a:pPr algn="ctr"/>
            <a:endParaRPr lang="ru-RU" dirty="0"/>
          </a:p>
        </p:txBody>
      </p:sp>
    </p:spTree>
    <p:extLst>
      <p:ext uri="{BB962C8B-B14F-4D97-AF65-F5344CB8AC3E}">
        <p14:creationId xmlns:p14="http://schemas.microsoft.com/office/powerpoint/2010/main" val="3440902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marL="0" indent="0" algn="ctr">
              <a:buNone/>
            </a:pPr>
            <a:r>
              <a:rPr lang="uk-UA" sz="2100" b="1" dirty="0"/>
              <a:t>Сільськогосподарське підприємство – </a:t>
            </a:r>
            <a:r>
              <a:rPr lang="uk-UA" sz="2100" dirty="0"/>
              <a:t>юридична особа, основним видом діяльності якої є вирощування (виробництво, </a:t>
            </a:r>
            <a:r>
              <a:rPr lang="uk-UA" sz="2100" dirty="0" err="1"/>
              <a:t>виробництво</a:t>
            </a:r>
            <a:r>
              <a:rPr lang="uk-UA" sz="2100" dirty="0"/>
              <a:t> та переробка) сільськогосподарської продукції, виручка від реалізації вирощеної (виробленої та переробленої) нею сільськогосподарської продукції становить не менше 50 відсотків загальної суми виручки. До сільськогосподарських підприємств відносяться також рибні господарства, виручка від реалізації вирощеної (виробленої та переробленої) сільськогосподарської продукції та виловлених водних біологічних ресурсів яких становить не менше 50 відсотків загальної суми виручки.</a:t>
            </a:r>
            <a:endParaRPr lang="uk-UA" sz="2100"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768295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85000" lnSpcReduction="20000"/>
          </a:bodyPr>
          <a:lstStyle/>
          <a:p>
            <a:pPr marL="0" indent="0" algn="ctr">
              <a:buNone/>
            </a:pPr>
            <a:r>
              <a:rPr lang="uk-UA" sz="2100" b="1" dirty="0"/>
              <a:t>У разі продажу об’єктів нерухомості, які використовуються для цілей сільськогосподарського виробництва та є власністю сільськогосподарського підприємства, що визнано банкрутом, за інших рівних умов переважне право на придбання зазначених об’єктів належить сільськогосподарським підприємствам і фермерським господарствам, розташованим у даній місцевості.</a:t>
            </a:r>
          </a:p>
          <a:p>
            <a:pPr marL="0" indent="0" algn="ctr">
              <a:buNone/>
            </a:pPr>
            <a:endParaRPr lang="uk-UA" sz="2100" b="1" dirty="0" smtClean="0"/>
          </a:p>
          <a:p>
            <a:pPr marL="0" indent="0" algn="ctr">
              <a:buNone/>
            </a:pPr>
            <a:r>
              <a:rPr lang="uk-UA" sz="2100" b="1" dirty="0" smtClean="0"/>
              <a:t>При </a:t>
            </a:r>
            <a:r>
              <a:rPr lang="uk-UA" sz="2100" b="1" dirty="0"/>
              <a:t>введенні процедури розпорядження майном боржника </a:t>
            </a:r>
            <a:r>
              <a:rPr lang="uk-UA" sz="2100" dirty="0"/>
              <a:t>аналіз фінансового становища сільськогосподарського підприємства повинен проводитися з урахуванням сезонності сільськогосподарського виробництва та його залежності від природно-кліматичних умов, а також можливості задоволення вимог кредиторів за рахунок доходів, які можуть бути одержані сільськогосподарським підприємством після закінчення відповідного періоду сільськогосподарських робіт.</a:t>
            </a:r>
          </a:p>
          <a:p>
            <a:pPr marL="0" indent="0" algn="ctr">
              <a:buNone/>
            </a:pPr>
            <a:endParaRPr lang="uk-UA" sz="2100" b="1" dirty="0" smtClean="0"/>
          </a:p>
          <a:p>
            <a:pPr marL="0" indent="0" algn="ctr">
              <a:buNone/>
            </a:pPr>
            <a:r>
              <a:rPr lang="uk-UA" sz="2100" b="1" dirty="0" smtClean="0"/>
              <a:t>Рішення </a:t>
            </a:r>
            <a:r>
              <a:rPr lang="uk-UA" sz="2100" b="1" dirty="0"/>
              <a:t>про звернення з клопотанням до господарського суду про санацію сільськогосподарських підприємств приймається комітетом кредиторів за участю представника органу місцевого самоврядування.</a:t>
            </a:r>
          </a:p>
          <a:p>
            <a:pPr marL="0" indent="0" algn="ctr">
              <a:buNone/>
            </a:pPr>
            <a:endParaRPr lang="uk-UA" sz="2100" b="1" dirty="0" smtClean="0"/>
          </a:p>
          <a:p>
            <a:pPr marL="0" indent="0" algn="ctr">
              <a:buNone/>
            </a:pPr>
            <a:r>
              <a:rPr lang="uk-UA" sz="2100" b="1" dirty="0" smtClean="0"/>
              <a:t>Санація </a:t>
            </a:r>
            <a:r>
              <a:rPr lang="uk-UA" sz="2100" b="1" dirty="0"/>
              <a:t>сільськогосподарського підприємства </a:t>
            </a:r>
            <a:r>
              <a:rPr lang="uk-UA" sz="2100" dirty="0"/>
              <a:t>вводиться на строк до закінчення відповідного періоду сільськогосподарських робіт з урахуванням часу, необхідного для реалізації вирощеної (виробленої, </a:t>
            </a:r>
            <a:r>
              <a:rPr lang="uk-UA" sz="2100" dirty="0" err="1"/>
              <a:t>виробленої</a:t>
            </a:r>
            <a:r>
              <a:rPr lang="uk-UA" sz="2100" dirty="0"/>
              <a:t> та переробленої) сільськогосподарської продукції. </a:t>
            </a:r>
            <a:r>
              <a:rPr lang="uk-UA" sz="2100" b="1" dirty="0"/>
              <a:t>Зазначений строк не може перевищувати п’ятнадцяти місяців.</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972776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10000"/>
          </a:bodyPr>
          <a:lstStyle/>
          <a:p>
            <a:pPr marL="0" indent="0" algn="ctr">
              <a:buNone/>
            </a:pPr>
            <a:r>
              <a:rPr lang="uk-UA" sz="2100" b="1" dirty="0" smtClean="0"/>
              <a:t>При розгляді справи про банкрутство страховика учасником провадження у справі про банкрутство визнається спеціально уповноважений центральний орган виконавчої влади у справах нагляду за страховою діяльністю.</a:t>
            </a:r>
          </a:p>
          <a:p>
            <a:pPr marL="0" indent="0" algn="ctr">
              <a:buNone/>
            </a:pPr>
            <a:endParaRPr lang="uk-UA" sz="2100" b="1" dirty="0" smtClean="0"/>
          </a:p>
          <a:p>
            <a:pPr marL="0" indent="0" algn="ctr">
              <a:buNone/>
            </a:pPr>
            <a:r>
              <a:rPr lang="uk-UA" sz="2100" b="1" dirty="0" smtClean="0"/>
              <a:t>Арбітражний керуючий у справі про банкрутство страховика </a:t>
            </a:r>
            <a:r>
              <a:rPr lang="uk-UA" sz="2100" dirty="0" smtClean="0"/>
              <a:t>повинен скласти іспит за програмою підготовки арбітражних керуючих у справах про банкрутство страхових організацій.</a:t>
            </a:r>
          </a:p>
          <a:p>
            <a:pPr marL="0" indent="0" algn="ctr">
              <a:buNone/>
            </a:pPr>
            <a:endParaRPr lang="uk-UA" sz="2100" b="1" dirty="0" smtClean="0"/>
          </a:p>
          <a:p>
            <a:pPr marL="0" indent="0" algn="ctr">
              <a:buNone/>
            </a:pPr>
            <a:r>
              <a:rPr lang="uk-UA" sz="2100" b="1" dirty="0" smtClean="0"/>
              <a:t>При проведенні ліквідаційної процедури </a:t>
            </a:r>
            <a:r>
              <a:rPr lang="uk-UA" sz="2100" dirty="0" smtClean="0"/>
              <a:t>цілісний майновий комплекс страховика може бути проданий тільки у разі згоди покупця взяти на себе зобов’язання страховика-банкрута за договорами страхування, за якими страховий випадок не настав до дня визнання страховика банкрутом.</a:t>
            </a:r>
          </a:p>
          <a:p>
            <a:pPr marL="0" indent="0" algn="ctr">
              <a:buNone/>
            </a:pPr>
            <a:endParaRPr lang="uk-UA" sz="2100" b="1" dirty="0" smtClean="0"/>
          </a:p>
          <a:p>
            <a:pPr marL="0" indent="0" algn="ctr">
              <a:buNone/>
            </a:pPr>
            <a:r>
              <a:rPr lang="uk-UA" sz="2100" b="1" dirty="0" smtClean="0"/>
              <a:t>Покупцем цілісного майнового комплексу страховика може бути тільки страховик.</a:t>
            </a:r>
          </a:p>
          <a:p>
            <a:pPr marL="0" indent="0" algn="ctr">
              <a:buNone/>
            </a:pPr>
            <a:endParaRPr lang="uk-UA" sz="2100" b="1" dirty="0" smtClean="0"/>
          </a:p>
          <a:p>
            <a:pPr marL="0" indent="0" algn="ctr">
              <a:buNone/>
            </a:pPr>
            <a:r>
              <a:rPr lang="uk-UA" sz="2100" b="1" dirty="0" smtClean="0"/>
              <a:t>У разі продажу цілісного майнового комплексу страховика у процедурі санації </a:t>
            </a:r>
            <a:r>
              <a:rPr lang="uk-UA" sz="2100" dirty="0" smtClean="0"/>
              <a:t>до покупця переходять всі права та обов’язки за договорами страхування, за якими на дату продажу майна страховика страховий випадок не настав</a:t>
            </a:r>
            <a:r>
              <a:rPr lang="ru-RU" sz="2100" dirty="0" smtClean="0"/>
              <a:t>.</a:t>
            </a:r>
            <a:endParaRPr lang="ru-RU" sz="2100"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4286385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85000" lnSpcReduction="20000"/>
          </a:bodyPr>
          <a:lstStyle/>
          <a:p>
            <a:pPr marL="0" indent="0" algn="ctr">
              <a:buNone/>
            </a:pPr>
            <a:r>
              <a:rPr lang="uk-UA" sz="2100" b="1" dirty="0" smtClean="0"/>
              <a:t>У разі визнання господарським судом страховика банкрутом та відкриття ліквідаційної процедури вимоги кредиторів за договорами страхування першої черги підлягають задоволенню в такому порядку:</a:t>
            </a:r>
          </a:p>
          <a:p>
            <a:pPr marL="0" indent="0" algn="just">
              <a:buNone/>
            </a:pPr>
            <a:r>
              <a:rPr lang="uk-UA" sz="2100" b="1" dirty="0" smtClean="0"/>
              <a:t> у першу чергу </a:t>
            </a:r>
            <a:r>
              <a:rPr lang="uk-UA" sz="2100" dirty="0" smtClean="0"/>
              <a:t>- вимоги за договорами особистого страхування, передбачені частиною восьмою цієї статті;</a:t>
            </a:r>
          </a:p>
          <a:p>
            <a:pPr marL="0" indent="0" algn="just">
              <a:buNone/>
            </a:pPr>
            <a:r>
              <a:rPr lang="uk-UA" sz="2100" b="1" dirty="0" smtClean="0"/>
              <a:t> у другу чергу </a:t>
            </a:r>
            <a:r>
              <a:rPr lang="uk-UA" sz="2100" dirty="0" smtClean="0"/>
              <a:t>- вимоги фізичних осіб за іншими договорами страхування, передбачені частиною восьмою цієї статті;</a:t>
            </a:r>
          </a:p>
          <a:p>
            <a:pPr marL="0" indent="0" algn="just">
              <a:buNone/>
            </a:pPr>
            <a:r>
              <a:rPr lang="uk-UA" sz="2100" b="1" dirty="0" smtClean="0"/>
              <a:t> у третю чергу </a:t>
            </a:r>
            <a:r>
              <a:rPr lang="uk-UA" sz="2100" dirty="0" smtClean="0"/>
              <a:t>- вимоги юридичних осіб за іншими договорами страхування, передбачені частиною восьмою цієї статті;</a:t>
            </a:r>
          </a:p>
          <a:p>
            <a:pPr marL="0" indent="0" algn="just">
              <a:buNone/>
            </a:pPr>
            <a:r>
              <a:rPr lang="uk-UA" sz="2100" b="1" dirty="0" smtClean="0"/>
              <a:t> у четверту чергу </a:t>
            </a:r>
            <a:r>
              <a:rPr lang="uk-UA" sz="2100" dirty="0" smtClean="0"/>
              <a:t>- вимоги за договорами особистого страхування, передбачені частиною сьомою цієї статті;</a:t>
            </a:r>
          </a:p>
          <a:p>
            <a:pPr marL="0" indent="0" algn="just">
              <a:buNone/>
            </a:pPr>
            <a:r>
              <a:rPr lang="uk-UA" sz="2100" b="1" dirty="0" smtClean="0"/>
              <a:t> у п’яту чергу </a:t>
            </a:r>
            <a:r>
              <a:rPr lang="uk-UA" sz="2100" dirty="0" smtClean="0"/>
              <a:t>- вимоги фізичних осіб за іншими договорами страхування, передбачені частиною сьомою цієї статті;</a:t>
            </a:r>
          </a:p>
          <a:p>
            <a:pPr marL="0" indent="0" algn="just">
              <a:buNone/>
            </a:pPr>
            <a:r>
              <a:rPr lang="uk-UA" sz="2100" b="1" dirty="0" smtClean="0"/>
              <a:t> у шосту чергу </a:t>
            </a:r>
            <a:r>
              <a:rPr lang="uk-UA" sz="2100" dirty="0" smtClean="0"/>
              <a:t>- вимоги юридичних осіб за іншими договорами страхування, передбачені частиною сьомою цієї статті.</a:t>
            </a:r>
          </a:p>
          <a:p>
            <a:pPr marL="0" indent="0" algn="ctr">
              <a:buNone/>
            </a:pPr>
            <a:endParaRPr lang="uk-UA" sz="2100" b="1" dirty="0" smtClean="0"/>
          </a:p>
          <a:p>
            <a:pPr marL="0" indent="0" algn="ctr">
              <a:buNone/>
            </a:pPr>
            <a:r>
              <a:rPr lang="uk-UA" sz="2100" b="1" dirty="0" smtClean="0"/>
              <a:t>У справах про банкрутство страховика мирова угода може бути затверджена господарським судом тільки після погашення заборгованості за вимогами кредиторів першої і другої черг, заборгованості за вимогами застрахованих осіб, </a:t>
            </a:r>
            <a:r>
              <a:rPr lang="uk-UA" sz="2100" b="1" dirty="0" err="1" smtClean="0"/>
              <a:t>вигодонабувачів</a:t>
            </a:r>
            <a:r>
              <a:rPr lang="uk-UA" sz="2100" b="1" dirty="0" smtClean="0"/>
              <a:t>, страхувальників за договорами обов’язкового страхування, а також вимогами, пов’язаними з відшкодуванням сум компенсаційних виплат і витрат у зв’язку із здійсненням компенсаційних виплат за договорами обов’язкового страхування</a:t>
            </a:r>
            <a:r>
              <a:rPr lang="ru-RU" sz="2100" b="1" dirty="0" smtClean="0"/>
              <a:t>.</a:t>
            </a:r>
            <a:endParaRPr lang="ru-RU" sz="2100" b="1" dirty="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345948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408712"/>
          </a:xfrm>
        </p:spPr>
        <p:txBody>
          <a:bodyPr>
            <a:normAutofit fontScale="92500" lnSpcReduction="10000"/>
          </a:bodyPr>
          <a:lstStyle/>
          <a:p>
            <a:pPr marL="0" indent="0" algn="ctr">
              <a:buNone/>
            </a:pPr>
            <a:r>
              <a:rPr lang="uk-UA" sz="2100" b="1" dirty="0"/>
              <a:t>При розгляді справ про банкрутство юридичних осіб, що є професійними учасниками фондового ринку та інститутами спільного інвестування, учасником провадження у справі про банкрутство визнається Національна комісія з цінних паперів та фондового ринку (НКЦПФР).</a:t>
            </a:r>
          </a:p>
          <a:p>
            <a:pPr marL="0" indent="0" algn="ctr">
              <a:buNone/>
            </a:pPr>
            <a:endParaRPr lang="uk-UA" sz="2100" b="1" dirty="0" smtClean="0"/>
          </a:p>
          <a:p>
            <a:pPr marL="0" indent="0" algn="ctr">
              <a:buNone/>
            </a:pPr>
            <a:r>
              <a:rPr lang="uk-UA" sz="2100" b="1" dirty="0" smtClean="0"/>
              <a:t>Розпорядник </a:t>
            </a:r>
            <a:r>
              <a:rPr lang="uk-UA" sz="2100" b="1" dirty="0"/>
              <a:t>майна професійного учасника фондового ринку та інститутів спільного інвестування повинен мати сертифікат, що видається НКЦПФР, на право здійснення професійної діяльності з цінними паперами в Україні на підприємствах, які мають відповідну ліцензію НКЦПФР.</a:t>
            </a:r>
          </a:p>
          <a:p>
            <a:pPr marL="0" indent="0" algn="ctr">
              <a:buNone/>
            </a:pPr>
            <a:endParaRPr lang="uk-UA" sz="2100" b="1" dirty="0" smtClean="0"/>
          </a:p>
          <a:p>
            <a:pPr marL="0" indent="0" algn="ctr">
              <a:buNone/>
            </a:pPr>
            <a:r>
              <a:rPr lang="uk-UA" sz="2100" b="1" dirty="0" smtClean="0"/>
              <a:t>Розпорядник </a:t>
            </a:r>
            <a:r>
              <a:rPr lang="uk-UA" sz="2100" b="1" dirty="0"/>
              <a:t>майна зобов’язаний у десятиденний строк з дня його призначення надіслати НКЦПФР та клієнтам такого професійного учасника фондового ринку та інститутів спільного інвестування повідомлення про порушення провадження у справі про банкрутство та призначення розпорядника майна. </a:t>
            </a:r>
          </a:p>
          <a:p>
            <a:pPr marL="0" indent="0" algn="ctr">
              <a:buNone/>
            </a:pPr>
            <a:endParaRPr lang="uk-UA" sz="2100" b="1" dirty="0" smtClean="0"/>
          </a:p>
          <a:p>
            <a:pPr marL="0" indent="0" algn="ctr">
              <a:buNone/>
            </a:pPr>
            <a:r>
              <a:rPr lang="uk-UA" sz="2100" b="1" dirty="0" smtClean="0"/>
              <a:t>З </a:t>
            </a:r>
            <a:r>
              <a:rPr lang="uk-UA" sz="2100" b="1" dirty="0"/>
              <a:t>дня введення господарським судом процедури санації боржника чи визнання професійного учасника фондового ринку та інститутів спільного інвестування банкрутом і відкриття ліквідаційної процедури цінні папери клієнтів підлягають поверненню клієнту, якщо інше не передбачено угодою керуючого санацією або ліквідатора з клієнтом.</a:t>
            </a:r>
          </a:p>
          <a:p>
            <a:pPr marL="0" indent="0" algn="ctr">
              <a:buNone/>
            </a:pPr>
            <a:endParaRPr lang="uk-UA" sz="2100"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164928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85000" lnSpcReduction="10000"/>
          </a:bodyPr>
          <a:lstStyle/>
          <a:p>
            <a:pPr marL="0" indent="0" algn="ctr">
              <a:buNone/>
            </a:pPr>
            <a:r>
              <a:rPr lang="uk-UA" sz="2100" b="1" dirty="0"/>
              <a:t>Підставою для визнання фізичної особи - підприємця банкрутом </a:t>
            </a:r>
            <a:r>
              <a:rPr lang="uk-UA" sz="2100" dirty="0"/>
              <a:t>є його нездатність задовольнити вимоги кредиторів за грошовими зобов’язаннями та/або виконати обов’язок із сплати обов’язкових платежів.</a:t>
            </a:r>
          </a:p>
          <a:p>
            <a:pPr marL="0" indent="0" algn="ctr">
              <a:buNone/>
            </a:pPr>
            <a:endParaRPr lang="uk-UA" sz="2100" b="1" dirty="0" smtClean="0"/>
          </a:p>
          <a:p>
            <a:pPr marL="0" indent="0" algn="ctr">
              <a:buNone/>
            </a:pPr>
            <a:r>
              <a:rPr lang="uk-UA" sz="2100" b="1" dirty="0" smtClean="0"/>
              <a:t>Заява </a:t>
            </a:r>
            <a:r>
              <a:rPr lang="uk-UA" sz="2100" b="1" dirty="0"/>
              <a:t>про порушення справи про банкрутство фізичної особи - підприємця </a:t>
            </a:r>
            <a:r>
              <a:rPr lang="uk-UA" sz="2100" dirty="0"/>
              <a:t>може бути подана в господарський суд фізичною особою - підприємцем, який є боржником, або його кредиторами.</a:t>
            </a:r>
          </a:p>
          <a:p>
            <a:pPr marL="0" indent="0" algn="ctr">
              <a:buNone/>
            </a:pPr>
            <a:endParaRPr lang="uk-UA" sz="2100" b="1" dirty="0" smtClean="0"/>
          </a:p>
          <a:p>
            <a:pPr marL="0" indent="0" algn="ctr">
              <a:buNone/>
            </a:pPr>
            <a:r>
              <a:rPr lang="uk-UA" sz="2100" b="1" dirty="0" smtClean="0"/>
              <a:t>До </a:t>
            </a:r>
            <a:r>
              <a:rPr lang="uk-UA" sz="2100" b="1" dirty="0"/>
              <a:t>заяви фізичної особи - підприємця про порушення справи про банкрутство може бути доданий план погашення його боргів, копії якого надсилаються кредиторам та іншим учасникам провадження у справі про банкрутство.</a:t>
            </a:r>
          </a:p>
          <a:p>
            <a:pPr marL="0" indent="0" algn="ctr">
              <a:buNone/>
            </a:pPr>
            <a:endParaRPr lang="uk-UA" sz="2100" b="1" dirty="0" smtClean="0"/>
          </a:p>
          <a:p>
            <a:pPr marL="0" indent="0" algn="ctr">
              <a:buNone/>
            </a:pPr>
            <a:r>
              <a:rPr lang="uk-UA" sz="2100" b="1" dirty="0" smtClean="0"/>
              <a:t>Якщо </a:t>
            </a:r>
            <a:r>
              <a:rPr lang="uk-UA" sz="2100" b="1" dirty="0"/>
              <a:t>відсутні заперечення кредиторів, господарський суд може затвердити план погашення боргів, що є підставою для зупинення провадження у справі про банкрутство на строк не більше трьох місяців.</a:t>
            </a:r>
          </a:p>
          <a:p>
            <a:pPr marL="0" indent="0" algn="ctr">
              <a:buNone/>
            </a:pPr>
            <a:endParaRPr lang="uk-UA" sz="2100" b="1" dirty="0" smtClean="0"/>
          </a:p>
          <a:p>
            <a:pPr marL="0" indent="0" algn="ctr">
              <a:buNone/>
            </a:pPr>
            <a:r>
              <a:rPr lang="uk-UA" sz="2100" b="1" dirty="0" smtClean="0"/>
              <a:t>План </a:t>
            </a:r>
            <a:r>
              <a:rPr lang="uk-UA" sz="2100" b="1" dirty="0"/>
              <a:t>погашення боргів повинен включати: </a:t>
            </a:r>
          </a:p>
          <a:p>
            <a:pPr marL="0" indent="0" algn="just">
              <a:buNone/>
            </a:pPr>
            <a:r>
              <a:rPr lang="uk-UA" sz="2100" dirty="0"/>
              <a:t>– строк його виконання;</a:t>
            </a:r>
          </a:p>
          <a:p>
            <a:pPr marL="0" indent="0" algn="just">
              <a:buNone/>
            </a:pPr>
            <a:r>
              <a:rPr lang="uk-UA" sz="2100" dirty="0"/>
              <a:t>– розмір суми, яка щомісяця залишається боржнику - фізичній особі - підприємцю та членам його сім’ї для споживання;</a:t>
            </a:r>
          </a:p>
          <a:p>
            <a:pPr marL="0" indent="0" algn="just">
              <a:buNone/>
            </a:pPr>
            <a:r>
              <a:rPr lang="uk-UA" sz="2100" dirty="0"/>
              <a:t>– розмір суми, яка буде щомісяця надаватися для погашення вимог кредиторів.</a:t>
            </a:r>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416969933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TotalTime>
  <Words>2245</Words>
  <Application>Microsoft Office PowerPoint</Application>
  <PresentationFormat>Экран (4:3)</PresentationFormat>
  <Paragraphs>151</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Тема Office</vt:lpstr>
      <vt:lpstr>1. Особливості банкрутства суб’єктів підприємницької діяльності, що мають суспільну, іншу цінність або особливий статус. 2. Особливості банкрутства сільськогосподарських підприємств. 3. Особливості банкрутства страховиків. 4. Особливості банкрутства професійних учасників ринку цінних паперів та інститутів спільного інвестування. 5. Особливості банкрутства фізичної особи – підприємця. 6. Особливості банкрутства фермерського господарства. 7. Особливості банкрутства державних підприємств та підприємств, у статутному капіталі яких частка державної власності перевищує 50 відсотків.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39</cp:revision>
  <dcterms:created xsi:type="dcterms:W3CDTF">2020-08-26T06:53:27Z</dcterms:created>
  <dcterms:modified xsi:type="dcterms:W3CDTF">2022-11-01T09:33:57Z</dcterms:modified>
</cp:coreProperties>
</file>