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66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58" r:id="rId12"/>
    <p:sldId id="259" r:id="rId13"/>
    <p:sldId id="262" r:id="rId14"/>
    <p:sldId id="265" r:id="rId15"/>
    <p:sldId id="277" r:id="rId16"/>
    <p:sldId id="278" r:id="rId17"/>
    <p:sldId id="287" r:id="rId18"/>
    <p:sldId id="276" r:id="rId19"/>
    <p:sldId id="260" r:id="rId20"/>
    <p:sldId id="261" r:id="rId21"/>
    <p:sldId id="282" r:id="rId22"/>
    <p:sldId id="283" r:id="rId23"/>
    <p:sldId id="284" r:id="rId24"/>
    <p:sldId id="290" r:id="rId25"/>
    <p:sldId id="291" r:id="rId26"/>
    <p:sldId id="292" r:id="rId27"/>
    <p:sldId id="293" r:id="rId28"/>
    <p:sldId id="294" r:id="rId29"/>
    <p:sldId id="286" r:id="rId30"/>
    <p:sldId id="288" r:id="rId31"/>
    <p:sldId id="289" r:id="rId32"/>
    <p:sldId id="296" r:id="rId33"/>
    <p:sldId id="29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2737-32AD-479D-A867-2F66E48FBB7C}" type="datetimeFigureOut">
              <a:rPr lang="ru-RU" smtClean="0"/>
              <a:t>17.09.2017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C171B-C3E3-4D8B-AE5B-138BF829B6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09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6CEB2-467A-4F54-9B7E-C91DFE417C4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16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ED26-54D6-46F3-B89F-58BAA9D8D17E}" type="datetimeFigureOut">
              <a:rPr lang="ru-RU" smtClean="0"/>
              <a:t>17.09.2017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0A42-5F8E-41F5-ADDA-C1FF88A111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ED26-54D6-46F3-B89F-58BAA9D8D17E}" type="datetimeFigureOut">
              <a:rPr lang="ru-RU" smtClean="0"/>
              <a:t>17.09.2017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0A42-5F8E-41F5-ADDA-C1FF88A111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ED26-54D6-46F3-B89F-58BAA9D8D17E}" type="datetimeFigureOut">
              <a:rPr lang="ru-RU" smtClean="0"/>
              <a:t>17.09.2017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0A42-5F8E-41F5-ADDA-C1FF88A111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ED26-54D6-46F3-B89F-58BAA9D8D17E}" type="datetimeFigureOut">
              <a:rPr lang="ru-RU" smtClean="0"/>
              <a:t>17.09.2017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0A42-5F8E-41F5-ADDA-C1FF88A111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ED26-54D6-46F3-B89F-58BAA9D8D17E}" type="datetimeFigureOut">
              <a:rPr lang="ru-RU" smtClean="0"/>
              <a:t>17.09.2017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0A42-5F8E-41F5-ADDA-C1FF88A111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ED26-54D6-46F3-B89F-58BAA9D8D17E}" type="datetimeFigureOut">
              <a:rPr lang="ru-RU" smtClean="0"/>
              <a:t>17.09.2017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0A42-5F8E-41F5-ADDA-C1FF88A111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ED26-54D6-46F3-B89F-58BAA9D8D17E}" type="datetimeFigureOut">
              <a:rPr lang="ru-RU" smtClean="0"/>
              <a:t>17.09.2017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0A42-5F8E-41F5-ADDA-C1FF88A111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ED26-54D6-46F3-B89F-58BAA9D8D17E}" type="datetimeFigureOut">
              <a:rPr lang="ru-RU" smtClean="0"/>
              <a:t>17.09.2017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0A42-5F8E-41F5-ADDA-C1FF88A111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ED26-54D6-46F3-B89F-58BAA9D8D17E}" type="datetimeFigureOut">
              <a:rPr lang="ru-RU" smtClean="0"/>
              <a:t>17.09.2017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0A42-5F8E-41F5-ADDA-C1FF88A111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ED26-54D6-46F3-B89F-58BAA9D8D17E}" type="datetimeFigureOut">
              <a:rPr lang="ru-RU" smtClean="0"/>
              <a:t>17.09.2017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0A42-5F8E-41F5-ADDA-C1FF88A1117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ED26-54D6-46F3-B89F-58BAA9D8D17E}" type="datetimeFigureOut">
              <a:rPr lang="ru-RU" smtClean="0"/>
              <a:t>17.09.2017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0A42-5F8E-41F5-ADDA-C1FF88A1117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88DED26-54D6-46F3-B89F-58BAA9D8D17E}" type="datetimeFigureOut">
              <a:rPr lang="ru-RU" smtClean="0"/>
              <a:t>17.09.2017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B070A42-5F8E-41F5-ADDA-C1FF88A1117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066856" cy="26061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4000" b="1" dirty="0" smtClean="0"/>
              <a:t>Лекція 3</a:t>
            </a:r>
            <a:br>
              <a:rPr lang="uk-UA" sz="4000" b="1" dirty="0" smtClean="0"/>
            </a:br>
            <a:r>
              <a:rPr lang="uk-UA" sz="4000" b="1" dirty="0"/>
              <a:t>Еволюція поглядів на сутність та структуру </a:t>
            </a:r>
            <a:r>
              <a:rPr lang="uk-UA" sz="4000" b="1" dirty="0" smtClean="0"/>
              <a:t>організації</a:t>
            </a:r>
            <a:r>
              <a:rPr lang="en-US" sz="4000" b="1" dirty="0" smtClean="0"/>
              <a:t>              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564" y="3501008"/>
            <a:ext cx="5317572" cy="1728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uk-UA" dirty="0" smtClean="0"/>
              <a:t>1. Хронологія </a:t>
            </a:r>
            <a:r>
              <a:rPr lang="uk-UA" dirty="0"/>
              <a:t>Теорії організацій</a:t>
            </a:r>
            <a:endParaRPr lang="uk-UA" dirty="0" smtClean="0"/>
          </a:p>
          <a:p>
            <a:pPr lvl="0"/>
            <a:r>
              <a:rPr lang="uk-UA" dirty="0" smtClean="0"/>
              <a:t>2. </a:t>
            </a:r>
            <a:r>
              <a:rPr lang="uk-UA" dirty="0"/>
              <a:t>Типи і види організаційних </a:t>
            </a:r>
            <a:r>
              <a:rPr lang="uk-UA" dirty="0" smtClean="0"/>
              <a:t>теорій</a:t>
            </a:r>
          </a:p>
          <a:p>
            <a:r>
              <a:rPr lang="uk-UA" dirty="0" smtClean="0"/>
              <a:t>3. Класична Теорія </a:t>
            </a:r>
            <a:r>
              <a:rPr lang="uk-UA" dirty="0" smtClean="0"/>
              <a:t>організацій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276782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доц. Онищенко О.А.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42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204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2800" b="1" dirty="0" smtClean="0"/>
              <a:t>Концепції теорії організацій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908720"/>
            <a:ext cx="4320479" cy="5472608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Теория </a:t>
            </a:r>
            <a:r>
              <a:rPr lang="ru-RU" sz="2000" dirty="0"/>
              <a:t>организационного потенциала Игоря Ансоффа</a:t>
            </a:r>
          </a:p>
          <a:p>
            <a:pPr lvl="0"/>
            <a:r>
              <a:rPr lang="ru-RU" sz="2000" dirty="0"/>
              <a:t>А Чандлер, Дж Томсон, П Лоуренс, Дж </a:t>
            </a:r>
            <a:r>
              <a:rPr lang="ru-RU" sz="2000" dirty="0" smtClean="0"/>
              <a:t>Лорш: влияние </a:t>
            </a:r>
            <a:r>
              <a:rPr lang="ru-RU" sz="2000" dirty="0"/>
              <a:t>внешней среды на </a:t>
            </a:r>
            <a:r>
              <a:rPr lang="ru-RU" sz="2000" dirty="0" smtClean="0"/>
              <a:t>организацию      </a:t>
            </a:r>
          </a:p>
          <a:p>
            <a:pPr lvl="0"/>
            <a:r>
              <a:rPr lang="ru-RU" sz="2000" dirty="0" smtClean="0"/>
              <a:t>Р</a:t>
            </a:r>
            <a:r>
              <a:rPr lang="ru-RU" sz="2000" dirty="0"/>
              <a:t>. Сайерт, Дж. Марч, Г. Саймон и модель «помойки»</a:t>
            </a:r>
          </a:p>
          <a:p>
            <a:pPr lvl="0"/>
            <a:r>
              <a:rPr lang="ru-RU" sz="2000" dirty="0"/>
              <a:t>Теория институтов и институциональных изменений Дугласа </a:t>
            </a:r>
            <a:r>
              <a:rPr lang="ru-RU" sz="2000" dirty="0" smtClean="0"/>
              <a:t>Норта</a:t>
            </a:r>
          </a:p>
          <a:p>
            <a:pPr lvl="0"/>
            <a:r>
              <a:rPr lang="ru-RU" sz="2000" dirty="0" smtClean="0"/>
              <a:t>Ресурсная </a:t>
            </a:r>
            <a:r>
              <a:rPr lang="ru-RU" sz="2000" dirty="0"/>
              <a:t>теория организации</a:t>
            </a:r>
          </a:p>
          <a:p>
            <a:pPr lvl="0"/>
            <a:r>
              <a:rPr lang="ru-RU" sz="2000" dirty="0"/>
              <a:t>Современные </a:t>
            </a:r>
            <a:r>
              <a:rPr lang="ru-RU" sz="2000" dirty="0" smtClean="0"/>
              <a:t>направления:  </a:t>
            </a:r>
            <a:r>
              <a:rPr lang="ru-RU" sz="2000" dirty="0"/>
              <a:t>Реинжиниринг; Концепция внутренних рынков </a:t>
            </a:r>
            <a:r>
              <a:rPr lang="ru-RU" sz="2000" dirty="0" smtClean="0"/>
              <a:t>корпораций; </a:t>
            </a:r>
            <a:r>
              <a:rPr lang="ru-RU" sz="2000" dirty="0"/>
              <a:t>Теория альянсов; Концепция «экологически осознанного руководства» </a:t>
            </a:r>
            <a:r>
              <a:rPr lang="ru-RU" sz="2000" dirty="0" smtClean="0"/>
              <a:t>предприятием</a:t>
            </a:r>
            <a:endParaRPr lang="ru-RU" sz="2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908720"/>
            <a:ext cx="4896544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Научное управление Ф. Тейлора</a:t>
            </a:r>
          </a:p>
          <a:p>
            <a:r>
              <a:rPr lang="ru-RU" sz="2000" dirty="0" smtClean="0"/>
              <a:t>Принципы организации А.Файоля</a:t>
            </a:r>
          </a:p>
          <a:p>
            <a:r>
              <a:rPr lang="ru-RU" sz="2000" dirty="0" smtClean="0"/>
              <a:t>Бюрократическая теория М. Вебера</a:t>
            </a:r>
          </a:p>
          <a:p>
            <a:r>
              <a:rPr lang="ru-RU" sz="2000" dirty="0" smtClean="0"/>
              <a:t>Всеобщая организационная наука – </a:t>
            </a:r>
            <a:r>
              <a:rPr lang="ru-RU" sz="2000" dirty="0"/>
              <a:t>Т</a:t>
            </a:r>
            <a:r>
              <a:rPr lang="ru-RU" sz="2000" dirty="0" smtClean="0"/>
              <a:t>ектология Александра Богданова</a:t>
            </a:r>
          </a:p>
          <a:p>
            <a:r>
              <a:rPr lang="ru-RU" sz="2000" dirty="0" smtClean="0"/>
              <a:t>Хоторнский эксперимент Э. Мэйо</a:t>
            </a:r>
          </a:p>
          <a:p>
            <a:r>
              <a:rPr lang="ru-RU" sz="2000" dirty="0" smtClean="0"/>
              <a:t>Целенаправленные организации Честера Барнарда</a:t>
            </a:r>
          </a:p>
          <a:p>
            <a:r>
              <a:rPr lang="ru-RU" sz="2000" dirty="0" smtClean="0"/>
              <a:t>Теория Х-У Дугласа Макгрегора</a:t>
            </a:r>
          </a:p>
          <a:p>
            <a:r>
              <a:rPr lang="ru-RU" sz="2000" dirty="0" smtClean="0"/>
              <a:t>Факторы эффективной организации Ренсиса Лайкерта</a:t>
            </a:r>
          </a:p>
          <a:p>
            <a:r>
              <a:rPr lang="ru-RU" sz="2000" dirty="0" smtClean="0"/>
              <a:t>Теория административного поведения Герберта Саймона</a:t>
            </a:r>
          </a:p>
          <a:p>
            <a:r>
              <a:rPr lang="ru-RU" sz="2000" dirty="0" smtClean="0"/>
              <a:t>Теория Гласиер</a:t>
            </a:r>
          </a:p>
          <a:p>
            <a:r>
              <a:rPr lang="ru-RU" sz="2000" dirty="0" smtClean="0"/>
              <a:t>«Структура-5» Генри Минтцберга</a:t>
            </a:r>
          </a:p>
        </p:txBody>
      </p:sp>
    </p:spTree>
    <p:extLst>
      <p:ext uri="{BB962C8B-B14F-4D97-AF65-F5344CB8AC3E}">
        <p14:creationId xmlns:p14="http://schemas.microsoft.com/office/powerpoint/2010/main" val="336969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0" y="303213"/>
            <a:ext cx="8673981" cy="643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99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 smtClean="0"/>
              <a:t>Ознаки класичної організаційної теорії:</a:t>
            </a:r>
          </a:p>
          <a:p>
            <a:pPr algn="ctr"/>
            <a:endParaRPr lang="uk-UA" sz="2400" b="1" u="sng" dirty="0" smtClean="0"/>
          </a:p>
          <a:p>
            <a:pPr marL="285750" indent="-285750">
              <a:buFontTx/>
              <a:buChar char="-"/>
            </a:pPr>
            <a:r>
              <a:rPr lang="uk-UA" sz="2400" dirty="0"/>
              <a:t>Вузький діапазон об'єктивних умов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Формальні характеристики, чітке визначення правил поведінки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Стабільність цілей, технологій управління, зовнішнього середовища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Основний принцип – робота (Ф.Тейлор)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В центрі уваги – організація в цілому (А.Файоль</a:t>
            </a:r>
            <a:r>
              <a:rPr lang="ru-RU" sz="2400" dirty="0" smtClean="0"/>
              <a:t>)</a:t>
            </a:r>
            <a:endParaRPr lang="uk-UA" sz="2400" dirty="0" smtClean="0"/>
          </a:p>
          <a:p>
            <a:pPr marL="285750" indent="-285750">
              <a:buFontTx/>
              <a:buChar char="-"/>
            </a:pPr>
            <a:r>
              <a:rPr lang="uk-UA" sz="2400" dirty="0" smtClean="0"/>
              <a:t>Детальна специфікація функцій відповідно до цілей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Групування робіт за секторами, відділами, підрозділами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Делегування повноважень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Чіткий розподіл обов'язків та відповідальності між конкретними виконавцями</a:t>
            </a:r>
          </a:p>
          <a:p>
            <a:r>
              <a:rPr lang="uk-UA" sz="2400" dirty="0" smtClean="0"/>
              <a:t>Сформульовані принципи організації, критерії формування організаційних структур та системи підрозділів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442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954787" cy="2471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 anchor="t">
            <a:normAutofit/>
          </a:bodyPr>
          <a:lstStyle/>
          <a:p>
            <a:r>
              <a:rPr lang="uk-UA" sz="3600" u="sng" dirty="0" smtClean="0"/>
              <a:t>Неокласична організаційна теорія  </a:t>
            </a:r>
            <a:endParaRPr lang="ru-RU" sz="36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268760"/>
            <a:ext cx="5544616" cy="3240360"/>
          </a:xfrm>
        </p:spPr>
        <p:txBody>
          <a:bodyPr>
            <a:noAutofit/>
          </a:bodyPr>
          <a:lstStyle/>
          <a:p>
            <a:r>
              <a:rPr lang="uk-UA" dirty="0" smtClean="0"/>
              <a:t>Головний елемент організації – </a:t>
            </a:r>
            <a:r>
              <a:rPr lang="uk-UA" b="1" dirty="0" smtClean="0"/>
              <a:t>людина (персонал)</a:t>
            </a:r>
            <a:endParaRPr lang="uk-UA" dirty="0" smtClean="0"/>
          </a:p>
          <a:p>
            <a:r>
              <a:rPr lang="uk-UA" dirty="0" smtClean="0"/>
              <a:t>Організація – система взаємопов'язаної </a:t>
            </a:r>
            <a:r>
              <a:rPr lang="uk-UA" dirty="0"/>
              <a:t>поведінки багатьох </a:t>
            </a:r>
            <a:r>
              <a:rPr lang="uk-UA" dirty="0" smtClean="0"/>
              <a:t>людей</a:t>
            </a:r>
          </a:p>
          <a:p>
            <a:r>
              <a:rPr lang="uk-UA" dirty="0" smtClean="0"/>
              <a:t>Враховується </a:t>
            </a:r>
            <a:r>
              <a:rPr lang="uk-UA" dirty="0"/>
              <a:t>нестабільність технологій, зовнішнього середовища, висока ступінь </a:t>
            </a:r>
            <a:r>
              <a:rPr lang="uk-UA" dirty="0" smtClean="0"/>
              <a:t>ризику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65313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Неокласичний підхід прагне підвищити ефективність організації на основі мотивації, особливостей групової поведінки, типів лідерства, участі, повноважень, владних відносин, визначення відповідальності і т. п.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6727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08" y="404664"/>
            <a:ext cx="8229600" cy="504056"/>
          </a:xfrm>
        </p:spPr>
        <p:txBody>
          <a:bodyPr>
            <a:noAutofit/>
          </a:bodyPr>
          <a:lstStyle/>
          <a:p>
            <a:r>
              <a:rPr lang="uk-UA" sz="2800" b="1" u="sng" dirty="0" smtClean="0"/>
              <a:t>Системна організаційна теорія</a:t>
            </a:r>
            <a:endParaRPr lang="uk-UA" sz="28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5364596" cy="1872208"/>
          </a:xfrm>
        </p:spPr>
        <p:txBody>
          <a:bodyPr>
            <a:noAutofit/>
          </a:bodyPr>
          <a:lstStyle/>
          <a:p>
            <a:r>
              <a:rPr lang="uk-UA" dirty="0" smtClean="0"/>
              <a:t>Організація і зовнішню середовище, в якому вона функціонує – одне ціле</a:t>
            </a:r>
          </a:p>
          <a:p>
            <a:r>
              <a:rPr lang="uk-UA" dirty="0" smtClean="0"/>
              <a:t>Рішення приймаються в умовах різноманітності інтересів усіх, хто залучений до процесу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42" y="885056"/>
            <a:ext cx="3599892" cy="239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1520" y="3284984"/>
            <a:ext cx="8712968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Виявляються точки напруги, проблеми</a:t>
            </a:r>
          </a:p>
          <a:p>
            <a:r>
              <a:rPr lang="uk-UA" dirty="0" smtClean="0"/>
              <a:t>Налагоджуються інформаційні потоки і цикли</a:t>
            </a:r>
          </a:p>
          <a:p>
            <a:r>
              <a:rPr lang="uk-UA" dirty="0" smtClean="0"/>
              <a:t>Передбачається самонастроювання: організація проектується як система, що здатна сама себе пізнавати</a:t>
            </a:r>
          </a:p>
          <a:p>
            <a:pPr marL="0" indent="0">
              <a:buFont typeface="Arial" pitchFamily="34" charset="0"/>
              <a:buNone/>
            </a:pPr>
            <a:r>
              <a:rPr lang="uk-UA" b="1" i="1" dirty="0" smtClean="0"/>
              <a:t>Системний підхід  </a:t>
            </a:r>
            <a:r>
              <a:rPr lang="uk-UA" dirty="0" smtClean="0"/>
              <a:t>враховує цілі організації; визначає підсистеми і основні області прийняття рішень; виявляє потреби в інформації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95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3325"/>
            <a:ext cx="6048672" cy="519336"/>
          </a:xfrm>
        </p:spPr>
        <p:txBody>
          <a:bodyPr>
            <a:normAutofit/>
          </a:bodyPr>
          <a:lstStyle/>
          <a:p>
            <a:pPr algn="ctr"/>
            <a:r>
              <a:rPr lang="uk-UA" sz="2800" b="1" u="sng" dirty="0" smtClean="0"/>
              <a:t>Ситуаційна організаційна теорія</a:t>
            </a:r>
            <a:endParaRPr lang="uk-UA" sz="28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6264696" cy="1584176"/>
          </a:xfrm>
        </p:spPr>
        <p:txBody>
          <a:bodyPr>
            <a:noAutofit/>
          </a:bodyPr>
          <a:lstStyle/>
          <a:p>
            <a:r>
              <a:rPr lang="uk-UA" sz="2200" dirty="0" smtClean="0"/>
              <a:t>Найкращий </a:t>
            </a:r>
            <a:r>
              <a:rPr lang="uk-UA" sz="2200" dirty="0"/>
              <a:t>спосіб побудови організацій залежить від </a:t>
            </a:r>
            <a:r>
              <a:rPr lang="uk-UA" sz="2200" dirty="0" smtClean="0"/>
              <a:t>ситуації – від внутрішніх </a:t>
            </a:r>
            <a:r>
              <a:rPr lang="uk-UA" sz="2200" dirty="0"/>
              <a:t>і зовнішніх обставин, в яких </a:t>
            </a:r>
            <a:r>
              <a:rPr lang="uk-UA" sz="2200" dirty="0" smtClean="0"/>
              <a:t>існує організація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b="1" u="sng" dirty="0" smtClean="0"/>
              <a:t>Ознаки теорії: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dirty="0" smtClean="0"/>
              <a:t>- розглядається </a:t>
            </a:r>
            <a:r>
              <a:rPr lang="uk-UA" sz="2200" dirty="0"/>
              <a:t>тільки як «рамкова» </a:t>
            </a:r>
            <a:r>
              <a:rPr lang="uk-UA" sz="2200" dirty="0" smtClean="0"/>
              <a:t>модель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6672"/>
            <a:ext cx="28575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72474" y="2852936"/>
            <a:ext cx="8641202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200" dirty="0" smtClean="0"/>
              <a:t>- підсистеми розглядаються як конфігурації невизначеностей</a:t>
            </a:r>
            <a:br>
              <a:rPr lang="uk-UA" sz="2200" dirty="0" smtClean="0"/>
            </a:br>
            <a:r>
              <a:rPr lang="uk-UA" sz="2200" dirty="0" smtClean="0"/>
              <a:t>- природа організації розуміється як багатоваріантна</a:t>
            </a:r>
            <a:br>
              <a:rPr lang="uk-UA" sz="2200" dirty="0" smtClean="0"/>
            </a:br>
            <a:r>
              <a:rPr lang="uk-UA" sz="2200" dirty="0" smtClean="0"/>
              <a:t>- враховується фаза розвитку організації</a:t>
            </a:r>
            <a:br>
              <a:rPr lang="uk-UA" sz="2200" dirty="0" smtClean="0"/>
            </a:br>
            <a:r>
              <a:rPr lang="uk-UA" sz="2200" dirty="0" smtClean="0"/>
              <a:t>- переважне значення отримує матричне управління і управління проектами</a:t>
            </a:r>
            <a:br>
              <a:rPr lang="uk-UA" sz="2200" dirty="0" smtClean="0"/>
            </a:br>
            <a:r>
              <a:rPr lang="uk-UA" sz="2200" dirty="0" smtClean="0"/>
              <a:t>Основний концептуальний принцип даної теорії – </a:t>
            </a:r>
            <a:r>
              <a:rPr lang="uk-UA" sz="2200" b="1" dirty="0" smtClean="0"/>
              <a:t>проект</a:t>
            </a:r>
            <a:r>
              <a:rPr lang="uk-UA" sz="2200" dirty="0" smtClean="0"/>
              <a:t>.</a:t>
            </a:r>
            <a:br>
              <a:rPr lang="uk-UA" sz="2200" dirty="0" smtClean="0"/>
            </a:br>
            <a:r>
              <a:rPr lang="uk-UA" sz="2200" b="1" dirty="0" smtClean="0"/>
              <a:t>Ситуаційний підхід </a:t>
            </a:r>
            <a:r>
              <a:rPr lang="uk-UA" sz="2200" dirty="0" smtClean="0"/>
              <a:t>прагне уникнути невиправданої напруги і стресових станів у виконавців. Увага концентрується не так на пошуку кращого способу дії, як на виявленні та виборі прийнятного, виходячи зі сформованих умов, варіанту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7225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6264696" cy="5193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u="sng" dirty="0"/>
              <a:t>Неомодернізаційна організаційна теорія</a:t>
            </a:r>
            <a:endParaRPr lang="ru-RU" sz="28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5842992" cy="2088232"/>
          </a:xfrm>
        </p:spPr>
        <p:txBody>
          <a:bodyPr>
            <a:normAutofit/>
          </a:bodyPr>
          <a:lstStyle/>
          <a:p>
            <a:r>
              <a:rPr lang="uk-UA" sz="2200" dirty="0" smtClean="0"/>
              <a:t>Моделює </a:t>
            </a:r>
            <a:r>
              <a:rPr lang="uk-UA" sz="2200" dirty="0"/>
              <a:t>ситуацію «</a:t>
            </a:r>
            <a:r>
              <a:rPr lang="uk-UA" sz="2200" dirty="0" smtClean="0"/>
              <a:t>організації </a:t>
            </a:r>
            <a:r>
              <a:rPr lang="uk-UA" sz="2200" dirty="0"/>
              <a:t>без структури», «</a:t>
            </a:r>
            <a:r>
              <a:rPr lang="uk-UA" sz="2200" dirty="0" smtClean="0"/>
              <a:t>горизонтальної організації»</a:t>
            </a:r>
          </a:p>
          <a:p>
            <a:r>
              <a:rPr lang="uk-UA" sz="2200" dirty="0" smtClean="0"/>
              <a:t>Нічого </a:t>
            </a:r>
            <a:r>
              <a:rPr lang="uk-UA" sz="2200" dirty="0"/>
              <a:t>не </a:t>
            </a:r>
            <a:r>
              <a:rPr lang="uk-UA" sz="2200" dirty="0" smtClean="0"/>
              <a:t>визначає </a:t>
            </a:r>
            <a:r>
              <a:rPr lang="uk-UA" sz="2200" dirty="0"/>
              <a:t>як єдино надійне </a:t>
            </a:r>
            <a:r>
              <a:rPr lang="uk-UA" sz="2200" dirty="0" smtClean="0"/>
              <a:t>та можливе</a:t>
            </a:r>
            <a:r>
              <a:rPr lang="uk-UA" sz="2200" dirty="0"/>
              <a:t/>
            </a:r>
            <a:br>
              <a:rPr lang="uk-UA" sz="2200" dirty="0"/>
            </a:br>
            <a:r>
              <a:rPr lang="uk-UA" sz="2200" b="1" u="sng" dirty="0" smtClean="0"/>
              <a:t>Ознаки теорії:</a:t>
            </a:r>
            <a:endParaRPr lang="ru-RU" sz="2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0688"/>
            <a:ext cx="272872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5536" y="3068960"/>
            <a:ext cx="8568952" cy="35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200" dirty="0" smtClean="0"/>
              <a:t>- організація як «постійно розморожена система»</a:t>
            </a:r>
            <a:br>
              <a:rPr lang="uk-UA" sz="2200" dirty="0" smtClean="0"/>
            </a:br>
            <a:r>
              <a:rPr lang="uk-UA" sz="2200" dirty="0" smtClean="0"/>
              <a:t>- для неї характерно приховане хвилювання, жодна процедура не перетворюється на рутину</a:t>
            </a:r>
            <a:br>
              <a:rPr lang="uk-UA" sz="2200" dirty="0" smtClean="0"/>
            </a:br>
            <a:r>
              <a:rPr lang="uk-UA" sz="2200" dirty="0" smtClean="0"/>
              <a:t>- інформація, що надходить ззовні обробляється не за заздалегідь встановленою формою, а спонтанно та самоорганізується в процесі</a:t>
            </a:r>
            <a:br>
              <a:rPr lang="uk-UA" sz="2200" dirty="0" smtClean="0"/>
            </a:br>
            <a:r>
              <a:rPr lang="uk-UA" sz="2200" dirty="0" smtClean="0"/>
              <a:t>Основний концептуальний управлінський принцип даної теорії – </a:t>
            </a:r>
            <a:r>
              <a:rPr lang="uk-UA" sz="2200" b="1" dirty="0" smtClean="0"/>
              <a:t>самоорганізація, розвиток персоналу.</a:t>
            </a:r>
          </a:p>
          <a:p>
            <a:r>
              <a:rPr lang="uk-UA" sz="2000" dirty="0" smtClean="0"/>
              <a:t>Організаційна структура відсутня в будь-якому явному вигляді, крім тимчасових творчих угод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688690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0" y="999892"/>
            <a:ext cx="2042350" cy="3104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3615" y="4102001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Фредерік Уінслоу </a:t>
            </a:r>
          </a:p>
          <a:p>
            <a:pPr algn="ctr"/>
            <a:r>
              <a:rPr lang="uk-UA" sz="1600" b="1" dirty="0" smtClean="0"/>
              <a:t>Тейлор</a:t>
            </a:r>
          </a:p>
          <a:p>
            <a:pPr algn="ctr"/>
            <a:r>
              <a:rPr lang="uk-UA" sz="1600" dirty="0" smtClean="0"/>
              <a:t>(1856-1915)</a:t>
            </a:r>
          </a:p>
          <a:p>
            <a:pPr algn="ctr"/>
            <a:endParaRPr lang="uk-UA" sz="1600" dirty="0"/>
          </a:p>
          <a:p>
            <a:pPr algn="ctr"/>
            <a:r>
              <a:rPr lang="uk-UA" sz="2400" b="1" dirty="0" smtClean="0"/>
              <a:t>Наукове управління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07604" y="47667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tx2"/>
                </a:solidFill>
              </a:rPr>
              <a:t>3. КЛАСИЧНА ОРГАНІЗАЦІЙНА ТЕОРІЯ </a:t>
            </a:r>
            <a:endParaRPr lang="ru-RU" sz="2800" b="1" dirty="0" smtClean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0" y="1064361"/>
            <a:ext cx="2083011" cy="303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83243" y="4106019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Анрі Файоль</a:t>
            </a:r>
          </a:p>
          <a:p>
            <a:pPr algn="ctr"/>
            <a:r>
              <a:rPr lang="uk-UA" sz="1600" dirty="0" smtClean="0"/>
              <a:t>(1841-1925)</a:t>
            </a:r>
          </a:p>
          <a:p>
            <a:pPr algn="ctr"/>
            <a:endParaRPr lang="uk-UA" sz="1600" dirty="0" smtClean="0"/>
          </a:p>
          <a:p>
            <a:pPr algn="ctr"/>
            <a:endParaRPr lang="uk-UA" sz="1600" dirty="0"/>
          </a:p>
          <a:p>
            <a:pPr algn="ctr"/>
            <a:r>
              <a:rPr lang="uk-UA" sz="2400" b="1" dirty="0" smtClean="0"/>
              <a:t>Принципи організації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21046" y="4102001"/>
            <a:ext cx="25255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Макс </a:t>
            </a:r>
            <a:r>
              <a:rPr lang="ru-RU" sz="1600" b="1" dirty="0" smtClean="0"/>
              <a:t>Вебер</a:t>
            </a:r>
          </a:p>
          <a:p>
            <a:pPr algn="ctr"/>
            <a:r>
              <a:rPr lang="uk-UA" sz="1600" dirty="0" smtClean="0"/>
              <a:t>(1864-1920)</a:t>
            </a:r>
          </a:p>
          <a:p>
            <a:pPr algn="ctr"/>
            <a:endParaRPr lang="uk-UA" sz="1600" dirty="0" smtClean="0"/>
          </a:p>
          <a:p>
            <a:pPr algn="ctr"/>
            <a:endParaRPr lang="uk-UA" sz="1600" dirty="0" smtClean="0"/>
          </a:p>
          <a:p>
            <a:pPr algn="ctr"/>
            <a:r>
              <a:rPr lang="uk-UA" sz="2400" b="1" dirty="0"/>
              <a:t>Бюрократична теорія 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62" y="1197772"/>
            <a:ext cx="2154495" cy="290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660232" y="4106019"/>
            <a:ext cx="21530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Александр Александрович </a:t>
            </a:r>
            <a:r>
              <a:rPr lang="ru-RU" sz="1600" b="1" dirty="0" smtClean="0"/>
              <a:t>Богданов</a:t>
            </a:r>
          </a:p>
          <a:p>
            <a:pPr algn="ctr"/>
            <a:r>
              <a:rPr lang="uk-UA" sz="1600" dirty="0" smtClean="0"/>
              <a:t>(1873-1928)</a:t>
            </a:r>
          </a:p>
          <a:p>
            <a:pPr algn="ctr"/>
            <a:r>
              <a:rPr lang="uk-UA" sz="2200" b="1" dirty="0"/>
              <a:t>Загальна організаційна наука – </a:t>
            </a:r>
            <a:r>
              <a:rPr lang="uk-UA" sz="2200" b="1" dirty="0" smtClean="0"/>
              <a:t>тектологія</a:t>
            </a:r>
            <a:endParaRPr lang="uk-UA" sz="2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57" y="1105054"/>
            <a:ext cx="2075578" cy="299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2092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0688"/>
            <a:ext cx="3217540" cy="489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3465" y="5547002"/>
            <a:ext cx="4139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Фредерік Уінслоу Тейлор</a:t>
            </a:r>
          </a:p>
          <a:p>
            <a:pPr algn="ctr"/>
            <a:r>
              <a:rPr lang="uk-UA" dirty="0" smtClean="0"/>
              <a:t>(1856-1915)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2236" y="662589"/>
            <a:ext cx="52398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dirty="0" smtClean="0"/>
              <a:t>3. Класична </a:t>
            </a:r>
            <a:r>
              <a:rPr lang="uk-UA" sz="2400" b="1" dirty="0"/>
              <a:t>Організаційна теорія </a:t>
            </a:r>
            <a:endParaRPr lang="ru-RU" sz="2400" b="1" dirty="0" smtClean="0"/>
          </a:p>
          <a:p>
            <a:r>
              <a:rPr lang="ru-RU" sz="2400" dirty="0" smtClean="0"/>
              <a:t>Американский </a:t>
            </a:r>
            <a:r>
              <a:rPr lang="ru-RU" sz="2400" dirty="0"/>
              <a:t>инженер, исследователь и организатор управления, основоположник научной </a:t>
            </a:r>
            <a:r>
              <a:rPr lang="ru-RU" sz="2400" dirty="0" smtClean="0"/>
              <a:t>организации труда и управления предприятиями -</a:t>
            </a:r>
            <a:r>
              <a:rPr lang="uk-UA" sz="2400" dirty="0" smtClean="0"/>
              <a:t> </a:t>
            </a:r>
            <a:r>
              <a:rPr lang="ru-RU" sz="2400" dirty="0"/>
              <a:t>«</a:t>
            </a:r>
            <a:r>
              <a:rPr lang="ru-RU" sz="2400" dirty="0" smtClean="0"/>
              <a:t>научного менеджмента» или школы </a:t>
            </a:r>
            <a:r>
              <a:rPr lang="ru-RU" sz="2400" dirty="0"/>
              <a:t>«научного управления</a:t>
            </a:r>
            <a:r>
              <a:rPr lang="ru-RU" sz="2400" dirty="0" smtClean="0"/>
              <a:t>».</a:t>
            </a:r>
          </a:p>
          <a:p>
            <a:r>
              <a:rPr lang="ru-RU" sz="2400" b="1" dirty="0" smtClean="0"/>
              <a:t>Исследования: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Процесс разделения труда и специализации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Распределение ответственности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Обоснование функциональной структуры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271523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6633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Научное управление (Ф. Тейлор</a:t>
            </a:r>
            <a:r>
              <a:rPr lang="ru-RU" sz="32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6048672" cy="2695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Работа может </a:t>
            </a:r>
            <a:r>
              <a:rPr lang="ru-RU" dirty="0"/>
              <a:t>и должна изучаться с помощью научных </a:t>
            </a:r>
            <a:r>
              <a:rPr lang="ru-RU" dirty="0" smtClean="0"/>
              <a:t>методов.</a:t>
            </a:r>
          </a:p>
          <a:p>
            <a:pPr marL="0" indent="0">
              <a:buNone/>
            </a:pPr>
            <a:r>
              <a:rPr lang="ru-RU" dirty="0" smtClean="0"/>
              <a:t>Основа </a:t>
            </a:r>
            <a:r>
              <a:rPr lang="ru-RU" dirty="0"/>
              <a:t>определения наилучшего способа организации </a:t>
            </a:r>
            <a:r>
              <a:rPr lang="ru-RU" dirty="0" smtClean="0"/>
              <a:t>работы – объективный </a:t>
            </a:r>
            <a:r>
              <a:rPr lang="ru-RU" dirty="0"/>
              <a:t>анализ фактов и данных, собранных на рабочем месте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u="sng" dirty="0"/>
              <a:t>Сущность научного управления </a:t>
            </a:r>
            <a:r>
              <a:rPr lang="ru-RU" b="1" u="sng" dirty="0" smtClean="0"/>
              <a:t>: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0" name="Picture 2" descr="V:\Оксана\Работа\Теория организаций\руководитель вс параз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47" y="980728"/>
            <a:ext cx="2921565" cy="2794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79853" y="3573016"/>
            <a:ext cx="8443664" cy="28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Вместо волевых решений - научное обоснование</a:t>
            </a:r>
          </a:p>
          <a:p>
            <a:r>
              <a:rPr lang="ru-RU" dirty="0"/>
              <a:t>С</a:t>
            </a:r>
            <a:r>
              <a:rPr lang="ru-RU" dirty="0" smtClean="0"/>
              <a:t> помощью определенных критериев отбирать, а затем обучать, образовывать и развивать рабочую силу</a:t>
            </a:r>
          </a:p>
          <a:p>
            <a:r>
              <a:rPr lang="ru-RU" dirty="0"/>
              <a:t>Т</a:t>
            </a:r>
            <a:r>
              <a:rPr lang="ru-RU" dirty="0" smtClean="0"/>
              <a:t>есно сотрудничать с людьми, обеспечивая выполнение работы в соответствии с принципами науки</a:t>
            </a:r>
          </a:p>
          <a:p>
            <a:r>
              <a:rPr lang="ru-RU" dirty="0" smtClean="0"/>
              <a:t>Обоснованное разделение труда и ответственности между руководителем и работниками</a:t>
            </a:r>
          </a:p>
        </p:txBody>
      </p:sp>
    </p:spTree>
    <p:extLst>
      <p:ext uri="{BB962C8B-B14F-4D97-AF65-F5344CB8AC3E}">
        <p14:creationId xmlns:p14="http://schemas.microsoft.com/office/powerpoint/2010/main" val="46027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76864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229600" cy="663352"/>
          </a:xfrm>
        </p:spPr>
        <p:txBody>
          <a:bodyPr anchor="t"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. </a:t>
            </a:r>
            <a:r>
              <a:rPr lang="uk-UA" sz="2800" b="1" dirty="0" smtClean="0">
                <a:solidFill>
                  <a:srgbClr val="FF0000"/>
                </a:solidFill>
              </a:rPr>
              <a:t>ХРОНОЛОГІЯ ТЕОРІЇ ОРГАНІЗАЦІЙ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89654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u="sng" dirty="0" smtClean="0">
                <a:solidFill>
                  <a:schemeClr val="tx2"/>
                </a:solidFill>
              </a:rPr>
              <a:t>Основні пам'ятники теорії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500 до н.е. Сунь Цзи "Мистецтво війни"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400 до н.е. Сократ – універсальність управління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370 до н.е. Ксенофонт – переваги поділу праці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360 до н.е. Аристотель – "Політика"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770 н.е. Абу Юсуф – "Книга про земельні податки"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1377 Мусул Ібн Халдун –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"Вступ до історії"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1513 Макіавеллі </a:t>
            </a:r>
            <a:r>
              <a:rPr lang="en-US" dirty="0" smtClean="0">
                <a:solidFill>
                  <a:schemeClr val="tx2"/>
                </a:solidFill>
              </a:rPr>
              <a:t>– </a:t>
            </a:r>
            <a:r>
              <a:rPr lang="uk-UA" dirty="0" smtClean="0">
                <a:solidFill>
                  <a:schemeClr val="tx2"/>
                </a:solidFill>
              </a:rPr>
              <a:t> "Міркування": принцип єдності влади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1532 Макіавеллі </a:t>
            </a:r>
            <a:r>
              <a:rPr lang="en-US" dirty="0" smtClean="0">
                <a:solidFill>
                  <a:schemeClr val="tx2"/>
                </a:solidFill>
              </a:rPr>
              <a:t>– </a:t>
            </a:r>
            <a:r>
              <a:rPr lang="uk-UA" dirty="0" smtClean="0">
                <a:solidFill>
                  <a:schemeClr val="tx2"/>
                </a:solidFill>
              </a:rPr>
              <a:t> поради потенційним лідерам "Правитель"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1776 Адам Сміт – </a:t>
            </a:r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uk-UA" dirty="0" smtClean="0">
                <a:solidFill>
                  <a:schemeClr val="tx2"/>
                </a:solidFill>
              </a:rPr>
              <a:t>Добробут націй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  <a:endParaRPr lang="uk-UA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1813 Роберт Оуен – "Звернення до керуючих мануфактурами"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1855 Даніель Маккален – шість основних принципів управління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chemeClr val="tx2"/>
                </a:solidFill>
              </a:rPr>
              <a:t>1885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Генрі Меткалф –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"Витрати виробництва і управління цехами, приватне і державне"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877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09" y="980728"/>
            <a:ext cx="3631465" cy="3958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04" y="476672"/>
            <a:ext cx="8219256" cy="2319536"/>
          </a:xfrm>
        </p:spPr>
        <p:txBody>
          <a:bodyPr anchor="t">
            <a:normAutofit fontScale="90000"/>
          </a:bodyPr>
          <a:lstStyle/>
          <a:p>
            <a:pPr marL="0" indent="0"/>
            <a:r>
              <a:rPr lang="ru-RU" sz="3100" b="1" u="sng" dirty="0"/>
              <a:t>Главная идея научного управления: </a:t>
            </a:r>
            <a:br>
              <a:rPr lang="ru-RU" sz="3100" b="1" u="sng" dirty="0"/>
            </a:br>
            <a:r>
              <a:rPr lang="ru-RU" sz="3100" dirty="0"/>
              <a:t>Для каждого вида деятельности человека вырабатывается теоретическое обоснование, а затем осуществляется его обучение, в ходе которого он приобретает необходимые навыки </a:t>
            </a:r>
            <a:r>
              <a:rPr lang="ru-RU" sz="3100" dirty="0" smtClean="0"/>
              <a:t>работы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145629"/>
            <a:ext cx="612264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/>
              <a:t>Посредством более эффективной организации труда общий объем благ  увеличивается, при этом доля и доходы каждого участника также увеличиваются без сокращения доли других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3942" y="5013176"/>
            <a:ext cx="8219256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/>
              <a:t>«Умственная революция» по Тейлору </a:t>
            </a:r>
            <a:r>
              <a:rPr lang="ru-RU" sz="2700" dirty="0" smtClean="0"/>
              <a:t>– создание атмосферы взаимопонимания руководителей и рабочих на почве удовлетворения общих интересов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12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121992"/>
              </p:ext>
            </p:extLst>
          </p:nvPr>
        </p:nvGraphicFramePr>
        <p:xfrm>
          <a:off x="35497" y="980728"/>
          <a:ext cx="9106124" cy="510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500"/>
                <a:gridCol w="1951313"/>
                <a:gridCol w="1879041"/>
                <a:gridCol w="1879041"/>
                <a:gridCol w="1662229"/>
              </a:tblGrid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Разделение планирования работ и их выполнения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Функциональное руководство группой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Исследование движения во времени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Премиальная система заработной платы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Отбор </a:t>
                      </a:r>
                      <a:r>
                        <a:rPr lang="ru-RU" sz="1600" i="1" kern="12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обучение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71506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Разделение двух функций базируется на специализации труда рабочих и руководителей.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ациональный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подход к формированию иерархии управления: на каждом уровне происходит специализация функций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Деление работы таким образом, чтобы каждый работник имел столько функций, сколько он может выполнить. Функции руководителя сводятся к деятельности по планированию и по управлению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наилучшего пути выполнения задания; 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стандартного времени его выполнения. </a:t>
                      </a:r>
                    </a:p>
                    <a:p>
                      <a:pPr algn="l"/>
                      <a:r>
                        <a:rPr lang="ru-RU" sz="1600" dirty="0" smtClean="0"/>
                        <a:t>Взаимосвязь между исследованием движения и временем настолько тесна, что отделить одно от другого невозможно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Дифференциальная сдельная оплата труда. Рабочие должны получать заработную плату пропорционально своему вкладу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сдельную оплату). Рабочие, производящие больше дневной нормы, должны получать большую оплату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Важнейшая задача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руководителя - отбор людей, способных отвечать требованиям работы, а затем их обучение, с тем чтобы они могли выполнять работу, как предписано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33265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Концепция Тейлора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7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585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8462" y="332267"/>
            <a:ext cx="5462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400" b="1" dirty="0">
                <a:solidFill>
                  <a:srgbClr val="C00000"/>
                </a:solidFill>
              </a:rPr>
              <a:t>Принципи організації Анрі </a:t>
            </a:r>
            <a:r>
              <a:rPr lang="uk-UA" sz="2400" b="1" dirty="0" smtClean="0">
                <a:solidFill>
                  <a:srgbClr val="C00000"/>
                </a:solidFill>
              </a:rPr>
              <a:t>Файоля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V:\Оксана\Работа\Теория организаций\принципі файол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1420"/>
            <a:ext cx="8424936" cy="356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353" y="857445"/>
            <a:ext cx="6336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Основатель классической школы управления. По мнению американцев – отец менеджмента</a:t>
            </a:r>
          </a:p>
          <a:p>
            <a:r>
              <a:rPr lang="ru-RU" sz="2200" dirty="0"/>
              <a:t>Разработал общий подход к анализу деятельности администрации и сформулировал некоторые, строго обязательные принципы управления.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1131"/>
            <a:ext cx="1800200" cy="259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7733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856984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/>
              <a:t>Структурные принципы </a:t>
            </a:r>
            <a:r>
              <a:rPr lang="ru-RU" sz="2000" b="1" dirty="0" smtClean="0"/>
              <a:t> </a:t>
            </a:r>
            <a:r>
              <a:rPr lang="ru-RU" sz="2000" dirty="0" smtClean="0"/>
              <a:t>- основа  </a:t>
            </a:r>
            <a:r>
              <a:rPr lang="ru-RU" sz="2000" dirty="0"/>
              <a:t>создания системы взаимосвязанных задач, прав и ответственности: дробление задач на более мелкие подзадачи, распределение их по подразделениям, назначение руководителя каждого подразделения и передачу ему прав и ответственности, соединение подразделений цепью целевых команд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988840"/>
            <a:ext cx="8856984" cy="46166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100" b="1" dirty="0" smtClean="0"/>
              <a:t>Принцип разделения труда. </a:t>
            </a:r>
            <a:r>
              <a:rPr lang="ru-RU" sz="2100" dirty="0" smtClean="0"/>
              <a:t>Разделение и специализация труда естественный способ произвести больше продукции с лучшими качественными характеристиками, прилагая те же усилия</a:t>
            </a:r>
          </a:p>
          <a:p>
            <a:pPr marL="342900" indent="-342900">
              <a:buAutoNum type="arabicPeriod"/>
            </a:pPr>
            <a:r>
              <a:rPr lang="ru-RU" sz="2100" b="1" dirty="0" smtClean="0"/>
              <a:t>Принцип единства цели и руководства</a:t>
            </a:r>
            <a:r>
              <a:rPr lang="ru-RU" sz="2100" dirty="0" smtClean="0"/>
              <a:t>. Виды работ, которые появляются в результате разделения труда, должны быть скоординированы и направлены к единой цели. Деятельность, имеющая общую цель, должна производиться по единому плану и управляться одним руководителем (процесс департаментализации)</a:t>
            </a:r>
          </a:p>
          <a:p>
            <a:pPr marL="342900" indent="-342900">
              <a:buAutoNum type="arabicPeriod"/>
            </a:pPr>
            <a:r>
              <a:rPr lang="ru-RU" sz="2100" b="1" dirty="0" smtClean="0"/>
              <a:t>Принцип соотношения централизации и децентрализации. </a:t>
            </a:r>
            <a:r>
              <a:rPr lang="ru-RU" sz="2100" dirty="0" smtClean="0"/>
              <a:t>Для каждой ситуации существует оптимальный баланс между централизацией и децентрализацией, который нельзя определить без учета способностей руководителя, который координирует деятельность департаментов (отделов).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892861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856984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100" b="1" dirty="0"/>
              <a:t>4. Принцип власти и ответственности. </a:t>
            </a:r>
            <a:r>
              <a:rPr lang="ru-RU" sz="2100" dirty="0" smtClean="0"/>
              <a:t>Должна </a:t>
            </a:r>
            <a:r>
              <a:rPr lang="ru-RU" sz="2100" dirty="0"/>
              <a:t>существовать связь между ответственностью руководителя и </a:t>
            </a:r>
            <a:r>
              <a:rPr lang="ru-RU" sz="2100" dirty="0" smtClean="0"/>
              <a:t>властью</a:t>
            </a:r>
            <a:r>
              <a:rPr lang="ru-RU" sz="2100" dirty="0"/>
              <a:t>, которой он наделен. Желательная связь </a:t>
            </a:r>
            <a:r>
              <a:rPr lang="ru-RU" sz="2100" dirty="0" smtClean="0"/>
              <a:t>- равенство </a:t>
            </a:r>
            <a:r>
              <a:rPr lang="ru-RU" sz="2100" dirty="0"/>
              <a:t>этих двух факторов. </a:t>
            </a:r>
            <a:endParaRPr lang="ru-RU" sz="2100" dirty="0" smtClean="0"/>
          </a:p>
          <a:p>
            <a:r>
              <a:rPr lang="ru-RU" sz="2100" b="1" dirty="0" smtClean="0"/>
              <a:t>5</a:t>
            </a:r>
            <a:r>
              <a:rPr lang="ru-RU" sz="2100" b="1" dirty="0"/>
              <a:t>. Принцип цепи. </a:t>
            </a:r>
            <a:r>
              <a:rPr lang="ru-RU" sz="2100" dirty="0" smtClean="0"/>
              <a:t>Создание </a:t>
            </a:r>
            <a:r>
              <a:rPr lang="ru-RU" sz="2100" dirty="0"/>
              <a:t>соподчиненной цепи руководителей от высших звеньев управления до низших уровней. </a:t>
            </a:r>
            <a:endParaRPr lang="ru-RU" sz="2100" dirty="0" smtClean="0"/>
          </a:p>
          <a:p>
            <a:r>
              <a:rPr lang="ru-RU" sz="2100" dirty="0" smtClean="0"/>
              <a:t>Цепь </a:t>
            </a:r>
            <a:r>
              <a:rPr lang="ru-RU" sz="2100" dirty="0"/>
              <a:t>– это путь для вертикальных связей в организации. </a:t>
            </a:r>
            <a:endParaRPr lang="ru-RU" sz="2100" dirty="0" smtClean="0"/>
          </a:p>
          <a:p>
            <a:r>
              <a:rPr lang="ru-RU" sz="2100" dirty="0" smtClean="0"/>
              <a:t>Все </a:t>
            </a:r>
            <a:r>
              <a:rPr lang="ru-RU" sz="2100" dirty="0"/>
              <a:t>связи от низшего уровня должны пройти через каждого руководителя в цепи команд. </a:t>
            </a:r>
            <a:r>
              <a:rPr lang="ru-RU" sz="2100" dirty="0" smtClean="0"/>
              <a:t>Связи</a:t>
            </a:r>
            <a:r>
              <a:rPr lang="ru-RU" sz="2100" dirty="0"/>
              <a:t>, идущие сверху, должны пройти через каждую подчиненную единицу, прежде чем они достигнут должного уровня. </a:t>
            </a:r>
            <a:endParaRPr lang="ru-RU" sz="2100" dirty="0" smtClean="0"/>
          </a:p>
          <a:p>
            <a:r>
              <a:rPr lang="ru-RU" sz="2100" b="1" dirty="0" smtClean="0"/>
              <a:t>Цепь результативна при условиях: </a:t>
            </a:r>
          </a:p>
          <a:p>
            <a:pPr marL="457200" indent="-457200">
              <a:buAutoNum type="arabicParenR"/>
            </a:pPr>
            <a:r>
              <a:rPr lang="ru-RU" sz="2100" dirty="0" smtClean="0"/>
              <a:t>задания </a:t>
            </a:r>
            <a:r>
              <a:rPr lang="ru-RU" sz="2100" dirty="0"/>
              <a:t>однозначно определены; </a:t>
            </a:r>
            <a:endParaRPr lang="ru-RU" sz="2100" dirty="0" smtClean="0"/>
          </a:p>
          <a:p>
            <a:pPr marL="457200" indent="-457200">
              <a:buAutoNum type="arabicParenR"/>
            </a:pPr>
            <a:r>
              <a:rPr lang="ru-RU" sz="2100" dirty="0" smtClean="0"/>
              <a:t>деятельность </a:t>
            </a:r>
            <a:r>
              <a:rPr lang="ru-RU" sz="2100" dirty="0"/>
              <a:t>департаментов основывается на четко </a:t>
            </a:r>
            <a:r>
              <a:rPr lang="ru-RU" sz="2100" dirty="0" smtClean="0"/>
              <a:t>определенных </a:t>
            </a:r>
            <a:r>
              <a:rPr lang="ru-RU" sz="2100" dirty="0"/>
              <a:t>критериях; </a:t>
            </a:r>
            <a:endParaRPr lang="ru-RU" sz="2100" dirty="0" smtClean="0"/>
          </a:p>
          <a:p>
            <a:pPr marL="457200" indent="-457200">
              <a:buAutoNum type="arabicParenR"/>
            </a:pPr>
            <a:r>
              <a:rPr lang="ru-RU" sz="2100" dirty="0" smtClean="0"/>
              <a:t>полномочия </a:t>
            </a:r>
            <a:r>
              <a:rPr lang="ru-RU" sz="2100" dirty="0"/>
              <a:t>специально передаются на нижестоящие уровни управления. </a:t>
            </a:r>
            <a:endParaRPr lang="ru-RU" sz="2100" dirty="0" smtClean="0"/>
          </a:p>
          <a:p>
            <a:r>
              <a:rPr lang="ru-RU" sz="2100" dirty="0" smtClean="0"/>
              <a:t>В </a:t>
            </a:r>
            <a:r>
              <a:rPr lang="ru-RU" sz="2100" dirty="0"/>
              <a:t>то же время необходимо учитывать возможность существования горизонтальных </a:t>
            </a:r>
            <a:r>
              <a:rPr lang="ru-RU" sz="2100" dirty="0" smtClean="0"/>
              <a:t>связей (сослуживцы </a:t>
            </a:r>
            <a:r>
              <a:rPr lang="ru-RU" sz="2100" dirty="0"/>
              <a:t>на том же уровне </a:t>
            </a:r>
            <a:r>
              <a:rPr lang="ru-RU" sz="2100" dirty="0" smtClean="0"/>
              <a:t>организации)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056761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96987"/>
            <a:ext cx="864096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u="sng" dirty="0" smtClean="0"/>
              <a:t>Принципы </a:t>
            </a:r>
            <a:r>
              <a:rPr lang="ru-RU" sz="2200" b="1" u="sng" dirty="0"/>
              <a:t>процесса </a:t>
            </a:r>
            <a:r>
              <a:rPr lang="ru-RU" sz="2200" dirty="0"/>
              <a:t>сосредоточены на действиях руководителей, </a:t>
            </a:r>
            <a:r>
              <a:rPr lang="ru-RU" sz="2200" dirty="0" smtClean="0"/>
              <a:t>особенно при их общении с </a:t>
            </a:r>
            <a:r>
              <a:rPr lang="ru-RU" sz="2200" dirty="0"/>
              <a:t>подчиненными. Справедливость руководителей - основной фактор побуждения </a:t>
            </a:r>
            <a:r>
              <a:rPr lang="ru-RU" sz="2200" dirty="0" smtClean="0"/>
              <a:t>работников </a:t>
            </a:r>
            <a:r>
              <a:rPr lang="ru-RU" sz="2200" dirty="0"/>
              <a:t>к добросовестному выполнению своих задач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3774" y="2060848"/>
            <a:ext cx="8640960" cy="38779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/>
              <a:t>6</a:t>
            </a:r>
            <a:r>
              <a:rPr lang="ru-RU" sz="2200" dirty="0" smtClean="0"/>
              <a:t>. </a:t>
            </a:r>
            <a:r>
              <a:rPr lang="ru-RU" sz="2200" b="1" dirty="0" smtClean="0"/>
              <a:t>Принцип </a:t>
            </a:r>
            <a:r>
              <a:rPr lang="ru-RU" sz="2200" b="1" dirty="0"/>
              <a:t>справедливости </a:t>
            </a:r>
            <a:r>
              <a:rPr lang="ru-RU" sz="2200" b="1" dirty="0" smtClean="0"/>
              <a:t>– </a:t>
            </a:r>
            <a:r>
              <a:rPr lang="ru-RU" sz="2400" dirty="0" smtClean="0"/>
              <a:t>справедливое </a:t>
            </a:r>
            <a:r>
              <a:rPr lang="ru-RU" sz="2400" dirty="0"/>
              <a:t>проведение в жизнь </a:t>
            </a:r>
            <a:r>
              <a:rPr lang="ru-RU" sz="2400" dirty="0" smtClean="0"/>
              <a:t>всех правил </a:t>
            </a:r>
            <a:r>
              <a:rPr lang="ru-RU" sz="2400" dirty="0"/>
              <a:t>и </a:t>
            </a:r>
            <a:r>
              <a:rPr lang="ru-RU" sz="2400" dirty="0" smtClean="0"/>
              <a:t>соглашений, также </a:t>
            </a:r>
            <a:r>
              <a:rPr lang="ru-RU" sz="2200" dirty="0" smtClean="0"/>
              <a:t>отражен в </a:t>
            </a:r>
            <a:r>
              <a:rPr lang="ru-RU" sz="2200" dirty="0"/>
              <a:t>справедливом </a:t>
            </a:r>
            <a:r>
              <a:rPr lang="ru-RU" sz="2200" dirty="0" smtClean="0"/>
              <a:t>вознаграждении: оплата </a:t>
            </a:r>
            <a:r>
              <a:rPr lang="ru-RU" sz="2200" dirty="0"/>
              <a:t>труда и оклад должны соответствовать объему и качеству выполненной работы. </a:t>
            </a:r>
          </a:p>
          <a:p>
            <a:r>
              <a:rPr lang="ru-RU" sz="2200" dirty="0" smtClean="0"/>
              <a:t>7. </a:t>
            </a:r>
            <a:r>
              <a:rPr lang="ru-RU" sz="2200" b="1" dirty="0" smtClean="0"/>
              <a:t>Принцип </a:t>
            </a:r>
            <a:r>
              <a:rPr lang="ru-RU" sz="2200" b="1" dirty="0"/>
              <a:t>дисциплины </a:t>
            </a:r>
            <a:r>
              <a:rPr lang="ru-RU" sz="2200" b="1" dirty="0" smtClean="0"/>
              <a:t>– </a:t>
            </a:r>
            <a:r>
              <a:rPr lang="ru-RU" sz="2200" dirty="0" smtClean="0"/>
              <a:t>выполнение </a:t>
            </a:r>
            <a:r>
              <a:rPr lang="ru-RU" sz="2200" dirty="0"/>
              <a:t>условий соглашения между рабочими и руководством, применение санкций к нарушителям </a:t>
            </a:r>
            <a:r>
              <a:rPr lang="ru-RU" sz="2200" dirty="0" smtClean="0"/>
              <a:t>дисциплины. Применение </a:t>
            </a:r>
            <a:r>
              <a:rPr lang="ru-RU" sz="2200" dirty="0"/>
              <a:t>санкций должно осуществляться в соответствии с принципом справедливости и подчинения личных интересов общим. Это означает, что в конфликтных ситуациях общие интересы должны превалировать над интересами индивидуума. </a:t>
            </a:r>
          </a:p>
        </p:txBody>
      </p:sp>
    </p:spTree>
    <p:extLst>
      <p:ext uri="{BB962C8B-B14F-4D97-AF65-F5344CB8AC3E}">
        <p14:creationId xmlns:p14="http://schemas.microsoft.com/office/powerpoint/2010/main" val="1776251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847467" cy="6232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100" b="1" dirty="0"/>
              <a:t>8. Вознаграждение </a:t>
            </a:r>
            <a:r>
              <a:rPr lang="ru-RU" sz="2100" b="1" dirty="0" smtClean="0"/>
              <a:t>персонала </a:t>
            </a:r>
            <a:r>
              <a:rPr lang="ru-RU" sz="2100" dirty="0" smtClean="0"/>
              <a:t>– получение </a:t>
            </a:r>
            <a:r>
              <a:rPr lang="ru-RU" sz="2100" dirty="0"/>
              <a:t>работниками справедливого вознаграждения на </a:t>
            </a:r>
            <a:r>
              <a:rPr lang="ru-RU" sz="2100" dirty="0" smtClean="0"/>
              <a:t>работу. </a:t>
            </a:r>
          </a:p>
          <a:p>
            <a:r>
              <a:rPr lang="ru-RU" sz="2100" dirty="0" smtClean="0"/>
              <a:t>Вознаграждение (оплата) должна </a:t>
            </a:r>
            <a:r>
              <a:rPr lang="ru-RU" sz="2100" dirty="0"/>
              <a:t>быть справедливой </a:t>
            </a:r>
            <a:r>
              <a:rPr lang="ru-RU" sz="2100" dirty="0" smtClean="0"/>
              <a:t>и </a:t>
            </a:r>
            <a:r>
              <a:rPr lang="ru-RU" sz="2100" dirty="0"/>
              <a:t>удовлетворять </a:t>
            </a:r>
            <a:r>
              <a:rPr lang="ru-RU" sz="2100" dirty="0" smtClean="0"/>
              <a:t>персонал, предприятие</a:t>
            </a:r>
            <a:r>
              <a:rPr lang="ru-RU" sz="2100" dirty="0"/>
              <a:t>, нанимателя и </a:t>
            </a:r>
            <a:r>
              <a:rPr lang="ru-RU" sz="2100" dirty="0" smtClean="0"/>
              <a:t>служащего</a:t>
            </a:r>
            <a:endParaRPr lang="ru-RU" sz="2100" dirty="0"/>
          </a:p>
          <a:p>
            <a:r>
              <a:rPr lang="ru-RU" sz="2100" dirty="0"/>
              <a:t>На размер вознаграждения </a:t>
            </a:r>
            <a:r>
              <a:rPr lang="ru-RU" sz="2100" dirty="0" smtClean="0"/>
              <a:t>влияют: </a:t>
            </a:r>
            <a:endParaRPr lang="ru-RU" sz="2100" dirty="0"/>
          </a:p>
          <a:p>
            <a:pPr marL="285750" indent="-285750">
              <a:buFontTx/>
              <a:buChar char="-"/>
            </a:pPr>
            <a:r>
              <a:rPr lang="ru-RU" sz="2100" dirty="0" smtClean="0"/>
              <a:t>обстоятельства</a:t>
            </a:r>
            <a:r>
              <a:rPr lang="ru-RU" sz="2100" dirty="0"/>
              <a:t>, не зависящие от воли хозяина и ценности </a:t>
            </a:r>
            <a:r>
              <a:rPr lang="ru-RU" sz="2100" dirty="0" smtClean="0"/>
              <a:t>служащего</a:t>
            </a:r>
          </a:p>
          <a:p>
            <a:pPr marL="285750" indent="-285750">
              <a:buFontTx/>
              <a:buChar char="-"/>
            </a:pPr>
            <a:r>
              <a:rPr lang="ru-RU" sz="2100" dirty="0" smtClean="0"/>
              <a:t>дороговизна </a:t>
            </a:r>
            <a:r>
              <a:rPr lang="ru-RU" sz="2100" dirty="0"/>
              <a:t>жизни, избыток и недостаток персонала, общее состояние дел, экономическое положение предприятия и т.д</a:t>
            </a:r>
            <a:r>
              <a:rPr lang="ru-RU" sz="2100" dirty="0" smtClean="0"/>
              <a:t>.</a:t>
            </a:r>
            <a:endParaRPr lang="ru-RU" sz="2100" dirty="0"/>
          </a:p>
          <a:p>
            <a:pPr marL="285750" indent="-285750">
              <a:buFontTx/>
              <a:buChar char="-"/>
            </a:pPr>
            <a:r>
              <a:rPr lang="ru-RU" sz="2100" dirty="0" smtClean="0"/>
              <a:t>ценность служащего </a:t>
            </a:r>
            <a:endParaRPr lang="ru-RU" sz="2100" dirty="0"/>
          </a:p>
          <a:p>
            <a:pPr marL="285750" indent="-285750">
              <a:buFontTx/>
              <a:buChar char="-"/>
            </a:pPr>
            <a:r>
              <a:rPr lang="ru-RU" sz="2100" dirty="0" smtClean="0"/>
              <a:t>принятая </a:t>
            </a:r>
            <a:r>
              <a:rPr lang="ru-RU" sz="2100" dirty="0"/>
              <a:t>форма заработной </a:t>
            </a:r>
            <a:r>
              <a:rPr lang="ru-RU" sz="2100" dirty="0" smtClean="0"/>
              <a:t>платы</a:t>
            </a:r>
          </a:p>
          <a:p>
            <a:r>
              <a:rPr lang="ru-RU" sz="2100" dirty="0" smtClean="0"/>
              <a:t> </a:t>
            </a:r>
            <a:r>
              <a:rPr lang="ru-RU" sz="2100" b="1" dirty="0"/>
              <a:t>9. </a:t>
            </a:r>
            <a:r>
              <a:rPr lang="ru-RU" sz="2100" b="1" dirty="0" smtClean="0"/>
              <a:t>Принцип </a:t>
            </a:r>
            <a:r>
              <a:rPr lang="ru-RU" sz="2100" b="1" dirty="0"/>
              <a:t>единства команд </a:t>
            </a:r>
            <a:r>
              <a:rPr lang="ru-RU" sz="2100" b="1" dirty="0" smtClean="0"/>
              <a:t>– </a:t>
            </a:r>
            <a:r>
              <a:rPr lang="ru-RU" sz="2100" dirty="0" smtClean="0"/>
              <a:t>руководитель </a:t>
            </a:r>
            <a:r>
              <a:rPr lang="ru-RU" sz="2100" dirty="0"/>
              <a:t>никогда не должен демонстрировать превосходство при общении с подчиненными или нарушать цепь команд. </a:t>
            </a:r>
            <a:r>
              <a:rPr lang="ru-RU" sz="2100" dirty="0" smtClean="0"/>
              <a:t>Любой </a:t>
            </a:r>
            <a:r>
              <a:rPr lang="ru-RU" sz="2100" dirty="0"/>
              <a:t>исполнитель должен подчиняться только одному начальнику. </a:t>
            </a:r>
            <a:endParaRPr lang="ru-RU" sz="2100" dirty="0" smtClean="0"/>
          </a:p>
          <a:p>
            <a:r>
              <a:rPr lang="ru-RU" sz="2100" b="1" dirty="0" smtClean="0"/>
              <a:t>10. </a:t>
            </a:r>
            <a:r>
              <a:rPr lang="ru-RU" sz="2100" b="1" dirty="0"/>
              <a:t>Подчинение главному </a:t>
            </a:r>
            <a:r>
              <a:rPr lang="ru-RU" sz="2100" b="1" dirty="0" smtClean="0"/>
              <a:t>интересу – </a:t>
            </a:r>
            <a:r>
              <a:rPr lang="ru-RU" sz="2100" dirty="0" smtClean="0"/>
              <a:t>интересы </a:t>
            </a:r>
            <a:r>
              <a:rPr lang="ru-RU" sz="2100" dirty="0"/>
              <a:t>одного работника или группы работников не должны преобладать над интересами организации большего масштаба вплоть до интересов государства в </a:t>
            </a:r>
            <a:r>
              <a:rPr lang="ru-RU" sz="2100" dirty="0" smtClean="0"/>
              <a:t>целом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55952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1785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u="sng" dirty="0"/>
              <a:t>Принципы конечного результата </a:t>
            </a:r>
            <a:r>
              <a:rPr lang="ru-RU" sz="2200" dirty="0"/>
              <a:t>определяют желаемые характеристики организации. Хорошо спланированная и направленная деятельность организации должна характеризоваться порядком и стабильностью, а рабочие – инициативным выполнением своих </a:t>
            </a:r>
            <a:r>
              <a:rPr lang="ru-RU" sz="2200" dirty="0" smtClean="0"/>
              <a:t>задач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89768"/>
            <a:ext cx="8784976" cy="38164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11.</a:t>
            </a:r>
            <a:r>
              <a:rPr lang="ru-RU" sz="2200" dirty="0"/>
              <a:t> </a:t>
            </a:r>
            <a:r>
              <a:rPr lang="ru-RU" sz="2200" b="1" dirty="0"/>
              <a:t>Порядок</a:t>
            </a:r>
            <a:r>
              <a:rPr lang="ru-RU" sz="2200" dirty="0"/>
              <a:t> – </a:t>
            </a:r>
            <a:r>
              <a:rPr lang="ru-RU" sz="2200" dirty="0" smtClean="0"/>
              <a:t>рабочее </a:t>
            </a:r>
            <a:r>
              <a:rPr lang="ru-RU" sz="2200" dirty="0"/>
              <a:t>место для каждого работника и каждый работник на своем месте. </a:t>
            </a:r>
          </a:p>
          <a:p>
            <a:r>
              <a:rPr lang="ru-RU" sz="2200" b="1" dirty="0"/>
              <a:t>12. Стабильность персонала </a:t>
            </a:r>
            <a:r>
              <a:rPr lang="ru-RU" sz="2200" dirty="0"/>
              <a:t>(постоянство состава). Высокая текучесть кадров является причиной и следствием плохого состояния дел. Посредственный руководитель, который дорожит своим </a:t>
            </a:r>
            <a:r>
              <a:rPr lang="ru-RU" sz="2200" dirty="0" smtClean="0"/>
              <a:t>местом предпочтительней</a:t>
            </a:r>
            <a:r>
              <a:rPr lang="ru-RU" sz="2200" dirty="0"/>
              <a:t>, чем выдающийся, талантливый менеджер, который быстро уходит и не держится за </a:t>
            </a:r>
            <a:r>
              <a:rPr lang="ru-RU" sz="2200" dirty="0" smtClean="0"/>
              <a:t>место</a:t>
            </a:r>
            <a:r>
              <a:rPr lang="ru-RU" sz="2200" dirty="0"/>
              <a:t>.</a:t>
            </a:r>
          </a:p>
          <a:p>
            <a:r>
              <a:rPr lang="ru-RU" sz="2200" b="1" dirty="0"/>
              <a:t>13. Инициатива</a:t>
            </a:r>
            <a:r>
              <a:rPr lang="ru-RU" sz="2200" dirty="0"/>
              <a:t> </a:t>
            </a:r>
            <a:r>
              <a:rPr lang="ru-RU" sz="2200" dirty="0" smtClean="0"/>
              <a:t>–разработка </a:t>
            </a:r>
            <a:r>
              <a:rPr lang="ru-RU" sz="2200" dirty="0"/>
              <a:t>плана и успешная его реализация. Свобода предложений и </a:t>
            </a:r>
            <a:r>
              <a:rPr lang="ru-RU" sz="2200" dirty="0" smtClean="0"/>
              <a:t>их осуществления </a:t>
            </a:r>
          </a:p>
          <a:p>
            <a:r>
              <a:rPr lang="ru-RU" sz="2200" b="1" dirty="0" smtClean="0"/>
              <a:t>14</a:t>
            </a:r>
            <a:r>
              <a:rPr lang="ru-RU" sz="2200" b="1" dirty="0"/>
              <a:t>. Корпоративный дух </a:t>
            </a:r>
            <a:r>
              <a:rPr lang="ru-RU" sz="2200" dirty="0"/>
              <a:t>(единение персонала). Гармония, единение персонала — большая сила в </a:t>
            </a:r>
            <a:r>
              <a:rPr lang="ru-RU" sz="2200" dirty="0" smtClean="0"/>
              <a:t>организации!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23946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1706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Бюрократическая теория Макса Вебера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08347"/>
            <a:ext cx="871296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Бюрократия по Веберу </a:t>
            </a:r>
            <a:r>
              <a:rPr lang="ru-RU" sz="2400" dirty="0" smtClean="0"/>
              <a:t>= рационализация </a:t>
            </a:r>
            <a:r>
              <a:rPr lang="ru-RU" sz="2400" dirty="0"/>
              <a:t>коллективной деятельности. </a:t>
            </a:r>
            <a:endParaRPr lang="ru-RU" sz="2400" dirty="0" smtClean="0"/>
          </a:p>
          <a:p>
            <a:r>
              <a:rPr lang="ru-RU" sz="2400" dirty="0" smtClean="0"/>
              <a:t>Теория описывает форму (схему) </a:t>
            </a:r>
            <a:r>
              <a:rPr lang="ru-RU" sz="2400" dirty="0"/>
              <a:t>организации, которая </a:t>
            </a:r>
            <a:r>
              <a:rPr lang="ru-RU" sz="2400" u="sng" dirty="0"/>
              <a:t>гарантирует предсказуемость </a:t>
            </a:r>
            <a:r>
              <a:rPr lang="ru-RU" sz="2400" dirty="0"/>
              <a:t>поведения </a:t>
            </a:r>
            <a:r>
              <a:rPr lang="ru-RU" sz="2400" dirty="0" smtClean="0"/>
              <a:t>работников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b="1" dirty="0" smtClean="0"/>
              <a:t>Для получения максимальной выгоды организация </a:t>
            </a:r>
            <a:r>
              <a:rPr lang="ru-RU" sz="2400" b="1" dirty="0"/>
              <a:t>должна принять определенную стратегию </a:t>
            </a:r>
            <a:r>
              <a:rPr lang="ru-RU" sz="2400" b="1" dirty="0" smtClean="0"/>
              <a:t>развития</a:t>
            </a:r>
            <a:r>
              <a:rPr lang="ru-RU" sz="2400" b="1" dirty="0" smtClean="0"/>
              <a:t>: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4787" y="3316671"/>
            <a:ext cx="5707373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 1. Все задания, необходимые для достижения целей, должны разделяться на высокоспециализированные виды работ. Исполнители должны стать экспертами в своей работе и нести ответственность за эффективное выполнение своих обязанностей.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3208070" cy="234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87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i="1" u="sng" dirty="0" smtClean="0">
                <a:effectLst/>
              </a:rPr>
              <a:t>Класифікація теоретичних підходів до формування організацій</a:t>
            </a:r>
            <a:endParaRPr lang="uk-UA" sz="3200" dirty="0">
              <a:effectLst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556792"/>
            <a:ext cx="97493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627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824536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2. Каждое задание должно выполняться в соответствии с “постоянной системой абстрактных правил” с целью гарантирования однородности и скоординированности различных заданий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smtClean="0"/>
              <a:t>Руководитель </a:t>
            </a:r>
            <a:r>
              <a:rPr lang="ru-RU" sz="2400" dirty="0"/>
              <a:t>может устранить неопределенность при выполнении задания, связанную с индивидуальными различиями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48680"/>
            <a:ext cx="355281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941167"/>
            <a:ext cx="84249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3. Каждый сотрудник или офис организации должен отвечать перед руководителем за свои действия или действия </a:t>
            </a:r>
            <a:r>
              <a:rPr lang="ru-RU" sz="2400" dirty="0" smtClean="0"/>
              <a:t>подчиненных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7600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465" y="642016"/>
            <a:ext cx="4043519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4</a:t>
            </a:r>
            <a:r>
              <a:rPr lang="ru-RU" sz="2400" dirty="0"/>
              <a:t>. Каждое официальное лицо в организации должно вести дела своего офиса безлично и формально. </a:t>
            </a:r>
          </a:p>
          <a:p>
            <a:r>
              <a:rPr lang="ru-RU" sz="2400" dirty="0"/>
              <a:t>5. Наем на работу в бюрократическую организацию должен основываться на технической квалификации и предусматривать защиту от произвольного увольнения.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17" y="642016"/>
            <a:ext cx="4514850" cy="522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7720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Всеобщая организационная наука – ТЕКТОЛОГИЯ  Александра Богданова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307" y="1223636"/>
            <a:ext cx="5976664" cy="372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Алекса́ндр Алекса́ндрович Богда́нов </a:t>
            </a:r>
            <a:r>
              <a:rPr lang="ru-RU" sz="2400" dirty="0" smtClean="0"/>
              <a:t>(Малино́вский, Ве́рнер</a:t>
            </a:r>
            <a:r>
              <a:rPr lang="ru-RU" sz="2400" dirty="0"/>
              <a:t>, Макси́мов, Рядово́й) – российский учёный-энциклопедист, революционный деятель, врач, мыслитель-утопист, писатель-фантаст, один из крупнейших идеологов социализма. Автор многих идей о новых науках, в первую очередь </a:t>
            </a:r>
            <a:r>
              <a:rPr lang="ru-RU" sz="2200" dirty="0"/>
              <a:t>– ТЕКТОЛОГИЯ и НАУКА ОБ ОБЩЕСТВЕННОМ СОЗНАНИИ.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50" y="1008259"/>
            <a:ext cx="269095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1628" y="4941168"/>
            <a:ext cx="829189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Предупредил некоторые положения системного подхода и кибернетики. </a:t>
            </a:r>
          </a:p>
          <a:p>
            <a:r>
              <a:rPr lang="ru-RU" sz="2400" dirty="0"/>
              <a:t>Организатор и директор первого в мире Института переливания крови. Погиб, производя на себе опыт.</a:t>
            </a:r>
          </a:p>
        </p:txBody>
      </p:sp>
    </p:spTree>
    <p:extLst>
      <p:ext uri="{BB962C8B-B14F-4D97-AF65-F5344CB8AC3E}">
        <p14:creationId xmlns:p14="http://schemas.microsoft.com/office/powerpoint/2010/main" val="3068455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smtClean="0"/>
              <a:t>«ТЕКТОЛОГИЯ»</a:t>
            </a:r>
            <a:r>
              <a:rPr lang="ru-RU" sz="2200" dirty="0" smtClean="0"/>
              <a:t> (1910-1920е): процессы </a:t>
            </a:r>
            <a:r>
              <a:rPr lang="ru-RU" sz="2200" dirty="0"/>
              <a:t>развития природы и общества </a:t>
            </a:r>
            <a:r>
              <a:rPr lang="ru-RU" sz="2200" dirty="0" smtClean="0"/>
              <a:t>объясняются на </a:t>
            </a:r>
            <a:r>
              <a:rPr lang="ru-RU" sz="2200" dirty="0"/>
              <a:t>основе принципа </a:t>
            </a:r>
            <a:r>
              <a:rPr lang="ru-RU" sz="2200" dirty="0" smtClean="0"/>
              <a:t>равновесия. </a:t>
            </a:r>
          </a:p>
          <a:p>
            <a:pPr marL="285750" indent="-285750">
              <a:buFontTx/>
              <a:buChar char="-"/>
            </a:pPr>
            <a:r>
              <a:rPr lang="ru-RU" sz="2200" dirty="0" smtClean="0"/>
              <a:t>Все </a:t>
            </a:r>
            <a:r>
              <a:rPr lang="ru-RU" sz="2200" dirty="0"/>
              <a:t>развивающиеся объекты природы и общества представляют </a:t>
            </a:r>
            <a:r>
              <a:rPr lang="ru-RU" sz="2200" dirty="0" smtClean="0"/>
              <a:t>собой целостные образования</a:t>
            </a:r>
            <a:r>
              <a:rPr lang="ru-RU" sz="2200" dirty="0"/>
              <a:t> </a:t>
            </a:r>
            <a:r>
              <a:rPr lang="ru-RU" sz="2200" dirty="0" smtClean="0"/>
              <a:t>(системы), </a:t>
            </a:r>
            <a:r>
              <a:rPr lang="ru-RU" sz="2200" dirty="0"/>
              <a:t>состоящие из многих </a:t>
            </a:r>
            <a:r>
              <a:rPr lang="ru-RU" sz="2200" dirty="0" smtClean="0"/>
              <a:t>элементов. </a:t>
            </a:r>
          </a:p>
          <a:p>
            <a:pPr marL="285750" indent="-285750">
              <a:buFontTx/>
              <a:buChar char="-"/>
            </a:pPr>
            <a:r>
              <a:rPr lang="ru-RU" sz="2200" dirty="0" smtClean="0"/>
              <a:t>Равновесное </a:t>
            </a:r>
            <a:r>
              <a:rPr lang="ru-RU" sz="2200" dirty="0"/>
              <a:t>состояние системы </a:t>
            </a:r>
            <a:r>
              <a:rPr lang="ru-RU" sz="2200" dirty="0" smtClean="0"/>
              <a:t>- не раз </a:t>
            </a:r>
            <a:r>
              <a:rPr lang="ru-RU" sz="2200" dirty="0"/>
              <a:t>и навсегда заданное, а </a:t>
            </a:r>
            <a:r>
              <a:rPr lang="ru-RU" sz="2200" dirty="0" smtClean="0"/>
              <a:t>«</a:t>
            </a:r>
            <a:r>
              <a:rPr lang="ru-RU" sz="2200" dirty="0"/>
              <a:t>динамическое» </a:t>
            </a:r>
            <a:r>
              <a:rPr lang="ru-RU" sz="2200" dirty="0" smtClean="0"/>
              <a:t>и </a:t>
            </a:r>
            <a:r>
              <a:rPr lang="ru-RU" sz="2200" dirty="0"/>
              <a:t>«подвижное</a:t>
            </a:r>
            <a:r>
              <a:rPr lang="ru-RU" sz="2200" dirty="0" smtClean="0"/>
              <a:t>».</a:t>
            </a:r>
          </a:p>
          <a:p>
            <a:pPr marL="285750" indent="-285750">
              <a:buFontTx/>
              <a:buChar char="-"/>
            </a:pPr>
            <a:r>
              <a:rPr lang="ru-RU" sz="2200" dirty="0" smtClean="0"/>
              <a:t>Противоположности балансируют и уравновешивают </a:t>
            </a:r>
            <a:r>
              <a:rPr lang="ru-RU" sz="2200" dirty="0"/>
              <a:t>друг друга </a:t>
            </a:r>
            <a:r>
              <a:rPr lang="ru-RU" sz="2200" dirty="0" smtClean="0"/>
              <a:t>- таким </a:t>
            </a:r>
            <a:r>
              <a:rPr lang="ru-RU" sz="2200" dirty="0"/>
              <a:t>путём достигается устойчивое состояние системы. </a:t>
            </a:r>
            <a:endParaRPr lang="ru-RU" sz="2200" dirty="0" smtClean="0"/>
          </a:p>
          <a:p>
            <a:pPr marL="285750" indent="-285750">
              <a:buFontTx/>
              <a:buChar char="-"/>
            </a:pPr>
            <a:r>
              <a:rPr lang="ru-RU" sz="2200" dirty="0" smtClean="0"/>
              <a:t>В </a:t>
            </a:r>
            <a:r>
              <a:rPr lang="ru-RU" sz="2200" dirty="0"/>
              <a:t>развивающихся системах </a:t>
            </a:r>
            <a:r>
              <a:rPr lang="ru-RU" sz="2200" dirty="0" smtClean="0"/>
              <a:t>действуют </a:t>
            </a:r>
            <a:r>
              <a:rPr lang="ru-RU" sz="2200" dirty="0"/>
              <a:t>две противоположные тенденции: повышение устойчивости вследствие интеграционных процессов, </a:t>
            </a:r>
            <a:r>
              <a:rPr lang="ru-RU" sz="2200" dirty="0" smtClean="0"/>
              <a:t>понижение </a:t>
            </a:r>
            <a:r>
              <a:rPr lang="ru-RU" sz="2200" dirty="0"/>
              <a:t>устойчивости, вызванное появлением </a:t>
            </a:r>
            <a:r>
              <a:rPr lang="ru-RU" sz="2200" dirty="0" smtClean="0"/>
              <a:t>системных противоречий. </a:t>
            </a:r>
          </a:p>
          <a:p>
            <a:r>
              <a:rPr lang="ru-RU" sz="2200" dirty="0" smtClean="0"/>
              <a:t>Противоречия приводят </a:t>
            </a:r>
            <a:r>
              <a:rPr lang="ru-RU" sz="2200" dirty="0"/>
              <a:t>к </a:t>
            </a:r>
            <a:r>
              <a:rPr lang="ru-RU" sz="2200" dirty="0" smtClean="0"/>
              <a:t>кризисам, ведущим </a:t>
            </a:r>
            <a:r>
              <a:rPr lang="ru-RU" sz="2200" dirty="0"/>
              <a:t>либо к </a:t>
            </a:r>
            <a:r>
              <a:rPr lang="ru-RU" sz="2200" dirty="0" smtClean="0"/>
              <a:t>преобразованию системы, </a:t>
            </a:r>
            <a:r>
              <a:rPr lang="ru-RU" sz="2200" dirty="0"/>
              <a:t>либо к </a:t>
            </a:r>
            <a:r>
              <a:rPr lang="ru-RU" sz="2200" dirty="0" smtClean="0"/>
              <a:t>распадению и крушению.</a:t>
            </a:r>
            <a:endParaRPr lang="ru-RU" sz="2200" dirty="0"/>
          </a:p>
          <a:p>
            <a:r>
              <a:rPr lang="ru-RU" sz="2200" dirty="0" smtClean="0"/>
              <a:t>Впервые </a:t>
            </a:r>
            <a:r>
              <a:rPr lang="ru-RU" sz="2200" dirty="0"/>
              <a:t>сформулированы основные положения системного подхода и теории самоорганизации систем. </a:t>
            </a:r>
          </a:p>
        </p:txBody>
      </p:sp>
    </p:spTree>
    <p:extLst>
      <p:ext uri="{BB962C8B-B14F-4D97-AF65-F5344CB8AC3E}">
        <p14:creationId xmlns:p14="http://schemas.microsoft.com/office/powerpoint/2010/main" val="102815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Основні фактори, що </a:t>
            </a:r>
            <a:r>
              <a:rPr lang="uk-UA" sz="2400" b="1" dirty="0" smtClean="0"/>
              <a:t>вплинули на становлення</a:t>
            </a:r>
            <a:br>
              <a:rPr lang="uk-UA" sz="2400" b="1" dirty="0" smtClean="0"/>
            </a:br>
            <a:r>
              <a:rPr lang="uk-UA" sz="2400" b="1" dirty="0" smtClean="0"/>
              <a:t> </a:t>
            </a:r>
            <a:r>
              <a:rPr lang="uk-UA" sz="2400" b="1" dirty="0"/>
              <a:t>і </a:t>
            </a:r>
            <a:r>
              <a:rPr lang="uk-UA" sz="2400" b="1" dirty="0" smtClean="0"/>
              <a:t>розвиток наукових </a:t>
            </a:r>
            <a:r>
              <a:rPr lang="uk-UA" sz="2400" b="1" dirty="0"/>
              <a:t>шкіл управління XX </a:t>
            </a:r>
            <a:r>
              <a:rPr lang="uk-UA" sz="2400" b="1" dirty="0" smtClean="0"/>
              <a:t>століття</a:t>
            </a: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05344"/>
              </p:ext>
            </p:extLst>
          </p:nvPr>
        </p:nvGraphicFramePr>
        <p:xfrm>
          <a:off x="251520" y="1124744"/>
          <a:ext cx="8712968" cy="5274974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4356029"/>
                <a:gridCol w="4356939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Домінуючі фактори 1-ї половини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ХХ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Орієнтація наукових шкіл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6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smtClean="0">
                          <a:effectLst/>
                        </a:rPr>
                        <a:t>Відокремлення управління від власності. Ріст крупних організацій. Розвиток наук про людину</a:t>
                      </a:r>
                      <a:r>
                        <a:rPr lang="uk-UA" sz="2000" b="0" baseline="0" smtClean="0">
                          <a:effectLst/>
                        </a:rPr>
                        <a:t> та </a:t>
                      </a:r>
                      <a:r>
                        <a:rPr lang="uk-UA" sz="2000" b="0" smtClean="0">
                          <a:effectLst/>
                        </a:rPr>
                        <a:t>точних наук. Затвердження неринкових відносин</a:t>
                      </a:r>
                      <a:endParaRPr lang="ru-RU" sz="2000" b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Закономірності та принципи побудови організації. Розподіл праці, </a:t>
                      </a:r>
                      <a:r>
                        <a:rPr lang="uk-UA" sz="2000" dirty="0" smtClean="0">
                          <a:effectLst/>
                        </a:rPr>
                        <a:t>функцій,відповідальності</a:t>
                      </a:r>
                      <a:r>
                        <a:rPr lang="uk-UA" sz="2000" dirty="0">
                          <a:effectLst/>
                        </a:rPr>
                        <a:t>. Людські відносини, мотиви, стимули. Соціальні системи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Домінуючі фактори 2-ї половини </a:t>
                      </a:r>
                      <a:r>
                        <a:rPr lang="uk-UA" sz="1800" dirty="0" smtClean="0">
                          <a:effectLst/>
                        </a:rPr>
                        <a:t>ХХ</a:t>
                      </a:r>
                      <a:endParaRPr lang="ru-RU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Орієнтація наукових шкіл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Революційні зміни технологій. Складність та наукоємність продуктів. Глобалізація виробництва та ринків. Інформаційні технології. </a:t>
                      </a:r>
                      <a:r>
                        <a:rPr lang="uk-UA" sz="2000" b="0" dirty="0" smtClean="0">
                          <a:effectLst/>
                        </a:rPr>
                        <a:t>Різном</a:t>
                      </a:r>
                      <a:r>
                        <a:rPr lang="uk-UA" sz="2000" b="0" noProof="0" dirty="0" smtClean="0">
                          <a:effectLst/>
                        </a:rPr>
                        <a:t>аніття споживчого попиту. Ріст невизначеності розвитку та ризикових інвестицій</a:t>
                      </a:r>
                      <a:endParaRPr lang="uk-UA" sz="20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Системний підхід до управління. Організаційний потенціал та культура. Біхевіоризм. Маркетинг. Реінжиніринг. Концепція внутрішніх ринків. Теорія інститутів та інституційних змін. Теорія альянсів. Пріоритет соціальних цілей </a:t>
                      </a:r>
                      <a:r>
                        <a:rPr lang="uk-UA" sz="2000">
                          <a:effectLst/>
                        </a:rPr>
                        <a:t>та </a:t>
                      </a:r>
                      <a:r>
                        <a:rPr lang="uk-UA" sz="2000" smtClean="0">
                          <a:effectLst/>
                        </a:rPr>
                        <a:t>розвитку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09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effectLst/>
              </a:rPr>
              <a:t>Фундаментальні зміни в організаціях </a:t>
            </a:r>
            <a:r>
              <a:rPr lang="uk-UA" sz="3200" b="1" dirty="0" smtClean="0"/>
              <a:t>у</a:t>
            </a:r>
            <a:r>
              <a:rPr lang="uk-UA" sz="3200" b="1" dirty="0" smtClean="0">
                <a:effectLst/>
              </a:rPr>
              <a:t> XX ст. 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600" dirty="0" smtClean="0"/>
              <a:t>Перша фаза – відділення управлінських функцій від капіталу і перетворення управління в професію (керують не власники, а професійні менеджери)</a:t>
            </a:r>
          </a:p>
          <a:p>
            <a:pPr marL="0" indent="0">
              <a:buNone/>
            </a:pPr>
            <a:endParaRPr lang="uk-UA" sz="2600" dirty="0" smtClean="0"/>
          </a:p>
          <a:p>
            <a:r>
              <a:rPr lang="uk-UA" sz="2600" dirty="0" smtClean="0"/>
              <a:t>Друга фаза – поява (з 1920-х) командно-адміністративних організацій з вертикальною співпідпорядкованістю і високим рівнем централізації рішень</a:t>
            </a:r>
          </a:p>
          <a:p>
            <a:pPr marL="0" indent="0">
              <a:buNone/>
            </a:pPr>
            <a:endParaRPr lang="uk-UA" sz="2600" dirty="0" smtClean="0"/>
          </a:p>
          <a:p>
            <a:r>
              <a:rPr lang="uk-UA" sz="2600" dirty="0" smtClean="0"/>
              <a:t>Третя </a:t>
            </a:r>
            <a:r>
              <a:rPr lang="uk-UA" sz="2600" dirty="0"/>
              <a:t>фаза </a:t>
            </a:r>
            <a:r>
              <a:rPr lang="uk-UA" sz="2600" dirty="0" smtClean="0"/>
              <a:t>– перехід </a:t>
            </a:r>
            <a:r>
              <a:rPr lang="uk-UA" sz="2600" dirty="0"/>
              <a:t>до організацій з переважанням горизонтальних структур і </a:t>
            </a:r>
            <a:r>
              <a:rPr lang="uk-UA" sz="2600" dirty="0" smtClean="0"/>
              <a:t>зв'язків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3056"/>
            <a:ext cx="1944216" cy="1662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57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5847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/>
              </a:rPr>
              <a:t>Подходы </a:t>
            </a:r>
            <a:r>
              <a:rPr lang="ru-RU" sz="2800" b="1" dirty="0">
                <a:effectLst/>
              </a:rPr>
              <a:t>к </a:t>
            </a:r>
            <a:r>
              <a:rPr lang="ru-RU" sz="2800" b="1" dirty="0" smtClean="0">
                <a:effectLst/>
              </a:rPr>
              <a:t>характеристике развития ТО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764704"/>
            <a:ext cx="4536504" cy="15121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/>
              <a:t>От закрытой системы (механистическое представление)</a:t>
            </a:r>
          </a:p>
          <a:p>
            <a:r>
              <a:rPr lang="ru-RU" b="1" dirty="0" smtClean="0"/>
              <a:t> к открытой системе </a:t>
            </a:r>
          </a:p>
          <a:p>
            <a:r>
              <a:rPr lang="ru-RU" b="1" dirty="0" smtClean="0"/>
              <a:t>(целостное представление)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764704"/>
            <a:ext cx="4041775" cy="15121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ru-RU" b="1" dirty="0" smtClean="0"/>
              <a:t>От рационального мышления </a:t>
            </a:r>
          </a:p>
          <a:p>
            <a:r>
              <a:rPr lang="ru-RU" b="1" dirty="0" smtClean="0"/>
              <a:t>к </a:t>
            </a:r>
          </a:p>
          <a:p>
            <a:r>
              <a:rPr lang="ru-RU" b="1" dirty="0" smtClean="0"/>
              <a:t>социальному мышлению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79512" y="2276872"/>
            <a:ext cx="4464496" cy="41128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/>
              <a:t>Д</a:t>
            </a:r>
            <a:r>
              <a:rPr lang="ru-RU" dirty="0" smtClean="0"/>
              <a:t>о </a:t>
            </a:r>
            <a:r>
              <a:rPr lang="ru-RU" dirty="0"/>
              <a:t>1960-х годов проблемы организации </a:t>
            </a:r>
            <a:r>
              <a:rPr lang="ru-RU" dirty="0" smtClean="0"/>
              <a:t>решаются </a:t>
            </a:r>
            <a:r>
              <a:rPr lang="ru-RU" dirty="0"/>
              <a:t>только </a:t>
            </a:r>
            <a:r>
              <a:rPr lang="ru-RU" b="1" dirty="0"/>
              <a:t>с точки зрения закрытых </a:t>
            </a:r>
            <a:r>
              <a:rPr lang="ru-RU" b="1" dirty="0" smtClean="0"/>
              <a:t>систем</a:t>
            </a:r>
          </a:p>
          <a:p>
            <a:r>
              <a:rPr lang="ru-RU" dirty="0"/>
              <a:t>С развитием рынка представления об </a:t>
            </a:r>
            <a:r>
              <a:rPr lang="ru-RU" dirty="0" smtClean="0"/>
              <a:t>организации меняются (</a:t>
            </a:r>
            <a:r>
              <a:rPr lang="ru-RU" dirty="0"/>
              <a:t>внутренняя динамика организаций формируется под влиянием внешних </a:t>
            </a:r>
            <a:r>
              <a:rPr lang="ru-RU" dirty="0" smtClean="0"/>
              <a:t>событий). </a:t>
            </a:r>
            <a:r>
              <a:rPr lang="ru-RU" b="1" dirty="0"/>
              <a:t>Теория организации начинает рассматривать </a:t>
            </a:r>
            <a:r>
              <a:rPr lang="ru-RU" b="1" dirty="0" smtClean="0"/>
              <a:t>организацию </a:t>
            </a:r>
            <a:r>
              <a:rPr lang="ru-RU" b="1" dirty="0"/>
              <a:t>как открытую </a:t>
            </a:r>
            <a:r>
              <a:rPr lang="ru-RU" b="1" dirty="0" smtClean="0"/>
              <a:t>систему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276872"/>
            <a:ext cx="4032448" cy="41128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b="1" dirty="0" smtClean="0"/>
              <a:t>Рациональный подход </a:t>
            </a:r>
            <a:r>
              <a:rPr lang="ru-RU" sz="2200" dirty="0" smtClean="0"/>
              <a:t>– максимальная прибыль от </a:t>
            </a:r>
            <a:r>
              <a:rPr lang="ru-RU" sz="2200" dirty="0"/>
              <a:t>повышения эффективности производства и качества </a:t>
            </a:r>
            <a:r>
              <a:rPr lang="ru-RU" sz="2200" dirty="0" smtClean="0"/>
              <a:t>продукции;</a:t>
            </a:r>
          </a:p>
          <a:p>
            <a:r>
              <a:rPr lang="ru-RU" sz="2200" b="1" dirty="0" smtClean="0"/>
              <a:t>Социальный подход </a:t>
            </a:r>
            <a:r>
              <a:rPr lang="ru-RU" sz="2200" dirty="0" smtClean="0"/>
              <a:t>– повышение значимости факторов, </a:t>
            </a:r>
            <a:r>
              <a:rPr lang="ru-RU" sz="2200" dirty="0"/>
              <a:t>которые определяют поведение людей в </a:t>
            </a:r>
            <a:r>
              <a:rPr lang="ru-RU" sz="2200" dirty="0" smtClean="0"/>
              <a:t>организациях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85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984" y="541791"/>
            <a:ext cx="4258816" cy="871208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/>
              <a:t>Этапы развития </a:t>
            </a:r>
            <a:br>
              <a:rPr lang="ru-RU" sz="3200" b="1" dirty="0" smtClean="0"/>
            </a:br>
            <a:r>
              <a:rPr lang="ru-RU" sz="3200" b="1" dirty="0" smtClean="0"/>
              <a:t>теории организации </a:t>
            </a: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479546"/>
            <a:ext cx="8229600" cy="4973790"/>
          </a:xfrm>
        </p:spPr>
        <p:txBody>
          <a:bodyPr>
            <a:normAutofit/>
          </a:bodyPr>
          <a:lstStyle/>
          <a:p>
            <a:r>
              <a:rPr lang="ru-RU" sz="2500" b="1" dirty="0"/>
              <a:t>Первый этап </a:t>
            </a:r>
            <a:r>
              <a:rPr lang="ru-RU" sz="2500" b="1" dirty="0" smtClean="0"/>
              <a:t>(1900 - 1930)</a:t>
            </a:r>
            <a:r>
              <a:rPr lang="ru-RU" sz="2500" dirty="0" smtClean="0"/>
              <a:t> - эра «закрытых </a:t>
            </a:r>
            <a:r>
              <a:rPr lang="ru-RU" sz="2500" dirty="0"/>
              <a:t>систем и рационального </a:t>
            </a:r>
            <a:r>
              <a:rPr lang="ru-RU" sz="2500" dirty="0" smtClean="0"/>
              <a:t>индивида». Макс </a:t>
            </a:r>
            <a:r>
              <a:rPr lang="ru-RU" sz="2500" dirty="0"/>
              <a:t>Вебер, Анри </a:t>
            </a:r>
            <a:r>
              <a:rPr lang="ru-RU" sz="2500" dirty="0" smtClean="0"/>
              <a:t>Файоль, </a:t>
            </a:r>
            <a:r>
              <a:rPr lang="ru-RU" sz="2500" dirty="0"/>
              <a:t>Фредерик Тейлор, Александр </a:t>
            </a:r>
            <a:r>
              <a:rPr lang="ru-RU" sz="2500" dirty="0" smtClean="0"/>
              <a:t>Богданов</a:t>
            </a:r>
          </a:p>
          <a:p>
            <a:r>
              <a:rPr lang="ru-RU" sz="2500" b="1" dirty="0"/>
              <a:t>Второй этап (1930-1960)</a:t>
            </a:r>
            <a:r>
              <a:rPr lang="ru-RU" sz="2500" dirty="0"/>
              <a:t> </a:t>
            </a:r>
            <a:r>
              <a:rPr lang="ru-RU" sz="2500" dirty="0" smtClean="0"/>
              <a:t>– эра «закрытых </a:t>
            </a:r>
            <a:r>
              <a:rPr lang="ru-RU" sz="2500" dirty="0"/>
              <a:t>систем и социального индивида». </a:t>
            </a:r>
            <a:r>
              <a:rPr lang="ru-RU" sz="2500" dirty="0" smtClean="0"/>
              <a:t>Элтон </a:t>
            </a:r>
            <a:r>
              <a:rPr lang="ru-RU" sz="2500" dirty="0"/>
              <a:t>Мэйо, Дуглас Макгрегор, Честер </a:t>
            </a:r>
            <a:r>
              <a:rPr lang="ru-RU" sz="2500" dirty="0" smtClean="0"/>
              <a:t>Барнард</a:t>
            </a:r>
          </a:p>
          <a:p>
            <a:r>
              <a:rPr lang="ru-RU" sz="2500" b="1" dirty="0"/>
              <a:t>Третий этап (1960-1975)</a:t>
            </a:r>
            <a:r>
              <a:rPr lang="ru-RU" sz="2500" dirty="0"/>
              <a:t> - </a:t>
            </a:r>
            <a:r>
              <a:rPr lang="ru-RU" sz="2500" dirty="0" smtClean="0"/>
              <a:t>период «открытых </a:t>
            </a:r>
            <a:r>
              <a:rPr lang="ru-RU" sz="2500" dirty="0"/>
              <a:t>систем и рационального </a:t>
            </a:r>
            <a:r>
              <a:rPr lang="ru-RU" sz="2500" dirty="0" smtClean="0"/>
              <a:t>индивида». Альфред </a:t>
            </a:r>
            <a:r>
              <a:rPr lang="ru-RU" sz="2500" dirty="0"/>
              <a:t>Чандлер, Поль Лоуренс, Джей </a:t>
            </a:r>
            <a:r>
              <a:rPr lang="ru-RU" sz="2500" dirty="0" smtClean="0"/>
              <a:t>Лорш;</a:t>
            </a:r>
          </a:p>
          <a:p>
            <a:r>
              <a:rPr lang="ru-RU" sz="2500" b="1" dirty="0"/>
              <a:t>Ч</a:t>
            </a:r>
            <a:r>
              <a:rPr lang="ru-RU" sz="2500" b="1" dirty="0" smtClean="0"/>
              <a:t>етвертый этап (1975-…) </a:t>
            </a:r>
            <a:r>
              <a:rPr lang="ru-RU" sz="2500" dirty="0" smtClean="0"/>
              <a:t>период «открытых </a:t>
            </a:r>
            <a:r>
              <a:rPr lang="ru-RU" sz="2500" dirty="0"/>
              <a:t>систем и социального индивида». </a:t>
            </a:r>
            <a:r>
              <a:rPr lang="ru-RU" sz="2500" dirty="0" smtClean="0"/>
              <a:t>Джеймс Марч</a:t>
            </a:r>
            <a:endParaRPr lang="ru-RU" sz="25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3240360" cy="1012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804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533400"/>
            <a:ext cx="519492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Изменения </a:t>
            </a:r>
            <a:r>
              <a:rPr lang="ru-RU" b="1" dirty="0"/>
              <a:t>в системе </a:t>
            </a:r>
            <a:r>
              <a:rPr lang="ru-RU" b="1" dirty="0" smtClean="0"/>
              <a:t>организаций в </a:t>
            </a:r>
            <a:r>
              <a:rPr lang="ru-RU" b="1" dirty="0"/>
              <a:t>XXI </a:t>
            </a:r>
            <a:r>
              <a:rPr lang="ru-RU" b="1" dirty="0" smtClean="0"/>
              <a:t>веке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78" y="3645024"/>
            <a:ext cx="2038821" cy="152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8768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повсеместный </a:t>
            </a:r>
            <a:r>
              <a:rPr lang="ru-RU" sz="2600" dirty="0"/>
              <a:t>переход на внедрение современных информационных сетей и компьютерных </a:t>
            </a:r>
            <a:r>
              <a:rPr lang="ru-RU" sz="2600" dirty="0" smtClean="0"/>
              <a:t>систем</a:t>
            </a:r>
            <a:endParaRPr lang="ru-RU" sz="2600" dirty="0"/>
          </a:p>
          <a:p>
            <a:r>
              <a:rPr lang="ru-RU" sz="2600" dirty="0" smtClean="0"/>
              <a:t>процессы </a:t>
            </a:r>
            <a:r>
              <a:rPr lang="ru-RU" sz="2600" dirty="0"/>
              <a:t>интеграции в управлении (образование ассоциативных структур и альянсов, включая организации транснационального характера</a:t>
            </a:r>
            <a:r>
              <a:rPr lang="ru-RU" sz="2600" dirty="0" smtClean="0"/>
              <a:t>)</a:t>
            </a:r>
            <a:endParaRPr lang="ru-RU" sz="2600" dirty="0"/>
          </a:p>
          <a:p>
            <a:r>
              <a:rPr lang="ru-RU" sz="2600" dirty="0" smtClean="0"/>
              <a:t>комплексная </a:t>
            </a:r>
            <a:r>
              <a:rPr lang="ru-RU" sz="2600" dirty="0"/>
              <a:t>реструктуризация и </a:t>
            </a:r>
            <a:r>
              <a:rPr lang="ru-RU" sz="2600" dirty="0" smtClean="0"/>
              <a:t>переход </a:t>
            </a:r>
            <a:r>
              <a:rPr lang="ru-RU" sz="2600" dirty="0"/>
              <a:t>к организациям «с внутренними рынками</a:t>
            </a:r>
            <a:r>
              <a:rPr lang="ru-RU" sz="2600" dirty="0" smtClean="0"/>
              <a:t>»</a:t>
            </a:r>
            <a:endParaRPr lang="ru-RU" sz="2600" dirty="0"/>
          </a:p>
          <a:p>
            <a:r>
              <a:rPr lang="ru-RU" sz="2600" dirty="0" smtClean="0"/>
              <a:t>тенденции </a:t>
            </a:r>
            <a:r>
              <a:rPr lang="ru-RU" sz="2600" dirty="0"/>
              <a:t>к сокращению размеров организационных звеньев и использование целевых групп, матричных структур и самообучающихся </a:t>
            </a:r>
            <a:r>
              <a:rPr lang="ru-RU" sz="2600" dirty="0" smtClean="0"/>
              <a:t>организаций</a:t>
            </a:r>
            <a:endParaRPr lang="ru-RU" sz="2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4"/>
            <a:ext cx="2376265" cy="158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876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effectLst/>
              </a:rPr>
              <a:t>2. </a:t>
            </a:r>
            <a:r>
              <a:rPr lang="uk-UA" b="1" u="sng" dirty="0" smtClean="0">
                <a:effectLst/>
              </a:rPr>
              <a:t>Типи організаційних теорій</a:t>
            </a:r>
            <a:endParaRPr lang="uk-UA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349080"/>
          </a:xfrm>
        </p:spPr>
        <p:txBody>
          <a:bodyPr>
            <a:normAutofit fontScale="92500" lnSpcReduction="20000"/>
          </a:bodyPr>
          <a:lstStyle/>
          <a:p>
            <a:r>
              <a:rPr lang="uk-UA" sz="3200" b="1" dirty="0"/>
              <a:t>К</a:t>
            </a:r>
            <a:r>
              <a:rPr lang="uk-UA" sz="3200" b="1" dirty="0" smtClean="0"/>
              <a:t>ласична </a:t>
            </a:r>
          </a:p>
          <a:p>
            <a:pPr marL="0" indent="0">
              <a:buNone/>
            </a:pPr>
            <a:r>
              <a:rPr lang="uk-UA" sz="3200" dirty="0" smtClean="0"/>
              <a:t>організаційна теорія</a:t>
            </a:r>
          </a:p>
          <a:p>
            <a:r>
              <a:rPr lang="uk-UA" sz="3200" b="1" dirty="0"/>
              <a:t>Н</a:t>
            </a:r>
            <a:r>
              <a:rPr lang="uk-UA" sz="3200" b="1" dirty="0" smtClean="0"/>
              <a:t>еокласична </a:t>
            </a:r>
            <a:r>
              <a:rPr lang="uk-UA" sz="3200" dirty="0" smtClean="0"/>
              <a:t>організаційна теорія</a:t>
            </a:r>
          </a:p>
          <a:p>
            <a:r>
              <a:rPr lang="uk-UA" sz="3200" b="1" dirty="0"/>
              <a:t>С</a:t>
            </a:r>
            <a:r>
              <a:rPr lang="uk-UA" sz="3200" b="1" dirty="0" smtClean="0"/>
              <a:t>истемна </a:t>
            </a:r>
          </a:p>
          <a:p>
            <a:pPr marL="0" indent="0">
              <a:buNone/>
            </a:pPr>
            <a:r>
              <a:rPr lang="uk-UA" sz="3200" dirty="0" smtClean="0"/>
              <a:t>організаційна теорія</a:t>
            </a:r>
          </a:p>
          <a:p>
            <a:r>
              <a:rPr lang="uk-UA" sz="3200" b="1" dirty="0"/>
              <a:t>С</a:t>
            </a:r>
            <a:r>
              <a:rPr lang="uk-UA" sz="3200" b="1" dirty="0" smtClean="0"/>
              <a:t>итуаційна </a:t>
            </a:r>
            <a:r>
              <a:rPr lang="uk-UA" sz="3200" dirty="0" smtClean="0"/>
              <a:t>організаційна теорія</a:t>
            </a:r>
          </a:p>
          <a:p>
            <a:r>
              <a:rPr lang="uk-UA" sz="3200" b="1" dirty="0" smtClean="0"/>
              <a:t>Неомодернізаційна </a:t>
            </a:r>
            <a:r>
              <a:rPr lang="uk-UA" sz="3200" dirty="0" smtClean="0"/>
              <a:t>організаційна теорія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6752"/>
            <a:ext cx="379227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792270" cy="258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332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712</TotalTime>
  <Words>2325</Words>
  <Application>Microsoft Office PowerPoint</Application>
  <PresentationFormat>Экран (4:3)</PresentationFormat>
  <Paragraphs>221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Ясность</vt:lpstr>
      <vt:lpstr>Лекція 3 Еволюція поглядів на сутність та структуру організації               </vt:lpstr>
      <vt:lpstr>1. ХРОНОЛОГІЯ ТЕОРІЇ ОРГАНІЗАЦІЙ</vt:lpstr>
      <vt:lpstr>Класифікація теоретичних підходів до формування організацій</vt:lpstr>
      <vt:lpstr>Основні фактори, що вплинули на становлення  і розвиток наукових шкіл управління XX століття</vt:lpstr>
      <vt:lpstr>Фундаментальні зміни в організаціях у XX ст. </vt:lpstr>
      <vt:lpstr>Подходы к характеристике развития ТО</vt:lpstr>
      <vt:lpstr>Этапы развития  теории организации </vt:lpstr>
      <vt:lpstr>Изменения в системе организаций в XXI веке</vt:lpstr>
      <vt:lpstr>2. Типи організаційних теорій</vt:lpstr>
      <vt:lpstr>Концепції теорії організацій</vt:lpstr>
      <vt:lpstr>Презентация PowerPoint</vt:lpstr>
      <vt:lpstr>Презентация PowerPoint</vt:lpstr>
      <vt:lpstr>Неокласична організаційна теорія  </vt:lpstr>
      <vt:lpstr>Системна організаційна теорія</vt:lpstr>
      <vt:lpstr>Ситуаційна організаційна теорія</vt:lpstr>
      <vt:lpstr>Неомодернізаційна організаційна теорія</vt:lpstr>
      <vt:lpstr>Презентация PowerPoint</vt:lpstr>
      <vt:lpstr>Презентация PowerPoint</vt:lpstr>
      <vt:lpstr>Научное управление (Ф. Тейлор)</vt:lpstr>
      <vt:lpstr>Главная идея научного управления:  Для каждого вида деятельности человека вырабатывается теоретическое обоснование, а затем осуществляется его обучение, в ходе которого он приобретает необходимые навыки работы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94</cp:revision>
  <dcterms:created xsi:type="dcterms:W3CDTF">2017-09-15T06:24:09Z</dcterms:created>
  <dcterms:modified xsi:type="dcterms:W3CDTF">2017-09-17T13:52:04Z</dcterms:modified>
</cp:coreProperties>
</file>