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75" r:id="rId9"/>
    <p:sldId id="276" r:id="rId10"/>
    <p:sldId id="277" r:id="rId11"/>
    <p:sldId id="272" r:id="rId12"/>
    <p:sldId id="273" r:id="rId13"/>
    <p:sldId id="274" r:id="rId14"/>
    <p:sldId id="263" r:id="rId15"/>
    <p:sldId id="264" r:id="rId16"/>
    <p:sldId id="265" r:id="rId17"/>
    <p:sldId id="266" r:id="rId18"/>
    <p:sldId id="267" r:id="rId19"/>
    <p:sldId id="271" r:id="rId20"/>
    <p:sldId id="26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Оля" initials="О" lastIdx="1" clrIdx="0">
    <p:extLst>
      <p:ext uri="{19B8F6BF-5375-455C-9EA6-DF929625EA0E}">
        <p15:presenceInfo xmlns:p15="http://schemas.microsoft.com/office/powerpoint/2012/main" userId="Оля"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0" d="100"/>
          <a:sy n="80" d="100"/>
        </p:scale>
        <p:origin x="378"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5B56C4-33E8-4E9E-B7A5-84989CA6C71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UA"/>
        </a:p>
      </dgm:t>
    </dgm:pt>
    <dgm:pt modelId="{4C60DBB8-6D20-41F2-99F4-E693F1815696}" type="pres">
      <dgm:prSet presAssocID="{065B56C4-33E8-4E9E-B7A5-84989CA6C717}" presName="linear" presStyleCnt="0">
        <dgm:presLayoutVars>
          <dgm:animLvl val="lvl"/>
          <dgm:resizeHandles val="exact"/>
        </dgm:presLayoutVars>
      </dgm:prSet>
      <dgm:spPr/>
    </dgm:pt>
  </dgm:ptLst>
  <dgm:cxnLst>
    <dgm:cxn modelId="{67B75A69-9415-4BF1-9E4F-9142A97810F2}" type="presOf" srcId="{065B56C4-33E8-4E9E-B7A5-84989CA6C717}" destId="{4C60DBB8-6D20-41F2-99F4-E693F181569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9/30/2025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E67C24-753F-4E8E-9302-245C17287207}"/>
              </a:ext>
            </a:extLst>
          </p:cNvPr>
          <p:cNvSpPr>
            <a:spLocks noGrp="1"/>
          </p:cNvSpPr>
          <p:nvPr>
            <p:ph type="ctrTitle"/>
          </p:nvPr>
        </p:nvSpPr>
        <p:spPr>
          <a:xfrm>
            <a:off x="1099930" y="681752"/>
            <a:ext cx="8627166" cy="1096899"/>
          </a:xfrm>
        </p:spPr>
        <p:txBody>
          <a:bodyPr/>
          <a:lstStyle/>
          <a:p>
            <a:pPr algn="ctr"/>
            <a:r>
              <a:rPr lang="uk-UA" sz="3200" b="1" dirty="0">
                <a:latin typeface="Times New Roman" panose="02020603050405020304" pitchFamily="18" charset="0"/>
                <a:cs typeface="Times New Roman" panose="02020603050405020304" pitchFamily="18" charset="0"/>
              </a:rPr>
              <a:t>Тема 1. Сутність та складові бізнес-процесів на ринку товарів та послуг</a:t>
            </a:r>
            <a:endParaRPr lang="ru-UA" sz="3200" b="1" dirty="0">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78BBB709-AAB8-4BF5-B166-0E4F741E8C92}"/>
              </a:ext>
            </a:extLst>
          </p:cNvPr>
          <p:cNvSpPr>
            <a:spLocks noGrp="1"/>
          </p:cNvSpPr>
          <p:nvPr>
            <p:ph type="subTitle" idx="1"/>
          </p:nvPr>
        </p:nvSpPr>
        <p:spPr>
          <a:xfrm>
            <a:off x="861390" y="2385391"/>
            <a:ext cx="9488557" cy="2693959"/>
          </a:xfrm>
        </p:spPr>
        <p:txBody>
          <a:bodyPr/>
          <a:lstStyle/>
          <a:p>
            <a:pPr algn="just" fontAlgn="base">
              <a:spcBef>
                <a:spcPts val="0"/>
              </a:spcBef>
            </a:pPr>
            <a:r>
              <a:rPr lang="uk-UA" sz="2400" b="1" dirty="0">
                <a:solidFill>
                  <a:schemeClr val="accent2">
                    <a:lumMod val="50000"/>
                  </a:schemeClr>
                </a:solidFill>
                <a:latin typeface="Times New Roman" panose="02020603050405020304" pitchFamily="18" charset="0"/>
                <a:cs typeface="Times New Roman" panose="02020603050405020304" pitchFamily="18" charset="0"/>
              </a:rPr>
              <a:t>1. </a:t>
            </a:r>
            <a:r>
              <a:rPr lang="uk-UA" sz="2400" b="1" i="1" dirty="0">
                <a:solidFill>
                  <a:schemeClr val="accent1">
                    <a:lumMod val="75000"/>
                  </a:schemeClr>
                </a:solidFill>
                <a:latin typeface="Times New Roman" panose="02020603050405020304" pitchFamily="18" charset="0"/>
                <a:cs typeface="Times New Roman" panose="02020603050405020304" pitchFamily="18" charset="0"/>
              </a:rPr>
              <a:t>Ринок</a:t>
            </a:r>
            <a:r>
              <a:rPr lang="uk-UA" sz="2400" b="1" dirty="0">
                <a:solidFill>
                  <a:schemeClr val="accent2">
                    <a:lumMod val="50000"/>
                  </a:schemeClr>
                </a:solidFill>
                <a:latin typeface="Times New Roman" panose="02020603050405020304" pitchFamily="18" charset="0"/>
                <a:cs typeface="Times New Roman" panose="02020603050405020304" pitchFamily="18" charset="0"/>
              </a:rPr>
              <a:t> – це місце, де відбувається процес купівлі-продажу результатів людської діяльності (сфера бізнесу). </a:t>
            </a:r>
          </a:p>
          <a:p>
            <a:pPr marL="285750" indent="-285750" algn="just" fontAlgn="base">
              <a:spcBef>
                <a:spcPts val="0"/>
              </a:spcBef>
              <a:buFont typeface="Arial" panose="020B0604020202020204" pitchFamily="34" charset="0"/>
              <a:buChar char="•"/>
            </a:pPr>
            <a:r>
              <a:rPr lang="uk-UA" dirty="0">
                <a:solidFill>
                  <a:schemeClr val="accent2">
                    <a:lumMod val="50000"/>
                  </a:schemeClr>
                </a:solidFill>
                <a:latin typeface="Times New Roman" panose="02020603050405020304" pitchFamily="18" charset="0"/>
                <a:cs typeface="Times New Roman" panose="02020603050405020304" pitchFamily="18" charset="0"/>
              </a:rPr>
              <a:t>Мова йде не лише про купівлю-продаж товарів, але й про інші результати діяльності людей. </a:t>
            </a:r>
          </a:p>
          <a:p>
            <a:pPr algn="just" fontAlgn="base">
              <a:spcBef>
                <a:spcPts val="0"/>
              </a:spcBef>
            </a:pPr>
            <a:endParaRPr lang="uk-UA" sz="2400" b="1" dirty="0">
              <a:solidFill>
                <a:schemeClr val="accent2">
                  <a:lumMod val="50000"/>
                </a:schemeClr>
              </a:solidFill>
              <a:latin typeface="Times New Roman" panose="02020603050405020304" pitchFamily="18" charset="0"/>
              <a:cs typeface="Times New Roman" panose="02020603050405020304" pitchFamily="18" charset="0"/>
            </a:endParaRPr>
          </a:p>
          <a:p>
            <a:pPr algn="just" fontAlgn="base">
              <a:spcBef>
                <a:spcPts val="0"/>
              </a:spcBef>
            </a:pPr>
            <a:r>
              <a:rPr lang="uk-UA" sz="2400" b="1" dirty="0">
                <a:solidFill>
                  <a:schemeClr val="accent2">
                    <a:lumMod val="50000"/>
                  </a:schemeClr>
                </a:solidFill>
                <a:latin typeface="Times New Roman" panose="02020603050405020304" pitchFamily="18" charset="0"/>
                <a:cs typeface="Times New Roman" panose="02020603050405020304" pitchFamily="18" charset="0"/>
              </a:rPr>
              <a:t>2. </a:t>
            </a:r>
            <a:r>
              <a:rPr lang="uk-UA" sz="2400" b="1" i="1" dirty="0">
                <a:solidFill>
                  <a:schemeClr val="accent1">
                    <a:lumMod val="75000"/>
                  </a:schemeClr>
                </a:solidFill>
                <a:latin typeface="Times New Roman" panose="02020603050405020304" pitchFamily="18" charset="0"/>
                <a:cs typeface="Times New Roman" panose="02020603050405020304" pitchFamily="18" charset="0"/>
              </a:rPr>
              <a:t>Ринок</a:t>
            </a:r>
            <a:r>
              <a:rPr lang="uk-UA" sz="2400" b="1" dirty="0">
                <a:solidFill>
                  <a:schemeClr val="accent2">
                    <a:lumMod val="50000"/>
                  </a:schemeClr>
                </a:solidFill>
                <a:latin typeface="Times New Roman" panose="02020603050405020304" pitchFamily="18" charset="0"/>
                <a:cs typeface="Times New Roman" panose="02020603050405020304" pitchFamily="18" charset="0"/>
              </a:rPr>
              <a:t> - це сукупність економічних відносин між людьми у сфері обміну, за допомогою яких здійснюється реалізація результатів людської діяльності (економічна категорія).</a:t>
            </a:r>
          </a:p>
          <a:p>
            <a:pPr algn="just" fontAlgn="base">
              <a:spcBef>
                <a:spcPts val="0"/>
              </a:spcBef>
            </a:pPr>
            <a:endParaRPr lang="ru-UA" sz="2400" b="1" dirty="0">
              <a:solidFill>
                <a:schemeClr val="accent2">
                  <a:lumMod val="50000"/>
                </a:schemeClr>
              </a:solidFill>
            </a:endParaRPr>
          </a:p>
        </p:txBody>
      </p:sp>
    </p:spTree>
    <p:extLst>
      <p:ext uri="{BB962C8B-B14F-4D97-AF65-F5344CB8AC3E}">
        <p14:creationId xmlns:p14="http://schemas.microsoft.com/office/powerpoint/2010/main" val="581885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327DA8B-514C-470E-9814-AED7A0442BAC}"/>
              </a:ext>
            </a:extLst>
          </p:cNvPr>
          <p:cNvSpPr>
            <a:spLocks noGrp="1"/>
          </p:cNvSpPr>
          <p:nvPr>
            <p:ph idx="1"/>
          </p:nvPr>
        </p:nvSpPr>
        <p:spPr>
          <a:xfrm>
            <a:off x="915873" y="689113"/>
            <a:ext cx="8596668" cy="5141844"/>
          </a:xfrm>
        </p:spPr>
        <p:txBody>
          <a:bodyPr>
            <a:normAutofit/>
          </a:bodyPr>
          <a:lstStyle/>
          <a:p>
            <a:pPr marL="0" indent="0" algn="just">
              <a:buNone/>
            </a:pPr>
            <a:r>
              <a:rPr lang="ru-RU" sz="2000" b="1" dirty="0">
                <a:solidFill>
                  <a:schemeClr val="accent2">
                    <a:lumMod val="75000"/>
                  </a:schemeClr>
                </a:solidFill>
                <a:latin typeface="Times New Roman" panose="02020603050405020304" pitchFamily="18" charset="0"/>
                <a:cs typeface="Times New Roman" panose="02020603050405020304" pitchFamily="18" charset="0"/>
              </a:rPr>
              <a:t>3. </a:t>
            </a:r>
            <a:r>
              <a:rPr lang="uk-UA" sz="2000" b="1" dirty="0">
                <a:solidFill>
                  <a:schemeClr val="accent2">
                    <a:lumMod val="75000"/>
                  </a:schemeClr>
                </a:solidFill>
                <a:latin typeface="Times New Roman" panose="02020603050405020304" pitchFamily="18" charset="0"/>
                <a:cs typeface="Times New Roman" panose="02020603050405020304" pitchFamily="18" charset="0"/>
              </a:rPr>
              <a:t>Зміни в поведінці споживачів та цінностях:</a:t>
            </a:r>
          </a:p>
          <a:p>
            <a:pPr algn="just">
              <a:spcBef>
                <a:spcPts val="600"/>
              </a:spcBef>
              <a:buFont typeface="Wingdings" panose="05000000000000000000" pitchFamily="2" charset="2"/>
              <a:buChar char="Ø"/>
            </a:pPr>
            <a:r>
              <a:rPr lang="uk-UA" sz="2000" b="1" i="1" dirty="0">
                <a:solidFill>
                  <a:schemeClr val="accent1">
                    <a:lumMod val="75000"/>
                  </a:schemeClr>
                </a:solidFill>
                <a:latin typeface="Times New Roman" panose="02020603050405020304" pitchFamily="18" charset="0"/>
                <a:cs typeface="Times New Roman" panose="02020603050405020304" pitchFamily="18" charset="0"/>
              </a:rPr>
              <a:t>Сталий розвиток </a:t>
            </a:r>
            <a:r>
              <a:rPr lang="ru-RU" sz="2000" b="1" i="1" dirty="0">
                <a:solidFill>
                  <a:schemeClr val="accent1">
                    <a:lumMod val="75000"/>
                  </a:schemeClr>
                </a:solidFill>
                <a:latin typeface="Times New Roman" panose="02020603050405020304" pitchFamily="18" charset="0"/>
                <a:cs typeface="Times New Roman" panose="02020603050405020304" pitchFamily="18" charset="0"/>
              </a:rPr>
              <a:t>(</a:t>
            </a:r>
            <a:r>
              <a:rPr lang="en-US" sz="2000" b="1" i="1" dirty="0">
                <a:solidFill>
                  <a:schemeClr val="accent1">
                    <a:lumMod val="75000"/>
                  </a:schemeClr>
                </a:solidFill>
                <a:latin typeface="Times New Roman" panose="02020603050405020304" pitchFamily="18" charset="0"/>
                <a:cs typeface="Times New Roman" panose="02020603050405020304" pitchFamily="18" charset="0"/>
              </a:rPr>
              <a:t>Sustainability) </a:t>
            </a:r>
            <a:r>
              <a:rPr lang="uk-UA" sz="2000" b="1" i="1" dirty="0">
                <a:solidFill>
                  <a:schemeClr val="accent1">
                    <a:lumMod val="75000"/>
                  </a:schemeClr>
                </a:solidFill>
                <a:latin typeface="Times New Roman" panose="02020603050405020304" pitchFamily="18" charset="0"/>
                <a:cs typeface="Times New Roman" panose="02020603050405020304" pitchFamily="18" charset="0"/>
              </a:rPr>
              <a:t>та екологічність</a:t>
            </a:r>
            <a:r>
              <a:rPr lang="uk-UA" sz="2000" b="1" dirty="0">
                <a:solidFill>
                  <a:schemeClr val="accent1">
                    <a:lumMod val="75000"/>
                  </a:schemeClr>
                </a:solidFill>
                <a:latin typeface="Times New Roman" panose="02020603050405020304" pitchFamily="18" charset="0"/>
                <a:cs typeface="Times New Roman" panose="02020603050405020304" pitchFamily="18" charset="0"/>
              </a:rPr>
              <a:t>: споживачі все частіше віддають перевагу товарам та послугам, які є екологічно чистими, виробленими з дотриманням соціальних стандартів і мають мінімальний вуглецевий слід. Це стимулює розвиток циркулярної економіки (перехід від "купив-використав-викинув" до переробки та повторного використання);</a:t>
            </a:r>
          </a:p>
          <a:p>
            <a:pPr algn="just">
              <a:spcBef>
                <a:spcPts val="600"/>
              </a:spcBef>
              <a:buFont typeface="Wingdings" panose="05000000000000000000" pitchFamily="2" charset="2"/>
              <a:buChar char="Ø"/>
            </a:pPr>
            <a:r>
              <a:rPr lang="uk-UA" sz="2000" b="1" i="1" dirty="0">
                <a:solidFill>
                  <a:schemeClr val="accent1">
                    <a:lumMod val="75000"/>
                  </a:schemeClr>
                </a:solidFill>
                <a:latin typeface="Times New Roman" panose="02020603050405020304" pitchFamily="18" charset="0"/>
                <a:cs typeface="Times New Roman" panose="02020603050405020304" pitchFamily="18" charset="0"/>
              </a:rPr>
              <a:t>Зростання «економіки вражень»</a:t>
            </a:r>
            <a:r>
              <a:rPr lang="uk-UA" sz="2000" b="1" dirty="0">
                <a:solidFill>
                  <a:schemeClr val="accent1">
                    <a:lumMod val="75000"/>
                  </a:schemeClr>
                </a:solidFill>
                <a:latin typeface="Times New Roman" panose="02020603050405020304" pitchFamily="18" charset="0"/>
                <a:cs typeface="Times New Roman" panose="02020603050405020304" pitchFamily="18" charset="0"/>
              </a:rPr>
              <a:t>: насичення товарних ринків змушує компанії додавати до товарів додаткову цінність через послуги, інтерактивний досвід та історію бренда (перехід від простого продажу товару до продажу комплексного рішення);</a:t>
            </a:r>
          </a:p>
          <a:p>
            <a:pPr algn="just">
              <a:spcBef>
                <a:spcPts val="600"/>
              </a:spcBef>
              <a:buFont typeface="Wingdings" panose="05000000000000000000" pitchFamily="2" charset="2"/>
              <a:buChar char="Ø"/>
            </a:pPr>
            <a:r>
              <a:rPr lang="uk-UA" sz="2000" b="1" i="1" dirty="0">
                <a:solidFill>
                  <a:schemeClr val="accent1">
                    <a:lumMod val="75000"/>
                  </a:schemeClr>
                </a:solidFill>
                <a:latin typeface="Times New Roman" panose="02020603050405020304" pitchFamily="18" charset="0"/>
                <a:cs typeface="Times New Roman" panose="02020603050405020304" pitchFamily="18" charset="0"/>
              </a:rPr>
              <a:t>Зміна демографії</a:t>
            </a:r>
            <a:r>
              <a:rPr lang="uk-UA" sz="2000" b="1" dirty="0">
                <a:solidFill>
                  <a:schemeClr val="accent1">
                    <a:lumMod val="75000"/>
                  </a:schemeClr>
                </a:solidFill>
                <a:latin typeface="Times New Roman" panose="02020603050405020304" pitchFamily="18" charset="0"/>
                <a:cs typeface="Times New Roman" panose="02020603050405020304" pitchFamily="18" charset="0"/>
              </a:rPr>
              <a:t>: старіння населення у розвинених країнах та зростання середнього класу в країнах, що розвиваються, змінюють структуру попиту (зростає попит на медичні товари, технології для дому, преміальні продукти).</a:t>
            </a:r>
          </a:p>
          <a:p>
            <a:endParaRPr lang="ru-UA" dirty="0"/>
          </a:p>
        </p:txBody>
      </p:sp>
    </p:spTree>
    <p:extLst>
      <p:ext uri="{BB962C8B-B14F-4D97-AF65-F5344CB8AC3E}">
        <p14:creationId xmlns:p14="http://schemas.microsoft.com/office/powerpoint/2010/main" val="3353053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BA8C29-BC79-42AD-AC26-98FCBC15C776}"/>
              </a:ext>
            </a:extLst>
          </p:cNvPr>
          <p:cNvSpPr>
            <a:spLocks noGrp="1"/>
          </p:cNvSpPr>
          <p:nvPr>
            <p:ph type="title"/>
          </p:nvPr>
        </p:nvSpPr>
        <p:spPr>
          <a:xfrm>
            <a:off x="1490761" y="491959"/>
            <a:ext cx="8596668" cy="649357"/>
          </a:xfrm>
        </p:spPr>
        <p:txBody>
          <a:bodyPr>
            <a:normAutofit/>
          </a:bodyPr>
          <a:lstStyle/>
          <a:p>
            <a:pPr algn="ctr"/>
            <a:r>
              <a:rPr lang="uk-UA" sz="3200" b="1" dirty="0">
                <a:latin typeface="Times New Roman" panose="02020603050405020304" pitchFamily="18" charset="0"/>
                <a:cs typeface="Times New Roman" panose="02020603050405020304" pitchFamily="18" charset="0"/>
              </a:rPr>
              <a:t>Ключові категорії ринку</a:t>
            </a:r>
          </a:p>
        </p:txBody>
      </p:sp>
      <p:sp>
        <p:nvSpPr>
          <p:cNvPr id="3" name="Объект 2">
            <a:extLst>
              <a:ext uri="{FF2B5EF4-FFF2-40B4-BE49-F238E27FC236}">
                <a16:creationId xmlns:a16="http://schemas.microsoft.com/office/drawing/2014/main" id="{075A9E9E-CF72-4420-8F17-2E6A80BA7531}"/>
              </a:ext>
            </a:extLst>
          </p:cNvPr>
          <p:cNvSpPr>
            <a:spLocks noGrp="1"/>
          </p:cNvSpPr>
          <p:nvPr>
            <p:ph idx="1"/>
          </p:nvPr>
        </p:nvSpPr>
        <p:spPr>
          <a:xfrm>
            <a:off x="692058" y="1258957"/>
            <a:ext cx="9395371" cy="4782405"/>
          </a:xfrm>
        </p:spPr>
        <p:txBody>
          <a:bodyPr>
            <a:normAutofit/>
          </a:bodyPr>
          <a:lstStyle/>
          <a:p>
            <a:pPr marL="0" indent="0" algn="just">
              <a:spcBef>
                <a:spcPts val="600"/>
              </a:spcBef>
              <a:buNone/>
            </a:pPr>
            <a:r>
              <a:rPr lang="uk-UA" sz="2000" b="1" dirty="0">
                <a:solidFill>
                  <a:schemeClr val="accent2">
                    <a:lumMod val="75000"/>
                  </a:schemeClr>
                </a:solidFill>
                <a:latin typeface="Times New Roman" panose="02020603050405020304" pitchFamily="18" charset="0"/>
                <a:cs typeface="Times New Roman" panose="02020603050405020304" pitchFamily="18" charset="0"/>
              </a:rPr>
              <a:t>Ключовими категоріями ринку є попит і пропозиція. </a:t>
            </a:r>
          </a:p>
          <a:p>
            <a:pPr marL="0" indent="0" algn="just">
              <a:spcBef>
                <a:spcPts val="600"/>
              </a:spcBef>
              <a:buNone/>
            </a:pPr>
            <a:r>
              <a:rPr lang="uk-UA" sz="2000" b="1" i="1" dirty="0">
                <a:solidFill>
                  <a:schemeClr val="accent1">
                    <a:lumMod val="75000"/>
                  </a:schemeClr>
                </a:solidFill>
                <a:latin typeface="Times New Roman" panose="02020603050405020304" pitchFamily="18" charset="0"/>
                <a:cs typeface="Times New Roman" panose="02020603050405020304" pitchFamily="18" charset="0"/>
              </a:rPr>
              <a:t>Попит</a:t>
            </a:r>
            <a:r>
              <a:rPr lang="uk-UA" sz="2000" b="1" dirty="0">
                <a:solidFill>
                  <a:schemeClr val="accent2">
                    <a:lumMod val="75000"/>
                  </a:schemeClr>
                </a:solidFill>
                <a:latin typeface="Times New Roman" panose="02020603050405020304" pitchFamily="18" charset="0"/>
                <a:cs typeface="Times New Roman" panose="02020603050405020304" pitchFamily="18" charset="0"/>
              </a:rPr>
              <a:t> – це потреба в товарі та послугах, забезпечена необхідними грошовими та іншими платіжними засобами. </a:t>
            </a:r>
          </a:p>
          <a:p>
            <a:pPr marL="0" indent="0" algn="just">
              <a:spcBef>
                <a:spcPts val="600"/>
              </a:spcBef>
              <a:buNone/>
            </a:pPr>
            <a:r>
              <a:rPr lang="uk-UA" sz="2000" b="1" i="1" dirty="0">
                <a:solidFill>
                  <a:schemeClr val="accent1">
                    <a:lumMod val="75000"/>
                  </a:schemeClr>
                </a:solidFill>
                <a:latin typeface="Times New Roman" panose="02020603050405020304" pitchFamily="18" charset="0"/>
                <a:cs typeface="Times New Roman" panose="02020603050405020304" pitchFamily="18" charset="0"/>
              </a:rPr>
              <a:t>Ринковий попит </a:t>
            </a:r>
            <a:r>
              <a:rPr lang="uk-UA" sz="2000" b="1" dirty="0">
                <a:solidFill>
                  <a:schemeClr val="accent2">
                    <a:lumMod val="75000"/>
                  </a:schemeClr>
                </a:solidFill>
                <a:latin typeface="Times New Roman" panose="02020603050405020304" pitchFamily="18" charset="0"/>
                <a:cs typeface="Times New Roman" panose="02020603050405020304" pitchFamily="18" charset="0"/>
              </a:rPr>
              <a:t>– це кількість товару, яку всі споживачі готові придбати за тими чи іншими цінами</a:t>
            </a:r>
            <a:r>
              <a:rPr lang="ru-RU" sz="2000" b="1" dirty="0">
                <a:solidFill>
                  <a:schemeClr val="accent2">
                    <a:lumMod val="75000"/>
                  </a:schemeClr>
                </a:solidFill>
                <a:latin typeface="Times New Roman" panose="02020603050405020304" pitchFamily="18" charset="0"/>
                <a:cs typeface="Times New Roman" panose="02020603050405020304" pitchFamily="18" charset="0"/>
              </a:rPr>
              <a:t>.</a:t>
            </a:r>
          </a:p>
          <a:p>
            <a:pPr marL="0" indent="0" algn="just">
              <a:buNone/>
            </a:pPr>
            <a:r>
              <a:rPr lang="uk-UA" sz="2000" b="1" i="1" dirty="0">
                <a:solidFill>
                  <a:schemeClr val="accent1">
                    <a:lumMod val="75000"/>
                  </a:schemeClr>
                </a:solidFill>
                <a:latin typeface="Times New Roman" panose="02020603050405020304" pitchFamily="18" charset="0"/>
                <a:cs typeface="Times New Roman" panose="02020603050405020304" pitchFamily="18" charset="0"/>
              </a:rPr>
              <a:t>Поточний ринковий попит </a:t>
            </a:r>
            <a:r>
              <a:rPr lang="uk-UA" sz="2000" b="1" dirty="0">
                <a:solidFill>
                  <a:schemeClr val="accent2">
                    <a:lumMod val="75000"/>
                  </a:schemeClr>
                </a:solidFill>
                <a:latin typeface="Times New Roman" panose="02020603050405020304" pitchFamily="18" charset="0"/>
                <a:cs typeface="Times New Roman" panose="02020603050405020304" pitchFamily="18" charset="0"/>
              </a:rPr>
              <a:t>— це обсяг продажів товару (або послуги) за певний період часу, який характеризує реальну кількість куплених товарів за певних умов зовнішнього середовища та конкретних маркетингових заходів. Цей попит визначається як сукупний запит усіх споживачів на товар за певного рівня цін</a:t>
            </a:r>
          </a:p>
          <a:p>
            <a:pPr marL="0" indent="0" algn="just">
              <a:buNone/>
            </a:pPr>
            <a:r>
              <a:rPr lang="uk-UA" sz="2000" b="1" i="1" dirty="0">
                <a:solidFill>
                  <a:schemeClr val="accent1">
                    <a:lumMod val="75000"/>
                  </a:schemeClr>
                </a:solidFill>
                <a:latin typeface="Times New Roman" panose="02020603050405020304" pitchFamily="18" charset="0"/>
                <a:cs typeface="Times New Roman" panose="02020603050405020304" pitchFamily="18" charset="0"/>
              </a:rPr>
              <a:t>Ринковий потенціал</a:t>
            </a:r>
            <a:r>
              <a:rPr lang="uk-UA" sz="2000" b="1" dirty="0">
                <a:solidFill>
                  <a:schemeClr val="accent2">
                    <a:lumMod val="75000"/>
                  </a:schemeClr>
                </a:solidFill>
                <a:latin typeface="Times New Roman" panose="02020603050405020304" pitchFamily="18" charset="0"/>
                <a:cs typeface="Times New Roman" panose="02020603050405020304" pitchFamily="18" charset="0"/>
              </a:rPr>
              <a:t> – це оцінка максимального обсягу ринку для певного товару чи послуги в певний момент часу. Він визначає, яку кількість товару або послуги може бути продано за існуючих ринкових умов, враховуючи потреби споживачів та конкурентне середовище.</a:t>
            </a:r>
          </a:p>
          <a:p>
            <a:pPr marL="0" indent="0" algn="just">
              <a:buNone/>
            </a:pPr>
            <a:endParaRPr lang="uk-UA" sz="2000" b="1"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6700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75813B-043B-456C-B7C5-8B15CEBDECDA}"/>
              </a:ext>
            </a:extLst>
          </p:cNvPr>
          <p:cNvSpPr>
            <a:spLocks noGrp="1"/>
          </p:cNvSpPr>
          <p:nvPr>
            <p:ph type="title"/>
          </p:nvPr>
        </p:nvSpPr>
        <p:spPr>
          <a:xfrm>
            <a:off x="1572902" y="536100"/>
            <a:ext cx="8596668" cy="662609"/>
          </a:xfrm>
        </p:spPr>
        <p:txBody>
          <a:bodyPr>
            <a:normAutofit/>
          </a:bodyPr>
          <a:lstStyle/>
          <a:p>
            <a:pPr algn="ctr"/>
            <a:r>
              <a:rPr lang="uk-UA" sz="3200" b="1" dirty="0">
                <a:latin typeface="Times New Roman" panose="02020603050405020304" pitchFamily="18" charset="0"/>
                <a:cs typeface="Times New Roman" panose="02020603050405020304" pitchFamily="18" charset="0"/>
              </a:rPr>
              <a:t>Фактори ринкового попиту</a:t>
            </a:r>
          </a:p>
        </p:txBody>
      </p:sp>
      <p:sp>
        <p:nvSpPr>
          <p:cNvPr id="3" name="Объект 2">
            <a:extLst>
              <a:ext uri="{FF2B5EF4-FFF2-40B4-BE49-F238E27FC236}">
                <a16:creationId xmlns:a16="http://schemas.microsoft.com/office/drawing/2014/main" id="{2AFFDF40-64A4-4FA7-BC05-8430B69CF3AD}"/>
              </a:ext>
            </a:extLst>
          </p:cNvPr>
          <p:cNvSpPr>
            <a:spLocks noGrp="1"/>
          </p:cNvSpPr>
          <p:nvPr>
            <p:ph idx="1"/>
          </p:nvPr>
        </p:nvSpPr>
        <p:spPr>
          <a:xfrm>
            <a:off x="766783" y="1272209"/>
            <a:ext cx="9941764" cy="4172804"/>
          </a:xfrm>
        </p:spPr>
        <p:txBody>
          <a:bodyPr/>
          <a:lstStyle/>
          <a:p>
            <a:pPr marL="0" indent="0">
              <a:buNone/>
            </a:pPr>
            <a:endParaRPr lang="ru-UA" dirty="0"/>
          </a:p>
        </p:txBody>
      </p:sp>
      <p:sp>
        <p:nvSpPr>
          <p:cNvPr id="4" name="Прямоугольник: скругленные углы 3">
            <a:extLst>
              <a:ext uri="{FF2B5EF4-FFF2-40B4-BE49-F238E27FC236}">
                <a16:creationId xmlns:a16="http://schemas.microsoft.com/office/drawing/2014/main" id="{741683F6-D2C8-4833-801E-31AB695E63CA}"/>
              </a:ext>
            </a:extLst>
          </p:cNvPr>
          <p:cNvSpPr/>
          <p:nvPr/>
        </p:nvSpPr>
        <p:spPr>
          <a:xfrm>
            <a:off x="3832927" y="1412988"/>
            <a:ext cx="3809476" cy="7310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Ринковий попит</a:t>
            </a:r>
            <a:endParaRPr lang="ru-UA" sz="2000" b="1" dirty="0">
              <a:latin typeface="Times New Roman" panose="02020603050405020304" pitchFamily="18" charset="0"/>
              <a:cs typeface="Times New Roman" panose="02020603050405020304" pitchFamily="18" charset="0"/>
            </a:endParaRPr>
          </a:p>
        </p:txBody>
      </p:sp>
      <p:sp>
        <p:nvSpPr>
          <p:cNvPr id="6" name="Прямоугольник: скругленные углы 5">
            <a:extLst>
              <a:ext uri="{FF2B5EF4-FFF2-40B4-BE49-F238E27FC236}">
                <a16:creationId xmlns:a16="http://schemas.microsoft.com/office/drawing/2014/main" id="{841BA340-2DC0-4A90-9386-9D16E9C2E6AB}"/>
              </a:ext>
            </a:extLst>
          </p:cNvPr>
          <p:cNvSpPr/>
          <p:nvPr/>
        </p:nvSpPr>
        <p:spPr>
          <a:xfrm>
            <a:off x="1572902" y="2514600"/>
            <a:ext cx="2690191"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Кількість споживачів</a:t>
            </a:r>
            <a:endParaRPr lang="ru-UA" sz="2000" b="1" dirty="0">
              <a:latin typeface="Times New Roman" panose="02020603050405020304" pitchFamily="18" charset="0"/>
              <a:cs typeface="Times New Roman" panose="02020603050405020304" pitchFamily="18" charset="0"/>
            </a:endParaRPr>
          </a:p>
        </p:txBody>
      </p:sp>
      <p:sp>
        <p:nvSpPr>
          <p:cNvPr id="7" name="Прямоугольник: скругленные углы 6">
            <a:extLst>
              <a:ext uri="{FF2B5EF4-FFF2-40B4-BE49-F238E27FC236}">
                <a16:creationId xmlns:a16="http://schemas.microsoft.com/office/drawing/2014/main" id="{1BDAEB0F-5E24-42FE-897C-ABC8779F6567}"/>
              </a:ext>
            </a:extLst>
          </p:cNvPr>
          <p:cNvSpPr/>
          <p:nvPr/>
        </p:nvSpPr>
        <p:spPr>
          <a:xfrm>
            <a:off x="6745359" y="2572552"/>
            <a:ext cx="282271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Індивідуальний попит</a:t>
            </a:r>
            <a:endParaRPr lang="ru-UA" sz="2000" b="1" dirty="0">
              <a:latin typeface="Times New Roman" panose="02020603050405020304" pitchFamily="18" charset="0"/>
              <a:cs typeface="Times New Roman" panose="02020603050405020304" pitchFamily="18" charset="0"/>
            </a:endParaRPr>
          </a:p>
        </p:txBody>
      </p:sp>
      <p:sp>
        <p:nvSpPr>
          <p:cNvPr id="9" name="Прямоугольник: скругленные углы 8">
            <a:extLst>
              <a:ext uri="{FF2B5EF4-FFF2-40B4-BE49-F238E27FC236}">
                <a16:creationId xmlns:a16="http://schemas.microsoft.com/office/drawing/2014/main" id="{EF238A04-0AE7-49AC-93B5-A1EC6DAACE99}"/>
              </a:ext>
            </a:extLst>
          </p:cNvPr>
          <p:cNvSpPr/>
          <p:nvPr/>
        </p:nvSpPr>
        <p:spPr>
          <a:xfrm>
            <a:off x="1346357" y="4078357"/>
            <a:ext cx="145774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Ціни</a:t>
            </a:r>
            <a:endParaRPr lang="ru-UA" sz="2000" b="1" dirty="0">
              <a:latin typeface="Times New Roman" panose="02020603050405020304" pitchFamily="18" charset="0"/>
              <a:cs typeface="Times New Roman" panose="02020603050405020304" pitchFamily="18" charset="0"/>
            </a:endParaRPr>
          </a:p>
        </p:txBody>
      </p:sp>
      <p:sp>
        <p:nvSpPr>
          <p:cNvPr id="10" name="Прямоугольник: скругленные углы 9">
            <a:extLst>
              <a:ext uri="{FF2B5EF4-FFF2-40B4-BE49-F238E27FC236}">
                <a16:creationId xmlns:a16="http://schemas.microsoft.com/office/drawing/2014/main" id="{37DA36FC-CF98-40D5-857F-2024B2FEEA9B}"/>
              </a:ext>
            </a:extLst>
          </p:cNvPr>
          <p:cNvSpPr/>
          <p:nvPr/>
        </p:nvSpPr>
        <p:spPr>
          <a:xfrm>
            <a:off x="3220279" y="4078357"/>
            <a:ext cx="222636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Цінові очікування</a:t>
            </a:r>
            <a:endParaRPr lang="ru-UA" sz="2000" b="1" dirty="0">
              <a:latin typeface="Times New Roman" panose="02020603050405020304" pitchFamily="18" charset="0"/>
              <a:cs typeface="Times New Roman" panose="02020603050405020304" pitchFamily="18" charset="0"/>
            </a:endParaRPr>
          </a:p>
        </p:txBody>
      </p:sp>
      <p:sp>
        <p:nvSpPr>
          <p:cNvPr id="11" name="Прямоугольник: скругленные углы 10">
            <a:extLst>
              <a:ext uri="{FF2B5EF4-FFF2-40B4-BE49-F238E27FC236}">
                <a16:creationId xmlns:a16="http://schemas.microsoft.com/office/drawing/2014/main" id="{90B43B1A-6CF0-435E-ABFD-E0B9E1954815}"/>
              </a:ext>
            </a:extLst>
          </p:cNvPr>
          <p:cNvSpPr/>
          <p:nvPr/>
        </p:nvSpPr>
        <p:spPr>
          <a:xfrm>
            <a:off x="5862825" y="4078357"/>
            <a:ext cx="1995713"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Дохід</a:t>
            </a:r>
            <a:endParaRPr lang="ru-UA" sz="2000" b="1" dirty="0">
              <a:latin typeface="Times New Roman" panose="02020603050405020304" pitchFamily="18" charset="0"/>
              <a:cs typeface="Times New Roman" panose="02020603050405020304" pitchFamily="18" charset="0"/>
            </a:endParaRPr>
          </a:p>
        </p:txBody>
      </p:sp>
      <p:sp>
        <p:nvSpPr>
          <p:cNvPr id="12" name="Прямоугольник: скругленные углы 11">
            <a:extLst>
              <a:ext uri="{FF2B5EF4-FFF2-40B4-BE49-F238E27FC236}">
                <a16:creationId xmlns:a16="http://schemas.microsoft.com/office/drawing/2014/main" id="{DEC8B742-02D3-4760-9A84-EB50FF26A8AD}"/>
              </a:ext>
            </a:extLst>
          </p:cNvPr>
          <p:cNvSpPr/>
          <p:nvPr/>
        </p:nvSpPr>
        <p:spPr>
          <a:xfrm>
            <a:off x="8232450" y="4078357"/>
            <a:ext cx="223961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a:latin typeface="Times New Roman" panose="02020603050405020304" pitchFamily="18" charset="0"/>
                <a:cs typeface="Times New Roman" panose="02020603050405020304" pitchFamily="18" charset="0"/>
              </a:rPr>
              <a:t>Уподобання споживачів</a:t>
            </a:r>
            <a:endParaRPr lang="ru-UA" sz="2000" b="1" dirty="0">
              <a:latin typeface="Times New Roman" panose="02020603050405020304" pitchFamily="18" charset="0"/>
              <a:cs typeface="Times New Roman" panose="02020603050405020304" pitchFamily="18" charset="0"/>
            </a:endParaRPr>
          </a:p>
        </p:txBody>
      </p:sp>
      <p:cxnSp>
        <p:nvCxnSpPr>
          <p:cNvPr id="14" name="Прямая со стрелкой 13">
            <a:extLst>
              <a:ext uri="{FF2B5EF4-FFF2-40B4-BE49-F238E27FC236}">
                <a16:creationId xmlns:a16="http://schemas.microsoft.com/office/drawing/2014/main" id="{766A95D8-ECAF-4E03-8730-5AD6E4052448}"/>
              </a:ext>
            </a:extLst>
          </p:cNvPr>
          <p:cNvCxnSpPr/>
          <p:nvPr/>
        </p:nvCxnSpPr>
        <p:spPr>
          <a:xfrm flipH="1">
            <a:off x="4263093" y="2143995"/>
            <a:ext cx="1183550" cy="493188"/>
          </a:xfrm>
          <a:prstGeom prst="straightConnector1">
            <a:avLst/>
          </a:prstGeom>
          <a:ln w="25400">
            <a:tailEnd type="stealth"/>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a:extLst>
              <a:ext uri="{FF2B5EF4-FFF2-40B4-BE49-F238E27FC236}">
                <a16:creationId xmlns:a16="http://schemas.microsoft.com/office/drawing/2014/main" id="{8B8751C1-2F5F-49FF-A5CD-F7C126B40DBE}"/>
              </a:ext>
            </a:extLst>
          </p:cNvPr>
          <p:cNvCxnSpPr>
            <a:cxnSpLocks/>
          </p:cNvCxnSpPr>
          <p:nvPr/>
        </p:nvCxnSpPr>
        <p:spPr>
          <a:xfrm>
            <a:off x="5623496" y="2143995"/>
            <a:ext cx="1121863" cy="493188"/>
          </a:xfrm>
          <a:prstGeom prst="straightConnector1">
            <a:avLst/>
          </a:prstGeom>
          <a:ln w="25400">
            <a:tailEnd type="stealth"/>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a:extLst>
              <a:ext uri="{FF2B5EF4-FFF2-40B4-BE49-F238E27FC236}">
                <a16:creationId xmlns:a16="http://schemas.microsoft.com/office/drawing/2014/main" id="{D61B11E3-8986-423E-92F9-1412B8770CD8}"/>
              </a:ext>
            </a:extLst>
          </p:cNvPr>
          <p:cNvCxnSpPr>
            <a:cxnSpLocks/>
          </p:cNvCxnSpPr>
          <p:nvPr/>
        </p:nvCxnSpPr>
        <p:spPr>
          <a:xfrm>
            <a:off x="2278743" y="3656785"/>
            <a:ext cx="6429828"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a:extLst>
              <a:ext uri="{FF2B5EF4-FFF2-40B4-BE49-F238E27FC236}">
                <a16:creationId xmlns:a16="http://schemas.microsoft.com/office/drawing/2014/main" id="{BDFCFB75-BE87-4AB9-A444-8FE1E9EC5070}"/>
              </a:ext>
            </a:extLst>
          </p:cNvPr>
          <p:cNvCxnSpPr/>
          <p:nvPr/>
        </p:nvCxnSpPr>
        <p:spPr>
          <a:xfrm>
            <a:off x="2264229" y="3656785"/>
            <a:ext cx="0" cy="421572"/>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a:extLst>
              <a:ext uri="{FF2B5EF4-FFF2-40B4-BE49-F238E27FC236}">
                <a16:creationId xmlns:a16="http://schemas.microsoft.com/office/drawing/2014/main" id="{5FA8FD87-D977-45C6-88BB-B73277F60E4D}"/>
              </a:ext>
            </a:extLst>
          </p:cNvPr>
          <p:cNvCxnSpPr/>
          <p:nvPr/>
        </p:nvCxnSpPr>
        <p:spPr>
          <a:xfrm>
            <a:off x="4333461" y="3656785"/>
            <a:ext cx="0" cy="421572"/>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a:extLst>
              <a:ext uri="{FF2B5EF4-FFF2-40B4-BE49-F238E27FC236}">
                <a16:creationId xmlns:a16="http://schemas.microsoft.com/office/drawing/2014/main" id="{621F0DCF-41E6-4DE4-B4CF-4C8F440DF6F1}"/>
              </a:ext>
            </a:extLst>
          </p:cNvPr>
          <p:cNvCxnSpPr/>
          <p:nvPr/>
        </p:nvCxnSpPr>
        <p:spPr>
          <a:xfrm>
            <a:off x="6860681" y="3656785"/>
            <a:ext cx="0" cy="421572"/>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a:extLst>
              <a:ext uri="{FF2B5EF4-FFF2-40B4-BE49-F238E27FC236}">
                <a16:creationId xmlns:a16="http://schemas.microsoft.com/office/drawing/2014/main" id="{46A18ABE-447E-4EA1-9C63-FB4603465EC1}"/>
              </a:ext>
            </a:extLst>
          </p:cNvPr>
          <p:cNvCxnSpPr/>
          <p:nvPr/>
        </p:nvCxnSpPr>
        <p:spPr>
          <a:xfrm>
            <a:off x="8708571" y="3486952"/>
            <a:ext cx="0" cy="591405"/>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9687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79E58B6-8057-4EDC-9109-316F1C9F89D0}"/>
              </a:ext>
            </a:extLst>
          </p:cNvPr>
          <p:cNvSpPr>
            <a:spLocks noGrp="1"/>
          </p:cNvSpPr>
          <p:nvPr>
            <p:ph idx="1"/>
          </p:nvPr>
        </p:nvSpPr>
        <p:spPr>
          <a:xfrm>
            <a:off x="970038" y="1001486"/>
            <a:ext cx="8841619" cy="4746171"/>
          </a:xfrm>
        </p:spPr>
        <p:txBody>
          <a:bodyPr>
            <a:normAutofit/>
          </a:bodyPr>
          <a:lstStyle/>
          <a:p>
            <a:pPr marL="0" indent="0" algn="just">
              <a:spcBef>
                <a:spcPts val="600"/>
              </a:spcBef>
              <a:buNone/>
            </a:pPr>
            <a:r>
              <a:rPr lang="uk-UA" sz="2400" b="1" i="1" dirty="0">
                <a:solidFill>
                  <a:schemeClr val="accent1">
                    <a:lumMod val="75000"/>
                  </a:schemeClr>
                </a:solidFill>
                <a:latin typeface="Times New Roman" panose="02020603050405020304" pitchFamily="18" charset="0"/>
                <a:cs typeface="Times New Roman" panose="02020603050405020304" pitchFamily="18" charset="0"/>
              </a:rPr>
              <a:t>Пропозиція – </a:t>
            </a:r>
            <a:r>
              <a:rPr lang="uk-UA" sz="2400" b="1" dirty="0">
                <a:solidFill>
                  <a:schemeClr val="accent2">
                    <a:lumMod val="75000"/>
                  </a:schemeClr>
                </a:solidFill>
                <a:latin typeface="Times New Roman" panose="02020603050405020304" pitchFamily="18" charset="0"/>
                <a:cs typeface="Times New Roman" panose="02020603050405020304" pitchFamily="18" charset="0"/>
              </a:rPr>
              <a:t>це кількість товарів і послуг, яку виробник бажає продати на ринку.</a:t>
            </a:r>
          </a:p>
          <a:p>
            <a:pPr marL="0" indent="0" algn="just">
              <a:spcBef>
                <a:spcPts val="600"/>
              </a:spcBef>
              <a:buNone/>
            </a:pPr>
            <a:r>
              <a:rPr lang="uk-UA" sz="2400" b="1" i="1" dirty="0">
                <a:solidFill>
                  <a:schemeClr val="accent1">
                    <a:lumMod val="75000"/>
                  </a:schemeClr>
                </a:solidFill>
                <a:latin typeface="Times New Roman" panose="02020603050405020304" pitchFamily="18" charset="0"/>
                <a:cs typeface="Times New Roman" panose="02020603050405020304" pitchFamily="18" charset="0"/>
              </a:rPr>
              <a:t>Кон’юнктура ринку </a:t>
            </a:r>
            <a:r>
              <a:rPr lang="uk-UA" sz="2400" b="1" dirty="0">
                <a:solidFill>
                  <a:schemeClr val="accent2">
                    <a:lumMod val="75000"/>
                  </a:schemeClr>
                </a:solidFill>
                <a:latin typeface="Times New Roman" panose="02020603050405020304" pitchFamily="18" charset="0"/>
                <a:cs typeface="Times New Roman" panose="02020603050405020304" pitchFamily="18" charset="0"/>
              </a:rPr>
              <a:t>– це реальна економічна ситуація, яку характеризують співвідношення між попитом та пропозицією, рівень і динаміка цін, товарних запасів, а також інші показники та чинники (історичні, національні, природно-кліматичні, територіальні, політичні, соціально-економічні тощо). </a:t>
            </a:r>
          </a:p>
          <a:p>
            <a:pPr marL="0" indent="0" algn="just">
              <a:spcBef>
                <a:spcPts val="600"/>
              </a:spcBef>
              <a:buNone/>
            </a:pPr>
            <a:r>
              <a:rPr lang="uk-UA" sz="2400" b="1" i="1" dirty="0">
                <a:solidFill>
                  <a:schemeClr val="accent1">
                    <a:lumMod val="75000"/>
                  </a:schemeClr>
                </a:solidFill>
                <a:latin typeface="Times New Roman" panose="02020603050405020304" pitchFamily="18" charset="0"/>
                <a:cs typeface="Times New Roman" panose="02020603050405020304" pitchFamily="18" charset="0"/>
              </a:rPr>
              <a:t>Місткість ринку </a:t>
            </a:r>
            <a:r>
              <a:rPr lang="uk-UA" sz="2400" b="1" dirty="0">
                <a:solidFill>
                  <a:schemeClr val="accent2">
                    <a:lumMod val="75000"/>
                  </a:schemeClr>
                </a:solidFill>
                <a:latin typeface="Times New Roman" panose="02020603050405020304" pitchFamily="18" charset="0"/>
                <a:cs typeface="Times New Roman" panose="02020603050405020304" pitchFamily="18" charset="0"/>
              </a:rPr>
              <a:t>– це обсяги продажу товарів на конкретному ринку (продажу конкретній групі споживачів даного регіону в заданий проміжок часу в тому самому бізнес-середовищі в рамках конкретної маркетингової програми). </a:t>
            </a:r>
          </a:p>
        </p:txBody>
      </p:sp>
    </p:spTree>
    <p:extLst>
      <p:ext uri="{BB962C8B-B14F-4D97-AF65-F5344CB8AC3E}">
        <p14:creationId xmlns:p14="http://schemas.microsoft.com/office/powerpoint/2010/main" val="2256433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22C3A4D-01F7-41AF-8556-AFF8D46181EA}"/>
              </a:ext>
            </a:extLst>
          </p:cNvPr>
          <p:cNvSpPr>
            <a:spLocks noGrp="1"/>
          </p:cNvSpPr>
          <p:nvPr>
            <p:ph idx="1"/>
          </p:nvPr>
        </p:nvSpPr>
        <p:spPr>
          <a:xfrm>
            <a:off x="677333" y="819149"/>
            <a:ext cx="9447327" cy="5475633"/>
          </a:xfrm>
        </p:spPr>
        <p:txBody>
          <a:bodyPr>
            <a:normAutofit fontScale="92500" lnSpcReduction="20000"/>
          </a:bodyPr>
          <a:lstStyle/>
          <a:p>
            <a:pPr marL="0" indent="0" algn="ctr">
              <a:buNone/>
            </a:pPr>
            <a:r>
              <a:rPr lang="uk-UA" sz="2600" b="1" dirty="0">
                <a:solidFill>
                  <a:schemeClr val="accent1">
                    <a:lumMod val="75000"/>
                  </a:schemeClr>
                </a:solidFill>
                <a:latin typeface="Times New Roman" panose="02020603050405020304" pitchFamily="18" charset="0"/>
                <a:cs typeface="Times New Roman" panose="02020603050405020304" pitchFamily="18" charset="0"/>
              </a:rPr>
              <a:t>Класифікація послуг (Статистична організація </a:t>
            </a:r>
            <a:r>
              <a:rPr lang="ru-RU" sz="2600" b="1" dirty="0" err="1">
                <a:solidFill>
                  <a:schemeClr val="accent1">
                    <a:lumMod val="75000"/>
                  </a:schemeClr>
                </a:solidFill>
                <a:latin typeface="Times New Roman" panose="02020603050405020304" pitchFamily="18" charset="0"/>
                <a:cs typeface="Times New Roman" panose="02020603050405020304" pitchFamily="18" charset="0"/>
              </a:rPr>
              <a:t>Європейської</a:t>
            </a:r>
            <a:r>
              <a:rPr lang="en-US" sz="2600" b="1" dirty="0">
                <a:solidFill>
                  <a:schemeClr val="accent1">
                    <a:lumMod val="75000"/>
                  </a:schemeClr>
                </a:solidFill>
                <a:latin typeface="Times New Roman" panose="02020603050405020304" pitchFamily="18" charset="0"/>
                <a:cs typeface="Times New Roman" panose="02020603050405020304" pitchFamily="18" charset="0"/>
              </a:rPr>
              <a:t> </a:t>
            </a:r>
            <a:r>
              <a:rPr lang="ru-RU" sz="2600" b="1" dirty="0" err="1">
                <a:solidFill>
                  <a:schemeClr val="accent1">
                    <a:lumMod val="75000"/>
                  </a:schemeClr>
                </a:solidFill>
                <a:latin typeface="Times New Roman" panose="02020603050405020304" pitchFamily="18" charset="0"/>
                <a:cs typeface="Times New Roman" panose="02020603050405020304" pitchFamily="18" charset="0"/>
              </a:rPr>
              <a:t>комісії</a:t>
            </a:r>
            <a:r>
              <a:rPr lang="ru-RU" sz="2600" b="1" dirty="0">
                <a:solidFill>
                  <a:schemeClr val="accent1">
                    <a:lumMod val="75000"/>
                  </a:schemeClr>
                </a:solidFill>
                <a:latin typeface="Times New Roman" panose="02020603050405020304" pitchFamily="18" charset="0"/>
                <a:cs typeface="Times New Roman" panose="02020603050405020304" pitchFamily="18" charset="0"/>
              </a:rPr>
              <a:t> (</a:t>
            </a:r>
            <a:r>
              <a:rPr lang="ru-RU" sz="2600" b="1" dirty="0" err="1">
                <a:solidFill>
                  <a:schemeClr val="accent1">
                    <a:lumMod val="75000"/>
                  </a:schemeClr>
                </a:solidFill>
                <a:latin typeface="Times New Roman" panose="02020603050405020304" pitchFamily="18" charset="0"/>
                <a:cs typeface="Times New Roman" panose="02020603050405020304" pitchFamily="18" charset="0"/>
              </a:rPr>
              <a:t>Євростат</a:t>
            </a:r>
            <a:r>
              <a:rPr lang="ru-RU" sz="2600" b="1" dirty="0">
                <a:solidFill>
                  <a:schemeClr val="accent1">
                    <a:lumMod val="75000"/>
                  </a:schemeClr>
                </a:solidFill>
                <a:latin typeface="Times New Roman" panose="02020603050405020304" pitchFamily="18" charset="0"/>
                <a:cs typeface="Times New Roman" panose="02020603050405020304" pitchFamily="18" charset="0"/>
              </a:rPr>
              <a:t>)</a:t>
            </a:r>
            <a:r>
              <a:rPr lang="uk-UA" sz="2600" b="1" dirty="0">
                <a:solidFill>
                  <a:schemeClr val="accent1">
                    <a:lumMod val="75000"/>
                  </a:schemeClr>
                </a:solidFill>
                <a:latin typeface="Times New Roman" panose="02020603050405020304" pitchFamily="18" charset="0"/>
                <a:cs typeface="Times New Roman" panose="02020603050405020304" pitchFamily="18" charset="0"/>
              </a:rPr>
              <a:t>)</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послуги з переробки матеріальних ресурсів;</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послуги з технічного обслуговування та ремонту;</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транспортні послуги;</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туристичні послуги;</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послуги з будівництва;</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страхові та пенсійні послуги;</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послуги, пов’язані з фінансовою діяльністю;</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плата за використання інтелектуальної власності;</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послуги у сфері телекомунікації, комп’ютерні та інформаційні послуги;</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інші бізнес-послуги;</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культурні та рекреаційні послуги;</a:t>
            </a:r>
          </a:p>
          <a:p>
            <a:pPr marL="0" indent="0">
              <a:buNone/>
            </a:pPr>
            <a:r>
              <a:rPr lang="uk-UA" sz="2200" b="1" dirty="0">
                <a:solidFill>
                  <a:schemeClr val="accent2">
                    <a:lumMod val="75000"/>
                  </a:schemeClr>
                </a:solidFill>
                <a:latin typeface="Times New Roman" panose="02020603050405020304" pitchFamily="18" charset="0"/>
                <a:cs typeface="Times New Roman" panose="02020603050405020304" pitchFamily="18" charset="0"/>
              </a:rPr>
              <a:t>– державні та урядові послуги</a:t>
            </a:r>
          </a:p>
          <a:p>
            <a:endParaRPr lang="ru-UA" dirty="0"/>
          </a:p>
        </p:txBody>
      </p:sp>
    </p:spTree>
    <p:extLst>
      <p:ext uri="{BB962C8B-B14F-4D97-AF65-F5344CB8AC3E}">
        <p14:creationId xmlns:p14="http://schemas.microsoft.com/office/powerpoint/2010/main" val="2686157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9EC1E0-BD94-4936-AF7D-0065F207401E}"/>
              </a:ext>
            </a:extLst>
          </p:cNvPr>
          <p:cNvSpPr>
            <a:spLocks noGrp="1"/>
          </p:cNvSpPr>
          <p:nvPr>
            <p:ph type="title"/>
          </p:nvPr>
        </p:nvSpPr>
        <p:spPr>
          <a:xfrm>
            <a:off x="2262960" y="527640"/>
            <a:ext cx="5257801" cy="514350"/>
          </a:xfrm>
        </p:spPr>
        <p:txBody>
          <a:bodyPr>
            <a:normAutofit fontScale="90000"/>
          </a:bodyPr>
          <a:lstStyle/>
          <a:p>
            <a:pPr algn="ctr"/>
            <a:r>
              <a:rPr lang="uk-UA" sz="3200" b="1" dirty="0">
                <a:latin typeface="Times New Roman" panose="02020603050405020304" pitchFamily="18" charset="0"/>
                <a:cs typeface="Times New Roman" panose="02020603050405020304" pitchFamily="18" charset="0"/>
              </a:rPr>
              <a:t>Особливості</a:t>
            </a:r>
            <a:r>
              <a:rPr lang="uk-UA" b="1" dirty="0">
                <a:latin typeface="Times New Roman" panose="02020603050405020304" pitchFamily="18" charset="0"/>
                <a:cs typeface="Times New Roman" panose="02020603050405020304" pitchFamily="18" charset="0"/>
              </a:rPr>
              <a:t> </a:t>
            </a:r>
            <a:r>
              <a:rPr lang="uk-UA" sz="3200" b="1" dirty="0">
                <a:latin typeface="Times New Roman" panose="02020603050405020304" pitchFamily="18" charset="0"/>
                <a:cs typeface="Times New Roman" panose="02020603050405020304" pitchFamily="18" charset="0"/>
              </a:rPr>
              <a:t>послуг</a:t>
            </a:r>
          </a:p>
        </p:txBody>
      </p:sp>
      <p:sp>
        <p:nvSpPr>
          <p:cNvPr id="3" name="Объект 2">
            <a:extLst>
              <a:ext uri="{FF2B5EF4-FFF2-40B4-BE49-F238E27FC236}">
                <a16:creationId xmlns:a16="http://schemas.microsoft.com/office/drawing/2014/main" id="{D6AA2872-C76A-4278-BC9C-D7722A0C6D5F}"/>
              </a:ext>
            </a:extLst>
          </p:cNvPr>
          <p:cNvSpPr>
            <a:spLocks noGrp="1"/>
          </p:cNvSpPr>
          <p:nvPr>
            <p:ph idx="1"/>
          </p:nvPr>
        </p:nvSpPr>
        <p:spPr>
          <a:xfrm>
            <a:off x="848807" y="1738023"/>
            <a:ext cx="7667895" cy="3938923"/>
          </a:xfrm>
        </p:spPr>
        <p:txBody>
          <a:bodyPr>
            <a:normAutofit lnSpcReduction="10000"/>
          </a:bodyPr>
          <a:lstStyle/>
          <a:p>
            <a:pPr marL="0" indent="0">
              <a:spcBef>
                <a:spcPts val="0"/>
              </a:spcBef>
              <a:buNone/>
            </a:pPr>
            <a:r>
              <a:rPr lang="uk-UA" sz="2400" b="1" dirty="0">
                <a:solidFill>
                  <a:schemeClr val="accent2">
                    <a:lumMod val="75000"/>
                  </a:schemeClr>
                </a:solidFill>
                <a:latin typeface="Times New Roman" panose="02020603050405020304" pitchFamily="18" charset="0"/>
                <a:ea typeface="Times New Roman" panose="02020603050405020304" pitchFamily="18" charset="0"/>
              </a:rPr>
              <a:t>Особливості послуг відомі як розширений </a:t>
            </a:r>
            <a:br>
              <a:rPr lang="uk-UA" sz="2400" b="1" dirty="0">
                <a:solidFill>
                  <a:schemeClr val="accent2">
                    <a:lumMod val="75000"/>
                  </a:schemeClr>
                </a:solidFill>
                <a:latin typeface="Times New Roman" panose="02020603050405020304" pitchFamily="18" charset="0"/>
                <a:ea typeface="Times New Roman" panose="02020603050405020304" pitchFamily="18" charset="0"/>
              </a:rPr>
            </a:br>
            <a:r>
              <a:rPr lang="uk-UA" sz="2400" b="1" dirty="0">
                <a:solidFill>
                  <a:schemeClr val="accent2">
                    <a:lumMod val="75000"/>
                  </a:schemeClr>
                </a:solidFill>
                <a:latin typeface="Times New Roman" panose="02020603050405020304" pitchFamily="18" charset="0"/>
                <a:ea typeface="Times New Roman" panose="02020603050405020304" pitchFamily="18" charset="0"/>
              </a:rPr>
              <a:t>маркетинг-</a:t>
            </a:r>
            <a:r>
              <a:rPr lang="uk-UA" sz="2400" b="1" dirty="0" err="1">
                <a:solidFill>
                  <a:schemeClr val="accent2">
                    <a:lumMod val="75000"/>
                  </a:schemeClr>
                </a:solidFill>
                <a:latin typeface="Times New Roman" panose="02020603050405020304" pitchFamily="18" charset="0"/>
                <a:ea typeface="Times New Roman" panose="02020603050405020304" pitchFamily="18" charset="0"/>
              </a:rPr>
              <a:t>мікс</a:t>
            </a:r>
            <a:r>
              <a:rPr lang="uk-UA" sz="2400" b="1" dirty="0">
                <a:solidFill>
                  <a:schemeClr val="accent2">
                    <a:lumMod val="75000"/>
                  </a:schemeClr>
                </a:solidFill>
                <a:latin typeface="Times New Roman" panose="02020603050405020304" pitchFamily="18" charset="0"/>
                <a:ea typeface="Times New Roman" panose="02020603050405020304" pitchFamily="18" charset="0"/>
              </a:rPr>
              <a:t> </a:t>
            </a:r>
            <a:r>
              <a:rPr lang="ru-UA" sz="2400" b="1" dirty="0">
                <a:solidFill>
                  <a:schemeClr val="accent2">
                    <a:lumMod val="75000"/>
                  </a:schemeClr>
                </a:solidFill>
                <a:latin typeface="Times New Roman" panose="02020603050405020304" pitchFamily="18" charset="0"/>
                <a:ea typeface="Times New Roman" panose="02020603050405020304" pitchFamily="18" charset="0"/>
              </a:rPr>
              <a:t>7 P</a:t>
            </a:r>
            <a:endParaRPr lang="uk-UA" sz="2400" b="1" dirty="0">
              <a:solidFill>
                <a:schemeClr val="accent2">
                  <a:lumMod val="75000"/>
                </a:schemeClr>
              </a:solidFill>
              <a:latin typeface="Times New Roman" panose="02020603050405020304" pitchFamily="18" charset="0"/>
              <a:ea typeface="Times New Roman" panose="02020603050405020304" pitchFamily="18" charset="0"/>
            </a:endParaRPr>
          </a:p>
          <a:p>
            <a:pPr marL="0" indent="0">
              <a:spcBef>
                <a:spcPts val="600"/>
              </a:spcBef>
              <a:buNone/>
            </a:pPr>
            <a:r>
              <a:rPr lang="uk-UA" sz="2000" b="1" dirty="0">
                <a:solidFill>
                  <a:schemeClr val="accent1">
                    <a:lumMod val="75000"/>
                  </a:schemeClr>
                </a:solidFill>
                <a:latin typeface="Times New Roman" panose="02020603050405020304" pitchFamily="18" charset="0"/>
                <a:cs typeface="Times New Roman" panose="02020603050405020304" pitchFamily="18" charset="0"/>
              </a:rPr>
              <a:t>Традиційні 4 </a:t>
            </a:r>
            <a:r>
              <a:rPr lang="en-US" sz="2000" b="1" dirty="0">
                <a:solidFill>
                  <a:schemeClr val="accent1">
                    <a:lumMod val="75000"/>
                  </a:schemeClr>
                </a:solidFill>
                <a:latin typeface="Times New Roman" panose="02020603050405020304" pitchFamily="18" charset="0"/>
                <a:cs typeface="Times New Roman" panose="02020603050405020304" pitchFamily="18" charset="0"/>
              </a:rPr>
              <a:t>P </a:t>
            </a:r>
            <a:r>
              <a:rPr lang="en-US" sz="2000" b="1" dirty="0">
                <a:solidFill>
                  <a:schemeClr val="accent2">
                    <a:lumMod val="75000"/>
                  </a:schemeClr>
                </a:solidFill>
                <a:latin typeface="Times New Roman" panose="02020603050405020304" pitchFamily="18" charset="0"/>
                <a:cs typeface="Times New Roman" panose="02020603050405020304" pitchFamily="18" charset="0"/>
              </a:rPr>
              <a:t>(</a:t>
            </a:r>
            <a:r>
              <a:rPr lang="en-US" sz="2000" b="1" i="1" dirty="0">
                <a:solidFill>
                  <a:schemeClr val="accent2">
                    <a:lumMod val="75000"/>
                  </a:schemeClr>
                </a:solidFill>
                <a:latin typeface="Times New Roman" panose="02020603050405020304" pitchFamily="18" charset="0"/>
                <a:cs typeface="Times New Roman" panose="02020603050405020304" pitchFamily="18" charset="0"/>
              </a:rPr>
              <a:t>Product, Price, Place, Promotion</a:t>
            </a:r>
            <a:r>
              <a:rPr lang="en-US" sz="2000" b="1" dirty="0">
                <a:solidFill>
                  <a:schemeClr val="accent2">
                    <a:lumMod val="75000"/>
                  </a:schemeClr>
                </a:solidFill>
                <a:latin typeface="Times New Roman" panose="02020603050405020304" pitchFamily="18" charset="0"/>
                <a:cs typeface="Times New Roman" panose="02020603050405020304" pitchFamily="18" charset="0"/>
              </a:rPr>
              <a:t>) </a:t>
            </a:r>
            <a:endParaRPr lang="uk-UA" sz="2000" b="1" dirty="0">
              <a:solidFill>
                <a:schemeClr val="accent2">
                  <a:lumMod val="75000"/>
                </a:schemeClr>
              </a:solidFill>
              <a:latin typeface="Times New Roman" panose="02020603050405020304" pitchFamily="18" charset="0"/>
              <a:cs typeface="Times New Roman" panose="02020603050405020304" pitchFamily="18" charset="0"/>
            </a:endParaRPr>
          </a:p>
          <a:p>
            <a:pPr marL="0" indent="0">
              <a:spcBef>
                <a:spcPts val="600"/>
              </a:spcBef>
              <a:buNone/>
            </a:pPr>
            <a:r>
              <a:rPr lang="uk-UA" sz="2000" b="1" dirty="0">
                <a:solidFill>
                  <a:schemeClr val="accent1">
                    <a:lumMod val="75000"/>
                  </a:schemeClr>
                </a:solidFill>
                <a:latin typeface="Times New Roman" panose="02020603050405020304" pitchFamily="18" charset="0"/>
                <a:cs typeface="Times New Roman" panose="02020603050405020304" pitchFamily="18" charset="0"/>
              </a:rPr>
              <a:t>Додаткові 3 P </a:t>
            </a:r>
            <a:r>
              <a:rPr lang="uk-UA" sz="2000" b="1" dirty="0">
                <a:solidFill>
                  <a:schemeClr val="accent2">
                    <a:lumMod val="75000"/>
                  </a:schemeClr>
                </a:solidFill>
                <a:latin typeface="Times New Roman" panose="02020603050405020304" pitchFamily="18" charset="0"/>
                <a:cs typeface="Times New Roman" panose="02020603050405020304" pitchFamily="18" charset="0"/>
              </a:rPr>
              <a:t>(Специфіка послуг):</a:t>
            </a:r>
          </a:p>
          <a:p>
            <a:pPr algn="just">
              <a:spcBef>
                <a:spcPts val="0"/>
              </a:spcBef>
              <a:buFont typeface="Wingdings" panose="05000000000000000000" pitchFamily="2" charset="2"/>
              <a:buChar char="Ø"/>
            </a:pPr>
            <a:r>
              <a:rPr lang="uk-UA" sz="2000" b="1" i="1" dirty="0">
                <a:solidFill>
                  <a:schemeClr val="accent1">
                    <a:lumMod val="75000"/>
                  </a:schemeClr>
                </a:solidFill>
                <a:latin typeface="Times New Roman" panose="02020603050405020304" pitchFamily="18" charset="0"/>
                <a:cs typeface="Times New Roman" panose="02020603050405020304" pitchFamily="18" charset="0"/>
              </a:rPr>
              <a:t>Персонал (</a:t>
            </a:r>
            <a:r>
              <a:rPr lang="en-US" sz="2000" b="1" i="1" dirty="0">
                <a:solidFill>
                  <a:schemeClr val="accent1">
                    <a:lumMod val="75000"/>
                  </a:schemeClr>
                </a:solidFill>
                <a:latin typeface="Times New Roman" panose="02020603050405020304" pitchFamily="18" charset="0"/>
                <a:cs typeface="Times New Roman" panose="02020603050405020304" pitchFamily="18" charset="0"/>
              </a:rPr>
              <a:t>People)</a:t>
            </a:r>
            <a:r>
              <a:rPr lang="ru-RU" sz="2000" b="1" i="1" dirty="0">
                <a:solidFill>
                  <a:schemeClr val="accent1">
                    <a:lumMod val="75000"/>
                  </a:schemeClr>
                </a:solidFill>
                <a:latin typeface="Times New Roman" panose="02020603050405020304" pitchFamily="18" charset="0"/>
                <a:cs typeface="Times New Roman" panose="02020603050405020304" pitchFamily="18" charset="0"/>
              </a:rPr>
              <a:t> </a:t>
            </a:r>
            <a:r>
              <a:rPr lang="ru-RU" sz="2000" b="1" i="1" dirty="0">
                <a:solidFill>
                  <a:schemeClr val="accent2">
                    <a:lumMod val="75000"/>
                  </a:schemeClr>
                </a:solidFill>
                <a:latin typeface="Times New Roman" panose="02020603050405020304" pitchFamily="18" charset="0"/>
                <a:cs typeface="Times New Roman" panose="02020603050405020304" pitchFamily="18" charset="0"/>
              </a:rPr>
              <a:t>- </a:t>
            </a:r>
            <a:r>
              <a:rPr lang="uk-UA" sz="2000" b="1" i="1" dirty="0">
                <a:solidFill>
                  <a:schemeClr val="accent2">
                    <a:lumMod val="75000"/>
                  </a:schemeClr>
                </a:solidFill>
                <a:latin typeface="Times New Roman" panose="02020603050405020304" pitchFamily="18" charset="0"/>
                <a:cs typeface="Times New Roman" panose="02020603050405020304" pitchFamily="18" charset="0"/>
              </a:rPr>
              <a:t>якість послуги нерозривно пов'язана </a:t>
            </a:r>
            <a:r>
              <a:rPr lang="ru-RU" sz="2000" b="1" i="1" dirty="0">
                <a:solidFill>
                  <a:schemeClr val="accent2">
                    <a:lumMod val="75000"/>
                  </a:schemeClr>
                </a:solidFill>
                <a:latin typeface="Times New Roman" panose="02020603050405020304" pitchFamily="18" charset="0"/>
                <a:cs typeface="Times New Roman" panose="02020603050405020304" pitchFamily="18" charset="0"/>
              </a:rPr>
              <a:t>з </a:t>
            </a:r>
            <a:r>
              <a:rPr lang="uk-UA" sz="2000" b="1" i="1" dirty="0">
                <a:solidFill>
                  <a:schemeClr val="accent2">
                    <a:lumMod val="75000"/>
                  </a:schemeClr>
                </a:solidFill>
                <a:latin typeface="Times New Roman" panose="02020603050405020304" pitchFamily="18" charset="0"/>
                <a:cs typeface="Times New Roman" panose="02020603050405020304" pitchFamily="18" charset="0"/>
              </a:rPr>
              <a:t>якістю підготовки, мотивації та ставленням персоналу, який її надає;</a:t>
            </a:r>
          </a:p>
          <a:p>
            <a:pPr algn="just">
              <a:spcBef>
                <a:spcPts val="0"/>
              </a:spcBef>
              <a:buFont typeface="Wingdings" panose="05000000000000000000" pitchFamily="2" charset="2"/>
              <a:buChar char="Ø"/>
            </a:pPr>
            <a:r>
              <a:rPr lang="uk-UA" sz="2000" b="1" i="1" dirty="0">
                <a:solidFill>
                  <a:schemeClr val="accent1">
                    <a:lumMod val="75000"/>
                  </a:schemeClr>
                </a:solidFill>
                <a:latin typeface="Times New Roman" panose="02020603050405020304" pitchFamily="18" charset="0"/>
                <a:cs typeface="Times New Roman" panose="02020603050405020304" pitchFamily="18" charset="0"/>
              </a:rPr>
              <a:t>Фізичне оточення </a:t>
            </a:r>
            <a:r>
              <a:rPr lang="uk-UA" sz="2000" b="1" i="1" dirty="0">
                <a:solidFill>
                  <a:schemeClr val="accent2">
                    <a:lumMod val="75000"/>
                  </a:schemeClr>
                </a:solidFill>
                <a:latin typeface="Times New Roman" panose="02020603050405020304" pitchFamily="18" charset="0"/>
                <a:cs typeface="Times New Roman" panose="02020603050405020304" pitchFamily="18" charset="0"/>
              </a:rPr>
              <a:t>(</a:t>
            </a:r>
            <a:r>
              <a:rPr lang="en-US" sz="2000" b="1" i="1" dirty="0">
                <a:solidFill>
                  <a:schemeClr val="accent2">
                    <a:lumMod val="75000"/>
                  </a:schemeClr>
                </a:solidFill>
                <a:latin typeface="Times New Roman" panose="02020603050405020304" pitchFamily="18" charset="0"/>
                <a:cs typeface="Times New Roman" panose="02020603050405020304" pitchFamily="18" charset="0"/>
              </a:rPr>
              <a:t>Physical Evidence</a:t>
            </a:r>
            <a:r>
              <a:rPr lang="uk-UA" sz="2000" b="1" i="1" dirty="0">
                <a:solidFill>
                  <a:schemeClr val="accent2">
                    <a:lumMod val="75000"/>
                  </a:schemeClr>
                </a:solidFill>
                <a:latin typeface="Times New Roman" panose="02020603050405020304" pitchFamily="18" charset="0"/>
                <a:cs typeface="Times New Roman" panose="02020603050405020304" pitchFamily="18" charset="0"/>
              </a:rPr>
              <a:t>) - матеріальне оточення (зовнішній вигляд офісу, обладнання, </a:t>
            </a:r>
            <a:r>
              <a:rPr lang="uk-UA" sz="2000" b="1" i="1" dirty="0" err="1">
                <a:solidFill>
                  <a:schemeClr val="accent2">
                    <a:lumMod val="75000"/>
                  </a:schemeClr>
                </a:solidFill>
                <a:latin typeface="Times New Roman" panose="02020603050405020304" pitchFamily="18" charset="0"/>
                <a:cs typeface="Times New Roman" panose="02020603050405020304" pitchFamily="18" charset="0"/>
              </a:rPr>
              <a:t>вебсайт</a:t>
            </a:r>
            <a:r>
              <a:rPr lang="uk-UA" sz="2000" b="1" i="1" dirty="0">
                <a:solidFill>
                  <a:schemeClr val="accent2">
                    <a:lumMod val="75000"/>
                  </a:schemeClr>
                </a:solidFill>
                <a:latin typeface="Times New Roman" panose="02020603050405020304" pitchFamily="18" charset="0"/>
                <a:cs typeface="Times New Roman" panose="02020603050405020304" pitchFamily="18" charset="0"/>
              </a:rPr>
              <a:t>, уніформа, документація тощо) дає клієнту відчуття надійності та якості;</a:t>
            </a:r>
          </a:p>
          <a:p>
            <a:pPr algn="just">
              <a:spcBef>
                <a:spcPts val="0"/>
              </a:spcBef>
              <a:buFont typeface="Wingdings" panose="05000000000000000000" pitchFamily="2" charset="2"/>
              <a:buChar char="Ø"/>
            </a:pPr>
            <a:r>
              <a:rPr lang="uk-UA" sz="2000" b="1" i="1" dirty="0">
                <a:solidFill>
                  <a:schemeClr val="accent1">
                    <a:lumMod val="75000"/>
                  </a:schemeClr>
                </a:solidFill>
                <a:latin typeface="Times New Roman" panose="02020603050405020304" pitchFamily="18" charset="0"/>
                <a:cs typeface="Times New Roman" panose="02020603050405020304" pitchFamily="18" charset="0"/>
              </a:rPr>
              <a:t>Процес (</a:t>
            </a:r>
            <a:r>
              <a:rPr lang="en-US" sz="2000" b="1" i="1" dirty="0">
                <a:solidFill>
                  <a:schemeClr val="accent2">
                    <a:lumMod val="75000"/>
                  </a:schemeClr>
                </a:solidFill>
                <a:latin typeface="Times New Roman" panose="02020603050405020304" pitchFamily="18" charset="0"/>
                <a:cs typeface="Times New Roman" panose="02020603050405020304" pitchFamily="18" charset="0"/>
              </a:rPr>
              <a:t>Process) </a:t>
            </a:r>
            <a:r>
              <a:rPr lang="uk-UA" sz="2000" b="1" i="1" dirty="0">
                <a:solidFill>
                  <a:schemeClr val="accent2">
                    <a:lumMod val="75000"/>
                  </a:schemeClr>
                </a:solidFill>
                <a:latin typeface="Times New Roman" panose="02020603050405020304" pitchFamily="18" charset="0"/>
                <a:cs typeface="Times New Roman" panose="02020603050405020304" pitchFamily="18" charset="0"/>
              </a:rPr>
              <a:t> - процедури, механізми та послідовність дій, за допомогою яких надається послуга</a:t>
            </a:r>
          </a:p>
        </p:txBody>
      </p:sp>
      <p:pic>
        <p:nvPicPr>
          <p:cNvPr id="4" name="Рисунок 3">
            <a:extLst>
              <a:ext uri="{FF2B5EF4-FFF2-40B4-BE49-F238E27FC236}">
                <a16:creationId xmlns:a16="http://schemas.microsoft.com/office/drawing/2014/main" id="{2E6E3E1D-E123-422B-A20F-CA1FC7A6E323}"/>
              </a:ext>
            </a:extLst>
          </p:cNvPr>
          <p:cNvPicPr>
            <a:picLocks noChangeAspect="1"/>
          </p:cNvPicPr>
          <p:nvPr/>
        </p:nvPicPr>
        <p:blipFill>
          <a:blip r:embed="rId2"/>
          <a:stretch>
            <a:fillRect/>
          </a:stretch>
        </p:blipFill>
        <p:spPr>
          <a:xfrm>
            <a:off x="7102548" y="335258"/>
            <a:ext cx="2934586" cy="2003905"/>
          </a:xfrm>
          <a:prstGeom prst="rect">
            <a:avLst/>
          </a:prstGeom>
        </p:spPr>
      </p:pic>
    </p:spTree>
    <p:extLst>
      <p:ext uri="{BB962C8B-B14F-4D97-AF65-F5344CB8AC3E}">
        <p14:creationId xmlns:p14="http://schemas.microsoft.com/office/powerpoint/2010/main" val="1734993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E83576-EB52-429B-B4C9-46F0F780554F}"/>
              </a:ext>
            </a:extLst>
          </p:cNvPr>
          <p:cNvSpPr>
            <a:spLocks noGrp="1"/>
          </p:cNvSpPr>
          <p:nvPr>
            <p:ph type="title"/>
          </p:nvPr>
        </p:nvSpPr>
        <p:spPr>
          <a:xfrm>
            <a:off x="1759319" y="287078"/>
            <a:ext cx="6858000" cy="574159"/>
          </a:xfrm>
        </p:spPr>
        <p:txBody>
          <a:bodyPr>
            <a:normAutofit fontScale="90000"/>
          </a:bodyPr>
          <a:lstStyle/>
          <a:p>
            <a:pPr algn="ctr"/>
            <a:r>
              <a:rPr lang="uk-UA" sz="3200" b="1" dirty="0">
                <a:latin typeface="Times New Roman" panose="02020603050405020304" pitchFamily="18" charset="0"/>
                <a:cs typeface="Times New Roman" panose="02020603050405020304" pitchFamily="18" charset="0"/>
              </a:rPr>
              <a:t>Ключові характеристики послуг</a:t>
            </a:r>
          </a:p>
        </p:txBody>
      </p:sp>
      <p:graphicFrame>
        <p:nvGraphicFramePr>
          <p:cNvPr id="4" name="Объект 3">
            <a:extLst>
              <a:ext uri="{FF2B5EF4-FFF2-40B4-BE49-F238E27FC236}">
                <a16:creationId xmlns:a16="http://schemas.microsoft.com/office/drawing/2014/main" id="{E6B7FB0D-1CC3-4CB8-A090-4910D7CDEB31}"/>
              </a:ext>
            </a:extLst>
          </p:cNvPr>
          <p:cNvGraphicFramePr>
            <a:graphicFrameLocks noGrp="1"/>
          </p:cNvGraphicFramePr>
          <p:nvPr>
            <p:ph idx="1"/>
            <p:extLst>
              <p:ext uri="{D42A27DB-BD31-4B8C-83A1-F6EECF244321}">
                <p14:modId xmlns:p14="http://schemas.microsoft.com/office/powerpoint/2010/main" val="3099873197"/>
              </p:ext>
            </p:extLst>
          </p:nvPr>
        </p:nvGraphicFramePr>
        <p:xfrm>
          <a:off x="893136" y="967562"/>
          <a:ext cx="9231525" cy="5009169"/>
        </p:xfrm>
        <a:graphic>
          <a:graphicData uri="http://schemas.openxmlformats.org/drawingml/2006/table">
            <a:tbl>
              <a:tblPr firstRow="1" firstCol="1" bandRow="1">
                <a:tableStyleId>{5C22544A-7EE6-4342-B048-85BDC9FD1C3A}</a:tableStyleId>
              </a:tblPr>
              <a:tblGrid>
                <a:gridCol w="3077175">
                  <a:extLst>
                    <a:ext uri="{9D8B030D-6E8A-4147-A177-3AD203B41FA5}">
                      <a16:colId xmlns:a16="http://schemas.microsoft.com/office/drawing/2014/main" val="4179776795"/>
                    </a:ext>
                  </a:extLst>
                </a:gridCol>
                <a:gridCol w="3077175">
                  <a:extLst>
                    <a:ext uri="{9D8B030D-6E8A-4147-A177-3AD203B41FA5}">
                      <a16:colId xmlns:a16="http://schemas.microsoft.com/office/drawing/2014/main" val="633221344"/>
                    </a:ext>
                  </a:extLst>
                </a:gridCol>
                <a:gridCol w="3077175">
                  <a:extLst>
                    <a:ext uri="{9D8B030D-6E8A-4147-A177-3AD203B41FA5}">
                      <a16:colId xmlns:a16="http://schemas.microsoft.com/office/drawing/2014/main" val="2684696484"/>
                    </a:ext>
                  </a:extLst>
                </a:gridCol>
              </a:tblGrid>
              <a:tr h="395405">
                <a:tc>
                  <a:txBody>
                    <a:bodyPr/>
                    <a:lstStyle/>
                    <a:p>
                      <a:pPr algn="ctr">
                        <a:lnSpc>
                          <a:spcPct val="107000"/>
                        </a:lnSpc>
                        <a:spcAft>
                          <a:spcPts val="0"/>
                        </a:spcAft>
                      </a:pPr>
                      <a:r>
                        <a:rPr lang="uk-UA" sz="1800" b="1" noProof="0" dirty="0">
                          <a:effectLst/>
                          <a:latin typeface="Times New Roman" panose="02020603050405020304" pitchFamily="18" charset="0"/>
                          <a:cs typeface="Times New Roman" panose="02020603050405020304" pitchFamily="18" charset="0"/>
                        </a:rPr>
                        <a:t>Особливість</a:t>
                      </a:r>
                      <a:endParaRPr lang="uk-UA" sz="1800" b="1"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uk-UA" sz="1800" b="1" noProof="0">
                          <a:effectLst/>
                          <a:latin typeface="Times New Roman" panose="02020603050405020304" pitchFamily="18" charset="0"/>
                          <a:cs typeface="Times New Roman" panose="02020603050405020304" pitchFamily="18" charset="0"/>
                        </a:rPr>
                        <a:t>Пояснення</a:t>
                      </a:r>
                      <a:endParaRPr lang="uk-UA" sz="1800" b="1" noProof="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uk-UA" sz="1800" b="1" noProof="0" dirty="0">
                          <a:effectLst/>
                          <a:latin typeface="Times New Roman" panose="02020603050405020304" pitchFamily="18" charset="0"/>
                          <a:cs typeface="Times New Roman" panose="02020603050405020304" pitchFamily="18" charset="0"/>
                        </a:rPr>
                        <a:t>Вплив на маркетинг</a:t>
                      </a:r>
                      <a:endParaRPr lang="uk-UA" sz="1800" b="1"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984949801"/>
                  </a:ext>
                </a:extLst>
              </a:tr>
              <a:tr h="1233971">
                <a:tc>
                  <a:txBody>
                    <a:bodyPr/>
                    <a:lstStyle/>
                    <a:p>
                      <a:pPr algn="ctr">
                        <a:lnSpc>
                          <a:spcPct val="107000"/>
                        </a:lnSpc>
                        <a:spcAft>
                          <a:spcPts val="0"/>
                        </a:spcAft>
                      </a:pPr>
                      <a:r>
                        <a:rPr lang="uk-UA" sz="1800" b="1" noProof="0" dirty="0">
                          <a:effectLst/>
                          <a:latin typeface="Times New Roman" panose="02020603050405020304" pitchFamily="18" charset="0"/>
                          <a:cs typeface="Times New Roman" panose="02020603050405020304" pitchFamily="18" charset="0"/>
                        </a:rPr>
                        <a:t>Нематеріальність (</a:t>
                      </a:r>
                      <a:r>
                        <a:rPr lang="uk-UA" sz="1800" b="1" noProof="0" dirty="0" err="1">
                          <a:effectLst/>
                          <a:latin typeface="Times New Roman" panose="02020603050405020304" pitchFamily="18" charset="0"/>
                          <a:cs typeface="Times New Roman" panose="02020603050405020304" pitchFamily="18" charset="0"/>
                        </a:rPr>
                        <a:t>Intangibility</a:t>
                      </a:r>
                      <a:r>
                        <a:rPr lang="uk-UA" sz="1800" b="1" noProof="0" dirty="0">
                          <a:effectLst/>
                          <a:latin typeface="Times New Roman" panose="02020603050405020304" pitchFamily="18" charset="0"/>
                          <a:cs typeface="Times New Roman" panose="02020603050405020304" pitchFamily="18" charset="0"/>
                        </a:rPr>
                        <a:t>)</a:t>
                      </a:r>
                      <a:endParaRPr lang="uk-UA" sz="1800" b="1"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uk-UA" sz="1800" b="1" noProof="0" dirty="0">
                          <a:solidFill>
                            <a:schemeClr val="accent2">
                              <a:lumMod val="50000"/>
                            </a:schemeClr>
                          </a:solidFill>
                          <a:effectLst/>
                          <a:latin typeface="Times New Roman" panose="02020603050405020304" pitchFamily="18" charset="0"/>
                          <a:cs typeface="Times New Roman" panose="02020603050405020304" pitchFamily="18" charset="0"/>
                        </a:rPr>
                        <a:t>Послугу не можна побачити, помацати, скуштувати чи відчути до моменту її придбання</a:t>
                      </a:r>
                      <a:endParaRPr lang="uk-UA" sz="18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uk-UA" sz="1800" b="1" noProof="0" dirty="0">
                          <a:solidFill>
                            <a:schemeClr val="accent2">
                              <a:lumMod val="50000"/>
                            </a:schemeClr>
                          </a:solidFill>
                          <a:effectLst/>
                          <a:latin typeface="Times New Roman" panose="02020603050405020304" pitchFamily="18" charset="0"/>
                          <a:cs typeface="Times New Roman" panose="02020603050405020304" pitchFamily="18" charset="0"/>
                        </a:rPr>
                        <a:t>Вимагає фізичних доказів (</a:t>
                      </a:r>
                      <a:r>
                        <a:rPr lang="uk-UA" sz="1800" b="1" noProof="0" dirty="0" err="1">
                          <a:solidFill>
                            <a:schemeClr val="accent2">
                              <a:lumMod val="50000"/>
                            </a:schemeClr>
                          </a:solidFill>
                          <a:effectLst/>
                          <a:latin typeface="Times New Roman" panose="02020603050405020304" pitchFamily="18" charset="0"/>
                          <a:cs typeface="Times New Roman" panose="02020603050405020304" pitchFamily="18" charset="0"/>
                        </a:rPr>
                        <a:t>Physical</a:t>
                      </a:r>
                      <a:r>
                        <a:rPr lang="uk-UA" sz="1800" b="1" noProof="0" dirty="0">
                          <a:solidFill>
                            <a:schemeClr val="accent2">
                              <a:lumMod val="50000"/>
                            </a:schemeClr>
                          </a:solidFill>
                          <a:effectLst/>
                          <a:latin typeface="Times New Roman" panose="02020603050405020304" pitchFamily="18" charset="0"/>
                          <a:cs typeface="Times New Roman" panose="02020603050405020304" pitchFamily="18" charset="0"/>
                        </a:rPr>
                        <a:t> </a:t>
                      </a:r>
                      <a:r>
                        <a:rPr lang="uk-UA" sz="1800" b="1" noProof="0" dirty="0" err="1">
                          <a:solidFill>
                            <a:schemeClr val="accent2">
                              <a:lumMod val="50000"/>
                            </a:schemeClr>
                          </a:solidFill>
                          <a:effectLst/>
                          <a:latin typeface="Times New Roman" panose="02020603050405020304" pitchFamily="18" charset="0"/>
                          <a:cs typeface="Times New Roman" panose="02020603050405020304" pitchFamily="18" charset="0"/>
                        </a:rPr>
                        <a:t>Evidence</a:t>
                      </a:r>
                      <a:r>
                        <a:rPr lang="uk-UA" sz="1800" b="1" noProof="0" dirty="0">
                          <a:solidFill>
                            <a:schemeClr val="accent2">
                              <a:lumMod val="50000"/>
                            </a:schemeClr>
                          </a:solidFill>
                          <a:effectLst/>
                          <a:latin typeface="Times New Roman" panose="02020603050405020304" pitchFamily="18" charset="0"/>
                          <a:cs typeface="Times New Roman" panose="02020603050405020304" pitchFamily="18" charset="0"/>
                        </a:rPr>
                        <a:t>) та репутації</a:t>
                      </a:r>
                      <a:endParaRPr lang="uk-UA" sz="18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938030366"/>
                  </a:ext>
                </a:extLst>
              </a:tr>
              <a:tr h="925909">
                <a:tc>
                  <a:txBody>
                    <a:bodyPr/>
                    <a:lstStyle/>
                    <a:p>
                      <a:pPr algn="ctr">
                        <a:lnSpc>
                          <a:spcPct val="107000"/>
                        </a:lnSpc>
                        <a:spcAft>
                          <a:spcPts val="0"/>
                        </a:spcAft>
                      </a:pPr>
                      <a:r>
                        <a:rPr lang="uk-UA" sz="1800" b="1" noProof="0" dirty="0">
                          <a:effectLst/>
                          <a:latin typeface="Times New Roman" panose="02020603050405020304" pitchFamily="18" charset="0"/>
                          <a:cs typeface="Times New Roman" panose="02020603050405020304" pitchFamily="18" charset="0"/>
                        </a:rPr>
                        <a:t>Нероздільність (</a:t>
                      </a:r>
                      <a:r>
                        <a:rPr lang="uk-UA" sz="1800" b="1" noProof="0" dirty="0" err="1">
                          <a:effectLst/>
                          <a:latin typeface="Times New Roman" panose="02020603050405020304" pitchFamily="18" charset="0"/>
                          <a:cs typeface="Times New Roman" panose="02020603050405020304" pitchFamily="18" charset="0"/>
                        </a:rPr>
                        <a:t>Inseparability</a:t>
                      </a:r>
                      <a:r>
                        <a:rPr lang="uk-UA" sz="1800" b="1" noProof="0" dirty="0">
                          <a:effectLst/>
                          <a:latin typeface="Times New Roman" panose="02020603050405020304" pitchFamily="18" charset="0"/>
                          <a:cs typeface="Times New Roman" panose="02020603050405020304" pitchFamily="18" charset="0"/>
                        </a:rPr>
                        <a:t>)</a:t>
                      </a:r>
                      <a:endParaRPr lang="uk-UA" sz="1800" b="1"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uk-UA" sz="1800" b="1" noProof="0" dirty="0">
                          <a:solidFill>
                            <a:schemeClr val="accent2">
                              <a:lumMod val="50000"/>
                            </a:schemeClr>
                          </a:solidFill>
                          <a:effectLst/>
                          <a:latin typeface="Times New Roman" panose="02020603050405020304" pitchFamily="18" charset="0"/>
                          <a:cs typeface="Times New Roman" panose="02020603050405020304" pitchFamily="18" charset="0"/>
                        </a:rPr>
                        <a:t>Послуга надається і споживається одночасно, часто за участю клієнта</a:t>
                      </a:r>
                      <a:endParaRPr lang="uk-UA" sz="18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uk-UA" sz="1800" b="1" noProof="0" dirty="0">
                          <a:solidFill>
                            <a:schemeClr val="accent2">
                              <a:lumMod val="50000"/>
                            </a:schemeClr>
                          </a:solidFill>
                          <a:effectLst/>
                          <a:latin typeface="Times New Roman" panose="02020603050405020304" pitchFamily="18" charset="0"/>
                          <a:cs typeface="Times New Roman" panose="02020603050405020304" pitchFamily="18" charset="0"/>
                        </a:rPr>
                        <a:t>Вимагає уваги до Персоналу та Процесу надання</a:t>
                      </a:r>
                      <a:endParaRPr lang="uk-UA" sz="18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152129223"/>
                  </a:ext>
                </a:extLst>
              </a:tr>
              <a:tr h="925909">
                <a:tc>
                  <a:txBody>
                    <a:bodyPr/>
                    <a:lstStyle/>
                    <a:p>
                      <a:pPr algn="ctr">
                        <a:lnSpc>
                          <a:spcPct val="107000"/>
                        </a:lnSpc>
                        <a:spcAft>
                          <a:spcPts val="0"/>
                        </a:spcAft>
                      </a:pPr>
                      <a:r>
                        <a:rPr lang="uk-UA" sz="1800" b="1" noProof="0" dirty="0">
                          <a:effectLst/>
                          <a:latin typeface="Times New Roman" panose="02020603050405020304" pitchFamily="18" charset="0"/>
                          <a:cs typeface="Times New Roman" panose="02020603050405020304" pitchFamily="18" charset="0"/>
                        </a:rPr>
                        <a:t>Мінливість / Гетерогенність (</a:t>
                      </a:r>
                      <a:r>
                        <a:rPr lang="uk-UA" sz="1800" b="1" noProof="0" dirty="0" err="1">
                          <a:effectLst/>
                          <a:latin typeface="Times New Roman" panose="02020603050405020304" pitchFamily="18" charset="0"/>
                          <a:cs typeface="Times New Roman" panose="02020603050405020304" pitchFamily="18" charset="0"/>
                        </a:rPr>
                        <a:t>Variability</a:t>
                      </a:r>
                      <a:r>
                        <a:rPr lang="uk-UA" sz="1800" b="1" noProof="0" dirty="0">
                          <a:effectLst/>
                          <a:latin typeface="Times New Roman" panose="02020603050405020304" pitchFamily="18" charset="0"/>
                          <a:cs typeface="Times New Roman" panose="02020603050405020304" pitchFamily="18" charset="0"/>
                        </a:rPr>
                        <a:t>)</a:t>
                      </a:r>
                      <a:endParaRPr lang="uk-UA" sz="1800" b="1"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uk-UA" sz="1800" b="1" noProof="0" dirty="0">
                          <a:solidFill>
                            <a:schemeClr val="accent2">
                              <a:lumMod val="50000"/>
                            </a:schemeClr>
                          </a:solidFill>
                          <a:effectLst/>
                          <a:latin typeface="Times New Roman" panose="02020603050405020304" pitchFamily="18" charset="0"/>
                          <a:cs typeface="Times New Roman" panose="02020603050405020304" pitchFamily="18" charset="0"/>
                        </a:rPr>
                        <a:t>Якість послуги залежить від того, хто, коли і де її надає</a:t>
                      </a:r>
                      <a:endParaRPr lang="uk-UA" sz="18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uk-UA" sz="1800" b="1" noProof="0" dirty="0">
                          <a:solidFill>
                            <a:schemeClr val="accent2">
                              <a:lumMod val="50000"/>
                            </a:schemeClr>
                          </a:solidFill>
                          <a:effectLst/>
                          <a:latin typeface="Times New Roman" panose="02020603050405020304" pitchFamily="18" charset="0"/>
                          <a:cs typeface="Times New Roman" panose="02020603050405020304" pitchFamily="18" charset="0"/>
                        </a:rPr>
                        <a:t>Вимагає стандартизації Процесів та навчання Персоналу</a:t>
                      </a:r>
                      <a:endParaRPr lang="uk-UA" sz="18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898872391"/>
                  </a:ext>
                </a:extLst>
              </a:tr>
              <a:tr h="1527975">
                <a:tc>
                  <a:txBody>
                    <a:bodyPr/>
                    <a:lstStyle/>
                    <a:p>
                      <a:pPr algn="ctr">
                        <a:lnSpc>
                          <a:spcPct val="107000"/>
                        </a:lnSpc>
                        <a:spcAft>
                          <a:spcPts val="0"/>
                        </a:spcAft>
                      </a:pPr>
                      <a:r>
                        <a:rPr lang="uk-UA" sz="1800" b="1" noProof="0" dirty="0">
                          <a:effectLst/>
                          <a:latin typeface="Times New Roman" panose="02020603050405020304" pitchFamily="18" charset="0"/>
                          <a:cs typeface="Times New Roman" panose="02020603050405020304" pitchFamily="18" charset="0"/>
                        </a:rPr>
                        <a:t>Неможливість зберігання (</a:t>
                      </a:r>
                      <a:r>
                        <a:rPr lang="uk-UA" sz="1800" b="1" noProof="0" dirty="0" err="1">
                          <a:effectLst/>
                          <a:latin typeface="Times New Roman" panose="02020603050405020304" pitchFamily="18" charset="0"/>
                          <a:cs typeface="Times New Roman" panose="02020603050405020304" pitchFamily="18" charset="0"/>
                        </a:rPr>
                        <a:t>Perishability</a:t>
                      </a:r>
                      <a:r>
                        <a:rPr lang="uk-UA" sz="1800" b="1" noProof="0" dirty="0">
                          <a:effectLst/>
                          <a:latin typeface="Times New Roman" panose="02020603050405020304" pitchFamily="18" charset="0"/>
                          <a:cs typeface="Times New Roman" panose="02020603050405020304" pitchFamily="18" charset="0"/>
                        </a:rPr>
                        <a:t>)</a:t>
                      </a:r>
                      <a:endParaRPr lang="uk-UA" sz="1800" b="1"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uk-UA" sz="1800" b="1" noProof="0" dirty="0">
                          <a:solidFill>
                            <a:schemeClr val="accent2">
                              <a:lumMod val="50000"/>
                            </a:schemeClr>
                          </a:solidFill>
                          <a:effectLst/>
                          <a:latin typeface="Times New Roman" panose="02020603050405020304" pitchFamily="18" charset="0"/>
                          <a:cs typeface="Times New Roman" panose="02020603050405020304" pitchFamily="18" charset="0"/>
                        </a:rPr>
                        <a:t>Послугу не можна запасти чи зберігати для подальшого продажу</a:t>
                      </a:r>
                      <a:endParaRPr lang="uk-UA" sz="18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tc>
                  <a:txBody>
                    <a:bodyPr/>
                    <a:lstStyle/>
                    <a:p>
                      <a:pPr algn="ctr">
                        <a:lnSpc>
                          <a:spcPct val="107000"/>
                        </a:lnSpc>
                        <a:spcAft>
                          <a:spcPts val="0"/>
                        </a:spcAft>
                      </a:pPr>
                      <a:r>
                        <a:rPr lang="uk-UA" sz="1800" b="1" noProof="0" dirty="0">
                          <a:solidFill>
                            <a:schemeClr val="accent2">
                              <a:lumMod val="50000"/>
                            </a:schemeClr>
                          </a:solidFill>
                          <a:effectLst/>
                          <a:latin typeface="Times New Roman" panose="02020603050405020304" pitchFamily="18" charset="0"/>
                          <a:cs typeface="Times New Roman" panose="02020603050405020304" pitchFamily="18" charset="0"/>
                        </a:rPr>
                        <a:t>Вимагає ефективного управління попитом та пропозицією</a:t>
                      </a:r>
                      <a:endParaRPr lang="uk-UA" sz="18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261240981"/>
                  </a:ext>
                </a:extLst>
              </a:tr>
            </a:tbl>
          </a:graphicData>
        </a:graphic>
      </p:graphicFrame>
    </p:spTree>
    <p:extLst>
      <p:ext uri="{BB962C8B-B14F-4D97-AF65-F5344CB8AC3E}">
        <p14:creationId xmlns:p14="http://schemas.microsoft.com/office/powerpoint/2010/main" val="14544538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56F70B-77A8-4A50-9689-7DB5B9B55CBE}"/>
              </a:ext>
            </a:extLst>
          </p:cNvPr>
          <p:cNvSpPr>
            <a:spLocks noGrp="1"/>
          </p:cNvSpPr>
          <p:nvPr>
            <p:ph type="title"/>
          </p:nvPr>
        </p:nvSpPr>
        <p:spPr>
          <a:xfrm>
            <a:off x="1467293" y="467832"/>
            <a:ext cx="7902402" cy="563526"/>
          </a:xfrm>
        </p:spPr>
        <p:txBody>
          <a:bodyPr>
            <a:normAutofit fontScale="90000"/>
          </a:bodyPr>
          <a:lstStyle/>
          <a:p>
            <a:pPr algn="ctr"/>
            <a:r>
              <a:rPr lang="uk-UA" sz="3200" b="1" dirty="0">
                <a:latin typeface="Times New Roman" panose="02020603050405020304" pitchFamily="18" charset="0"/>
                <a:cs typeface="Times New Roman" panose="02020603050405020304" pitchFamily="18" charset="0"/>
              </a:rPr>
              <a:t>Бізнес-процеси на ринку товарів та послуг</a:t>
            </a:r>
            <a:endParaRPr lang="ru-UA" sz="32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F68E0E7A-B2FA-4D64-913C-0AFB87131DC5}"/>
              </a:ext>
            </a:extLst>
          </p:cNvPr>
          <p:cNvSpPr>
            <a:spLocks noGrp="1"/>
          </p:cNvSpPr>
          <p:nvPr>
            <p:ph idx="1"/>
          </p:nvPr>
        </p:nvSpPr>
        <p:spPr>
          <a:xfrm>
            <a:off x="762394" y="1201479"/>
            <a:ext cx="9057467" cy="5053547"/>
          </a:xfrm>
        </p:spPr>
        <p:txBody>
          <a:bodyPr>
            <a:noAutofit/>
          </a:bodyPr>
          <a:lstStyle/>
          <a:p>
            <a:pPr marL="0" indent="0" algn="just">
              <a:spcBef>
                <a:spcPts val="0"/>
              </a:spcBef>
              <a:buNone/>
            </a:pPr>
            <a:r>
              <a:rPr lang="uk-UA" sz="2400" b="1" i="1" dirty="0">
                <a:solidFill>
                  <a:schemeClr val="accent1">
                    <a:lumMod val="75000"/>
                  </a:schemeClr>
                </a:solidFill>
                <a:latin typeface="Times New Roman" panose="02020603050405020304" pitchFamily="18" charset="0"/>
                <a:cs typeface="Times New Roman" panose="02020603050405020304" pitchFamily="18" charset="0"/>
              </a:rPr>
              <a:t>Бізнес-процес (БП) </a:t>
            </a:r>
            <a:r>
              <a:rPr lang="uk-UA" sz="2400" b="1" dirty="0">
                <a:solidFill>
                  <a:schemeClr val="accent2">
                    <a:lumMod val="75000"/>
                  </a:schemeClr>
                </a:solidFill>
                <a:latin typeface="Times New Roman" panose="02020603050405020304" pitchFamily="18" charset="0"/>
                <a:cs typeface="Times New Roman" panose="02020603050405020304" pitchFamily="18" charset="0"/>
              </a:rPr>
              <a:t>- це структурована, послідовна сукупність взаємопов'язаних дій (завдань), які, будучи виконаними у певному порядку, трансформують вхідні ресурси (сировину, ідеї, запити) на кінцевий результат (продукт, послугу, задоволеного клієнта), що має цінність для споживача.</a:t>
            </a:r>
          </a:p>
          <a:p>
            <a:pPr marL="0" indent="0" algn="just">
              <a:spcBef>
                <a:spcPts val="600"/>
              </a:spcBef>
              <a:buNone/>
            </a:pPr>
            <a:r>
              <a:rPr lang="uk-UA" sz="2400" b="1" i="1" dirty="0">
                <a:solidFill>
                  <a:schemeClr val="accent1">
                    <a:lumMod val="75000"/>
                  </a:schemeClr>
                </a:solidFill>
                <a:latin typeface="Times New Roman" panose="02020603050405020304" pitchFamily="18" charset="0"/>
                <a:cs typeface="Times New Roman" panose="02020603050405020304" pitchFamily="18" charset="0"/>
              </a:rPr>
              <a:t>Сутність БП на ринку товарів та послуг </a:t>
            </a:r>
            <a:r>
              <a:rPr lang="uk-UA" sz="2400" b="1" dirty="0">
                <a:solidFill>
                  <a:schemeClr val="accent2">
                    <a:lumMod val="75000"/>
                  </a:schemeClr>
                </a:solidFill>
                <a:latin typeface="Times New Roman" panose="02020603050405020304" pitchFamily="18" charset="0"/>
                <a:cs typeface="Times New Roman" panose="02020603050405020304" pitchFamily="18" charset="0"/>
              </a:rPr>
              <a:t>зводиться до двох ключових моментів:</a:t>
            </a:r>
          </a:p>
          <a:p>
            <a:pPr algn="just">
              <a:spcBef>
                <a:spcPts val="0"/>
              </a:spcBef>
              <a:buFont typeface="Wingdings" panose="05000000000000000000" pitchFamily="2" charset="2"/>
              <a:buChar char="Ø"/>
            </a:pPr>
            <a:r>
              <a:rPr lang="uk-UA" sz="2400" b="1" dirty="0">
                <a:solidFill>
                  <a:schemeClr val="accent2">
                    <a:lumMod val="75000"/>
                  </a:schemeClr>
                </a:solidFill>
                <a:latin typeface="Times New Roman" panose="02020603050405020304" pitchFamily="18" charset="0"/>
                <a:cs typeface="Times New Roman" panose="02020603050405020304" pitchFamily="18" charset="0"/>
              </a:rPr>
              <a:t>Трансформація ресурсів у цінність: процеси — це механізм, який перетворює те, що має компанія (людей, гроші, матеріали), на те, що хоче ринок (товар чи послугу). </a:t>
            </a:r>
          </a:p>
          <a:p>
            <a:pPr algn="just">
              <a:spcBef>
                <a:spcPts val="0"/>
              </a:spcBef>
              <a:buFont typeface="Wingdings" panose="05000000000000000000" pitchFamily="2" charset="2"/>
              <a:buChar char="Ø"/>
            </a:pPr>
            <a:r>
              <a:rPr lang="uk-UA" sz="2400" b="1" dirty="0">
                <a:solidFill>
                  <a:schemeClr val="accent2">
                    <a:lumMod val="75000"/>
                  </a:schemeClr>
                </a:solidFill>
                <a:latin typeface="Times New Roman" panose="02020603050405020304" pitchFamily="18" charset="0"/>
                <a:cs typeface="Times New Roman" panose="02020603050405020304" pitchFamily="18" charset="0"/>
              </a:rPr>
              <a:t>Забезпечення повторюваності та якості: клієнт очікує, що якість товару чи послуги буде однаковою щоразу. БП забезпечують цю повторюваність. </a:t>
            </a:r>
          </a:p>
        </p:txBody>
      </p:sp>
    </p:spTree>
    <p:extLst>
      <p:ext uri="{BB962C8B-B14F-4D97-AF65-F5344CB8AC3E}">
        <p14:creationId xmlns:p14="http://schemas.microsoft.com/office/powerpoint/2010/main" val="2272900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5F11C2-E7A0-4E33-BC59-3CB34F889FE9}"/>
              </a:ext>
            </a:extLst>
          </p:cNvPr>
          <p:cNvSpPr>
            <a:spLocks noGrp="1"/>
          </p:cNvSpPr>
          <p:nvPr>
            <p:ph type="title"/>
          </p:nvPr>
        </p:nvSpPr>
        <p:spPr>
          <a:xfrm>
            <a:off x="1400101" y="553481"/>
            <a:ext cx="8596668" cy="645042"/>
          </a:xfrm>
        </p:spPr>
        <p:txBody>
          <a:bodyPr>
            <a:normAutofit/>
          </a:bodyPr>
          <a:lstStyle/>
          <a:p>
            <a:pPr algn="ctr"/>
            <a:r>
              <a:rPr lang="uk-UA" sz="3200" b="1" dirty="0">
                <a:latin typeface="Times New Roman" panose="02020603050405020304" pitchFamily="18" charset="0"/>
                <a:cs typeface="Times New Roman" panose="02020603050405020304" pitchFamily="18" charset="0"/>
              </a:rPr>
              <a:t>Функції бізнес-процесів на ринку</a:t>
            </a:r>
          </a:p>
        </p:txBody>
      </p:sp>
      <p:sp>
        <p:nvSpPr>
          <p:cNvPr id="3" name="Объект 2">
            <a:extLst>
              <a:ext uri="{FF2B5EF4-FFF2-40B4-BE49-F238E27FC236}">
                <a16:creationId xmlns:a16="http://schemas.microsoft.com/office/drawing/2014/main" id="{D0E42B09-BA8B-42D4-A99E-98B25BB857AF}"/>
              </a:ext>
            </a:extLst>
          </p:cNvPr>
          <p:cNvSpPr>
            <a:spLocks noGrp="1"/>
          </p:cNvSpPr>
          <p:nvPr>
            <p:ph idx="1"/>
          </p:nvPr>
        </p:nvSpPr>
        <p:spPr>
          <a:xfrm>
            <a:off x="833743" y="1398671"/>
            <a:ext cx="8827614" cy="4756834"/>
          </a:xfrm>
        </p:spPr>
        <p:txBody>
          <a:bodyPr/>
          <a:lstStyle/>
          <a:p>
            <a:pPr marL="0" indent="0" algn="just">
              <a:spcBef>
                <a:spcPts val="0"/>
              </a:spcBef>
              <a:buNone/>
            </a:pPr>
            <a:r>
              <a:rPr lang="uk-UA" sz="2000" b="1" dirty="0">
                <a:solidFill>
                  <a:schemeClr val="accent2">
                    <a:lumMod val="75000"/>
                  </a:schemeClr>
                </a:solidFill>
                <a:latin typeface="Times New Roman" panose="02020603050405020304" pitchFamily="18" charset="0"/>
                <a:cs typeface="Times New Roman" panose="02020603050405020304" pitchFamily="18" charset="0"/>
              </a:rPr>
              <a:t>1. </a:t>
            </a:r>
            <a:r>
              <a:rPr lang="uk-UA" sz="2000" b="1" i="1" dirty="0">
                <a:solidFill>
                  <a:schemeClr val="accent1">
                    <a:lumMod val="75000"/>
                  </a:schemeClr>
                </a:solidFill>
                <a:latin typeface="Times New Roman" panose="02020603050405020304" pitchFamily="18" charset="0"/>
                <a:cs typeface="Times New Roman" panose="02020603050405020304" pitchFamily="18" charset="0"/>
              </a:rPr>
              <a:t>Створення цінності для клієнта</a:t>
            </a:r>
            <a:r>
              <a:rPr lang="uk-UA" sz="2000" b="1" i="1" dirty="0">
                <a:solidFill>
                  <a:schemeClr val="accent2">
                    <a:lumMod val="75000"/>
                  </a:schemeClr>
                </a:solidFill>
                <a:latin typeface="Times New Roman" panose="02020603050405020304" pitchFamily="18" charset="0"/>
                <a:cs typeface="Times New Roman" panose="02020603050405020304" pitchFamily="18" charset="0"/>
              </a:rPr>
              <a:t> </a:t>
            </a:r>
            <a:r>
              <a:rPr lang="uk-UA" sz="2000" b="1" dirty="0">
                <a:solidFill>
                  <a:schemeClr val="accent2">
                    <a:lumMod val="75000"/>
                  </a:schemeClr>
                </a:solidFill>
                <a:latin typeface="Times New Roman" panose="02020603050405020304" pitchFamily="18" charset="0"/>
                <a:cs typeface="Times New Roman" panose="02020603050405020304" pitchFamily="18" charset="0"/>
              </a:rPr>
              <a:t>- бізнес-процеси спрямовані на виробництво товарів або надання послуг, які відповідають потребам споживачів.</a:t>
            </a:r>
          </a:p>
          <a:p>
            <a:pPr marL="0" indent="0" algn="just">
              <a:spcBef>
                <a:spcPts val="0"/>
              </a:spcBef>
              <a:buNone/>
            </a:pPr>
            <a:r>
              <a:rPr lang="uk-UA" sz="2000" b="1" i="1" dirty="0">
                <a:solidFill>
                  <a:schemeClr val="accent2">
                    <a:lumMod val="75000"/>
                  </a:schemeClr>
                </a:solidFill>
                <a:latin typeface="Times New Roman" panose="02020603050405020304" pitchFamily="18" charset="0"/>
                <a:cs typeface="Times New Roman" panose="02020603050405020304" pitchFamily="18" charset="0"/>
              </a:rPr>
              <a:t>Основні (операційні) процеси </a:t>
            </a:r>
            <a:r>
              <a:rPr lang="uk-UA" sz="2000" b="1" dirty="0">
                <a:solidFill>
                  <a:schemeClr val="accent2">
                    <a:lumMod val="75000"/>
                  </a:schemeClr>
                </a:solidFill>
                <a:latin typeface="Times New Roman" panose="02020603050405020304" pitchFamily="18" charset="0"/>
                <a:cs typeface="Times New Roman" panose="02020603050405020304" pitchFamily="18" charset="0"/>
              </a:rPr>
              <a:t>безпосередньо створюють продукт чи послугу (виробництво, логістика, продажі та закупівля).</a:t>
            </a:r>
          </a:p>
          <a:p>
            <a:pPr marL="0" indent="0">
              <a:spcBef>
                <a:spcPts val="0"/>
              </a:spcBef>
              <a:buNone/>
            </a:pPr>
            <a:endParaRPr lang="uk-UA" b="1" dirty="0">
              <a:solidFill>
                <a:schemeClr val="accent2">
                  <a:lumMod val="75000"/>
                </a:schemeClr>
              </a:solidFill>
              <a:latin typeface="Times New Roman" panose="02020603050405020304" pitchFamily="18" charset="0"/>
              <a:cs typeface="Times New Roman" panose="02020603050405020304" pitchFamily="18" charset="0"/>
            </a:endParaRPr>
          </a:p>
          <a:p>
            <a:pPr marL="0" indent="0">
              <a:spcBef>
                <a:spcPts val="0"/>
              </a:spcBef>
              <a:buNone/>
            </a:pPr>
            <a:endParaRPr lang="uk-UA" b="1" dirty="0">
              <a:solidFill>
                <a:schemeClr val="accent2">
                  <a:lumMod val="75000"/>
                </a:schemeClr>
              </a:solidFill>
              <a:latin typeface="Times New Roman" panose="02020603050405020304" pitchFamily="18" charset="0"/>
              <a:cs typeface="Times New Roman" panose="02020603050405020304" pitchFamily="18" charset="0"/>
            </a:endParaRPr>
          </a:p>
          <a:p>
            <a:pPr marL="0" indent="0">
              <a:spcBef>
                <a:spcPts val="0"/>
              </a:spcBef>
              <a:buNone/>
            </a:pPr>
            <a:endParaRPr lang="uk-UA" b="1" dirty="0">
              <a:solidFill>
                <a:schemeClr val="accent2">
                  <a:lumMod val="75000"/>
                </a:schemeClr>
              </a:solidFill>
              <a:latin typeface="Times New Roman" panose="02020603050405020304" pitchFamily="18" charset="0"/>
              <a:cs typeface="Times New Roman" panose="02020603050405020304" pitchFamily="18" charset="0"/>
            </a:endParaRPr>
          </a:p>
          <a:p>
            <a:pPr marL="0" indent="0">
              <a:buNone/>
            </a:pPr>
            <a:endParaRPr lang="ru-UA" dirty="0"/>
          </a:p>
        </p:txBody>
      </p:sp>
      <p:graphicFrame>
        <p:nvGraphicFramePr>
          <p:cNvPr id="4" name="Таблица 4">
            <a:extLst>
              <a:ext uri="{FF2B5EF4-FFF2-40B4-BE49-F238E27FC236}">
                <a16:creationId xmlns:a16="http://schemas.microsoft.com/office/drawing/2014/main" id="{915D5208-E92D-4D98-8F23-CF191AC3F173}"/>
              </a:ext>
            </a:extLst>
          </p:cNvPr>
          <p:cNvGraphicFramePr>
            <a:graphicFrameLocks noGrp="1"/>
          </p:cNvGraphicFramePr>
          <p:nvPr>
            <p:extLst>
              <p:ext uri="{D42A27DB-BD31-4B8C-83A1-F6EECF244321}">
                <p14:modId xmlns:p14="http://schemas.microsoft.com/office/powerpoint/2010/main" val="3956246219"/>
              </p:ext>
            </p:extLst>
          </p:nvPr>
        </p:nvGraphicFramePr>
        <p:xfrm>
          <a:off x="986589" y="3128209"/>
          <a:ext cx="9138072" cy="2504627"/>
        </p:xfrm>
        <a:graphic>
          <a:graphicData uri="http://schemas.openxmlformats.org/drawingml/2006/table">
            <a:tbl>
              <a:tblPr firstRow="1" bandRow="1">
                <a:tableStyleId>{5C22544A-7EE6-4342-B048-85BDC9FD1C3A}</a:tableStyleId>
              </a:tblPr>
              <a:tblGrid>
                <a:gridCol w="4463634">
                  <a:extLst>
                    <a:ext uri="{9D8B030D-6E8A-4147-A177-3AD203B41FA5}">
                      <a16:colId xmlns:a16="http://schemas.microsoft.com/office/drawing/2014/main" val="2033852916"/>
                    </a:ext>
                  </a:extLst>
                </a:gridCol>
                <a:gridCol w="4674438">
                  <a:extLst>
                    <a:ext uri="{9D8B030D-6E8A-4147-A177-3AD203B41FA5}">
                      <a16:colId xmlns:a16="http://schemas.microsoft.com/office/drawing/2014/main" val="1362435487"/>
                    </a:ext>
                  </a:extLst>
                </a:gridCol>
              </a:tblGrid>
              <a:tr h="449239">
                <a:tc>
                  <a:txBody>
                    <a:bodyPr/>
                    <a:lstStyle/>
                    <a:p>
                      <a:pPr algn="ctr"/>
                      <a:r>
                        <a:rPr lang="uk-UA" sz="2000" noProof="0" dirty="0">
                          <a:effectLst/>
                          <a:latin typeface="Times New Roman" panose="02020603050405020304" pitchFamily="18" charset="0"/>
                          <a:ea typeface="Calibri" panose="020F0502020204030204" pitchFamily="34" charset="0"/>
                          <a:cs typeface="Times New Roman" panose="02020603050405020304" pitchFamily="18" charset="0"/>
                        </a:rPr>
                        <a:t>Процеси для товарів</a:t>
                      </a:r>
                      <a:endParaRPr lang="uk-UA" sz="2000" noProof="0" dirty="0">
                        <a:latin typeface="Times New Roman" panose="02020603050405020304" pitchFamily="18" charset="0"/>
                        <a:cs typeface="Times New Roman" panose="02020603050405020304" pitchFamily="18" charset="0"/>
                      </a:endParaRPr>
                    </a:p>
                  </a:txBody>
                  <a:tcPr/>
                </a:tc>
                <a:tc>
                  <a:txBody>
                    <a:bodyPr/>
                    <a:lstStyle/>
                    <a:p>
                      <a:pPr algn="ctr"/>
                      <a:r>
                        <a:rPr lang="uk-UA" sz="2000" noProof="0" dirty="0">
                          <a:effectLst/>
                          <a:latin typeface="Times New Roman" panose="02020603050405020304" pitchFamily="18" charset="0"/>
                          <a:ea typeface="Calibri" panose="020F0502020204030204" pitchFamily="34" charset="0"/>
                          <a:cs typeface="Times New Roman" panose="02020603050405020304" pitchFamily="18" charset="0"/>
                        </a:rPr>
                        <a:t>Процеси для послуг</a:t>
                      </a:r>
                      <a:endParaRPr lang="uk-UA"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55753490"/>
                  </a:ext>
                </a:extLst>
              </a:tr>
              <a:tr h="504222">
                <a:tc>
                  <a:txBody>
                    <a:bodyPr/>
                    <a:lstStyle/>
                    <a:p>
                      <a:pPr algn="ctr"/>
                      <a:r>
                        <a:rPr lang="uk-UA" sz="20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Закупівля: отримання сировини</a:t>
                      </a:r>
                      <a:endParaRPr lang="uk-UA" sz="2000" b="1" noProof="0" dirty="0">
                        <a:solidFill>
                          <a:schemeClr val="accent2">
                            <a:lumMod val="50000"/>
                          </a:schemeClr>
                        </a:solidFill>
                        <a:latin typeface="Times New Roman" panose="02020603050405020304" pitchFamily="18" charset="0"/>
                        <a:cs typeface="Times New Roman" panose="02020603050405020304" pitchFamily="18" charset="0"/>
                      </a:endParaRPr>
                    </a:p>
                  </a:txBody>
                  <a:tcPr/>
                </a:tc>
                <a:tc>
                  <a:txBody>
                    <a:bodyPr/>
                    <a:lstStyle/>
                    <a:p>
                      <a:pPr algn="ctr"/>
                      <a:r>
                        <a:rPr lang="uk-UA" sz="20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Залучення: отримання запиту клієнта</a:t>
                      </a:r>
                      <a:endParaRPr lang="uk-UA" sz="2000" b="1" noProof="0" dirty="0">
                        <a:solidFill>
                          <a:schemeClr val="accent2">
                            <a:lumMod val="50000"/>
                          </a:schemeClr>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76869474"/>
                  </a:ext>
                </a:extLst>
              </a:tr>
              <a:tr h="781295">
                <a:tc>
                  <a:txBody>
                    <a:bodyPr/>
                    <a:lstStyle/>
                    <a:p>
                      <a:pPr algn="ctr"/>
                      <a:r>
                        <a:rPr lang="uk-UA" sz="20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Виробництво: перетворення сировини на готовий продукт</a:t>
                      </a:r>
                      <a:endParaRPr lang="uk-UA" sz="2000" b="1" noProof="0" dirty="0">
                        <a:solidFill>
                          <a:schemeClr val="accent2">
                            <a:lumMod val="50000"/>
                          </a:schemeClr>
                        </a:solidFill>
                        <a:latin typeface="Times New Roman" panose="02020603050405020304" pitchFamily="18" charset="0"/>
                        <a:cs typeface="Times New Roman" panose="02020603050405020304" pitchFamily="18" charset="0"/>
                      </a:endParaRPr>
                    </a:p>
                  </a:txBody>
                  <a:tcPr/>
                </a:tc>
                <a:tc>
                  <a:txBody>
                    <a:bodyPr/>
                    <a:lstStyle/>
                    <a:p>
                      <a:pPr algn="ctr"/>
                      <a:r>
                        <a:rPr lang="uk-UA" sz="20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Виконання: надання послуги</a:t>
                      </a:r>
                      <a:endParaRPr lang="uk-UA" sz="2000" b="1" noProof="0" dirty="0">
                        <a:solidFill>
                          <a:schemeClr val="accent2">
                            <a:lumMod val="50000"/>
                          </a:schemeClr>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0976284"/>
                  </a:ext>
                </a:extLst>
              </a:tr>
              <a:tr h="769871">
                <a:tc>
                  <a:txBody>
                    <a:bodyPr/>
                    <a:lstStyle/>
                    <a:p>
                      <a:pPr algn="ctr"/>
                      <a:r>
                        <a:rPr lang="uk-UA" sz="20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Логістика/Дистрибуція: доставка товару клієнту чи до точки продажу</a:t>
                      </a:r>
                      <a:endParaRPr lang="uk-UA" sz="2000" b="1" noProof="0" dirty="0">
                        <a:solidFill>
                          <a:schemeClr val="accent2">
                            <a:lumMod val="50000"/>
                          </a:schemeClr>
                        </a:solidFill>
                        <a:latin typeface="Times New Roman" panose="02020603050405020304" pitchFamily="18" charset="0"/>
                        <a:cs typeface="Times New Roman" panose="02020603050405020304" pitchFamily="18" charset="0"/>
                      </a:endParaRPr>
                    </a:p>
                  </a:txBody>
                  <a:tcPr/>
                </a:tc>
                <a:tc>
                  <a:txBody>
                    <a:bodyPr/>
                    <a:lstStyle/>
                    <a:p>
                      <a:pPr algn="ctr"/>
                      <a:r>
                        <a:rPr lang="uk-UA" sz="2000" b="1" noProof="0" dirty="0">
                          <a:solidFill>
                            <a:schemeClr val="accent2">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Супровід: сервісне обслуговування, підтримка</a:t>
                      </a:r>
                      <a:endParaRPr lang="uk-UA" sz="2000" b="1" noProof="0" dirty="0">
                        <a:solidFill>
                          <a:schemeClr val="accent2">
                            <a:lumMod val="50000"/>
                          </a:schemeClr>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41164002"/>
                  </a:ext>
                </a:extLst>
              </a:tr>
            </a:tbl>
          </a:graphicData>
        </a:graphic>
      </p:graphicFrame>
    </p:spTree>
    <p:extLst>
      <p:ext uri="{BB962C8B-B14F-4D97-AF65-F5344CB8AC3E}">
        <p14:creationId xmlns:p14="http://schemas.microsoft.com/office/powerpoint/2010/main" val="16436428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F4DA267-B1B1-40E0-9834-8BCD7BA9C52A}"/>
              </a:ext>
            </a:extLst>
          </p:cNvPr>
          <p:cNvSpPr>
            <a:spLocks noGrp="1"/>
          </p:cNvSpPr>
          <p:nvPr>
            <p:ph idx="1"/>
          </p:nvPr>
        </p:nvSpPr>
        <p:spPr>
          <a:xfrm>
            <a:off x="982133" y="1140172"/>
            <a:ext cx="8824475" cy="4889567"/>
          </a:xfrm>
        </p:spPr>
        <p:txBody>
          <a:bodyPr>
            <a:normAutofit/>
          </a:bodyPr>
          <a:lstStyle/>
          <a:p>
            <a:pPr marL="0" lvl="0" indent="0" algn="just">
              <a:spcBef>
                <a:spcPts val="0"/>
              </a:spcBef>
              <a:buClr>
                <a:srgbClr val="90C226"/>
              </a:buClr>
              <a:buNone/>
            </a:pPr>
            <a:r>
              <a:rPr lang="uk-UA" sz="2000" b="1" dirty="0">
                <a:solidFill>
                  <a:srgbClr val="54A021">
                    <a:lumMod val="75000"/>
                  </a:srgbClr>
                </a:solidFill>
                <a:latin typeface="Times New Roman" panose="02020603050405020304" pitchFamily="18" charset="0"/>
                <a:cs typeface="Times New Roman" panose="02020603050405020304" pitchFamily="18" charset="0"/>
              </a:rPr>
              <a:t>2. </a:t>
            </a:r>
            <a:r>
              <a:rPr lang="uk-UA" sz="2000" b="1" i="1" dirty="0">
                <a:solidFill>
                  <a:srgbClr val="90C226">
                    <a:lumMod val="75000"/>
                  </a:srgbClr>
                </a:solidFill>
                <a:latin typeface="Times New Roman" panose="02020603050405020304" pitchFamily="18" charset="0"/>
                <a:cs typeface="Times New Roman" panose="02020603050405020304" pitchFamily="18" charset="0"/>
              </a:rPr>
              <a:t>Підтримка та Забезпечення</a:t>
            </a:r>
          </a:p>
          <a:p>
            <a:pPr marL="0" lvl="0" indent="0" algn="just">
              <a:spcBef>
                <a:spcPts val="600"/>
              </a:spcBef>
              <a:buClr>
                <a:srgbClr val="90C226"/>
              </a:buClr>
              <a:buNone/>
            </a:pPr>
            <a:r>
              <a:rPr lang="uk-UA" sz="2000" b="1" i="1" dirty="0">
                <a:solidFill>
                  <a:srgbClr val="54A021">
                    <a:lumMod val="75000"/>
                  </a:srgbClr>
                </a:solidFill>
                <a:latin typeface="Times New Roman" panose="02020603050405020304" pitchFamily="18" charset="0"/>
                <a:cs typeface="Times New Roman" panose="02020603050405020304" pitchFamily="18" charset="0"/>
              </a:rPr>
              <a:t>Допоміжні бізнес-процеси </a:t>
            </a:r>
            <a:r>
              <a:rPr lang="ru-RU" sz="2000" b="1" dirty="0">
                <a:solidFill>
                  <a:srgbClr val="54A021">
                    <a:lumMod val="75000"/>
                  </a:srgbClr>
                </a:solidFill>
                <a:latin typeface="Times New Roman" panose="02020603050405020304" pitchFamily="18" charset="0"/>
                <a:cs typeface="Times New Roman" panose="02020603050405020304" pitchFamily="18" charset="0"/>
              </a:rPr>
              <a:t>не </a:t>
            </a:r>
            <a:r>
              <a:rPr lang="uk-UA" sz="2000" b="1" dirty="0">
                <a:solidFill>
                  <a:srgbClr val="54A021">
                    <a:lumMod val="75000"/>
                  </a:srgbClr>
                </a:solidFill>
                <a:latin typeface="Times New Roman" panose="02020603050405020304" pitchFamily="18" charset="0"/>
                <a:cs typeface="Times New Roman" panose="02020603050405020304" pitchFamily="18" charset="0"/>
              </a:rPr>
              <a:t>створюють продукт безпосередньо, але без них основні процеси не можуть функціонувати</a:t>
            </a:r>
            <a:r>
              <a:rPr lang="ru-RU" sz="2000" b="1" dirty="0">
                <a:solidFill>
                  <a:srgbClr val="54A021">
                    <a:lumMod val="75000"/>
                  </a:srgbClr>
                </a:solidFill>
                <a:latin typeface="Times New Roman" panose="02020603050405020304" pitchFamily="18" charset="0"/>
                <a:cs typeface="Times New Roman" panose="02020603050405020304" pitchFamily="18" charset="0"/>
              </a:rPr>
              <a:t>. </a:t>
            </a:r>
          </a:p>
          <a:p>
            <a:pPr marL="0" lvl="0" indent="0" algn="just">
              <a:spcBef>
                <a:spcPts val="600"/>
              </a:spcBef>
              <a:buClr>
                <a:srgbClr val="90C226"/>
              </a:buClr>
              <a:buNone/>
            </a:pPr>
            <a:r>
              <a:rPr lang="uk-UA" sz="2000" b="1" i="1" dirty="0">
                <a:solidFill>
                  <a:srgbClr val="54A021">
                    <a:lumMod val="75000"/>
                  </a:srgbClr>
                </a:solidFill>
                <a:latin typeface="Times New Roman" panose="02020603050405020304" pitchFamily="18" charset="0"/>
                <a:cs typeface="Times New Roman" panose="02020603050405020304" pitchFamily="18" charset="0"/>
              </a:rPr>
              <a:t>Допоміжні бізнес-процеси </a:t>
            </a:r>
            <a:r>
              <a:rPr lang="uk-UA" sz="2000" b="1" dirty="0">
                <a:solidFill>
                  <a:srgbClr val="54A021">
                    <a:lumMod val="75000"/>
                  </a:srgbClr>
                </a:solidFill>
                <a:latin typeface="Times New Roman" panose="02020603050405020304" pitchFamily="18" charset="0"/>
                <a:cs typeface="Times New Roman" panose="02020603050405020304" pitchFamily="18" charset="0"/>
              </a:rPr>
              <a:t>на ринках товарів та послуг оптимізують діяльність компанії, знижують витрати та підвищують ефективність, забезпечуючи необхідні умови для успішного функціонування на ринку.</a:t>
            </a:r>
          </a:p>
          <a:p>
            <a:pPr marL="0" lvl="0" indent="0" algn="just">
              <a:spcBef>
                <a:spcPts val="600"/>
              </a:spcBef>
              <a:buClr>
                <a:srgbClr val="90C226"/>
              </a:buClr>
              <a:buNone/>
            </a:pPr>
            <a:r>
              <a:rPr lang="uk-UA" sz="2000" b="1" i="1" dirty="0">
                <a:solidFill>
                  <a:srgbClr val="90C226">
                    <a:lumMod val="75000"/>
                  </a:srgbClr>
                </a:solidFill>
                <a:latin typeface="Times New Roman" panose="02020603050405020304" pitchFamily="18" charset="0"/>
                <a:cs typeface="Times New Roman" panose="02020603050405020304" pitchFamily="18" charset="0"/>
              </a:rPr>
              <a:t>Допоміжні бізнес-процеси на ринках товарів та послуг </a:t>
            </a:r>
            <a:r>
              <a:rPr lang="uk-UA" sz="2000" b="1" dirty="0">
                <a:solidFill>
                  <a:srgbClr val="54A021">
                    <a:lumMod val="75000"/>
                  </a:srgbClr>
                </a:solidFill>
                <a:latin typeface="Times New Roman" panose="02020603050405020304" pitchFamily="18" charset="0"/>
                <a:cs typeface="Times New Roman" panose="02020603050405020304" pitchFamily="18" charset="0"/>
              </a:rPr>
              <a:t>включають процеси управління персоналом, бухгалтерії</a:t>
            </a:r>
            <a:r>
              <a:rPr lang="ru-RU" sz="2000" b="1" dirty="0">
                <a:solidFill>
                  <a:srgbClr val="54A021">
                    <a:lumMod val="75000"/>
                  </a:srgbClr>
                </a:solidFill>
                <a:latin typeface="Times New Roman" panose="02020603050405020304" pitchFamily="18" charset="0"/>
                <a:cs typeface="Times New Roman" panose="02020603050405020304" pitchFamily="18" charset="0"/>
              </a:rPr>
              <a:t>, </a:t>
            </a:r>
            <a:r>
              <a:rPr lang="en-US" sz="2000" b="1" dirty="0">
                <a:solidFill>
                  <a:srgbClr val="54A021">
                    <a:lumMod val="75000"/>
                  </a:srgbClr>
                </a:solidFill>
                <a:latin typeface="Times New Roman" panose="02020603050405020304" pitchFamily="18" charset="0"/>
                <a:cs typeface="Times New Roman" panose="02020603050405020304" pitchFamily="18" charset="0"/>
              </a:rPr>
              <a:t>IT-</a:t>
            </a:r>
            <a:r>
              <a:rPr lang="uk-UA" sz="2000" b="1" dirty="0">
                <a:solidFill>
                  <a:srgbClr val="54A021">
                    <a:lumMod val="75000"/>
                  </a:srgbClr>
                </a:solidFill>
                <a:latin typeface="Times New Roman" panose="02020603050405020304" pitchFamily="18" charset="0"/>
                <a:cs typeface="Times New Roman" panose="02020603050405020304" pitchFamily="18" charset="0"/>
              </a:rPr>
              <a:t>забезпечення, супроводу та технічного обслуговування, які підтримують основні процеси, що безпосередньо створюють цінність для клієнта.</a:t>
            </a:r>
          </a:p>
          <a:p>
            <a:pPr marL="0" lvl="0" indent="0" algn="just">
              <a:spcBef>
                <a:spcPts val="600"/>
              </a:spcBef>
              <a:buClr>
                <a:srgbClr val="90C226"/>
              </a:buClr>
              <a:buNone/>
            </a:pPr>
            <a:r>
              <a:rPr lang="uk-UA" sz="2000" b="1" dirty="0">
                <a:solidFill>
                  <a:srgbClr val="54A021">
                    <a:lumMod val="75000"/>
                  </a:srgbClr>
                </a:solidFill>
                <a:latin typeface="Times New Roman" panose="02020603050405020304" pitchFamily="18" charset="0"/>
                <a:cs typeface="Times New Roman" panose="02020603050405020304" pitchFamily="18" charset="0"/>
              </a:rPr>
              <a:t>3. </a:t>
            </a:r>
            <a:r>
              <a:rPr lang="uk-UA" sz="2000" b="1" i="1" dirty="0">
                <a:solidFill>
                  <a:srgbClr val="90C226">
                    <a:lumMod val="75000"/>
                  </a:srgbClr>
                </a:solidFill>
                <a:latin typeface="Times New Roman" panose="02020603050405020304" pitchFamily="18" charset="0"/>
                <a:cs typeface="Times New Roman" panose="02020603050405020304" pitchFamily="18" charset="0"/>
              </a:rPr>
              <a:t>Управління та Оптимізація</a:t>
            </a:r>
          </a:p>
          <a:p>
            <a:pPr marL="0" lvl="0" indent="0" algn="just">
              <a:spcBef>
                <a:spcPts val="600"/>
              </a:spcBef>
              <a:buClr>
                <a:srgbClr val="90C226"/>
              </a:buClr>
              <a:buNone/>
            </a:pPr>
            <a:r>
              <a:rPr lang="uk-UA" sz="2000" b="1" i="1" dirty="0">
                <a:solidFill>
                  <a:srgbClr val="90C226">
                    <a:lumMod val="75000"/>
                  </a:srgbClr>
                </a:solidFill>
                <a:latin typeface="Times New Roman" panose="02020603050405020304" pitchFamily="18" charset="0"/>
                <a:cs typeface="Times New Roman" panose="02020603050405020304" pitchFamily="18" charset="0"/>
              </a:rPr>
              <a:t>Процеси управління (стратегічне планування, управління якістю тощо) </a:t>
            </a:r>
            <a:r>
              <a:rPr lang="uk-UA" sz="2000" b="1" dirty="0">
                <a:solidFill>
                  <a:schemeClr val="accent2">
                    <a:lumMod val="75000"/>
                  </a:schemeClr>
                </a:solidFill>
                <a:latin typeface="Times New Roman" panose="02020603050405020304" pitchFamily="18" charset="0"/>
                <a:cs typeface="Times New Roman" panose="02020603050405020304" pitchFamily="18" charset="0"/>
              </a:rPr>
              <a:t>контролюють та вдосконалюють інші процеси.</a:t>
            </a:r>
          </a:p>
          <a:p>
            <a:pPr marL="0" lvl="0" indent="0" algn="just">
              <a:spcBef>
                <a:spcPts val="600"/>
              </a:spcBef>
              <a:buClr>
                <a:srgbClr val="90C226"/>
              </a:buClr>
              <a:buNone/>
            </a:pPr>
            <a:endParaRPr lang="uk-UA" sz="2000" b="1" dirty="0">
              <a:solidFill>
                <a:schemeClr val="accent2">
                  <a:lumMod val="75000"/>
                </a:schemeClr>
              </a:solidFill>
              <a:latin typeface="Times New Roman" panose="02020603050405020304" pitchFamily="18" charset="0"/>
              <a:cs typeface="Times New Roman" panose="02020603050405020304" pitchFamily="18" charset="0"/>
            </a:endParaRPr>
          </a:p>
          <a:p>
            <a:pPr marL="0" lvl="0" indent="0" algn="just">
              <a:spcBef>
                <a:spcPts val="0"/>
              </a:spcBef>
              <a:buClr>
                <a:srgbClr val="90C226"/>
              </a:buClr>
              <a:buNone/>
            </a:pPr>
            <a:endParaRPr lang="uk-UA" sz="2000" b="1" dirty="0">
              <a:solidFill>
                <a:schemeClr val="accent2">
                  <a:lumMod val="75000"/>
                </a:schemeClr>
              </a:solidFill>
              <a:latin typeface="Times New Roman" panose="02020603050405020304" pitchFamily="18" charset="0"/>
              <a:cs typeface="Times New Roman" panose="02020603050405020304" pitchFamily="18" charset="0"/>
            </a:endParaRPr>
          </a:p>
          <a:p>
            <a:pPr marL="0" lvl="0" indent="0" algn="just">
              <a:spcBef>
                <a:spcPts val="0"/>
              </a:spcBef>
              <a:buClr>
                <a:srgbClr val="90C226"/>
              </a:buClr>
              <a:buNone/>
            </a:pPr>
            <a:endParaRPr lang="uk-UA" sz="2000" b="1" i="1" dirty="0">
              <a:solidFill>
                <a:srgbClr val="90C226">
                  <a:lumMod val="75000"/>
                </a:srgbClr>
              </a:solidFill>
              <a:latin typeface="Times New Roman" panose="02020603050405020304" pitchFamily="18" charset="0"/>
              <a:cs typeface="Times New Roman" panose="02020603050405020304" pitchFamily="18" charset="0"/>
            </a:endParaRPr>
          </a:p>
          <a:p>
            <a:pPr marL="0" lvl="0" indent="0" algn="just">
              <a:spcBef>
                <a:spcPts val="600"/>
              </a:spcBef>
              <a:buClr>
                <a:srgbClr val="90C226"/>
              </a:buClr>
              <a:buNone/>
            </a:pPr>
            <a:endParaRPr lang="ru-UA" sz="2000" dirty="0"/>
          </a:p>
        </p:txBody>
      </p:sp>
    </p:spTree>
    <p:extLst>
      <p:ext uri="{BB962C8B-B14F-4D97-AF65-F5344CB8AC3E}">
        <p14:creationId xmlns:p14="http://schemas.microsoft.com/office/powerpoint/2010/main" val="2552524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47C3FB-0D1C-4F6B-B579-52A3AFD415A7}"/>
              </a:ext>
            </a:extLst>
          </p:cNvPr>
          <p:cNvSpPr>
            <a:spLocks noGrp="1"/>
          </p:cNvSpPr>
          <p:nvPr>
            <p:ph type="title"/>
          </p:nvPr>
        </p:nvSpPr>
        <p:spPr>
          <a:xfrm>
            <a:off x="1302708" y="596348"/>
            <a:ext cx="8596668" cy="622852"/>
          </a:xfrm>
        </p:spPr>
        <p:txBody>
          <a:bodyPr>
            <a:normAutofit/>
          </a:bodyPr>
          <a:lstStyle/>
          <a:p>
            <a:pPr algn="ctr"/>
            <a:r>
              <a:rPr lang="uk-UA" sz="3200" b="1" dirty="0">
                <a:latin typeface="Times New Roman" panose="02020603050405020304" pitchFamily="18" charset="0"/>
                <a:cs typeface="Times New Roman" panose="02020603050405020304" pitchFamily="18" charset="0"/>
              </a:rPr>
              <a:t>Товарні ринки</a:t>
            </a:r>
            <a:endParaRPr lang="ru-UA" sz="32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53F7380F-5494-4E79-884F-6F35BE1F4C9B}"/>
              </a:ext>
            </a:extLst>
          </p:cNvPr>
          <p:cNvSpPr>
            <a:spLocks noGrp="1"/>
          </p:cNvSpPr>
          <p:nvPr>
            <p:ph idx="1"/>
          </p:nvPr>
        </p:nvSpPr>
        <p:spPr>
          <a:xfrm>
            <a:off x="796602" y="1352206"/>
            <a:ext cx="9235294" cy="4598020"/>
          </a:xfrm>
        </p:spPr>
        <p:txBody>
          <a:bodyPr>
            <a:normAutofit fontScale="92500" lnSpcReduction="10000"/>
          </a:bodyPr>
          <a:lstStyle/>
          <a:p>
            <a:pPr marL="0" indent="0" algn="just">
              <a:buNone/>
            </a:pPr>
            <a:r>
              <a:rPr lang="uk-UA" sz="2400" b="1" i="1" dirty="0">
                <a:solidFill>
                  <a:schemeClr val="accent2">
                    <a:lumMod val="50000"/>
                  </a:schemeClr>
                </a:solidFill>
                <a:latin typeface="Times New Roman" panose="02020603050405020304" pitchFamily="18" charset="0"/>
                <a:cs typeface="Times New Roman" panose="02020603050405020304" pitchFamily="18" charset="0"/>
              </a:rPr>
              <a:t>Товарний ринок </a:t>
            </a:r>
            <a:r>
              <a:rPr lang="uk-UA" sz="2400" b="1" dirty="0">
                <a:solidFill>
                  <a:schemeClr val="accent2">
                    <a:lumMod val="50000"/>
                  </a:schemeClr>
                </a:solidFill>
                <a:latin typeface="Times New Roman" panose="02020603050405020304" pitchFamily="18" charset="0"/>
                <a:cs typeface="Times New Roman" panose="02020603050405020304" pitchFamily="18" charset="0"/>
              </a:rPr>
              <a:t>– це сфера економічних відносин, де відбувається купівля-продаж товарів, яка охоплює взаємодію продавців і покупців, пропозицію та попит, а також механізм ціноутворення. </a:t>
            </a:r>
          </a:p>
          <a:p>
            <a:pPr marL="0" indent="0" algn="ctr">
              <a:buNone/>
            </a:pPr>
            <a:r>
              <a:rPr lang="uk-UA" sz="2400" b="1" dirty="0">
                <a:solidFill>
                  <a:schemeClr val="accent1">
                    <a:lumMod val="75000"/>
                  </a:schemeClr>
                </a:solidFill>
                <a:latin typeface="Times New Roman" panose="02020603050405020304" pitchFamily="18" charset="0"/>
                <a:cs typeface="Times New Roman" panose="02020603050405020304" pitchFamily="18" charset="0"/>
              </a:rPr>
              <a:t>Основні аспекти товарного ринку:</a:t>
            </a:r>
          </a:p>
          <a:p>
            <a:pPr algn="just">
              <a:buFont typeface="Wingdings" panose="05000000000000000000" pitchFamily="2" charset="2"/>
              <a:buChar char="Ø"/>
            </a:pPr>
            <a:r>
              <a:rPr lang="uk-UA" sz="2400" b="1" dirty="0">
                <a:solidFill>
                  <a:schemeClr val="accent1">
                    <a:lumMod val="75000"/>
                  </a:schemeClr>
                </a:solidFill>
                <a:latin typeface="Times New Roman" panose="02020603050405020304" pitchFamily="18" charset="0"/>
                <a:cs typeface="Times New Roman" panose="02020603050405020304" pitchFamily="18" charset="0"/>
              </a:rPr>
              <a:t>Купівля-продаж товарів</a:t>
            </a:r>
            <a:r>
              <a:rPr lang="uk-UA" sz="2400" b="1" dirty="0">
                <a:solidFill>
                  <a:schemeClr val="accent2">
                    <a:lumMod val="50000"/>
                  </a:schemeClr>
                </a:solidFill>
                <a:latin typeface="Times New Roman" panose="02020603050405020304" pitchFamily="18" charset="0"/>
                <a:cs typeface="Times New Roman" panose="02020603050405020304" pitchFamily="18" charset="0"/>
              </a:rPr>
              <a:t>: ключова діяльність товарного ринку, що включає в себе обмін різноманітних товарів між суб'єктами економіки. </a:t>
            </a:r>
          </a:p>
          <a:p>
            <a:pPr algn="just">
              <a:buFont typeface="Wingdings" panose="05000000000000000000" pitchFamily="2" charset="2"/>
              <a:buChar char="Ø"/>
            </a:pPr>
            <a:r>
              <a:rPr lang="uk-UA" sz="2400" b="1" dirty="0">
                <a:solidFill>
                  <a:schemeClr val="accent1">
                    <a:lumMod val="75000"/>
                  </a:schemeClr>
                </a:solidFill>
                <a:latin typeface="Times New Roman" panose="02020603050405020304" pitchFamily="18" charset="0"/>
                <a:cs typeface="Times New Roman" panose="02020603050405020304" pitchFamily="18" charset="0"/>
              </a:rPr>
              <a:t>Взаємодія суб'єктів</a:t>
            </a:r>
            <a:r>
              <a:rPr lang="uk-UA" sz="2400" b="1" dirty="0">
                <a:solidFill>
                  <a:schemeClr val="accent2">
                    <a:lumMod val="50000"/>
                  </a:schemeClr>
                </a:solidFill>
                <a:latin typeface="Times New Roman" panose="02020603050405020304" pitchFamily="18" charset="0"/>
                <a:cs typeface="Times New Roman" panose="02020603050405020304" pitchFamily="18" charset="0"/>
              </a:rPr>
              <a:t>: на ринку співвідносяться пропозиція (від виробників та продавців) і попит (від споживачів), що визначає його функціонування. </a:t>
            </a:r>
          </a:p>
          <a:p>
            <a:pPr algn="just">
              <a:buFont typeface="Wingdings" panose="05000000000000000000" pitchFamily="2" charset="2"/>
              <a:buChar char="Ø"/>
            </a:pPr>
            <a:r>
              <a:rPr lang="uk-UA" sz="2400" b="1" dirty="0">
                <a:solidFill>
                  <a:schemeClr val="accent1">
                    <a:lumMod val="75000"/>
                  </a:schemeClr>
                </a:solidFill>
                <a:latin typeface="Times New Roman" panose="02020603050405020304" pitchFamily="18" charset="0"/>
                <a:cs typeface="Times New Roman" panose="02020603050405020304" pitchFamily="18" charset="0"/>
              </a:rPr>
              <a:t>Ціноутворення</a:t>
            </a:r>
            <a:r>
              <a:rPr lang="uk-UA" sz="2400" b="1" dirty="0">
                <a:solidFill>
                  <a:schemeClr val="accent2">
                    <a:lumMod val="50000"/>
                  </a:schemeClr>
                </a:solidFill>
                <a:latin typeface="Times New Roman" panose="02020603050405020304" pitchFamily="18" charset="0"/>
                <a:cs typeface="Times New Roman" panose="02020603050405020304" pitchFamily="18" charset="0"/>
              </a:rPr>
              <a:t>: ринкова ціна є важливим параметром, який формується під впливом взаємодії попиту та пропозиції, і виконує функцію розподілу товарів. </a:t>
            </a:r>
          </a:p>
        </p:txBody>
      </p:sp>
    </p:spTree>
    <p:extLst>
      <p:ext uri="{BB962C8B-B14F-4D97-AF65-F5344CB8AC3E}">
        <p14:creationId xmlns:p14="http://schemas.microsoft.com/office/powerpoint/2010/main" val="14510084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EBA75DA-165B-48CE-B462-F68B22955ACB}"/>
              </a:ext>
            </a:extLst>
          </p:cNvPr>
          <p:cNvSpPr>
            <a:spLocks noGrp="1"/>
          </p:cNvSpPr>
          <p:nvPr>
            <p:ph idx="1"/>
          </p:nvPr>
        </p:nvSpPr>
        <p:spPr>
          <a:xfrm>
            <a:off x="845775" y="795131"/>
            <a:ext cx="9252382" cy="5592418"/>
          </a:xfrm>
        </p:spPr>
        <p:txBody>
          <a:bodyPr>
            <a:normAutofit fontScale="55000" lnSpcReduction="20000"/>
          </a:bodyPr>
          <a:lstStyle/>
          <a:p>
            <a:pPr marL="0" lvl="0" indent="0" algn="just">
              <a:spcBef>
                <a:spcPts val="600"/>
              </a:spcBef>
              <a:buClr>
                <a:srgbClr val="90C226"/>
              </a:buClr>
              <a:buNone/>
            </a:pPr>
            <a:r>
              <a:rPr lang="uk-UA" sz="4200" b="1" dirty="0">
                <a:solidFill>
                  <a:srgbClr val="54A021">
                    <a:lumMod val="75000"/>
                  </a:srgbClr>
                </a:solidFill>
                <a:latin typeface="Times New Roman" panose="02020603050405020304" pitchFamily="18" charset="0"/>
                <a:cs typeface="Times New Roman" panose="02020603050405020304" pitchFamily="18" charset="0"/>
              </a:rPr>
              <a:t>4. </a:t>
            </a:r>
            <a:r>
              <a:rPr lang="uk-UA" sz="4200" b="1" i="1" dirty="0">
                <a:solidFill>
                  <a:srgbClr val="90C226">
                    <a:lumMod val="75000"/>
                  </a:srgbClr>
                </a:solidFill>
                <a:latin typeface="Times New Roman" panose="02020603050405020304" pitchFamily="18" charset="0"/>
                <a:cs typeface="Times New Roman" panose="02020603050405020304" pitchFamily="18" charset="0"/>
              </a:rPr>
              <a:t>Забезпечення конкурентоспроможності</a:t>
            </a:r>
            <a:r>
              <a:rPr lang="uk-UA" sz="4200" b="1" i="1" dirty="0">
                <a:solidFill>
                  <a:srgbClr val="54A021">
                    <a:lumMod val="75000"/>
                  </a:srgbClr>
                </a:solidFill>
                <a:latin typeface="Times New Roman" panose="02020603050405020304" pitchFamily="18" charset="0"/>
                <a:cs typeface="Times New Roman" panose="02020603050405020304" pitchFamily="18" charset="0"/>
              </a:rPr>
              <a:t> - </a:t>
            </a:r>
            <a:r>
              <a:rPr lang="uk-UA" sz="4200" b="1" dirty="0">
                <a:solidFill>
                  <a:srgbClr val="54A021">
                    <a:lumMod val="75000"/>
                  </a:srgbClr>
                </a:solidFill>
                <a:latin typeface="Times New Roman" panose="02020603050405020304" pitchFamily="18" charset="0"/>
                <a:cs typeface="Times New Roman" panose="02020603050405020304" pitchFamily="18" charset="0"/>
              </a:rPr>
              <a:t>якість процесів безпосередньо впливає на якість продукції та послуг, що, в свою чергу, формує конкурентні переваги на ринку</a:t>
            </a:r>
            <a:r>
              <a:rPr lang="ru-RU" sz="4200" b="1" dirty="0">
                <a:solidFill>
                  <a:srgbClr val="54A021">
                    <a:lumMod val="75000"/>
                  </a:srgbClr>
                </a:solidFill>
                <a:latin typeface="Times New Roman" panose="02020603050405020304" pitchFamily="18" charset="0"/>
                <a:cs typeface="Times New Roman" panose="02020603050405020304" pitchFamily="18" charset="0"/>
              </a:rPr>
              <a:t>. </a:t>
            </a:r>
          </a:p>
          <a:p>
            <a:pPr marL="0" lvl="0" indent="0" algn="just">
              <a:spcBef>
                <a:spcPts val="600"/>
              </a:spcBef>
              <a:buClr>
                <a:srgbClr val="90C226"/>
              </a:buClr>
              <a:buNone/>
            </a:pPr>
            <a:r>
              <a:rPr lang="uk-UA" sz="4200" b="1" dirty="0">
                <a:solidFill>
                  <a:schemeClr val="accent2">
                    <a:lumMod val="75000"/>
                  </a:schemeClr>
                </a:solidFill>
                <a:latin typeface="Times New Roman" panose="02020603050405020304" pitchFamily="18" charset="0"/>
                <a:cs typeface="Times New Roman" panose="02020603050405020304" pitchFamily="18" charset="0"/>
              </a:rPr>
              <a:t>Бізнес-процеси визначають конкурентоспроможність компанії, дозволяючи досягти:</a:t>
            </a:r>
          </a:p>
          <a:p>
            <a:pPr algn="just">
              <a:lnSpc>
                <a:spcPct val="107000"/>
              </a:lnSpc>
              <a:spcBef>
                <a:spcPts val="0"/>
              </a:spcBef>
              <a:buFont typeface="Wingdings" panose="05000000000000000000" pitchFamily="2" charset="2"/>
              <a:buChar char="Ø"/>
            </a:pPr>
            <a:r>
              <a:rPr lang="uk-UA" sz="4200" b="1"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Ефективність</a:t>
            </a:r>
            <a:r>
              <a:rPr lang="uk-UA" sz="42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	Чітко визначений процес мінімізує марнотратство, зайві кроки та помилки, що прямо знижує собівартість товару чи послуги</a:t>
            </a:r>
            <a:r>
              <a:rPr lang="ru-UA" sz="42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Bef>
                <a:spcPts val="0"/>
              </a:spcBef>
              <a:buFont typeface="Wingdings" panose="05000000000000000000" pitchFamily="2" charset="2"/>
              <a:buChar char="Ø"/>
            </a:pPr>
            <a:r>
              <a:rPr lang="uk-UA" sz="4200" b="1"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Швидкість</a:t>
            </a:r>
            <a:r>
              <a:rPr lang="uk-UA" sz="42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	Спрощені та автоматизовані процеси дозволяють швидше реагувати на запити ринку (наприклад, швидке опрацювання онлайн-замовлення)</a:t>
            </a:r>
            <a:r>
              <a:rPr lang="ru-UA" sz="42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Bef>
                <a:spcPts val="0"/>
              </a:spcBef>
              <a:buFont typeface="Wingdings" panose="05000000000000000000" pitchFamily="2" charset="2"/>
              <a:buChar char="Ø"/>
            </a:pPr>
            <a:r>
              <a:rPr lang="uk-UA" sz="4200" b="1" i="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Масштабованість</a:t>
            </a:r>
            <a:r>
              <a:rPr lang="uk-UA" sz="42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 Коли процес прописаний, компанія може легко відкрити новий філіал чи збільшити обсяги виробництва, не втрачаючи якості</a:t>
            </a:r>
            <a:r>
              <a:rPr lang="ru-UA" sz="42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a:t>
            </a:r>
            <a:endParaRPr lang="uk-UA" sz="42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buFont typeface="Wingdings" panose="05000000000000000000" pitchFamily="2" charset="2"/>
              <a:buChar char="Ø"/>
            </a:pPr>
            <a:r>
              <a:rPr lang="uk-UA" sz="4200" b="1" i="1" dirty="0">
                <a:solidFill>
                  <a:srgbClr val="54A021">
                    <a:lumMod val="75000"/>
                  </a:srgbClr>
                </a:solidFill>
                <a:latin typeface="Times New Roman" panose="02020603050405020304" pitchFamily="18" charset="0"/>
                <a:ea typeface="Calibri" panose="020F0502020204030204" pitchFamily="34" charset="0"/>
                <a:cs typeface="Times New Roman" panose="02020603050405020304" pitchFamily="18" charset="0"/>
              </a:rPr>
              <a:t>Гнучкість</a:t>
            </a:r>
            <a:r>
              <a:rPr lang="uk-UA" sz="4200" b="1" dirty="0">
                <a:solidFill>
                  <a:srgbClr val="54A021">
                    <a:lumMod val="75000"/>
                  </a:srgbClr>
                </a:solidFill>
                <a:latin typeface="Times New Roman" panose="02020603050405020304" pitchFamily="18" charset="0"/>
                <a:ea typeface="Calibri" panose="020F0502020204030204" pitchFamily="34" charset="0"/>
                <a:cs typeface="Times New Roman" panose="02020603050405020304" pitchFamily="18" charset="0"/>
              </a:rPr>
              <a:t>.	Зрозумівши свої процеси, компанія може швидко їх адаптувати до змін</a:t>
            </a:r>
            <a:endParaRPr lang="uk-UA" sz="42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spcBef>
                <a:spcPts val="600"/>
              </a:spcBef>
              <a:buClr>
                <a:srgbClr val="90C226"/>
              </a:buClr>
              <a:buNone/>
            </a:pPr>
            <a:r>
              <a:rPr lang="ru-RU" sz="4200" b="1" dirty="0">
                <a:solidFill>
                  <a:srgbClr val="54A021">
                    <a:lumMod val="75000"/>
                  </a:srgbClr>
                </a:solidFill>
                <a:latin typeface="Times New Roman" panose="02020603050405020304" pitchFamily="18" charset="0"/>
                <a:cs typeface="Times New Roman" panose="02020603050405020304" pitchFamily="18" charset="0"/>
              </a:rPr>
              <a:t>5. </a:t>
            </a:r>
            <a:r>
              <a:rPr lang="uk-UA" sz="4200" b="1" i="1" dirty="0">
                <a:solidFill>
                  <a:srgbClr val="90C226">
                    <a:lumMod val="75000"/>
                  </a:srgbClr>
                </a:solidFill>
                <a:latin typeface="Times New Roman" panose="02020603050405020304" pitchFamily="18" charset="0"/>
                <a:cs typeface="Times New Roman" panose="02020603050405020304" pitchFamily="18" charset="0"/>
              </a:rPr>
              <a:t>Генерація доходу </a:t>
            </a:r>
            <a:r>
              <a:rPr lang="ru-RU" sz="4200" b="1" dirty="0">
                <a:solidFill>
                  <a:srgbClr val="54A021">
                    <a:lumMod val="75000"/>
                  </a:srgbClr>
                </a:solidFill>
                <a:latin typeface="Times New Roman" panose="02020603050405020304" pitchFamily="18" charset="0"/>
                <a:cs typeface="Times New Roman" panose="02020603050405020304" pitchFamily="18" charset="0"/>
              </a:rPr>
              <a:t>- </a:t>
            </a:r>
            <a:r>
              <a:rPr lang="uk-UA" sz="4200" b="1" dirty="0">
                <a:solidFill>
                  <a:srgbClr val="54A021">
                    <a:lumMod val="75000"/>
                  </a:srgbClr>
                </a:solidFill>
                <a:latin typeface="Times New Roman" panose="02020603050405020304" pitchFamily="18" charset="0"/>
                <a:cs typeface="Times New Roman" panose="02020603050405020304" pitchFamily="18" charset="0"/>
              </a:rPr>
              <a:t>ефективне функціонування бізнес-процесів призводить до отримання прибутку для підприємства</a:t>
            </a:r>
            <a:r>
              <a:rPr lang="ru-RU" sz="4200" b="1" dirty="0">
                <a:solidFill>
                  <a:srgbClr val="54A021">
                    <a:lumMod val="75000"/>
                  </a:srgbClr>
                </a:solidFill>
                <a:latin typeface="Times New Roman" panose="02020603050405020304" pitchFamily="18" charset="0"/>
                <a:cs typeface="Times New Roman" panose="02020603050405020304" pitchFamily="18" charset="0"/>
              </a:rPr>
              <a:t>. </a:t>
            </a:r>
          </a:p>
          <a:p>
            <a:endParaRPr lang="ru-UA" dirty="0"/>
          </a:p>
        </p:txBody>
      </p:sp>
    </p:spTree>
    <p:extLst>
      <p:ext uri="{BB962C8B-B14F-4D97-AF65-F5344CB8AC3E}">
        <p14:creationId xmlns:p14="http://schemas.microsoft.com/office/powerpoint/2010/main" val="3975539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BBA29F-9045-4AD3-8927-AAEDE016D50B}"/>
              </a:ext>
            </a:extLst>
          </p:cNvPr>
          <p:cNvSpPr>
            <a:spLocks noGrp="1"/>
          </p:cNvSpPr>
          <p:nvPr>
            <p:ph type="title"/>
          </p:nvPr>
        </p:nvSpPr>
        <p:spPr>
          <a:xfrm>
            <a:off x="2029758" y="596348"/>
            <a:ext cx="7922280" cy="795130"/>
          </a:xfrm>
        </p:spPr>
        <p:txBody>
          <a:bodyPr>
            <a:normAutofit/>
          </a:bodyPr>
          <a:lstStyle/>
          <a:p>
            <a:pPr algn="ctr"/>
            <a:r>
              <a:rPr lang="uk-UA" sz="3200" b="1" dirty="0">
                <a:latin typeface="Times New Roman" panose="02020603050405020304" pitchFamily="18" charset="0"/>
                <a:cs typeface="Times New Roman" panose="02020603050405020304" pitchFamily="18" charset="0"/>
              </a:rPr>
              <a:t>Функції товарних ринків</a:t>
            </a:r>
            <a:endParaRPr lang="uk-UA" sz="3200" dirty="0">
              <a:latin typeface="Times New Roman" panose="02020603050405020304" pitchFamily="18" charset="0"/>
              <a:cs typeface="Times New Roman" panose="02020603050405020304" pitchFamily="18" charset="0"/>
            </a:endParaRPr>
          </a:p>
        </p:txBody>
      </p:sp>
      <p:graphicFrame>
        <p:nvGraphicFramePr>
          <p:cNvPr id="4" name="Объект 3">
            <a:extLst>
              <a:ext uri="{FF2B5EF4-FFF2-40B4-BE49-F238E27FC236}">
                <a16:creationId xmlns:a16="http://schemas.microsoft.com/office/drawing/2014/main" id="{DCD2006B-A2BA-4474-96EC-1D02A44D1BA5}"/>
              </a:ext>
            </a:extLst>
          </p:cNvPr>
          <p:cNvGraphicFramePr>
            <a:graphicFrameLocks noGrp="1"/>
          </p:cNvGraphicFramePr>
          <p:nvPr>
            <p:ph idx="1"/>
            <p:extLst>
              <p:ext uri="{D42A27DB-BD31-4B8C-83A1-F6EECF244321}">
                <p14:modId xmlns:p14="http://schemas.microsoft.com/office/powerpoint/2010/main" val="530862738"/>
              </p:ext>
            </p:extLst>
          </p:nvPr>
        </p:nvGraphicFramePr>
        <p:xfrm>
          <a:off x="677863" y="1536700"/>
          <a:ext cx="9274175" cy="4505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скругленные углы 4">
            <a:extLst>
              <a:ext uri="{FF2B5EF4-FFF2-40B4-BE49-F238E27FC236}">
                <a16:creationId xmlns:a16="http://schemas.microsoft.com/office/drawing/2014/main" id="{BDEA0544-C13C-471A-BF92-51C5BEBE0FBB}"/>
              </a:ext>
            </a:extLst>
          </p:cNvPr>
          <p:cNvSpPr/>
          <p:nvPr/>
        </p:nvSpPr>
        <p:spPr>
          <a:xfrm>
            <a:off x="980661" y="1895061"/>
            <a:ext cx="2902226" cy="17753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a:solidFill>
                  <a:schemeClr val="bg1"/>
                </a:solidFill>
                <a:latin typeface="Times New Roman" panose="02020603050405020304" pitchFamily="18" charset="0"/>
                <a:cs typeface="Times New Roman" panose="02020603050405020304" pitchFamily="18" charset="0"/>
              </a:rPr>
              <a:t>Встановлення цін на товари</a:t>
            </a:r>
          </a:p>
        </p:txBody>
      </p:sp>
      <p:sp>
        <p:nvSpPr>
          <p:cNvPr id="6" name="Прямоугольник: скругленные углы 5">
            <a:extLst>
              <a:ext uri="{FF2B5EF4-FFF2-40B4-BE49-F238E27FC236}">
                <a16:creationId xmlns:a16="http://schemas.microsoft.com/office/drawing/2014/main" id="{33BA2722-0351-4ED3-95EF-DC830D21CCC3}"/>
              </a:ext>
            </a:extLst>
          </p:cNvPr>
          <p:cNvSpPr/>
          <p:nvPr/>
        </p:nvSpPr>
        <p:spPr>
          <a:xfrm>
            <a:off x="4406348" y="1895061"/>
            <a:ext cx="2902226" cy="17753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a:solidFill>
                  <a:schemeClr val="bg1"/>
                </a:solidFill>
                <a:latin typeface="Times New Roman" panose="02020603050405020304" pitchFamily="18" charset="0"/>
                <a:cs typeface="Times New Roman" panose="02020603050405020304" pitchFamily="18" charset="0"/>
              </a:rPr>
              <a:t>Розподіл товарів між споживачами</a:t>
            </a:r>
          </a:p>
        </p:txBody>
      </p:sp>
      <p:sp>
        <p:nvSpPr>
          <p:cNvPr id="7" name="Прямоугольник: скругленные углы 6">
            <a:extLst>
              <a:ext uri="{FF2B5EF4-FFF2-40B4-BE49-F238E27FC236}">
                <a16:creationId xmlns:a16="http://schemas.microsoft.com/office/drawing/2014/main" id="{A0568134-F0DD-4CE5-ADAA-35FEBE030639}"/>
              </a:ext>
            </a:extLst>
          </p:cNvPr>
          <p:cNvSpPr/>
          <p:nvPr/>
        </p:nvSpPr>
        <p:spPr>
          <a:xfrm>
            <a:off x="7822889" y="1854821"/>
            <a:ext cx="2902226" cy="18155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a:solidFill>
                  <a:schemeClr val="bg1"/>
                </a:solidFill>
                <a:latin typeface="Times New Roman" panose="02020603050405020304" pitchFamily="18" charset="0"/>
                <a:cs typeface="Times New Roman" panose="02020603050405020304" pitchFamily="18" charset="0"/>
              </a:rPr>
              <a:t>Надання інформації про попит та пропозицію</a:t>
            </a:r>
          </a:p>
        </p:txBody>
      </p:sp>
      <p:sp>
        <p:nvSpPr>
          <p:cNvPr id="8" name="Прямоугольник: скругленные углы 7">
            <a:extLst>
              <a:ext uri="{FF2B5EF4-FFF2-40B4-BE49-F238E27FC236}">
                <a16:creationId xmlns:a16="http://schemas.microsoft.com/office/drawing/2014/main" id="{9371AA54-6D57-40F1-A0E1-817C20C6DD81}"/>
              </a:ext>
            </a:extLst>
          </p:cNvPr>
          <p:cNvSpPr/>
          <p:nvPr/>
        </p:nvSpPr>
        <p:spPr>
          <a:xfrm>
            <a:off x="4406348" y="3968612"/>
            <a:ext cx="2902226" cy="24317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a:solidFill>
                  <a:schemeClr val="bg1"/>
                </a:solidFill>
                <a:latin typeface="Times New Roman" panose="02020603050405020304" pitchFamily="18" charset="0"/>
                <a:cs typeface="Times New Roman" panose="02020603050405020304" pitchFamily="18" charset="0"/>
              </a:rPr>
              <a:t>Вплив на виробництво товарів відповідно до потреб споживачів </a:t>
            </a:r>
          </a:p>
        </p:txBody>
      </p:sp>
    </p:spTree>
    <p:extLst>
      <p:ext uri="{BB962C8B-B14F-4D97-AF65-F5344CB8AC3E}">
        <p14:creationId xmlns:p14="http://schemas.microsoft.com/office/powerpoint/2010/main" val="608539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0F99FC-234F-42CC-AE8F-28028A45B29E}"/>
              </a:ext>
            </a:extLst>
          </p:cNvPr>
          <p:cNvSpPr>
            <a:spLocks noGrp="1"/>
          </p:cNvSpPr>
          <p:nvPr>
            <p:ph type="title"/>
          </p:nvPr>
        </p:nvSpPr>
        <p:spPr>
          <a:xfrm>
            <a:off x="1432708" y="596348"/>
            <a:ext cx="8596668" cy="702365"/>
          </a:xfrm>
        </p:spPr>
        <p:txBody>
          <a:bodyPr>
            <a:normAutofit/>
          </a:bodyPr>
          <a:lstStyle/>
          <a:p>
            <a:pPr algn="ctr"/>
            <a:r>
              <a:rPr lang="uk-UA" sz="3200" b="1" dirty="0">
                <a:latin typeface="Times New Roman" panose="02020603050405020304" pitchFamily="18" charset="0"/>
                <a:cs typeface="Times New Roman" panose="02020603050405020304" pitchFamily="18" charset="0"/>
              </a:rPr>
              <a:t>Класифікація товарних ринків</a:t>
            </a:r>
            <a:endParaRPr lang="ru-UA" sz="3200"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6CD268DB-9BD3-4315-89A5-5ED64D9532B0}"/>
              </a:ext>
            </a:extLst>
          </p:cNvPr>
          <p:cNvSpPr>
            <a:spLocks noGrp="1"/>
          </p:cNvSpPr>
          <p:nvPr>
            <p:ph idx="1"/>
          </p:nvPr>
        </p:nvSpPr>
        <p:spPr>
          <a:xfrm>
            <a:off x="717089" y="1391478"/>
            <a:ext cx="9619605" cy="4678017"/>
          </a:xfrm>
        </p:spPr>
        <p:txBody>
          <a:bodyPr/>
          <a:lstStyle/>
          <a:p>
            <a:pPr marL="0" indent="0">
              <a:buNone/>
            </a:pPr>
            <a:r>
              <a:rPr lang="uk-UA" sz="2400" b="1" dirty="0">
                <a:solidFill>
                  <a:schemeClr val="accent2">
                    <a:lumMod val="75000"/>
                  </a:schemeClr>
                </a:solidFill>
                <a:latin typeface="Times New Roman" panose="02020603050405020304" pitchFamily="18" charset="0"/>
                <a:cs typeface="Times New Roman" panose="02020603050405020304" pitchFamily="18" charset="0"/>
              </a:rPr>
              <a:t>1. За співвідношенням попиту і пропозиції:</a:t>
            </a:r>
          </a:p>
          <a:p>
            <a:pPr marL="0" indent="0" algn="just">
              <a:spcBef>
                <a:spcPts val="0"/>
              </a:spcBef>
              <a:buNone/>
            </a:pPr>
            <a:r>
              <a:rPr lang="uk-UA" sz="2400" b="1" dirty="0">
                <a:solidFill>
                  <a:schemeClr val="accent2">
                    <a:lumMod val="75000"/>
                  </a:schemeClr>
                </a:solidFill>
                <a:latin typeface="Times New Roman" panose="02020603050405020304" pitchFamily="18" charset="0"/>
                <a:cs typeface="Times New Roman" panose="02020603050405020304" pitchFamily="18" charset="0"/>
              </a:rPr>
              <a:t>– </a:t>
            </a:r>
            <a:r>
              <a:rPr lang="uk-UA" sz="2400" b="1" i="1" dirty="0">
                <a:solidFill>
                  <a:schemeClr val="accent1">
                    <a:lumMod val="75000"/>
                  </a:schemeClr>
                </a:solidFill>
                <a:latin typeface="Times New Roman" panose="02020603050405020304" pitchFamily="18" charset="0"/>
                <a:cs typeface="Times New Roman" panose="02020603050405020304" pitchFamily="18" charset="0"/>
              </a:rPr>
              <a:t>ринок продавця </a:t>
            </a:r>
            <a:r>
              <a:rPr lang="uk-UA" sz="2400" b="1" dirty="0">
                <a:solidFill>
                  <a:schemeClr val="accent2">
                    <a:lumMod val="75000"/>
                  </a:schemeClr>
                </a:solidFill>
                <a:latin typeface="Times New Roman" panose="02020603050405020304" pitchFamily="18" charset="0"/>
                <a:cs typeface="Times New Roman" panose="02020603050405020304" pitchFamily="18" charset="0"/>
              </a:rPr>
              <a:t>– ринок, на якому продавці мають більше влади (дефіцитний ринок, тобто ринок, на якому попит перевищує пропозицію)</a:t>
            </a:r>
            <a:r>
              <a:rPr lang="ru-RU" dirty="0">
                <a:latin typeface="Times New Roman" panose="02020603050405020304" pitchFamily="18" charset="0"/>
                <a:cs typeface="Times New Roman" panose="02020603050405020304" pitchFamily="18" charset="0"/>
              </a:rPr>
              <a:t>;</a:t>
            </a:r>
          </a:p>
          <a:p>
            <a:pPr marL="0" lvl="0" indent="0" algn="just">
              <a:spcBef>
                <a:spcPts val="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i="1" dirty="0">
                <a:solidFill>
                  <a:srgbClr val="90C226">
                    <a:lumMod val="75000"/>
                  </a:srgbClr>
                </a:solidFill>
                <a:latin typeface="Times New Roman" panose="02020603050405020304" pitchFamily="18" charset="0"/>
                <a:cs typeface="Times New Roman" panose="02020603050405020304" pitchFamily="18" charset="0"/>
              </a:rPr>
              <a:t>ринок покупця </a:t>
            </a: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ru-RU"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dirty="0">
                <a:solidFill>
                  <a:srgbClr val="54A021">
                    <a:lumMod val="75000"/>
                  </a:srgbClr>
                </a:solidFill>
                <a:latin typeface="Times New Roman" panose="02020603050405020304" pitchFamily="18" charset="0"/>
                <a:cs typeface="Times New Roman" panose="02020603050405020304" pitchFamily="18" charset="0"/>
              </a:rPr>
              <a:t>ринок, на якому покупці мають більше влади (обсяг пропозиції товару з боку продавців перевищує величину попиту на певний товар).</a:t>
            </a:r>
          </a:p>
          <a:p>
            <a:pPr marL="0" lvl="0" indent="0" algn="just">
              <a:spcBef>
                <a:spcPts val="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2. Залежно від конкуренції:</a:t>
            </a:r>
          </a:p>
          <a:p>
            <a:pPr marL="0" lvl="0" indent="0" algn="just">
              <a:spcBef>
                <a:spcPts val="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i="1" dirty="0">
                <a:solidFill>
                  <a:srgbClr val="90C226">
                    <a:lumMod val="75000"/>
                  </a:srgbClr>
                </a:solidFill>
                <a:latin typeface="Times New Roman" panose="02020603050405020304" pitchFamily="18" charset="0"/>
                <a:cs typeface="Times New Roman" panose="02020603050405020304" pitchFamily="18" charset="0"/>
              </a:rPr>
              <a:t>ринок монополії;</a:t>
            </a:r>
          </a:p>
          <a:p>
            <a:pPr marL="0" lvl="0" indent="0" algn="just">
              <a:spcBef>
                <a:spcPts val="0"/>
              </a:spcBef>
              <a:buClr>
                <a:srgbClr val="90C226"/>
              </a:buClr>
              <a:buNone/>
            </a:pPr>
            <a:r>
              <a:rPr lang="uk-UA" sz="2400" b="1" i="1" dirty="0">
                <a:solidFill>
                  <a:srgbClr val="90C226">
                    <a:lumMod val="75000"/>
                  </a:srgbClr>
                </a:solidFill>
                <a:latin typeface="Times New Roman" panose="02020603050405020304" pitchFamily="18" charset="0"/>
                <a:cs typeface="Times New Roman" panose="02020603050405020304" pitchFamily="18" charset="0"/>
              </a:rPr>
              <a:t>– ринок олігополії;</a:t>
            </a:r>
          </a:p>
          <a:p>
            <a:pPr marL="0" lvl="0" indent="0" algn="just">
              <a:spcBef>
                <a:spcPts val="0"/>
              </a:spcBef>
              <a:buClr>
                <a:srgbClr val="90C226"/>
              </a:buClr>
              <a:buNone/>
            </a:pPr>
            <a:r>
              <a:rPr lang="uk-UA" sz="2400" b="1" i="1" dirty="0">
                <a:solidFill>
                  <a:srgbClr val="90C226">
                    <a:lumMod val="75000"/>
                  </a:srgbClr>
                </a:solidFill>
                <a:latin typeface="Times New Roman" panose="02020603050405020304" pitchFamily="18" charset="0"/>
                <a:cs typeface="Times New Roman" panose="02020603050405020304" pitchFamily="18" charset="0"/>
              </a:rPr>
              <a:t>– ринок монополістичної конкуренції;</a:t>
            </a:r>
          </a:p>
          <a:p>
            <a:pPr marL="0" lvl="0" indent="0" algn="just">
              <a:spcBef>
                <a:spcPts val="0"/>
              </a:spcBef>
              <a:buClr>
                <a:srgbClr val="90C226"/>
              </a:buClr>
              <a:buNone/>
            </a:pPr>
            <a:r>
              <a:rPr lang="uk-UA" sz="2400" b="1" i="1" dirty="0">
                <a:solidFill>
                  <a:srgbClr val="90C226">
                    <a:lumMod val="75000"/>
                  </a:srgbClr>
                </a:solidFill>
                <a:latin typeface="Times New Roman" panose="02020603050405020304" pitchFamily="18" charset="0"/>
                <a:cs typeface="Times New Roman" panose="02020603050405020304" pitchFamily="18" charset="0"/>
              </a:rPr>
              <a:t>– ринок чистої конкуренції.</a:t>
            </a:r>
          </a:p>
          <a:p>
            <a:pPr marL="0" lvl="0" indent="0" algn="just">
              <a:spcBef>
                <a:spcPts val="0"/>
              </a:spcBef>
              <a:buClr>
                <a:srgbClr val="90C226"/>
              </a:buClr>
              <a:buNone/>
            </a:pPr>
            <a:endParaRPr lang="uk-UA" sz="2400" b="1" dirty="0">
              <a:solidFill>
                <a:srgbClr val="54A021">
                  <a:lumMod val="75000"/>
                </a:srgbClr>
              </a:solidFill>
              <a:latin typeface="Times New Roman" panose="02020603050405020304" pitchFamily="18" charset="0"/>
              <a:cs typeface="Times New Roman" panose="02020603050405020304" pitchFamily="18" charset="0"/>
            </a:endParaRPr>
          </a:p>
          <a:p>
            <a:pPr marL="0" lvl="0" indent="0" algn="just">
              <a:buClr>
                <a:srgbClr val="90C226"/>
              </a:buClr>
              <a:buNone/>
            </a:pPr>
            <a:endParaRPr lang="uk-UA" dirty="0">
              <a:solidFill>
                <a:prstClr val="black">
                  <a:lumMod val="75000"/>
                  <a:lumOff val="25000"/>
                </a:prstClr>
              </a:solidFill>
            </a:endParaRPr>
          </a:p>
          <a:p>
            <a:pPr marL="0" indent="0" algn="just">
              <a:buNone/>
            </a:pPr>
            <a:endParaRPr lang="ru-UA" dirty="0"/>
          </a:p>
        </p:txBody>
      </p:sp>
    </p:spTree>
    <p:extLst>
      <p:ext uri="{BB962C8B-B14F-4D97-AF65-F5344CB8AC3E}">
        <p14:creationId xmlns:p14="http://schemas.microsoft.com/office/powerpoint/2010/main" val="528132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4D08406-C543-4230-875C-19D6435E6E88}"/>
              </a:ext>
            </a:extLst>
          </p:cNvPr>
          <p:cNvSpPr>
            <a:spLocks noGrp="1"/>
          </p:cNvSpPr>
          <p:nvPr>
            <p:ph idx="1"/>
          </p:nvPr>
        </p:nvSpPr>
        <p:spPr>
          <a:xfrm>
            <a:off x="677333" y="596349"/>
            <a:ext cx="9460579" cy="5764694"/>
          </a:xfrm>
        </p:spPr>
        <p:txBody>
          <a:bodyPr>
            <a:normAutofit lnSpcReduction="10000"/>
          </a:bodyPr>
          <a:lstStyle/>
          <a:p>
            <a:pPr marL="0" lvl="0" indent="0">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3. За методами товарного обміну:</a:t>
            </a:r>
          </a:p>
          <a:p>
            <a:pPr marL="0" lvl="0" indent="0" algn="just">
              <a:spcBef>
                <a:spcPts val="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i="1" dirty="0">
                <a:solidFill>
                  <a:srgbClr val="90C226">
                    <a:lumMod val="75000"/>
                  </a:srgbClr>
                </a:solidFill>
                <a:latin typeface="Times New Roman" panose="02020603050405020304" pitchFamily="18" charset="0"/>
                <a:cs typeface="Times New Roman" panose="02020603050405020304" pitchFamily="18" charset="0"/>
              </a:rPr>
              <a:t>роздрібний ринок </a:t>
            </a:r>
            <a:r>
              <a:rPr lang="uk-UA" sz="2400" b="1" dirty="0">
                <a:solidFill>
                  <a:srgbClr val="54A021">
                    <a:lumMod val="75000"/>
                  </a:srgbClr>
                </a:solidFill>
                <a:latin typeface="Times New Roman" panose="02020603050405020304" pitchFamily="18" charset="0"/>
                <a:cs typeface="Times New Roman" panose="02020603050405020304" pitchFamily="18" charset="0"/>
              </a:rPr>
              <a:t>– реалізація товарів покупцям для особистого споживання</a:t>
            </a:r>
            <a:r>
              <a:rPr lang="uk-UA" sz="2400" dirty="0">
                <a:solidFill>
                  <a:prstClr val="black">
                    <a:lumMod val="75000"/>
                    <a:lumOff val="25000"/>
                  </a:prstClr>
                </a:solidFill>
                <a:latin typeface="Times New Roman" panose="02020603050405020304" pitchFamily="18" charset="0"/>
                <a:cs typeface="Times New Roman" panose="02020603050405020304" pitchFamily="18" charset="0"/>
              </a:rPr>
              <a:t>;</a:t>
            </a:r>
          </a:p>
          <a:p>
            <a:pPr marL="0" lvl="0" indent="0" algn="just">
              <a:spcBef>
                <a:spcPts val="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i="1" dirty="0">
                <a:solidFill>
                  <a:srgbClr val="90C226">
                    <a:lumMod val="75000"/>
                  </a:srgbClr>
                </a:solidFill>
                <a:latin typeface="Times New Roman" panose="02020603050405020304" pitchFamily="18" charset="0"/>
                <a:cs typeface="Times New Roman" panose="02020603050405020304" pitchFamily="18" charset="0"/>
              </a:rPr>
              <a:t>оптовий ринок </a:t>
            </a: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ru-RU"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dirty="0">
                <a:solidFill>
                  <a:srgbClr val="54A021">
                    <a:lumMod val="75000"/>
                  </a:srgbClr>
                </a:solidFill>
                <a:latin typeface="Times New Roman" panose="02020603050405020304" pitchFamily="18" charset="0"/>
                <a:cs typeface="Times New Roman" panose="02020603050405020304" pitchFamily="18" charset="0"/>
              </a:rPr>
              <a:t>продаж товарів підприємствам, що використовують ці товари або для подальшої реалізації, або для виробничого споживання як сировину і матеріали.</a:t>
            </a:r>
          </a:p>
          <a:p>
            <a:pPr marL="0" lvl="0" indent="0" algn="just">
              <a:spcBef>
                <a:spcPts val="60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4. Залежно від об'єкту обміну:</a:t>
            </a:r>
          </a:p>
          <a:p>
            <a:pPr marL="0" lvl="0" indent="0" algn="just">
              <a:spcBef>
                <a:spcPts val="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i="1" dirty="0">
                <a:solidFill>
                  <a:srgbClr val="90C226">
                    <a:lumMod val="75000"/>
                  </a:srgbClr>
                </a:solidFill>
                <a:latin typeface="Times New Roman" panose="02020603050405020304" pitchFamily="18" charset="0"/>
                <a:cs typeface="Times New Roman" panose="02020603050405020304" pitchFamily="18" charset="0"/>
              </a:rPr>
              <a:t>ринок товарів (поділяється на споживчий ринок і ринок засобів виробництва);</a:t>
            </a:r>
          </a:p>
          <a:p>
            <a:pPr marL="0" lvl="0" indent="0" algn="just">
              <a:spcBef>
                <a:spcPts val="0"/>
              </a:spcBef>
              <a:buClr>
                <a:srgbClr val="90C226"/>
              </a:buClr>
              <a:buNone/>
            </a:pPr>
            <a:r>
              <a:rPr lang="ru-RU" sz="2400" b="1" i="1" dirty="0">
                <a:solidFill>
                  <a:srgbClr val="90C226">
                    <a:lumMod val="75000"/>
                  </a:srgbClr>
                </a:solidFill>
                <a:latin typeface="Times New Roman" panose="02020603050405020304" pitchFamily="18" charset="0"/>
                <a:cs typeface="Times New Roman" panose="02020603050405020304" pitchFamily="18" charset="0"/>
              </a:rPr>
              <a:t>– </a:t>
            </a:r>
            <a:r>
              <a:rPr lang="uk-UA" sz="2400" b="1" i="1" dirty="0">
                <a:solidFill>
                  <a:srgbClr val="90C226">
                    <a:lumMod val="75000"/>
                  </a:srgbClr>
                </a:solidFill>
                <a:latin typeface="Times New Roman" panose="02020603050405020304" pitchFamily="18" charset="0"/>
                <a:cs typeface="Times New Roman" panose="02020603050405020304" pitchFamily="18" charset="0"/>
              </a:rPr>
              <a:t>ринок послуг . </a:t>
            </a:r>
          </a:p>
          <a:p>
            <a:pPr marL="0" lvl="0" indent="0">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5. За характером кінцевого використання:</a:t>
            </a:r>
          </a:p>
          <a:p>
            <a:pPr marL="0" lvl="0" indent="0" algn="just">
              <a:spcBef>
                <a:spcPts val="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i="1" dirty="0">
                <a:solidFill>
                  <a:srgbClr val="90C226">
                    <a:lumMod val="75000"/>
                  </a:srgbClr>
                </a:solidFill>
                <a:latin typeface="Times New Roman" panose="02020603050405020304" pitchFamily="18" charset="0"/>
                <a:cs typeface="Times New Roman" panose="02020603050405020304" pitchFamily="18" charset="0"/>
              </a:rPr>
              <a:t>ринок готової продукції </a:t>
            </a:r>
            <a:r>
              <a:rPr lang="uk-UA" sz="2400" b="1" dirty="0">
                <a:solidFill>
                  <a:srgbClr val="54A021">
                    <a:lumMod val="75000"/>
                  </a:srgbClr>
                </a:solidFill>
                <a:latin typeface="Times New Roman" panose="02020603050405020304" pitchFamily="18" charset="0"/>
                <a:cs typeface="Times New Roman" panose="02020603050405020304" pitchFamily="18" charset="0"/>
              </a:rPr>
              <a:t>– ринок, де здійснюється продаж товарів кінцевого використання</a:t>
            </a:r>
            <a:r>
              <a:rPr lang="uk-UA" sz="2400" dirty="0">
                <a:solidFill>
                  <a:prstClr val="black">
                    <a:lumMod val="75000"/>
                    <a:lumOff val="25000"/>
                  </a:prstClr>
                </a:solidFill>
                <a:latin typeface="Times New Roman" panose="02020603050405020304" pitchFamily="18" charset="0"/>
                <a:cs typeface="Times New Roman" panose="02020603050405020304" pitchFamily="18" charset="0"/>
              </a:rPr>
              <a:t>;</a:t>
            </a:r>
          </a:p>
          <a:p>
            <a:pPr marL="0" lvl="0" indent="0" algn="just">
              <a:spcBef>
                <a:spcPts val="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i="1" dirty="0">
                <a:solidFill>
                  <a:srgbClr val="90C226">
                    <a:lumMod val="75000"/>
                  </a:srgbClr>
                </a:solidFill>
                <a:latin typeface="Times New Roman" panose="02020603050405020304" pitchFamily="18" charset="0"/>
                <a:cs typeface="Times New Roman" panose="02020603050405020304" pitchFamily="18" charset="0"/>
              </a:rPr>
              <a:t>ринок сировини і матеріалів </a:t>
            </a: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ru-RU"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dirty="0">
                <a:solidFill>
                  <a:srgbClr val="54A021">
                    <a:lumMod val="75000"/>
                  </a:srgbClr>
                </a:solidFill>
                <a:latin typeface="Times New Roman" panose="02020603050405020304" pitchFamily="18" charset="0"/>
                <a:cs typeface="Times New Roman" panose="02020603050405020304" pitchFamily="18" charset="0"/>
              </a:rPr>
              <a:t>ринок, де здійснюється продаж товарів, які в подальшому потребують</a:t>
            </a:r>
            <a:r>
              <a:rPr lang="ru-RU"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dirty="0">
                <a:solidFill>
                  <a:srgbClr val="54A021">
                    <a:lumMod val="75000"/>
                  </a:srgbClr>
                </a:solidFill>
                <a:latin typeface="Times New Roman" panose="02020603050405020304" pitchFamily="18" charset="0"/>
                <a:cs typeface="Times New Roman" panose="02020603050405020304" pitchFamily="18" charset="0"/>
              </a:rPr>
              <a:t>обов'язкової обробки та. виробництв</a:t>
            </a:r>
            <a:r>
              <a:rPr lang="ru-RU" sz="2400" b="1" dirty="0">
                <a:solidFill>
                  <a:srgbClr val="54A021">
                    <a:lumMod val="75000"/>
                  </a:srgbClr>
                </a:solidFill>
                <a:latin typeface="Times New Roman" panose="02020603050405020304" pitchFamily="18" charset="0"/>
                <a:cs typeface="Times New Roman" panose="02020603050405020304" pitchFamily="18" charset="0"/>
              </a:rPr>
              <a:t>а.</a:t>
            </a:r>
            <a:endParaRPr lang="uk-UA" sz="2400" b="1" dirty="0">
              <a:solidFill>
                <a:srgbClr val="54A021">
                  <a:lumMod val="75000"/>
                </a:srgbClr>
              </a:solidFill>
              <a:latin typeface="Times New Roman" panose="02020603050405020304" pitchFamily="18" charset="0"/>
              <a:cs typeface="Times New Roman" panose="02020603050405020304" pitchFamily="18" charset="0"/>
            </a:endParaRPr>
          </a:p>
          <a:p>
            <a:pPr marL="0" lvl="0" indent="0" algn="just">
              <a:spcBef>
                <a:spcPts val="0"/>
              </a:spcBef>
              <a:buClr>
                <a:srgbClr val="90C226"/>
              </a:buClr>
              <a:buNone/>
            </a:pPr>
            <a:endParaRPr lang="uk-UA" sz="2400" b="1" i="1" dirty="0">
              <a:solidFill>
                <a:srgbClr val="90C226">
                  <a:lumMod val="75000"/>
                </a:srgbClr>
              </a:solidFill>
              <a:latin typeface="Times New Roman" panose="02020603050405020304" pitchFamily="18" charset="0"/>
              <a:cs typeface="Times New Roman" panose="02020603050405020304" pitchFamily="18" charset="0"/>
            </a:endParaRPr>
          </a:p>
          <a:p>
            <a:pPr marL="0" lvl="0" indent="0" algn="just">
              <a:spcBef>
                <a:spcPts val="0"/>
              </a:spcBef>
              <a:buClr>
                <a:srgbClr val="90C226"/>
              </a:buClr>
              <a:buNone/>
            </a:pPr>
            <a:endParaRPr lang="uk-UA" dirty="0"/>
          </a:p>
        </p:txBody>
      </p:sp>
    </p:spTree>
    <p:extLst>
      <p:ext uri="{BB962C8B-B14F-4D97-AF65-F5344CB8AC3E}">
        <p14:creationId xmlns:p14="http://schemas.microsoft.com/office/powerpoint/2010/main" val="2559810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D92E728-C920-4EEC-917A-6523056C0A3D}"/>
              </a:ext>
            </a:extLst>
          </p:cNvPr>
          <p:cNvSpPr>
            <a:spLocks noGrp="1"/>
          </p:cNvSpPr>
          <p:nvPr>
            <p:ph idx="1"/>
          </p:nvPr>
        </p:nvSpPr>
        <p:spPr>
          <a:xfrm>
            <a:off x="690585" y="848139"/>
            <a:ext cx="9116024" cy="5113710"/>
          </a:xfrm>
        </p:spPr>
        <p:txBody>
          <a:bodyPr/>
          <a:lstStyle/>
          <a:p>
            <a:pPr marL="0" lvl="0" indent="0">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6. За місцем розташування:</a:t>
            </a:r>
          </a:p>
          <a:p>
            <a:pPr marL="0" lvl="0" indent="0" algn="just">
              <a:spcBef>
                <a:spcPts val="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i="1" dirty="0">
                <a:solidFill>
                  <a:srgbClr val="90C226">
                    <a:lumMod val="75000"/>
                  </a:srgbClr>
                </a:solidFill>
                <a:latin typeface="Times New Roman" panose="02020603050405020304" pitchFamily="18" charset="0"/>
                <a:cs typeface="Times New Roman" panose="02020603050405020304" pitchFamily="18" charset="0"/>
              </a:rPr>
              <a:t>місцевий ринок (локальний ринок) – </a:t>
            </a:r>
            <a:r>
              <a:rPr lang="uk-UA" sz="2400" b="1" dirty="0">
                <a:solidFill>
                  <a:schemeClr val="accent2">
                    <a:lumMod val="75000"/>
                  </a:schemeClr>
                </a:solidFill>
                <a:latin typeface="Times New Roman" panose="02020603050405020304" pitchFamily="18" charset="0"/>
                <a:cs typeface="Times New Roman" panose="02020603050405020304" pitchFamily="18" charset="0"/>
              </a:rPr>
              <a:t>ринок, що розташований у певному місці (території), на якому здійснюється купівля-продаж товарів і послуг</a:t>
            </a:r>
            <a:r>
              <a:rPr lang="uk-UA" sz="2400" dirty="0">
                <a:solidFill>
                  <a:schemeClr val="accent2">
                    <a:lumMod val="75000"/>
                  </a:schemeClr>
                </a:solidFill>
                <a:latin typeface="Times New Roman" panose="02020603050405020304" pitchFamily="18" charset="0"/>
                <a:cs typeface="Times New Roman" panose="02020603050405020304" pitchFamily="18" charset="0"/>
              </a:rPr>
              <a:t>;</a:t>
            </a:r>
          </a:p>
          <a:p>
            <a:pPr marL="0" lvl="0" indent="0" algn="just">
              <a:spcBef>
                <a:spcPts val="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i="1" dirty="0">
                <a:solidFill>
                  <a:srgbClr val="90C226">
                    <a:lumMod val="75000"/>
                  </a:srgbClr>
                </a:solidFill>
                <a:latin typeface="Times New Roman" panose="02020603050405020304" pitchFamily="18" charset="0"/>
                <a:cs typeface="Times New Roman" panose="02020603050405020304" pitchFamily="18" charset="0"/>
              </a:rPr>
              <a:t>регіональний ринок </a:t>
            </a:r>
            <a:r>
              <a:rPr lang="uk-UA" sz="2400" b="1" dirty="0">
                <a:solidFill>
                  <a:srgbClr val="54A021">
                    <a:lumMod val="75000"/>
                  </a:srgbClr>
                </a:solidFill>
                <a:latin typeface="Times New Roman" panose="02020603050405020304" pitchFamily="18" charset="0"/>
                <a:cs typeface="Times New Roman" panose="02020603050405020304" pitchFamily="18" charset="0"/>
              </a:rPr>
              <a:t>– </a:t>
            </a:r>
            <a:r>
              <a:rPr lang="ru-RU"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dirty="0">
                <a:solidFill>
                  <a:srgbClr val="54A021">
                    <a:lumMod val="75000"/>
                  </a:srgbClr>
                </a:solidFill>
                <a:latin typeface="Times New Roman" panose="02020603050405020304" pitchFamily="18" charset="0"/>
                <a:cs typeface="Times New Roman" panose="02020603050405020304" pitchFamily="18" charset="0"/>
              </a:rPr>
              <a:t>ринок, який розташований у масштабах одного географічного регіону всередині певної країни;</a:t>
            </a:r>
          </a:p>
          <a:p>
            <a:pPr marL="0" lvl="0" indent="0" algn="just">
              <a:spcBef>
                <a:spcPts val="0"/>
              </a:spcBef>
              <a:buClr>
                <a:srgbClr val="90C226"/>
              </a:buClr>
              <a:buNone/>
            </a:pPr>
            <a:r>
              <a:rPr lang="uk-UA" sz="2400" b="1" dirty="0">
                <a:solidFill>
                  <a:srgbClr val="54A021">
                    <a:lumMod val="75000"/>
                  </a:srgbClr>
                </a:solidFill>
                <a:latin typeface="Times New Roman" panose="02020603050405020304" pitchFamily="18" charset="0"/>
                <a:cs typeface="Times New Roman" panose="02020603050405020304" pitchFamily="18" charset="0"/>
              </a:rPr>
              <a:t>–</a:t>
            </a:r>
            <a:r>
              <a:rPr lang="ru-RU"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i="1" dirty="0">
                <a:solidFill>
                  <a:schemeClr val="accent1">
                    <a:lumMod val="75000"/>
                  </a:schemeClr>
                </a:solidFill>
                <a:latin typeface="Times New Roman" panose="02020603050405020304" pitchFamily="18" charset="0"/>
                <a:cs typeface="Times New Roman" panose="02020603050405020304" pitchFamily="18" charset="0"/>
              </a:rPr>
              <a:t>національний (внутрішній) ринок </a:t>
            </a:r>
            <a:r>
              <a:rPr lang="uk-UA" sz="2400" b="1" dirty="0">
                <a:solidFill>
                  <a:srgbClr val="54A021">
                    <a:lumMod val="75000"/>
                  </a:srgbClr>
                </a:solidFill>
                <a:latin typeface="Times New Roman" panose="02020603050405020304" pitchFamily="18" charset="0"/>
                <a:cs typeface="Times New Roman" panose="02020603050405020304" pitchFamily="18" charset="0"/>
              </a:rPr>
              <a:t>– ринок конкретної країни</a:t>
            </a:r>
            <a:r>
              <a:rPr lang="ru-RU"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dirty="0">
                <a:solidFill>
                  <a:srgbClr val="54A021">
                    <a:lumMod val="75000"/>
                  </a:srgbClr>
                </a:solidFill>
                <a:latin typeface="Times New Roman" panose="02020603050405020304" pitchFamily="18" charset="0"/>
                <a:cs typeface="Times New Roman" panose="02020603050405020304" pitchFamily="18" charset="0"/>
              </a:rPr>
              <a:t>що обмежений рамками її кордонів;</a:t>
            </a:r>
          </a:p>
          <a:p>
            <a:pPr marL="0" lvl="0" indent="0" algn="just">
              <a:spcBef>
                <a:spcPts val="0"/>
              </a:spcBef>
              <a:buClr>
                <a:srgbClr val="90C226"/>
              </a:buClr>
              <a:buNone/>
            </a:pPr>
            <a:r>
              <a:rPr lang="ru-RU" sz="2400" b="1" dirty="0">
                <a:solidFill>
                  <a:srgbClr val="54A021">
                    <a:lumMod val="75000"/>
                  </a:srgbClr>
                </a:solidFill>
                <a:latin typeface="Times New Roman" panose="02020603050405020304" pitchFamily="18" charset="0"/>
                <a:cs typeface="Times New Roman" panose="02020603050405020304" pitchFamily="18" charset="0"/>
              </a:rPr>
              <a:t>– </a:t>
            </a:r>
            <a:r>
              <a:rPr lang="uk-UA" sz="2400" b="1" i="1" dirty="0">
                <a:solidFill>
                  <a:schemeClr val="accent1">
                    <a:lumMod val="75000"/>
                  </a:schemeClr>
                </a:solidFill>
                <a:latin typeface="Times New Roman" panose="02020603050405020304" pitchFamily="18" charset="0"/>
                <a:cs typeface="Times New Roman" panose="02020603050405020304" pitchFamily="18" charset="0"/>
              </a:rPr>
              <a:t>світовий ринок</a:t>
            </a:r>
            <a:r>
              <a:rPr lang="uk-UA" sz="2400" b="1" dirty="0">
                <a:solidFill>
                  <a:srgbClr val="54A021">
                    <a:lumMod val="75000"/>
                  </a:srgbClr>
                </a:solidFill>
                <a:latin typeface="Times New Roman" panose="02020603050405020304" pitchFamily="18" charset="0"/>
                <a:cs typeface="Times New Roman" panose="02020603050405020304" pitchFamily="18" charset="0"/>
              </a:rPr>
              <a:t> – сукупність національних ринків, охоплює ринки товарів, послуг в масштабах усього світу .</a:t>
            </a:r>
          </a:p>
          <a:p>
            <a:endParaRPr lang="ru-UA" dirty="0"/>
          </a:p>
        </p:txBody>
      </p:sp>
      <p:pic>
        <p:nvPicPr>
          <p:cNvPr id="4" name="Рисунок 3">
            <a:extLst>
              <a:ext uri="{FF2B5EF4-FFF2-40B4-BE49-F238E27FC236}">
                <a16:creationId xmlns:a16="http://schemas.microsoft.com/office/drawing/2014/main" id="{91707D0B-C2EB-432A-B43D-84C19814C5A0}"/>
              </a:ext>
            </a:extLst>
          </p:cNvPr>
          <p:cNvPicPr>
            <a:picLocks noChangeAspect="1"/>
          </p:cNvPicPr>
          <p:nvPr/>
        </p:nvPicPr>
        <p:blipFill>
          <a:blip r:embed="rId2"/>
          <a:stretch>
            <a:fillRect/>
          </a:stretch>
        </p:blipFill>
        <p:spPr>
          <a:xfrm>
            <a:off x="8674353" y="4187688"/>
            <a:ext cx="3078852" cy="2451652"/>
          </a:xfrm>
          <a:prstGeom prst="rect">
            <a:avLst/>
          </a:prstGeom>
        </p:spPr>
      </p:pic>
    </p:spTree>
    <p:extLst>
      <p:ext uri="{BB962C8B-B14F-4D97-AF65-F5344CB8AC3E}">
        <p14:creationId xmlns:p14="http://schemas.microsoft.com/office/powerpoint/2010/main" val="1726030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0E9FFE-8315-4C8E-997B-2E8BAD2FD28F}"/>
              </a:ext>
            </a:extLst>
          </p:cNvPr>
          <p:cNvSpPr>
            <a:spLocks noGrp="1"/>
          </p:cNvSpPr>
          <p:nvPr>
            <p:ph type="title"/>
          </p:nvPr>
        </p:nvSpPr>
        <p:spPr>
          <a:xfrm>
            <a:off x="1339943" y="609600"/>
            <a:ext cx="8596668" cy="662609"/>
          </a:xfrm>
        </p:spPr>
        <p:txBody>
          <a:bodyPr/>
          <a:lstStyle/>
          <a:p>
            <a:pPr algn="ctr"/>
            <a:r>
              <a:rPr lang="uk-UA" b="1" dirty="0">
                <a:latin typeface="Times New Roman" panose="02020603050405020304" pitchFamily="18" charset="0"/>
                <a:cs typeface="Times New Roman" panose="02020603050405020304" pitchFamily="18" charset="0"/>
              </a:rPr>
              <a:t>Учасники ринку товарів та послуг</a:t>
            </a:r>
          </a:p>
        </p:txBody>
      </p:sp>
      <p:sp>
        <p:nvSpPr>
          <p:cNvPr id="3" name="Объект 2">
            <a:extLst>
              <a:ext uri="{FF2B5EF4-FFF2-40B4-BE49-F238E27FC236}">
                <a16:creationId xmlns:a16="http://schemas.microsoft.com/office/drawing/2014/main" id="{DEDBBA90-870B-4714-A380-B10774BB626D}"/>
              </a:ext>
            </a:extLst>
          </p:cNvPr>
          <p:cNvSpPr>
            <a:spLocks noGrp="1"/>
          </p:cNvSpPr>
          <p:nvPr>
            <p:ph idx="1"/>
          </p:nvPr>
        </p:nvSpPr>
        <p:spPr>
          <a:xfrm>
            <a:off x="761166" y="1749288"/>
            <a:ext cx="6651118" cy="4028660"/>
          </a:xfrm>
        </p:spPr>
        <p:txBody>
          <a:bodyPr>
            <a:normAutofit/>
          </a:bodyPr>
          <a:lstStyle/>
          <a:p>
            <a:pPr algn="just">
              <a:spcBef>
                <a:spcPts val="0"/>
              </a:spcBef>
              <a:buFont typeface="Wingdings" panose="05000000000000000000" pitchFamily="2" charset="2"/>
              <a:buChar char="Ø"/>
            </a:pPr>
            <a:r>
              <a:rPr lang="uk-UA" sz="2800" b="1" dirty="0">
                <a:solidFill>
                  <a:schemeClr val="accent1">
                    <a:lumMod val="75000"/>
                  </a:schemeClr>
                </a:solidFill>
                <a:latin typeface="Times New Roman" panose="02020603050405020304" pitchFamily="18" charset="0"/>
                <a:cs typeface="Times New Roman" panose="02020603050405020304" pitchFamily="18" charset="0"/>
              </a:rPr>
              <a:t>Домогосподарства</a:t>
            </a:r>
            <a:r>
              <a:rPr lang="uk-UA" sz="2800" b="1" dirty="0">
                <a:latin typeface="Times New Roman" panose="02020603050405020304" pitchFamily="18" charset="0"/>
                <a:cs typeface="Times New Roman" panose="02020603050405020304" pitchFamily="18" charset="0"/>
              </a:rPr>
              <a:t> </a:t>
            </a:r>
            <a:r>
              <a:rPr lang="uk-UA" sz="2800" b="1" dirty="0">
                <a:solidFill>
                  <a:schemeClr val="accent2">
                    <a:lumMod val="75000"/>
                  </a:schemeClr>
                </a:solidFill>
                <a:latin typeface="Times New Roman" panose="02020603050405020304" pitchFamily="18" charset="0"/>
                <a:cs typeface="Times New Roman" panose="02020603050405020304" pitchFamily="18" charset="0"/>
              </a:rPr>
              <a:t>(споживачі товарів та послуг)</a:t>
            </a:r>
          </a:p>
          <a:p>
            <a:pPr algn="just">
              <a:spcBef>
                <a:spcPts val="0"/>
              </a:spcBef>
              <a:buFont typeface="Wingdings" panose="05000000000000000000" pitchFamily="2" charset="2"/>
              <a:buChar char="Ø"/>
            </a:pPr>
            <a:r>
              <a:rPr lang="uk-UA" sz="2800" b="1" dirty="0">
                <a:solidFill>
                  <a:schemeClr val="accent1">
                    <a:lumMod val="75000"/>
                  </a:schemeClr>
                </a:solidFill>
                <a:latin typeface="Times New Roman" panose="02020603050405020304" pitchFamily="18" charset="0"/>
                <a:cs typeface="Times New Roman" panose="02020603050405020304" pitchFamily="18" charset="0"/>
              </a:rPr>
              <a:t>Підприємства</a:t>
            </a:r>
            <a:r>
              <a:rPr lang="uk-UA" sz="2800" b="1" dirty="0">
                <a:latin typeface="Times New Roman" panose="02020603050405020304" pitchFamily="18" charset="0"/>
                <a:cs typeface="Times New Roman" panose="02020603050405020304" pitchFamily="18" charset="0"/>
              </a:rPr>
              <a:t> </a:t>
            </a:r>
            <a:r>
              <a:rPr lang="uk-UA" sz="2800" b="1" dirty="0">
                <a:solidFill>
                  <a:schemeClr val="accent2">
                    <a:lumMod val="75000"/>
                  </a:schemeClr>
                </a:solidFill>
                <a:latin typeface="Times New Roman" panose="02020603050405020304" pitchFamily="18" charset="0"/>
                <a:cs typeface="Times New Roman" panose="02020603050405020304" pitchFamily="18" charset="0"/>
              </a:rPr>
              <a:t>(є покупцями ресурсів і продавцями товарів та послуг )</a:t>
            </a:r>
          </a:p>
          <a:p>
            <a:pPr algn="just">
              <a:spcBef>
                <a:spcPts val="0"/>
              </a:spcBef>
              <a:buFont typeface="Wingdings" panose="05000000000000000000" pitchFamily="2" charset="2"/>
              <a:buChar char="Ø"/>
            </a:pPr>
            <a:r>
              <a:rPr lang="uk-UA" sz="2800" b="1" dirty="0">
                <a:solidFill>
                  <a:schemeClr val="accent1">
                    <a:lumMod val="75000"/>
                  </a:schemeClr>
                </a:solidFill>
                <a:latin typeface="Times New Roman" panose="02020603050405020304" pitchFamily="18" charset="0"/>
                <a:cs typeface="Times New Roman" panose="02020603050405020304" pitchFamily="18" charset="0"/>
              </a:rPr>
              <a:t>Держава</a:t>
            </a:r>
            <a:r>
              <a:rPr lang="uk-UA" sz="2800" b="1" dirty="0">
                <a:latin typeface="Times New Roman" panose="02020603050405020304" pitchFamily="18" charset="0"/>
                <a:cs typeface="Times New Roman" panose="02020603050405020304" pitchFamily="18" charset="0"/>
              </a:rPr>
              <a:t> </a:t>
            </a:r>
            <a:r>
              <a:rPr lang="uk-UA" sz="2800" b="1" dirty="0">
                <a:solidFill>
                  <a:schemeClr val="accent2">
                    <a:lumMod val="75000"/>
                  </a:schemeClr>
                </a:solidFill>
                <a:latin typeface="Times New Roman" panose="02020603050405020304" pitchFamily="18" charset="0"/>
                <a:cs typeface="Times New Roman" panose="02020603050405020304" pitchFamily="18" charset="0"/>
              </a:rPr>
              <a:t>(впливає на ринок через свою регуляторну та політичну діяльність, а також виступає як самостійний учасник, наприклад, як покупець послуг)</a:t>
            </a:r>
          </a:p>
          <a:p>
            <a:pPr algn="just">
              <a:spcBef>
                <a:spcPts val="0"/>
              </a:spcBef>
              <a:buFont typeface="Wingdings" panose="05000000000000000000" pitchFamily="2" charset="2"/>
              <a:buChar char="Ø"/>
            </a:pPr>
            <a:endParaRPr lang="uk-UA" sz="2400" b="1" dirty="0">
              <a:solidFill>
                <a:schemeClr val="accent2">
                  <a:lumMod val="75000"/>
                </a:schemeClr>
              </a:solidFill>
              <a:latin typeface="Times New Roman" panose="02020603050405020304" pitchFamily="18" charset="0"/>
              <a:cs typeface="Times New Roman" panose="02020603050405020304" pitchFamily="18" charset="0"/>
            </a:endParaRPr>
          </a:p>
          <a:p>
            <a:pPr algn="just">
              <a:spcBef>
                <a:spcPts val="0"/>
              </a:spcBef>
              <a:buFont typeface="Wingdings" panose="05000000000000000000" pitchFamily="2" charset="2"/>
              <a:buChar char="Ø"/>
            </a:pPr>
            <a:endParaRPr lang="uk-UA" sz="2400" b="1" dirty="0">
              <a:solidFill>
                <a:schemeClr val="accent2">
                  <a:lumMod val="75000"/>
                </a:schemeClr>
              </a:solidFill>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40F288D8-5263-43CB-BE01-2E58BF3938AD}"/>
              </a:ext>
            </a:extLst>
          </p:cNvPr>
          <p:cNvPicPr>
            <a:picLocks noChangeAspect="1"/>
          </p:cNvPicPr>
          <p:nvPr/>
        </p:nvPicPr>
        <p:blipFill>
          <a:blip r:embed="rId2"/>
          <a:stretch>
            <a:fillRect/>
          </a:stretch>
        </p:blipFill>
        <p:spPr>
          <a:xfrm>
            <a:off x="7606748" y="2256348"/>
            <a:ext cx="4203785" cy="2345304"/>
          </a:xfrm>
          <a:prstGeom prst="rect">
            <a:avLst/>
          </a:prstGeom>
        </p:spPr>
      </p:pic>
    </p:spTree>
    <p:extLst>
      <p:ext uri="{BB962C8B-B14F-4D97-AF65-F5344CB8AC3E}">
        <p14:creationId xmlns:p14="http://schemas.microsoft.com/office/powerpoint/2010/main" val="3795021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40E659-F6BC-4AE1-A382-1251DA9D5146}"/>
              </a:ext>
            </a:extLst>
          </p:cNvPr>
          <p:cNvSpPr>
            <a:spLocks noGrp="1"/>
          </p:cNvSpPr>
          <p:nvPr>
            <p:ph type="title"/>
          </p:nvPr>
        </p:nvSpPr>
        <p:spPr>
          <a:xfrm>
            <a:off x="677334" y="609600"/>
            <a:ext cx="8744962" cy="1126435"/>
          </a:xfrm>
        </p:spPr>
        <p:txBody>
          <a:bodyPr>
            <a:normAutofit fontScale="90000"/>
          </a:bodyPr>
          <a:lstStyle/>
          <a:p>
            <a:pPr algn="ctr"/>
            <a:r>
              <a:rPr lang="uk-UA" b="1" dirty="0">
                <a:latin typeface="Times New Roman" panose="02020603050405020304" pitchFamily="18" charset="0"/>
                <a:cs typeface="Times New Roman" panose="02020603050405020304" pitchFamily="18" charset="0"/>
              </a:rPr>
              <a:t>Трансформація товарних ринків під впливом глобальних змін</a:t>
            </a:r>
          </a:p>
        </p:txBody>
      </p:sp>
      <p:sp>
        <p:nvSpPr>
          <p:cNvPr id="3" name="Объект 2">
            <a:extLst>
              <a:ext uri="{FF2B5EF4-FFF2-40B4-BE49-F238E27FC236}">
                <a16:creationId xmlns:a16="http://schemas.microsoft.com/office/drawing/2014/main" id="{AD03BFAF-2662-4601-A3D0-8C87C70DA6D0}"/>
              </a:ext>
            </a:extLst>
          </p:cNvPr>
          <p:cNvSpPr>
            <a:spLocks noGrp="1"/>
          </p:cNvSpPr>
          <p:nvPr>
            <p:ph idx="1"/>
          </p:nvPr>
        </p:nvSpPr>
        <p:spPr>
          <a:xfrm>
            <a:off x="677333" y="1881809"/>
            <a:ext cx="8983501" cy="4159553"/>
          </a:xfrm>
        </p:spPr>
        <p:txBody>
          <a:bodyPr>
            <a:normAutofit/>
          </a:bodyPr>
          <a:lstStyle/>
          <a:p>
            <a:pPr marL="0" indent="0" algn="just">
              <a:spcBef>
                <a:spcPts val="600"/>
              </a:spcBef>
              <a:buNone/>
            </a:pPr>
            <a:r>
              <a:rPr lang="ru-RU" b="1" dirty="0">
                <a:solidFill>
                  <a:schemeClr val="accent2">
                    <a:lumMod val="75000"/>
                  </a:schemeClr>
                </a:solidFill>
                <a:latin typeface="Times New Roman" panose="02020603050405020304" pitchFamily="18" charset="0"/>
                <a:cs typeface="Times New Roman" panose="02020603050405020304" pitchFamily="18" charset="0"/>
              </a:rPr>
              <a:t>1. </a:t>
            </a:r>
            <a:r>
              <a:rPr lang="uk-UA" b="1" dirty="0">
                <a:solidFill>
                  <a:schemeClr val="accent2">
                    <a:lumMod val="75000"/>
                  </a:schemeClr>
                </a:solidFill>
                <a:latin typeface="Times New Roman" panose="02020603050405020304" pitchFamily="18" charset="0"/>
                <a:cs typeface="Times New Roman" panose="02020603050405020304" pitchFamily="18" charset="0"/>
              </a:rPr>
              <a:t>Геополітичні та геоекономічні зрушення</a:t>
            </a:r>
          </a:p>
          <a:p>
            <a:pPr algn="just">
              <a:spcBef>
                <a:spcPts val="600"/>
              </a:spcBef>
              <a:buFont typeface="Wingdings" panose="05000000000000000000" pitchFamily="2" charset="2"/>
              <a:buChar char="Ø"/>
            </a:pPr>
            <a:r>
              <a:rPr lang="uk-UA" b="1" i="1" dirty="0">
                <a:solidFill>
                  <a:schemeClr val="accent1">
                    <a:lumMod val="75000"/>
                  </a:schemeClr>
                </a:solidFill>
                <a:latin typeface="Times New Roman" panose="02020603050405020304" pitchFamily="18" charset="0"/>
                <a:cs typeface="Times New Roman" panose="02020603050405020304" pitchFamily="18" charset="0"/>
              </a:rPr>
              <a:t>Фрагментація та </a:t>
            </a:r>
            <a:r>
              <a:rPr lang="uk-UA" b="1" i="1" dirty="0" err="1">
                <a:solidFill>
                  <a:schemeClr val="accent1">
                    <a:lumMod val="75000"/>
                  </a:schemeClr>
                </a:solidFill>
                <a:latin typeface="Times New Roman" panose="02020603050405020304" pitchFamily="18" charset="0"/>
                <a:cs typeface="Times New Roman" panose="02020603050405020304" pitchFamily="18" charset="0"/>
              </a:rPr>
              <a:t>Решоринг</a:t>
            </a:r>
            <a:r>
              <a:rPr lang="ru-RU" b="1" i="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a:solidFill>
                  <a:schemeClr val="accent1">
                    <a:lumMod val="75000"/>
                  </a:schemeClr>
                </a:solidFill>
                <a:latin typeface="Times New Roman" panose="02020603050405020304" pitchFamily="18" charset="0"/>
                <a:cs typeface="Times New Roman" panose="02020603050405020304" pitchFamily="18" charset="0"/>
              </a:rPr>
              <a:t>(</a:t>
            </a:r>
            <a:r>
              <a:rPr lang="en-US" b="1" dirty="0">
                <a:solidFill>
                  <a:schemeClr val="accent1">
                    <a:lumMod val="75000"/>
                  </a:schemeClr>
                </a:solidFill>
                <a:latin typeface="Times New Roman" panose="02020603050405020304" pitchFamily="18" charset="0"/>
                <a:cs typeface="Times New Roman" panose="02020603050405020304" pitchFamily="18" charset="0"/>
              </a:rPr>
              <a:t>Reshoring</a:t>
            </a:r>
            <a:r>
              <a:rPr lang="uk-UA" b="1" dirty="0">
                <a:solidFill>
                  <a:schemeClr val="accent1">
                    <a:lumMod val="75000"/>
                  </a:schemeClr>
                </a:solidFill>
                <a:latin typeface="Times New Roman" panose="02020603050405020304" pitchFamily="18" charset="0"/>
                <a:cs typeface="Times New Roman" panose="02020603050405020304" pitchFamily="18" charset="0"/>
              </a:rPr>
              <a:t>)</a:t>
            </a:r>
            <a:r>
              <a:rPr lang="en-US" b="1" dirty="0">
                <a:solidFill>
                  <a:schemeClr val="accent1">
                    <a:lumMod val="75000"/>
                  </a:schemeClr>
                </a:solidFill>
                <a:latin typeface="Times New Roman" panose="02020603050405020304" pitchFamily="18" charset="0"/>
                <a:cs typeface="Times New Roman" panose="02020603050405020304" pitchFamily="18" charset="0"/>
              </a:rPr>
              <a:t>: </a:t>
            </a:r>
            <a:r>
              <a:rPr lang="uk-UA" b="1" dirty="0">
                <a:solidFill>
                  <a:schemeClr val="accent1">
                    <a:lumMod val="75000"/>
                  </a:schemeClr>
                </a:solidFill>
                <a:latin typeface="Times New Roman" panose="02020603050405020304" pitchFamily="18" charset="0"/>
                <a:cs typeface="Times New Roman" panose="02020603050405020304" pitchFamily="18" charset="0"/>
              </a:rPr>
              <a:t>глобальні ланцюги постачання, які раніше були максимально оптимізовані за критерієм вартості (глобалізація), тепер стають більш орієнтованими на безпеку, стійкість та політичну надійність. </a:t>
            </a:r>
          </a:p>
          <a:p>
            <a:pPr marL="0" indent="0" algn="just">
              <a:spcBef>
                <a:spcPts val="600"/>
              </a:spcBef>
              <a:buNone/>
            </a:pPr>
            <a:r>
              <a:rPr lang="uk-UA" b="1" dirty="0">
                <a:solidFill>
                  <a:schemeClr val="accent1">
                    <a:lumMod val="75000"/>
                  </a:schemeClr>
                </a:solidFill>
                <a:latin typeface="Times New Roman" panose="02020603050405020304" pitchFamily="18" charset="0"/>
                <a:cs typeface="Times New Roman" panose="02020603050405020304" pitchFamily="18" charset="0"/>
              </a:rPr>
              <a:t>Це призводить до повернення виробництва у власні країни (</a:t>
            </a:r>
            <a:r>
              <a:rPr lang="uk-UA" b="1" dirty="0" err="1">
                <a:solidFill>
                  <a:schemeClr val="accent1">
                    <a:lumMod val="75000"/>
                  </a:schemeClr>
                </a:solidFill>
                <a:latin typeface="Times New Roman" panose="02020603050405020304" pitchFamily="18" charset="0"/>
                <a:cs typeface="Times New Roman" panose="02020603050405020304" pitchFamily="18" charset="0"/>
              </a:rPr>
              <a:t>решоринг</a:t>
            </a:r>
            <a:r>
              <a:rPr lang="uk-UA" b="1" dirty="0">
                <a:solidFill>
                  <a:schemeClr val="accent1">
                    <a:lumMod val="75000"/>
                  </a:schemeClr>
                </a:solidFill>
                <a:latin typeface="Times New Roman" panose="02020603050405020304" pitchFamily="18" charset="0"/>
                <a:cs typeface="Times New Roman" panose="02020603050405020304" pitchFamily="18" charset="0"/>
              </a:rPr>
              <a:t>) або перенесення виробництва у сусідні або політично дружні країни (</a:t>
            </a:r>
            <a:r>
              <a:rPr lang="uk-UA" b="1" dirty="0" err="1">
                <a:solidFill>
                  <a:schemeClr val="accent1">
                    <a:lumMod val="75000"/>
                  </a:schemeClr>
                </a:solidFill>
                <a:latin typeface="Times New Roman" panose="02020603050405020304" pitchFamily="18" charset="0"/>
                <a:cs typeface="Times New Roman" panose="02020603050405020304" pitchFamily="18" charset="0"/>
              </a:rPr>
              <a:t>ніршоринг</a:t>
            </a:r>
            <a:r>
              <a:rPr lang="uk-UA" b="1" dirty="0">
                <a:solidFill>
                  <a:schemeClr val="accent1">
                    <a:lumMod val="75000"/>
                  </a:schemeClr>
                </a:solidFill>
                <a:latin typeface="Times New Roman" panose="02020603050405020304" pitchFamily="18" charset="0"/>
                <a:cs typeface="Times New Roman" panose="02020603050405020304" pitchFamily="18" charset="0"/>
              </a:rPr>
              <a:t>).</a:t>
            </a:r>
          </a:p>
          <a:p>
            <a:pPr algn="just">
              <a:spcBef>
                <a:spcPts val="600"/>
              </a:spcBef>
              <a:buFont typeface="Wingdings" panose="05000000000000000000" pitchFamily="2" charset="2"/>
              <a:buChar char="Ø"/>
            </a:pPr>
            <a:r>
              <a:rPr lang="uk-UA" b="1" i="1" dirty="0">
                <a:solidFill>
                  <a:schemeClr val="accent1">
                    <a:lumMod val="75000"/>
                  </a:schemeClr>
                </a:solidFill>
                <a:latin typeface="Times New Roman" panose="02020603050405020304" pitchFamily="18" charset="0"/>
                <a:cs typeface="Times New Roman" panose="02020603050405020304" pitchFamily="18" charset="0"/>
              </a:rPr>
              <a:t>Торговельні війни та протекціонізм</a:t>
            </a:r>
            <a:r>
              <a:rPr lang="uk-UA" b="1" dirty="0">
                <a:solidFill>
                  <a:schemeClr val="accent1">
                    <a:lumMod val="75000"/>
                  </a:schemeClr>
                </a:solidFill>
                <a:latin typeface="Times New Roman" panose="02020603050405020304" pitchFamily="18" charset="0"/>
                <a:cs typeface="Times New Roman" panose="02020603050405020304" pitchFamily="18" charset="0"/>
              </a:rPr>
              <a:t>: зростання торговельних бар'єрів, санкцій та митних обмежень призводить до перерозподілу потоків товарів і формування нових торговельних блоків, що змінює структуру світової торгівлі.	</a:t>
            </a:r>
          </a:p>
          <a:p>
            <a:pPr algn="just">
              <a:spcBef>
                <a:spcPts val="600"/>
              </a:spcBef>
              <a:buFont typeface="Wingdings" panose="05000000000000000000" pitchFamily="2" charset="2"/>
              <a:buChar char="Ø"/>
            </a:pPr>
            <a:r>
              <a:rPr lang="uk-UA" b="1" i="1" dirty="0">
                <a:solidFill>
                  <a:schemeClr val="accent1">
                    <a:lumMod val="75000"/>
                  </a:schemeClr>
                </a:solidFill>
                <a:latin typeface="Times New Roman" panose="02020603050405020304" pitchFamily="18" charset="0"/>
                <a:cs typeface="Times New Roman" panose="02020603050405020304" pitchFamily="18" charset="0"/>
              </a:rPr>
              <a:t>Енергетична та сировинна безпека</a:t>
            </a:r>
            <a:r>
              <a:rPr lang="uk-UA" b="1" dirty="0">
                <a:solidFill>
                  <a:schemeClr val="accent1">
                    <a:lumMod val="75000"/>
                  </a:schemeClr>
                </a:solidFill>
                <a:latin typeface="Times New Roman" panose="02020603050405020304" pitchFamily="18" charset="0"/>
                <a:cs typeface="Times New Roman" panose="02020603050405020304" pitchFamily="18" charset="0"/>
              </a:rPr>
              <a:t>: геополітичні конфлікти (зокрема, війна в Україні) та перехід до зеленої енергетики створюють нестабільність на ринках енергоносіїв та критичної сировини, змушуючи країни диверсифікувати джерела постачання.</a:t>
            </a:r>
          </a:p>
          <a:p>
            <a:pPr algn="just"/>
            <a:endParaRPr lang="ru-UA" dirty="0"/>
          </a:p>
        </p:txBody>
      </p:sp>
    </p:spTree>
    <p:extLst>
      <p:ext uri="{BB962C8B-B14F-4D97-AF65-F5344CB8AC3E}">
        <p14:creationId xmlns:p14="http://schemas.microsoft.com/office/powerpoint/2010/main" val="2064752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9E6DAD1-9095-44B5-9658-A8E7BA3D0B56}"/>
              </a:ext>
            </a:extLst>
          </p:cNvPr>
          <p:cNvSpPr>
            <a:spLocks noGrp="1"/>
          </p:cNvSpPr>
          <p:nvPr>
            <p:ph idx="1"/>
          </p:nvPr>
        </p:nvSpPr>
        <p:spPr>
          <a:xfrm>
            <a:off x="796603" y="1272209"/>
            <a:ext cx="9208787" cy="4863547"/>
          </a:xfrm>
        </p:spPr>
        <p:txBody>
          <a:bodyPr/>
          <a:lstStyle/>
          <a:p>
            <a:pPr marL="0" indent="0">
              <a:spcBef>
                <a:spcPts val="600"/>
              </a:spcBef>
              <a:buNone/>
            </a:pPr>
            <a:r>
              <a:rPr lang="ru-RU" sz="2400" b="1" dirty="0">
                <a:solidFill>
                  <a:schemeClr val="accent2">
                    <a:lumMod val="75000"/>
                  </a:schemeClr>
                </a:solidFill>
                <a:latin typeface="Times New Roman" panose="02020603050405020304" pitchFamily="18" charset="0"/>
                <a:cs typeface="Times New Roman" panose="02020603050405020304" pitchFamily="18" charset="0"/>
              </a:rPr>
              <a:t>2. </a:t>
            </a:r>
            <a:r>
              <a:rPr lang="uk-UA" sz="2400" b="1" dirty="0">
                <a:solidFill>
                  <a:schemeClr val="accent2">
                    <a:lumMod val="75000"/>
                  </a:schemeClr>
                </a:solidFill>
                <a:latin typeface="Times New Roman" panose="02020603050405020304" pitchFamily="18" charset="0"/>
                <a:cs typeface="Times New Roman" panose="02020603050405020304" pitchFamily="18" charset="0"/>
              </a:rPr>
              <a:t>Технологічні Інновації (Індустрія 4.0)</a:t>
            </a:r>
          </a:p>
          <a:p>
            <a:pPr algn="just">
              <a:spcBef>
                <a:spcPts val="600"/>
              </a:spcBef>
              <a:buFont typeface="Wingdings" panose="05000000000000000000" pitchFamily="2" charset="2"/>
              <a:buChar char="Ø"/>
            </a:pPr>
            <a:r>
              <a:rPr lang="uk-UA" sz="2400" b="1" i="1" dirty="0" err="1">
                <a:solidFill>
                  <a:schemeClr val="accent1">
                    <a:lumMod val="75000"/>
                  </a:schemeClr>
                </a:solidFill>
                <a:latin typeface="Times New Roman" panose="02020603050405020304" pitchFamily="18" charset="0"/>
                <a:cs typeface="Times New Roman" panose="02020603050405020304" pitchFamily="18" charset="0"/>
              </a:rPr>
              <a:t>Діджиталізація</a:t>
            </a:r>
            <a:r>
              <a:rPr lang="ru-RU" sz="2400" b="1" i="1" dirty="0">
                <a:solidFill>
                  <a:schemeClr val="accent1">
                    <a:lumMod val="75000"/>
                  </a:schemeClr>
                </a:solidFill>
                <a:latin typeface="Times New Roman" panose="02020603050405020304" pitchFamily="18" charset="0"/>
                <a:cs typeface="Times New Roman" panose="02020603050405020304" pitchFamily="18" charset="0"/>
              </a:rPr>
              <a:t> та </a:t>
            </a:r>
            <a:r>
              <a:rPr lang="en-US" sz="2400" b="1" i="1" dirty="0">
                <a:solidFill>
                  <a:schemeClr val="accent1">
                    <a:lumMod val="75000"/>
                  </a:schemeClr>
                </a:solidFill>
                <a:latin typeface="Times New Roman" panose="02020603050405020304" pitchFamily="18" charset="0"/>
                <a:cs typeface="Times New Roman" panose="02020603050405020304" pitchFamily="18" charset="0"/>
              </a:rPr>
              <a:t>E-commerce</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uk-UA" sz="2400" b="1" dirty="0">
                <a:solidFill>
                  <a:schemeClr val="accent1">
                    <a:lumMod val="75000"/>
                  </a:schemeClr>
                </a:solidFill>
                <a:latin typeface="Times New Roman" panose="02020603050405020304" pitchFamily="18" charset="0"/>
                <a:cs typeface="Times New Roman" panose="02020603050405020304" pitchFamily="18" charset="0"/>
              </a:rPr>
              <a:t>найпотужніший чинник трансформації роздрібних</a:t>
            </a:r>
            <a:r>
              <a:rPr lang="ru-RU" sz="2400" b="1" dirty="0">
                <a:solidFill>
                  <a:schemeClr val="accent1">
                    <a:lumMod val="75000"/>
                  </a:schemeClr>
                </a:solidFill>
                <a:latin typeface="Times New Roman" panose="02020603050405020304" pitchFamily="18" charset="0"/>
                <a:cs typeface="Times New Roman" panose="02020603050405020304" pitchFamily="18" charset="0"/>
              </a:rPr>
              <a:t> та </a:t>
            </a:r>
            <a:r>
              <a:rPr lang="en-US" sz="2400" b="1" dirty="0">
                <a:solidFill>
                  <a:schemeClr val="accent1">
                    <a:lumMod val="75000"/>
                  </a:schemeClr>
                </a:solidFill>
                <a:latin typeface="Times New Roman" panose="02020603050405020304" pitchFamily="18" charset="0"/>
                <a:cs typeface="Times New Roman" panose="02020603050405020304" pitchFamily="18" charset="0"/>
              </a:rPr>
              <a:t>B2B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ринків</a:t>
            </a:r>
            <a:r>
              <a:rPr lang="ru-RU" sz="2400" b="1" dirty="0">
                <a:solidFill>
                  <a:schemeClr val="accent1">
                    <a:lumMod val="75000"/>
                  </a:schemeClr>
                </a:solidFill>
                <a:latin typeface="Times New Roman" panose="02020603050405020304" pitchFamily="18" charset="0"/>
                <a:cs typeface="Times New Roman" panose="02020603050405020304" pitchFamily="18" charset="0"/>
              </a:rPr>
              <a:t>.</a:t>
            </a:r>
          </a:p>
          <a:p>
            <a:pPr algn="just">
              <a:spcBef>
                <a:spcPts val="600"/>
              </a:spcBef>
            </a:pPr>
            <a:r>
              <a:rPr lang="en-US" sz="2400" b="1" dirty="0">
                <a:solidFill>
                  <a:schemeClr val="accent1">
                    <a:lumMod val="75000"/>
                  </a:schemeClr>
                </a:solidFill>
                <a:latin typeface="Times New Roman" panose="02020603050405020304" pitchFamily="18" charset="0"/>
                <a:cs typeface="Times New Roman" panose="02020603050405020304" pitchFamily="18" charset="0"/>
              </a:rPr>
              <a:t>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Створення глобальних </a:t>
            </a:r>
            <a:r>
              <a:rPr lang="uk-UA" sz="2400" b="1" dirty="0" err="1">
                <a:solidFill>
                  <a:schemeClr val="accent1">
                    <a:lumMod val="75000"/>
                  </a:schemeClr>
                </a:solidFill>
                <a:latin typeface="Times New Roman" panose="02020603050405020304" pitchFamily="18" charset="0"/>
                <a:cs typeface="Times New Roman" panose="02020603050405020304" pitchFamily="18" charset="0"/>
              </a:rPr>
              <a:t>маркетплейсів</a:t>
            </a:r>
            <a:r>
              <a:rPr lang="uk-UA" sz="2400" b="1" dirty="0">
                <a:solidFill>
                  <a:schemeClr val="accent1">
                    <a:lumMod val="75000"/>
                  </a:schemeClr>
                </a:solidFill>
                <a:latin typeface="Times New Roman" panose="02020603050405020304" pitchFamily="18" charset="0"/>
                <a:cs typeface="Times New Roman" panose="02020603050405020304" pitchFamily="18" charset="0"/>
              </a:rPr>
              <a:t>, які стирають національні кордони</a:t>
            </a:r>
            <a:r>
              <a:rPr lang="ru-RU" sz="2400" b="1" dirty="0">
                <a:solidFill>
                  <a:schemeClr val="accent1">
                    <a:lumMod val="75000"/>
                  </a:schemeClr>
                </a:solidFill>
                <a:latin typeface="Times New Roman" panose="02020603050405020304" pitchFamily="18" charset="0"/>
                <a:cs typeface="Times New Roman" panose="02020603050405020304" pitchFamily="18" charset="0"/>
              </a:rPr>
              <a:t>.</a:t>
            </a:r>
          </a:p>
          <a:p>
            <a:pPr algn="just">
              <a:spcBef>
                <a:spcPts val="600"/>
              </a:spcBef>
            </a:pPr>
            <a:r>
              <a:rPr lang="uk-UA" sz="2400" b="1" dirty="0">
                <a:solidFill>
                  <a:schemeClr val="accent1">
                    <a:lumMod val="75000"/>
                  </a:schemeClr>
                </a:solidFill>
                <a:latin typeface="Times New Roman" panose="02020603050405020304" pitchFamily="18" charset="0"/>
                <a:cs typeface="Times New Roman" panose="02020603050405020304" pitchFamily="18" charset="0"/>
              </a:rPr>
              <a:t>Персоналізація</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uk-UA" sz="2400" b="1" dirty="0">
                <a:solidFill>
                  <a:schemeClr val="accent1">
                    <a:lumMod val="75000"/>
                  </a:schemeClr>
                </a:solidFill>
                <a:latin typeface="Times New Roman" panose="02020603050405020304" pitchFamily="18" charset="0"/>
                <a:cs typeface="Times New Roman" panose="02020603050405020304" pitchFamily="18" charset="0"/>
              </a:rPr>
              <a:t>пропозицій на основі </a:t>
            </a:r>
            <a:r>
              <a:rPr lang="en-US" sz="2400" b="1" dirty="0">
                <a:solidFill>
                  <a:schemeClr val="accent1">
                    <a:lumMod val="75000"/>
                  </a:schemeClr>
                </a:solidFill>
                <a:latin typeface="Times New Roman" panose="02020603050405020304" pitchFamily="18" charset="0"/>
                <a:cs typeface="Times New Roman" panose="02020603050405020304" pitchFamily="18" charset="0"/>
              </a:rPr>
              <a:t>Big Data </a:t>
            </a:r>
            <a:r>
              <a:rPr lang="ru-RU" sz="2400" b="1" dirty="0">
                <a:solidFill>
                  <a:schemeClr val="accent1">
                    <a:lumMod val="75000"/>
                  </a:schemeClr>
                </a:solidFill>
                <a:latin typeface="Times New Roman" panose="02020603050405020304" pitchFamily="18" charset="0"/>
                <a:cs typeface="Times New Roman" panose="02020603050405020304" pitchFamily="18" charset="0"/>
              </a:rPr>
              <a:t>та Штучного </a:t>
            </a:r>
            <a:r>
              <a:rPr lang="uk-UA" sz="2400" b="1" dirty="0">
                <a:solidFill>
                  <a:schemeClr val="accent1">
                    <a:lumMod val="75000"/>
                  </a:schemeClr>
                </a:solidFill>
                <a:latin typeface="Times New Roman" panose="02020603050405020304" pitchFamily="18" charset="0"/>
                <a:cs typeface="Times New Roman" panose="02020603050405020304" pitchFamily="18" charset="0"/>
              </a:rPr>
              <a:t>Інтелекту</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en-US" sz="2400" b="1" dirty="0">
                <a:solidFill>
                  <a:schemeClr val="accent1">
                    <a:lumMod val="75000"/>
                  </a:schemeClr>
                </a:solidFill>
                <a:latin typeface="Times New Roman" panose="02020603050405020304" pitchFamily="18" charset="0"/>
                <a:cs typeface="Times New Roman" panose="02020603050405020304" pitchFamily="18" charset="0"/>
              </a:rPr>
              <a:t>AI).</a:t>
            </a:r>
          </a:p>
          <a:p>
            <a:pPr algn="just">
              <a:spcBef>
                <a:spcPts val="600"/>
              </a:spcBef>
              <a:buFont typeface="Wingdings" panose="05000000000000000000" pitchFamily="2" charset="2"/>
              <a:buChar char="Ø"/>
            </a:pPr>
            <a:r>
              <a:rPr lang="ru-RU" sz="2400" b="1" i="1" dirty="0" err="1">
                <a:solidFill>
                  <a:schemeClr val="accent1">
                    <a:lumMod val="75000"/>
                  </a:schemeClr>
                </a:solidFill>
                <a:latin typeface="Times New Roman" panose="02020603050405020304" pitchFamily="18" charset="0"/>
                <a:cs typeface="Times New Roman" panose="02020603050405020304" pitchFamily="18" charset="0"/>
              </a:rPr>
              <a:t>Блокчейн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uk-UA" sz="2400" b="1" dirty="0">
                <a:solidFill>
                  <a:schemeClr val="accent1">
                    <a:lumMod val="75000"/>
                  </a:schemeClr>
                </a:solidFill>
                <a:latin typeface="Times New Roman" panose="02020603050405020304" pitchFamily="18" charset="0"/>
                <a:cs typeface="Times New Roman" panose="02020603050405020304" pitchFamily="18" charset="0"/>
              </a:rPr>
              <a:t>використовується для підвищення прозорості та відстеження товарів у ланцюгах постачання, що особливо важливо для особливо цінних або чутливих товарів</a:t>
            </a:r>
            <a:r>
              <a:rPr lang="ru-RU" sz="2400" b="1" dirty="0">
                <a:solidFill>
                  <a:schemeClr val="accent1">
                    <a:lumMod val="75000"/>
                  </a:schemeClr>
                </a:solidFill>
                <a:latin typeface="Times New Roman" panose="02020603050405020304" pitchFamily="18" charset="0"/>
                <a:cs typeface="Times New Roman" panose="02020603050405020304" pitchFamily="18" charset="0"/>
              </a:rPr>
              <a:t>.</a:t>
            </a:r>
          </a:p>
          <a:p>
            <a:endParaRPr lang="ru-UA" dirty="0"/>
          </a:p>
        </p:txBody>
      </p:sp>
    </p:spTree>
    <p:extLst>
      <p:ext uri="{BB962C8B-B14F-4D97-AF65-F5344CB8AC3E}">
        <p14:creationId xmlns:p14="http://schemas.microsoft.com/office/powerpoint/2010/main" val="806241362"/>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477</TotalTime>
  <Words>1481</Words>
  <Application>Microsoft Office PowerPoint</Application>
  <PresentationFormat>Широкоэкранный</PresentationFormat>
  <Paragraphs>145</Paragraphs>
  <Slides>20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20</vt:i4>
      </vt:variant>
    </vt:vector>
  </HeadingPairs>
  <TitlesOfParts>
    <vt:vector size="26" baseType="lpstr">
      <vt:lpstr>Arial</vt:lpstr>
      <vt:lpstr>Times New Roman</vt:lpstr>
      <vt:lpstr>Trebuchet MS</vt:lpstr>
      <vt:lpstr>Wingdings</vt:lpstr>
      <vt:lpstr>Wingdings 3</vt:lpstr>
      <vt:lpstr>Аспект</vt:lpstr>
      <vt:lpstr>Тема 1. Сутність та складові бізнес-процесів на ринку товарів та послуг</vt:lpstr>
      <vt:lpstr>Товарні ринки</vt:lpstr>
      <vt:lpstr>Функції товарних ринків</vt:lpstr>
      <vt:lpstr>Класифікація товарних ринків</vt:lpstr>
      <vt:lpstr>Презентация PowerPoint</vt:lpstr>
      <vt:lpstr>Презентация PowerPoint</vt:lpstr>
      <vt:lpstr>Учасники ринку товарів та послуг</vt:lpstr>
      <vt:lpstr>Трансформація товарних ринків під впливом глобальних змін</vt:lpstr>
      <vt:lpstr>Презентация PowerPoint</vt:lpstr>
      <vt:lpstr>Презентация PowerPoint</vt:lpstr>
      <vt:lpstr>Ключові категорії ринку</vt:lpstr>
      <vt:lpstr>Фактори ринкового попиту</vt:lpstr>
      <vt:lpstr>Презентация PowerPoint</vt:lpstr>
      <vt:lpstr>Презентация PowerPoint</vt:lpstr>
      <vt:lpstr>Особливості послуг</vt:lpstr>
      <vt:lpstr>Ключові характеристики послуг</vt:lpstr>
      <vt:lpstr>Бізнес-процеси на ринку товарів та послуг</vt:lpstr>
      <vt:lpstr>Функції бізнес-процесів на ринку</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Сутність та складові бізнес-процесів на ринку товарів та послуг</dc:title>
  <dc:creator>Оля</dc:creator>
  <cp:lastModifiedBy>Оля</cp:lastModifiedBy>
  <cp:revision>54</cp:revision>
  <dcterms:created xsi:type="dcterms:W3CDTF">2025-09-29T18:06:04Z</dcterms:created>
  <dcterms:modified xsi:type="dcterms:W3CDTF">2025-09-30T11:14:20Z</dcterms:modified>
</cp:coreProperties>
</file>