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21.11.2022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21.11.2022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988840"/>
            <a:ext cx="8229600" cy="1143000"/>
          </a:xfrm>
        </p:spPr>
        <p:txBody>
          <a:bodyPr>
            <a:normAutofit fontScale="90000"/>
          </a:bodyPr>
          <a:lstStyle/>
          <a:p>
            <a:r>
              <a:rPr lang="uk-UA" dirty="0" smtClean="0"/>
              <a:t>Навчальна дисципліна «</a:t>
            </a:r>
            <a:r>
              <a:rPr lang="ru-RU" dirty="0" smtClean="0"/>
              <a:t>АНТИКРИЗОВЕ </a:t>
            </a:r>
            <a:r>
              <a:rPr lang="ru-RU" dirty="0" smtClean="0"/>
              <a:t>ФІНАНСОВЕ УПРАВЛІННЯ</a:t>
            </a:r>
            <a:r>
              <a:rPr lang="uk-UA" dirty="0" smtClean="0"/>
              <a:t>»</a:t>
            </a:r>
            <a:endParaRPr lang="ru-RU" dirty="0"/>
          </a:p>
        </p:txBody>
      </p:sp>
      <p:sp>
        <p:nvSpPr>
          <p:cNvPr id="3" name="Объект 2"/>
          <p:cNvSpPr>
            <a:spLocks noGrp="1"/>
          </p:cNvSpPr>
          <p:nvPr>
            <p:ph idx="1"/>
          </p:nvPr>
        </p:nvSpPr>
        <p:spPr>
          <a:xfrm>
            <a:off x="457200" y="4221088"/>
            <a:ext cx="8229600" cy="1905075"/>
          </a:xfrm>
        </p:spPr>
        <p:txBody>
          <a:bodyPr/>
          <a:lstStyle/>
          <a:p>
            <a:pPr marL="0" indent="0" algn="r">
              <a:buNone/>
            </a:pPr>
            <a:r>
              <a:rPr lang="uk-UA" dirty="0" smtClean="0"/>
              <a:t>Викладач: </a:t>
            </a:r>
            <a:r>
              <a:rPr lang="uk-UA" dirty="0" err="1" smtClean="0"/>
              <a:t>к.е.н</a:t>
            </a:r>
            <a:r>
              <a:rPr lang="uk-UA" dirty="0" smtClean="0"/>
              <a:t>., доц. </a:t>
            </a:r>
            <a:r>
              <a:rPr lang="uk-UA" dirty="0" err="1" smtClean="0"/>
              <a:t>Хацер</a:t>
            </a:r>
            <a:r>
              <a:rPr lang="uk-UA" dirty="0" smtClean="0"/>
              <a:t> М.В.</a:t>
            </a:r>
            <a:endParaRPr lang="ru-RU"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dirty="0" smtClean="0"/>
              <a:t>Кафедра «Підприємництва, менеджменту організацій та логістики»</a:t>
            </a:r>
            <a:endParaRPr lang="ru-RU" dirty="0"/>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48680"/>
            <a:ext cx="6400800" cy="5090120"/>
          </a:xfrm>
        </p:spPr>
        <p:txBody>
          <a:bodyPr>
            <a:normAutofit fontScale="40000" lnSpcReduction="20000"/>
          </a:bodyPr>
          <a:lstStyle/>
          <a:p>
            <a:r>
              <a:rPr lang="uk-UA" sz="4500" b="1" dirty="0">
                <a:solidFill>
                  <a:schemeClr val="tx1"/>
                </a:solidFill>
              </a:rPr>
              <a:t>Метою вивчення навчальної дисципліни «Антикризове фінансове управління» є </a:t>
            </a:r>
            <a:r>
              <a:rPr lang="uk-UA" sz="4500" dirty="0">
                <a:solidFill>
                  <a:schemeClr val="tx1"/>
                </a:solidFill>
              </a:rPr>
              <a:t>отримання знань з теоретико-методологічних, методичних, технологічних і змістовних аспектів організації та виконання антикризового фінансового управління; набуття навичок та умінь використання антикризового фінансового управління для прийняття ефективних організаційних і виробничих рішень.</a:t>
            </a:r>
            <a:endParaRPr lang="uk-UA" sz="4500" dirty="0" smtClean="0">
              <a:solidFill>
                <a:schemeClr val="tx1"/>
              </a:solidFill>
            </a:endParaRPr>
          </a:p>
          <a:p>
            <a:endParaRPr lang="uk-UA" sz="4500" b="1" dirty="0" smtClean="0">
              <a:solidFill>
                <a:schemeClr val="tx1"/>
              </a:solidFill>
            </a:endParaRPr>
          </a:p>
          <a:p>
            <a:r>
              <a:rPr lang="uk-UA" sz="4500" b="1" dirty="0" smtClean="0">
                <a:solidFill>
                  <a:schemeClr val="tx1"/>
                </a:solidFill>
              </a:rPr>
              <a:t>Основними </a:t>
            </a:r>
            <a:r>
              <a:rPr lang="uk-UA" sz="4500" b="1" dirty="0">
                <a:solidFill>
                  <a:schemeClr val="tx1"/>
                </a:solidFill>
              </a:rPr>
              <a:t>завданнями вивчення дисципліни </a:t>
            </a:r>
            <a:r>
              <a:rPr lang="uk-UA" sz="4500" b="1" dirty="0" smtClean="0">
                <a:solidFill>
                  <a:schemeClr val="tx1"/>
                </a:solidFill>
              </a:rPr>
              <a:t>«Антикризове фінансове управління» </a:t>
            </a:r>
            <a:r>
              <a:rPr lang="uk-UA" sz="4500" dirty="0" smtClean="0">
                <a:solidFill>
                  <a:schemeClr val="tx1"/>
                </a:solidFill>
              </a:rPr>
              <a:t>є: </a:t>
            </a:r>
            <a:r>
              <a:rPr lang="uk-UA" sz="4500" dirty="0" smtClean="0">
                <a:solidFill>
                  <a:schemeClr val="tx1"/>
                </a:solidFill>
              </a:rPr>
              <a:t>ознайомитися </a:t>
            </a:r>
            <a:r>
              <a:rPr lang="uk-UA" sz="4500" dirty="0">
                <a:solidFill>
                  <a:schemeClr val="tx1"/>
                </a:solidFill>
              </a:rPr>
              <a:t>з основними теоретичними категоріями дисципліни</a:t>
            </a:r>
            <a:r>
              <a:rPr lang="uk-UA" sz="4500" dirty="0" smtClean="0">
                <a:solidFill>
                  <a:schemeClr val="tx1"/>
                </a:solidFill>
              </a:rPr>
              <a:t>; навчитися </a:t>
            </a:r>
            <a:r>
              <a:rPr lang="uk-UA" sz="4500" dirty="0">
                <a:solidFill>
                  <a:schemeClr val="tx1"/>
                </a:solidFill>
              </a:rPr>
              <a:t>використовувати антикризове фінансове управління в фінансово-господарській діяльності підприємства для забезпечення його конкурентоспроможності та фінансової стійкості</a:t>
            </a:r>
            <a:r>
              <a:rPr lang="uk-UA" sz="4500" dirty="0" smtClean="0">
                <a:solidFill>
                  <a:schemeClr val="tx1"/>
                </a:solidFill>
              </a:rPr>
              <a:t>; зрозуміти </a:t>
            </a:r>
            <a:r>
              <a:rPr lang="uk-UA" sz="4500" dirty="0">
                <a:solidFill>
                  <a:schemeClr val="tx1"/>
                </a:solidFill>
              </a:rPr>
              <a:t>особливості здійснення антикризового фінансового управління на підприємствах</a:t>
            </a:r>
            <a:r>
              <a:rPr lang="uk-UA" sz="4500" dirty="0" smtClean="0">
                <a:solidFill>
                  <a:schemeClr val="tx1"/>
                </a:solidFill>
              </a:rPr>
              <a:t>; набути </a:t>
            </a:r>
            <a:r>
              <a:rPr lang="uk-UA" sz="4500" dirty="0">
                <a:solidFill>
                  <a:schemeClr val="tx1"/>
                </a:solidFill>
              </a:rPr>
              <a:t>вмінь з застосування комплексу спеціальних методів та технологій, що використовуються при антикризовому фінансовому управлінні</a:t>
            </a:r>
            <a:r>
              <a:rPr lang="uk-UA" sz="4500" dirty="0" smtClean="0">
                <a:solidFill>
                  <a:schemeClr val="tx1"/>
                </a:solidFill>
              </a:rPr>
              <a:t>; навчитися </a:t>
            </a:r>
            <a:r>
              <a:rPr lang="uk-UA" sz="4500" dirty="0">
                <a:solidFill>
                  <a:schemeClr val="tx1"/>
                </a:solidFill>
              </a:rPr>
              <a:t>використовувати результати антикризового фінансового управління для підвищення ефективності прийняття управлінських рішень.</a:t>
            </a:r>
          </a:p>
          <a:p>
            <a:endParaRPr lang="ru-RU"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10000"/>
          </a:bodyPr>
          <a:lstStyle/>
          <a:p>
            <a:pPr marL="0" indent="0" algn="ctr">
              <a:buNone/>
            </a:pPr>
            <a:r>
              <a:rPr lang="uk-UA" b="1" dirty="0"/>
              <a:t>Результати навчання: </a:t>
            </a:r>
            <a:endParaRPr lang="uk-UA" b="1" dirty="0" smtClean="0"/>
          </a:p>
          <a:p>
            <a:pPr marL="0" indent="0">
              <a:buNone/>
            </a:pPr>
            <a:r>
              <a:rPr lang="uk-UA" dirty="0"/>
              <a:t>СК 1. Здатність визначати та описувати характеристики організації.</a:t>
            </a:r>
          </a:p>
          <a:p>
            <a:pPr marL="0" indent="0">
              <a:buNone/>
            </a:pPr>
            <a:r>
              <a:rPr lang="uk-UA" dirty="0"/>
              <a:t>СК 2. Здатність аналізувати результати діяльності організації, зіставляти їх з факторами впливу зовнішнього та внутрішнього середовища.</a:t>
            </a:r>
          </a:p>
          <a:p>
            <a:pPr marL="0" indent="0">
              <a:buNone/>
            </a:pPr>
            <a:r>
              <a:rPr lang="uk-UA" dirty="0"/>
              <a:t>СК 7. Здатність обирати та використовувати сучасний інструментарій менеджменту.</a:t>
            </a:r>
          </a:p>
          <a:p>
            <a:pPr marL="0" indent="0">
              <a:buNone/>
            </a:pPr>
            <a:r>
              <a:rPr lang="uk-UA" dirty="0"/>
              <a:t>СК 9. Здатність працювати в команді та налагоджувати міжособистісну взаємодію при вирішенні професійних завдань.</a:t>
            </a:r>
          </a:p>
          <a:p>
            <a:pPr marL="0" indent="0">
              <a:buNone/>
            </a:pPr>
            <a:r>
              <a:rPr lang="uk-UA" dirty="0"/>
              <a:t>СК 12. Здатність аналізувати й структурувати проблеми організації, формувати обґрунтовані рішення.</a:t>
            </a:r>
          </a:p>
          <a:p>
            <a:pPr marL="0" indent="0">
              <a:buNone/>
            </a:pPr>
            <a:endParaRPr lang="ru-RU" dirty="0"/>
          </a:p>
        </p:txBody>
      </p:sp>
    </p:spTree>
    <p:extLst>
      <p:ext uri="{BB962C8B-B14F-4D97-AF65-F5344CB8AC3E}">
        <p14:creationId xmlns:p14="http://schemas.microsoft.com/office/powerpoint/2010/main" val="347468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20000"/>
          </a:bodyPr>
          <a:lstStyle/>
          <a:p>
            <a:pPr marL="0" indent="0" algn="ctr">
              <a:buNone/>
            </a:pPr>
            <a:r>
              <a:rPr lang="uk-UA" b="1" dirty="0" smtClean="0"/>
              <a:t>Компетентності: </a:t>
            </a:r>
          </a:p>
          <a:p>
            <a:pPr marL="0" indent="0">
              <a:buNone/>
            </a:pPr>
            <a:r>
              <a:rPr lang="uk-UA" dirty="0" smtClean="0"/>
              <a:t>ПРН </a:t>
            </a:r>
            <a:r>
              <a:rPr lang="uk-UA" dirty="0"/>
              <a:t>3. Демонструвати знання теорій, методів і функцій менеджменту, сучасних концепцій лідерства.</a:t>
            </a:r>
          </a:p>
          <a:p>
            <a:pPr marL="0" indent="0">
              <a:buNone/>
            </a:pPr>
            <a:r>
              <a:rPr lang="uk-UA" dirty="0"/>
              <a:t>ПРН 4. Демонструвати навички виявлення проблем та обґрунтування управлінських рішень.</a:t>
            </a:r>
          </a:p>
          <a:p>
            <a:pPr marL="0" indent="0">
              <a:buNone/>
            </a:pPr>
            <a:r>
              <a:rPr lang="uk-UA" dirty="0"/>
              <a:t>ПРН 6. Виявляти навички пошуку, збирання та аналізу інформації, розрахунку показників для обґрунтування управлінських рішень.</a:t>
            </a:r>
          </a:p>
          <a:p>
            <a:pPr marL="0" indent="0">
              <a:buNone/>
            </a:pPr>
            <a:r>
              <a:rPr lang="uk-UA" dirty="0"/>
              <a:t>ПРН 8. Застосовувати методи менеджменту для забезпечення ефективності діяльності організації.</a:t>
            </a:r>
          </a:p>
          <a:p>
            <a:pPr marL="0" indent="0">
              <a:buNone/>
            </a:pPr>
            <a:r>
              <a:rPr lang="uk-UA" dirty="0"/>
              <a:t>ПРН 9. Демонструвати навички взаємодії, лідерства, командної роботи.</a:t>
            </a:r>
          </a:p>
          <a:p>
            <a:pPr marL="0" indent="0">
              <a:buNone/>
            </a:pPr>
            <a:r>
              <a:rPr lang="uk-UA" dirty="0"/>
              <a:t>ПРН 16. Демонструвати навички самостійної роботи, гнучкого мислення, відкритості до нових знань, бути критичним і самокритичним.</a:t>
            </a:r>
          </a:p>
        </p:txBody>
      </p:sp>
    </p:spTree>
    <p:extLst>
      <p:ext uri="{BB962C8B-B14F-4D97-AF65-F5344CB8AC3E}">
        <p14:creationId xmlns:p14="http://schemas.microsoft.com/office/powerpoint/2010/main" val="344090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62500" lnSpcReduction="20000"/>
          </a:bodyPr>
          <a:lstStyle/>
          <a:p>
            <a:pPr marL="0" indent="0" algn="ctr">
              <a:buNone/>
            </a:pPr>
            <a:r>
              <a:rPr lang="uk-UA" sz="2100" b="1" dirty="0"/>
              <a:t>Програма навчальної дисципліни</a:t>
            </a:r>
          </a:p>
          <a:p>
            <a:pPr marL="0" indent="0">
              <a:buNone/>
            </a:pPr>
            <a:endParaRPr lang="uk-UA" sz="2100" b="1" dirty="0"/>
          </a:p>
          <a:p>
            <a:pPr marL="0" indent="0">
              <a:buNone/>
            </a:pPr>
            <a:r>
              <a:rPr lang="uk-UA" sz="2100" b="1" dirty="0"/>
              <a:t>Змістовий модуль 1. Фінансова криза на підприємстві. Антикризове фінансове управління на підприємстві</a:t>
            </a:r>
          </a:p>
          <a:p>
            <a:pPr marL="0" indent="0">
              <a:buNone/>
            </a:pPr>
            <a:endParaRPr lang="uk-UA" sz="2100" b="1" dirty="0"/>
          </a:p>
          <a:p>
            <a:pPr marL="0" indent="0">
              <a:buNone/>
            </a:pPr>
            <a:r>
              <a:rPr lang="uk-UA" sz="2100" b="1" dirty="0"/>
              <a:t>Тема 1. Фінансова криза на підприємстві</a:t>
            </a:r>
          </a:p>
          <a:p>
            <a:pPr marL="0" indent="0">
              <a:buNone/>
            </a:pPr>
            <a:r>
              <a:rPr lang="uk-UA" sz="2100" b="1" dirty="0"/>
              <a:t>Взаємовідносини криз у суспільстві. Економічні кризи. Сутність фінансової кризи на підприємстві. Сутність терміну «криза». Класифікація криз. Сутність терміну «економічна криза». Класифікація економічних криз. Сутність та місце економічної і фінансових криз на підприємстві у сукупності економічних криз. </a:t>
            </a:r>
          </a:p>
          <a:p>
            <a:pPr marL="0" indent="0">
              <a:buNone/>
            </a:pPr>
            <a:r>
              <a:rPr lang="uk-UA" sz="2100" b="1" dirty="0"/>
              <a:t>Етапи розвитку та види фінансової кризи на підприємстві. Етапи розвитку фінансової кризи на підприємстві. Класифікація видів фінансових криз підприємства, характеристика та причини виникнення.</a:t>
            </a:r>
          </a:p>
          <a:p>
            <a:pPr marL="0" indent="0">
              <a:buNone/>
            </a:pPr>
            <a:r>
              <a:rPr lang="uk-UA" sz="2100" b="1" dirty="0"/>
              <a:t>Характеристика параметрів фінансової кризи на підприємстві. Параметри, що характеризують фінансову кризу на підприємстві. Зовнішні та внутрішні фактори, що викликають фінансові кризи на підприємстві. Фази розвитку фінансової кризи на підприємстві та ознаки кожної фази.</a:t>
            </a:r>
          </a:p>
          <a:p>
            <a:pPr marL="0" indent="0">
              <a:buNone/>
            </a:pPr>
            <a:endParaRPr lang="uk-UA" sz="2100" b="1" dirty="0"/>
          </a:p>
          <a:p>
            <a:pPr marL="0" indent="0">
              <a:buNone/>
            </a:pPr>
            <a:r>
              <a:rPr lang="uk-UA" sz="2100" b="1" dirty="0"/>
              <a:t>Тема 2. Антикризове фінансове управління на підприємстві</a:t>
            </a:r>
          </a:p>
          <a:p>
            <a:pPr marL="0" indent="0">
              <a:buNone/>
            </a:pPr>
            <a:r>
              <a:rPr lang="uk-UA" sz="2100" b="1" dirty="0"/>
              <a:t>Сутність антикризового фінансового управління на підприємстві. Аспекти розгляду антикризового фінансового управління на підприємстві. Визначення терміну «антикризове фінансове управління».</a:t>
            </a:r>
          </a:p>
          <a:p>
            <a:pPr marL="0" indent="0">
              <a:buNone/>
            </a:pPr>
            <a:r>
              <a:rPr lang="uk-UA" sz="2100" b="1" dirty="0"/>
              <a:t>Цілі, задачі, принципи та основні функції антикризового фінансового управління. Основні цілі антикризового фінансового управління на підприємстві. Задачі антикризового фінансового управління на підприємстві. Принципи антикризового фінансового управління підприємством. Функції антикризового фінансового управління підприємством.</a:t>
            </a:r>
          </a:p>
          <a:p>
            <a:pPr marL="0" indent="0">
              <a:buNone/>
            </a:pPr>
            <a:r>
              <a:rPr lang="uk-UA" sz="2100" b="1" dirty="0"/>
              <a:t>Об’єкти та суб’єкти антикризового фінансового управління підприємством. Об'єкти антикризового фінансового управління підприємством. Суб'єкти антикризового фінансового управління підприємством. Антикризова робоча група (АРГ). Алгоритм розробки плану дій антикризової робочої групи. Регламент роботи антикризової робочої групи.</a:t>
            </a:r>
          </a:p>
          <a:p>
            <a:endParaRPr lang="ru-RU" dirty="0"/>
          </a:p>
        </p:txBody>
      </p:sp>
    </p:spTree>
    <p:extLst>
      <p:ext uri="{BB962C8B-B14F-4D97-AF65-F5344CB8AC3E}">
        <p14:creationId xmlns:p14="http://schemas.microsoft.com/office/powerpoint/2010/main" val="345782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0000" lnSpcReduction="20000"/>
          </a:bodyPr>
          <a:lstStyle/>
          <a:p>
            <a:pPr marL="0" indent="0" algn="ctr">
              <a:buNone/>
            </a:pPr>
            <a:r>
              <a:rPr lang="uk-UA" sz="2100" b="1" dirty="0"/>
              <a:t>Змістовий модуль 2. Визначення глибини фінансової кризи на підприємстві. Визначення причин фінансової кризи на підприємстві на основі фінансового аналізу</a:t>
            </a:r>
          </a:p>
          <a:p>
            <a:pPr marL="0" indent="0" algn="ctr">
              <a:buNone/>
            </a:pPr>
            <a:endParaRPr lang="uk-UA" sz="2100" b="1" dirty="0"/>
          </a:p>
          <a:p>
            <a:pPr marL="0" indent="0" algn="ctr">
              <a:buNone/>
            </a:pPr>
            <a:r>
              <a:rPr lang="uk-UA" sz="2100" b="1" dirty="0"/>
              <a:t>Тема 3. Визначення глибини фінансової кризи на підприємстві</a:t>
            </a:r>
          </a:p>
          <a:p>
            <a:pPr marL="0" indent="0" algn="ctr">
              <a:buNone/>
            </a:pPr>
            <a:r>
              <a:rPr lang="uk-UA" sz="2100" b="1" dirty="0"/>
              <a:t>Якісна оцінка управління підприємством. Блоки оцінки глибини та причин фінансових криз на підприємствах та їх складові. Сутність та особливості проведення </a:t>
            </a:r>
            <a:r>
              <a:rPr lang="uk-UA" sz="2100" b="1" dirty="0" err="1"/>
              <a:t>бенчмаркінгу</a:t>
            </a:r>
            <a:r>
              <a:rPr lang="uk-UA" sz="2100" b="1" dirty="0"/>
              <a:t>. Основна мета </a:t>
            </a:r>
            <a:r>
              <a:rPr lang="uk-UA" sz="2100" b="1" dirty="0" err="1"/>
              <a:t>бенчмаркінгу</a:t>
            </a:r>
            <a:r>
              <a:rPr lang="uk-UA" sz="2100" b="1" dirty="0"/>
              <a:t>. Види </a:t>
            </a:r>
            <a:r>
              <a:rPr lang="uk-UA" sz="2100" b="1" dirty="0" err="1"/>
              <a:t>бенчмаркінгу</a:t>
            </a:r>
            <a:r>
              <a:rPr lang="uk-UA" sz="2100" b="1" dirty="0"/>
              <a:t> та їх характеристика. Сутність та особливості проведення </a:t>
            </a:r>
            <a:r>
              <a:rPr lang="en-US" sz="2100" b="1" dirty="0"/>
              <a:t>SW</a:t>
            </a:r>
            <a:r>
              <a:rPr lang="uk-UA" sz="2100" b="1" dirty="0"/>
              <a:t>ОТ – аналізу. Методика проведення </a:t>
            </a:r>
            <a:r>
              <a:rPr lang="en-US" sz="2100" b="1" dirty="0"/>
              <a:t>SW</a:t>
            </a:r>
            <a:r>
              <a:rPr lang="uk-UA" sz="2100" b="1" dirty="0"/>
              <a:t>ОТ – аналізу. Вимоги до проведення </a:t>
            </a:r>
            <a:r>
              <a:rPr lang="en-US" sz="2100" b="1" dirty="0"/>
              <a:t>SW</a:t>
            </a:r>
            <a:r>
              <a:rPr lang="uk-UA" sz="2100" b="1" dirty="0"/>
              <a:t>ОТ - аналізу, що дозволяють уникнути поквапних висновків і помилок. Сутність та особливості проведення зваженої рейтингової оцінки підприємства. Методика проведення зваженої рейтингової оцінки підприємства.</a:t>
            </a:r>
          </a:p>
          <a:p>
            <a:pPr marL="0" indent="0" algn="ctr">
              <a:buNone/>
            </a:pPr>
            <a:r>
              <a:rPr lang="uk-UA" sz="2100" b="1" dirty="0"/>
              <a:t>Кількісна оцінка управління підприємством. Сутність фінансового аналізу. Методи фінансового аналізу та їх характеристика. Складові методики фінансового аналізу підприємства.</a:t>
            </a:r>
          </a:p>
          <a:p>
            <a:pPr marL="0" indent="0" algn="ctr">
              <a:buNone/>
            </a:pPr>
            <a:endParaRPr lang="uk-UA" sz="2100" b="1" dirty="0"/>
          </a:p>
          <a:p>
            <a:pPr marL="0" indent="0" algn="ctr">
              <a:buNone/>
            </a:pPr>
            <a:r>
              <a:rPr lang="uk-UA" sz="2100" b="1" dirty="0"/>
              <a:t>Тема 4. Визначення причин фінансової кризи на підприємстві на основі фінансового аналізу</a:t>
            </a:r>
          </a:p>
          <a:p>
            <a:pPr marL="0" indent="0" algn="ctr">
              <a:buNone/>
            </a:pPr>
            <a:r>
              <a:rPr lang="uk-UA" sz="2100" b="1" dirty="0"/>
              <a:t>Аналіз майна підприємства. Сутність терміну «активи підприємства». Методика аналізу активів підприємства. Горизонтальний аналіз активів підприємства. Вертикальний аналіз активів підприємства. Коефіцієнти аналізу використання основних фондів підприємства.</a:t>
            </a:r>
          </a:p>
          <a:p>
            <a:pPr marL="0" indent="0" algn="ctr">
              <a:buNone/>
            </a:pPr>
            <a:r>
              <a:rPr lang="uk-UA" sz="2100" b="1" dirty="0"/>
              <a:t>Аналіз джерел формування капіталу підприємств. Сутність терміну «пасиви підприємства». Методика аналізу пасивів підприємства. Горизонтальний аналіз пасивів підприємства. Вертикальний аналіз пасивів підприємства.</a:t>
            </a:r>
          </a:p>
          <a:p>
            <a:pPr marL="0" indent="0" algn="ctr">
              <a:buNone/>
            </a:pPr>
            <a:r>
              <a:rPr lang="uk-UA" sz="2100" b="1" dirty="0"/>
              <a:t>Аналіз ліквідності підприємств. Сутність терміну «ліквідність підприємства». Методика аналізу ліквідності підприємства. Аналіз ліквідності балансу. Коефіцієнти аналізу ліквідності підприємства.</a:t>
            </a:r>
          </a:p>
          <a:p>
            <a:pPr marL="0" indent="0" algn="ctr">
              <a:buNone/>
            </a:pPr>
            <a:r>
              <a:rPr lang="uk-UA" sz="2100" b="1" dirty="0"/>
              <a:t>Аналіз фінансової стійкості підприємств. Сутність терміну «фінансова стійкість підприємства». Методика аналізу фінансової стійкості підприємства. Трьохкомпонентна модель аналізу фінансової стійкості підприємства. Коефіцієнти аналізу фінансової стійкості підприємства.</a:t>
            </a:r>
            <a:endParaRPr lang="uk-UA" sz="2100" b="1" dirty="0"/>
          </a:p>
        </p:txBody>
      </p:sp>
    </p:spTree>
    <p:extLst>
      <p:ext uri="{BB962C8B-B14F-4D97-AF65-F5344CB8AC3E}">
        <p14:creationId xmlns:p14="http://schemas.microsoft.com/office/powerpoint/2010/main" val="37201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20000"/>
          </a:bodyPr>
          <a:lstStyle/>
          <a:p>
            <a:pPr marL="0" indent="0" algn="ctr">
              <a:buNone/>
            </a:pPr>
            <a:r>
              <a:rPr lang="uk-UA" sz="2100" b="1" dirty="0"/>
              <a:t>Змістовий модуль 3. Визначення причин фінансової кризи на підприємстві на основі аналізу ділової активності, прибутковості та рентабельності</a:t>
            </a:r>
          </a:p>
          <a:p>
            <a:pPr marL="0" indent="0" algn="ctr">
              <a:buNone/>
            </a:pPr>
            <a:endParaRPr lang="uk-UA" sz="2100" b="1" dirty="0"/>
          </a:p>
          <a:p>
            <a:pPr marL="0" indent="0" algn="ctr">
              <a:buNone/>
            </a:pPr>
            <a:r>
              <a:rPr lang="uk-UA" sz="2100" b="1" dirty="0"/>
              <a:t>Тема 5. Визначення причин фінансової кризи на підприємстві на основі аналізу ділової активності, прибутковості та рентабельності</a:t>
            </a:r>
          </a:p>
          <a:p>
            <a:pPr marL="0" indent="0" algn="ctr">
              <a:buNone/>
            </a:pPr>
            <a:r>
              <a:rPr lang="uk-UA" sz="2100" b="1" dirty="0"/>
              <a:t>Аналіз ділової активності підприємств. Сутність терміну «ділова активність підприємства». Методика аналізу ділової активності підприємства. «Золоте правило економіки» підприємства та його розрахунок. Коефіцієнти аналізу ділової активності підприємства.</a:t>
            </a:r>
          </a:p>
          <a:p>
            <a:pPr marL="0" indent="0" algn="ctr">
              <a:buNone/>
            </a:pPr>
            <a:r>
              <a:rPr lang="uk-UA" sz="2100" b="1" dirty="0"/>
              <a:t>Сутність та теоретична характеристика фінансових результатів та рентабельності суб’єкта господарювання. Сутність терміну «фінансові результати діяльності підприємства». Сутність термінів та методика розрахунку: «валовий прибуток (збиток)»; «фінансовий результат від операційної діяльності (прибуток, збиток)»; «фінансовий результат до оподаткування (прибуток, збиток)»; «чистий фінансовий результат (прибуток, збиток)». Сутність терміну «рентабельність».</a:t>
            </a:r>
          </a:p>
          <a:p>
            <a:pPr marL="0" indent="0" algn="ctr">
              <a:buNone/>
            </a:pPr>
            <a:r>
              <a:rPr lang="uk-UA" sz="2100" b="1" dirty="0"/>
              <a:t>Методика аналізу фінансових результатів підприємства. Горизонтальний та вертикальний аналіз доходів і витрат, у тому числі операційних витрат та сукупних доходів і витрат підприємства. Горизонтальний та вертикальний аналіз Звіту про фінансові результати (про сукупний доход).</a:t>
            </a:r>
          </a:p>
          <a:p>
            <a:pPr marL="0" indent="0" algn="ctr">
              <a:buNone/>
            </a:pPr>
            <a:r>
              <a:rPr lang="uk-UA" sz="2100" b="1" dirty="0"/>
              <a:t>Сутність та теоретична характеристика аналізу рентабельності підприємства. Аналіз доходних показників рентабельності. Аналіз витратних показників рентабельності. Аналіз ресурсних показників рентабельності.</a:t>
            </a:r>
            <a:endParaRPr lang="uk-UA" sz="2100" b="1" dirty="0"/>
          </a:p>
        </p:txBody>
      </p:sp>
    </p:spTree>
    <p:extLst>
      <p:ext uri="{BB962C8B-B14F-4D97-AF65-F5344CB8AC3E}">
        <p14:creationId xmlns:p14="http://schemas.microsoft.com/office/powerpoint/2010/main" val="45042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lnSpcReduction="10000"/>
          </a:bodyPr>
          <a:lstStyle/>
          <a:p>
            <a:pPr marL="0" indent="0" algn="ctr">
              <a:buNone/>
            </a:pPr>
            <a:r>
              <a:rPr lang="uk-UA" sz="2100" b="1" dirty="0"/>
              <a:t>Змістовий модуль 4. Оцінка ймовірності банкрутства підприємства як складова антикризового фінансового управління</a:t>
            </a:r>
          </a:p>
          <a:p>
            <a:pPr marL="0" indent="0" algn="ctr">
              <a:buNone/>
            </a:pPr>
            <a:endParaRPr lang="uk-UA" sz="2100" b="1" dirty="0"/>
          </a:p>
          <a:p>
            <a:pPr marL="0" indent="0" algn="ctr">
              <a:buNone/>
            </a:pPr>
            <a:r>
              <a:rPr lang="uk-UA" sz="2100" b="1" dirty="0"/>
              <a:t>Тема 6. Оцінка ймовірності банкрутства підприємства як складова антикризового фінансового управління</a:t>
            </a:r>
          </a:p>
          <a:p>
            <a:pPr marL="0" indent="0" algn="ctr">
              <a:buNone/>
            </a:pPr>
            <a:r>
              <a:rPr lang="uk-UA" sz="2100" b="1" dirty="0"/>
              <a:t>Кількісні моделі оцінки ймовірності банкрутства підприємства. Історія появи та розвитку оцінки ймовірності банкрутства підприємства. Підходи до моделювання ймовірності банкрутства підприємств. </a:t>
            </a:r>
            <a:r>
              <a:rPr lang="uk-UA" sz="2100" b="1" dirty="0" err="1"/>
              <a:t>Двофакторна</a:t>
            </a:r>
            <a:r>
              <a:rPr lang="uk-UA" sz="2100" b="1" dirty="0"/>
              <a:t>, </a:t>
            </a:r>
            <a:r>
              <a:rPr lang="uk-UA" sz="2100" b="1" dirty="0" err="1"/>
              <a:t>п’ятифакторна</a:t>
            </a:r>
            <a:r>
              <a:rPr lang="uk-UA" sz="2100" b="1" dirty="0"/>
              <a:t>, </a:t>
            </a:r>
            <a:r>
              <a:rPr lang="uk-UA" sz="2100" b="1" dirty="0" err="1"/>
              <a:t>п’ятифакторна</a:t>
            </a:r>
            <a:r>
              <a:rPr lang="uk-UA" sz="2100" b="1" dirty="0"/>
              <a:t> модифікована моделі оцінки ймовірності банкрутства </a:t>
            </a:r>
            <a:r>
              <a:rPr lang="uk-UA" sz="2100" b="1" dirty="0" err="1"/>
              <a:t>Альтмана</a:t>
            </a:r>
            <a:r>
              <a:rPr lang="uk-UA" sz="2100" b="1" dirty="0"/>
              <a:t>. Моделі оцінки ймовірності банкрутства </a:t>
            </a:r>
            <a:r>
              <a:rPr lang="uk-UA" sz="2100" b="1" dirty="0" err="1"/>
              <a:t>Таффлера</a:t>
            </a:r>
            <a:r>
              <a:rPr lang="uk-UA" sz="2100" b="1" dirty="0"/>
              <a:t>, </a:t>
            </a:r>
            <a:r>
              <a:rPr lang="uk-UA" sz="2100" b="1" dirty="0" err="1"/>
              <a:t>Фулмера</a:t>
            </a:r>
            <a:r>
              <a:rPr lang="uk-UA" sz="2100" b="1" dirty="0"/>
              <a:t>, </a:t>
            </a:r>
            <a:r>
              <a:rPr lang="uk-UA" sz="2100" b="1" dirty="0" err="1"/>
              <a:t>Спрингейта</a:t>
            </a:r>
            <a:r>
              <a:rPr lang="uk-UA" sz="2100" b="1" dirty="0"/>
              <a:t>, </a:t>
            </a:r>
            <a:r>
              <a:rPr lang="uk-UA" sz="2100" b="1" dirty="0" err="1"/>
              <a:t>Конана</a:t>
            </a:r>
            <a:r>
              <a:rPr lang="uk-UA" sz="2100" b="1" dirty="0"/>
              <a:t> та </a:t>
            </a:r>
            <a:r>
              <a:rPr lang="uk-UA" sz="2100" b="1" dirty="0" err="1"/>
              <a:t>Голдера</a:t>
            </a:r>
            <a:r>
              <a:rPr lang="uk-UA" sz="2100" b="1" dirty="0"/>
              <a:t>, Лісу, </a:t>
            </a:r>
            <a:r>
              <a:rPr lang="uk-UA" sz="2100" b="1" dirty="0" err="1"/>
              <a:t>Лего</a:t>
            </a:r>
            <a:r>
              <a:rPr lang="uk-UA" sz="2100" b="1" dirty="0"/>
              <a:t>. Моделі оцінки ймовірності банкрутства державних інститутів України.</a:t>
            </a:r>
          </a:p>
          <a:p>
            <a:pPr marL="0" indent="0" algn="ctr">
              <a:buNone/>
            </a:pPr>
            <a:r>
              <a:rPr lang="uk-UA" sz="2100" b="1" dirty="0"/>
              <a:t>Якісні моделі оцінки ймовірності банкрутства підприємства. Методики оцінки ймовірності банкрутства підприємства компанії </a:t>
            </a:r>
            <a:r>
              <a:rPr lang="en-US" sz="2100" b="1" dirty="0"/>
              <a:t>ERNST&amp;WHINNEY, </a:t>
            </a:r>
            <a:r>
              <a:rPr lang="uk-UA" sz="2100" b="1" dirty="0"/>
              <a:t>метод </a:t>
            </a:r>
            <a:r>
              <a:rPr lang="uk-UA" sz="2100" b="1" dirty="0" err="1"/>
              <a:t>Аргенті</a:t>
            </a:r>
            <a:r>
              <a:rPr lang="uk-UA" sz="2100" b="1" dirty="0"/>
              <a:t> (А-рахунок), метод </a:t>
            </a:r>
            <a:r>
              <a:rPr lang="uk-UA" sz="2100" b="1" dirty="0" err="1"/>
              <a:t>Скоуна</a:t>
            </a:r>
            <a:r>
              <a:rPr lang="uk-UA" sz="2100" b="1" dirty="0"/>
              <a:t>, методика Ковальова.</a:t>
            </a:r>
            <a:endParaRPr lang="uk-UA" sz="2100" b="1" dirty="0"/>
          </a:p>
        </p:txBody>
      </p:sp>
    </p:spTree>
    <p:extLst>
      <p:ext uri="{BB962C8B-B14F-4D97-AF65-F5344CB8AC3E}">
        <p14:creationId xmlns:p14="http://schemas.microsoft.com/office/powerpoint/2010/main" val="40157371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1127</Words>
  <Application>Microsoft Office PowerPoint</Application>
  <PresentationFormat>Экран (4:3)</PresentationFormat>
  <Paragraphs>55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Навчальна дисципліна «АНТИКРИЗОВЕ ФІНАНСОВЕ УПРАВЛІННЯ»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10</cp:revision>
  <dcterms:created xsi:type="dcterms:W3CDTF">2020-08-26T06:53:27Z</dcterms:created>
  <dcterms:modified xsi:type="dcterms:W3CDTF">2022-11-21T15:25:07Z</dcterms:modified>
</cp:coreProperties>
</file>