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64" r:id="rId4"/>
    <p:sldId id="265" r:id="rId5"/>
    <p:sldId id="258" r:id="rId6"/>
    <p:sldId id="259" r:id="rId7"/>
    <p:sldId id="260" r:id="rId8"/>
    <p:sldId id="261" r:id="rId9"/>
    <p:sldId id="262" r:id="rId10"/>
    <p:sldId id="263" r:id="rId11"/>
    <p:sldId id="266" r:id="rId12"/>
    <p:sldId id="267" r:id="rId13"/>
    <p:sldId id="268" r:id="rId14"/>
    <p:sldId id="26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11.11.2025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11.11.2025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11.11.2025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11.11.2025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11.11.2025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11.11.2025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11.11.2025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11.11.2025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11.11.2025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11.11.2025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11.11.2025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3D4A8"/>
            </a:gs>
            <a:gs pos="25000">
              <a:srgbClr val="21D6E0"/>
            </a:gs>
            <a:gs pos="75000">
              <a:srgbClr val="0087E6"/>
            </a:gs>
            <a:gs pos="100000">
              <a:srgbClr val="005CBF"/>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11.11.2025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988840"/>
            <a:ext cx="8229600" cy="1143000"/>
          </a:xfrm>
        </p:spPr>
        <p:txBody>
          <a:bodyPr>
            <a:normAutofit fontScale="90000"/>
          </a:bodyPr>
          <a:lstStyle/>
          <a:p>
            <a:r>
              <a:rPr lang="uk-UA" dirty="0" smtClean="0"/>
              <a:t>Навчальна дисципліна </a:t>
            </a:r>
            <a:r>
              <a:rPr lang="uk-UA" dirty="0" smtClean="0"/>
              <a:t>«</a:t>
            </a:r>
            <a:r>
              <a:rPr lang="ru-RU" dirty="0" smtClean="0"/>
              <a:t>АДАПТИВНИЙ МЕНЕДЖМЕНТ</a:t>
            </a:r>
            <a:r>
              <a:rPr lang="uk-UA" dirty="0" smtClean="0"/>
              <a:t>»</a:t>
            </a:r>
            <a:endParaRPr lang="ru-RU" dirty="0"/>
          </a:p>
        </p:txBody>
      </p:sp>
      <p:sp>
        <p:nvSpPr>
          <p:cNvPr id="3" name="Объект 2"/>
          <p:cNvSpPr>
            <a:spLocks noGrp="1"/>
          </p:cNvSpPr>
          <p:nvPr>
            <p:ph idx="1"/>
          </p:nvPr>
        </p:nvSpPr>
        <p:spPr>
          <a:xfrm>
            <a:off x="457200" y="4221088"/>
            <a:ext cx="8229600" cy="1905075"/>
          </a:xfrm>
        </p:spPr>
        <p:txBody>
          <a:bodyPr/>
          <a:lstStyle/>
          <a:p>
            <a:pPr marL="0" indent="0" algn="r">
              <a:buNone/>
            </a:pPr>
            <a:r>
              <a:rPr lang="uk-UA" dirty="0" smtClean="0"/>
              <a:t>Викладач: </a:t>
            </a:r>
            <a:r>
              <a:rPr lang="uk-UA" dirty="0" err="1" smtClean="0"/>
              <a:t>к.е.н</a:t>
            </a:r>
            <a:r>
              <a:rPr lang="uk-UA" dirty="0" smtClean="0"/>
              <a:t>., доц. </a:t>
            </a:r>
            <a:r>
              <a:rPr lang="uk-UA" dirty="0" err="1" smtClean="0"/>
              <a:t>Хацер</a:t>
            </a:r>
            <a:r>
              <a:rPr lang="uk-UA" dirty="0" smtClean="0"/>
              <a:t> М.В.</a:t>
            </a:r>
            <a:endParaRPr lang="ru-RU" dirty="0"/>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dirty="0" smtClean="0"/>
              <a:t>Кафедра «Підприємництва, менеджменту організацій та логістики»</a:t>
            </a:r>
            <a:endParaRPr lang="ru-RU" dirty="0"/>
          </a:p>
        </p:txBody>
      </p:sp>
    </p:spTree>
    <p:extLst>
      <p:ext uri="{BB962C8B-B14F-4D97-AF65-F5344CB8AC3E}">
        <p14:creationId xmlns:p14="http://schemas.microsoft.com/office/powerpoint/2010/main" val="570663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8640"/>
            <a:ext cx="8640960" cy="6552728"/>
          </a:xfrm>
        </p:spPr>
        <p:txBody>
          <a:bodyPr>
            <a:normAutofit fontScale="85000" lnSpcReduction="20000"/>
          </a:bodyPr>
          <a:lstStyle/>
          <a:p>
            <a:pPr marL="0" indent="0" algn="ctr">
              <a:buNone/>
            </a:pPr>
            <a:r>
              <a:rPr lang="uk-UA" sz="2100" b="1" dirty="0"/>
              <a:t>Змістовий модуль 4. Основи фінансової санації підприємств. Оцінювання санаційної спроможності підприємства</a:t>
            </a:r>
          </a:p>
          <a:p>
            <a:pPr marL="0" indent="0" algn="ctr">
              <a:buNone/>
            </a:pPr>
            <a:endParaRPr lang="uk-UA" sz="2100" b="1" dirty="0"/>
          </a:p>
          <a:p>
            <a:pPr marL="0" indent="0" algn="ctr">
              <a:buNone/>
            </a:pPr>
            <a:r>
              <a:rPr lang="uk-UA" sz="2100" b="1" dirty="0"/>
              <a:t>Тема 7. Основи фінансової санації підприємств</a:t>
            </a:r>
          </a:p>
          <a:p>
            <a:pPr marL="0" indent="0" algn="ctr">
              <a:buNone/>
            </a:pPr>
            <a:r>
              <a:rPr lang="uk-UA" sz="2100" b="1" dirty="0"/>
              <a:t>Сутність санації підприємства. Визначення терміну «санація». Цілі санації підприємства. Фінансово-економічні заходи санації підприємства та їх характеристика. Організаційно-правові заходи санації підприємства та їх характеристика. Виробничо-технічні заходи санації підприємства та їх характеристика. Соціальні заходи санації підприємства та їх характеристика. Випадки, коли приймається рішення про фінансову санацію підприємств.</a:t>
            </a:r>
          </a:p>
          <a:p>
            <a:pPr marL="0" indent="0" algn="ctr">
              <a:buNone/>
            </a:pPr>
            <a:r>
              <a:rPr lang="uk-UA" sz="2100" b="1" dirty="0"/>
              <a:t>Модель фінансової санації. Добровільна ліквідація підприємства-боржника. Примусова ліквідація підприємства. Стратегія санації підприємства. Програма санації. Проект фінансового оздоровлення. План маркетингу і оцінка ринків збуту продукції. План виробництва і капіталовкладень. Організаційний план. Фінансовий план.</a:t>
            </a:r>
          </a:p>
          <a:p>
            <a:pPr marL="0" indent="0" algn="ctr">
              <a:buNone/>
            </a:pPr>
            <a:endParaRPr lang="uk-UA" sz="2100" b="1" dirty="0"/>
          </a:p>
          <a:p>
            <a:pPr marL="0" indent="0" algn="ctr">
              <a:buNone/>
            </a:pPr>
            <a:r>
              <a:rPr lang="uk-UA" sz="2100" b="1" dirty="0"/>
              <a:t>Тема 8. Оцінювання санаційної спроможності підприємства</a:t>
            </a:r>
          </a:p>
          <a:p>
            <a:pPr marL="0" indent="0" algn="ctr">
              <a:buNone/>
            </a:pPr>
            <a:r>
              <a:rPr lang="uk-UA" sz="2100" b="1" dirty="0"/>
              <a:t>Сутність санаційної спроможності та санаційного аудиту. Загальні передумови санаційної спроможності підприємства. Головна мета санаційного аудиту. Складові санаційного аудиту підприємства. Вимоги до санаційного аудитора.</a:t>
            </a:r>
          </a:p>
          <a:p>
            <a:pPr marL="0" indent="0" algn="ctr">
              <a:buNone/>
            </a:pPr>
            <a:r>
              <a:rPr lang="uk-UA" sz="2100" b="1" dirty="0"/>
              <a:t>Порядок проведення санаційного аудиту на підприємстві. Перелік документів, необхідний для проведення санаційного аудиту. Етапи санаційного аудиту. Ознайомлення зі стратегічним плануванням, оперативним поточним станом підприємства та умовами роботи в галузі. Загальний аналіз виробничої і господарської діяльності підприємства. Аналіз фінансового стану підприємства. Оцінка впливу зовнішнього середовища на реалізацію плану фінансового оздоровлення. Формулювання аудиторських висновків.</a:t>
            </a:r>
          </a:p>
          <a:p>
            <a:pPr marL="0" indent="0" algn="ctr">
              <a:buNone/>
            </a:pPr>
            <a:endParaRPr lang="uk-UA" sz="2100" b="1" dirty="0"/>
          </a:p>
        </p:txBody>
      </p:sp>
    </p:spTree>
    <p:extLst>
      <p:ext uri="{BB962C8B-B14F-4D97-AF65-F5344CB8AC3E}">
        <p14:creationId xmlns:p14="http://schemas.microsoft.com/office/powerpoint/2010/main" val="4015737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8640"/>
            <a:ext cx="8640960" cy="6552728"/>
          </a:xfrm>
        </p:spPr>
        <p:txBody>
          <a:bodyPr>
            <a:normAutofit fontScale="92500"/>
          </a:bodyPr>
          <a:lstStyle/>
          <a:p>
            <a:pPr marL="0" indent="0" algn="ctr">
              <a:buNone/>
            </a:pPr>
            <a:r>
              <a:rPr lang="uk-UA" sz="2100" b="1" dirty="0"/>
              <a:t>Змістовий модуль 5. Складання та узгодження плану фінансової санації підприємства</a:t>
            </a:r>
          </a:p>
          <a:p>
            <a:pPr marL="0" indent="0" algn="ctr">
              <a:buNone/>
            </a:pPr>
            <a:endParaRPr lang="uk-UA" sz="2100" b="1" dirty="0"/>
          </a:p>
          <a:p>
            <a:pPr marL="0" indent="0" algn="ctr">
              <a:buNone/>
            </a:pPr>
            <a:endParaRPr lang="uk-UA" sz="2100" b="1" dirty="0"/>
          </a:p>
          <a:p>
            <a:pPr marL="0" indent="0" algn="ctr">
              <a:buNone/>
            </a:pPr>
            <a:r>
              <a:rPr lang="uk-UA" sz="2100" b="1" dirty="0"/>
              <a:t>Тема 9. Складання та узгодження плану фінансової санації підприємства</a:t>
            </a:r>
          </a:p>
          <a:p>
            <a:pPr marL="0" indent="0" algn="ctr">
              <a:buNone/>
            </a:pPr>
            <a:r>
              <a:rPr lang="uk-UA" sz="2100" b="1" dirty="0"/>
              <a:t>Сутність плану фінансової санації підприємства. Суб’єкти, що беруть участь у складанні плану фінансової санації підприємства. Принципи складання плану фінансової санації підприємства.</a:t>
            </a:r>
          </a:p>
          <a:p>
            <a:pPr marL="0" indent="0" algn="ctr">
              <a:buNone/>
            </a:pPr>
            <a:r>
              <a:rPr lang="uk-UA" sz="2100" b="1" dirty="0"/>
              <a:t>Структура плану санації. Вступ: загальна характеристика підприємства; правова форма організації бізнесу та форма власності; організаційна структура; сфера діяльності; історична довідка. Розділ 1: аналіз вихідних даних; оцінка навколишнього середовища; аналіз фінансово–господарського стану підприємства; аналіз причин кризової ситуації та слабких місць; стан ринків збуту продукції; наявний потенціал; обґрунтування доцільності санації. Розділ 2: стратегія санації; стратегічні цілі санації (дерево цілей); оперативна програма; каталог оперативних заходів із відновлення ліквідності. Розділ 3: план маркетингу та оцінка ринку збуту; план виробництва та капіталовкладень; організаційний план; фінансовий план. Розділ 4: організація реалізації плану; оцінка ефективності санації; ймовірність ризику у процесі виконання; суми можливих збитків; можливі позитивні і додаткові прибутки.</a:t>
            </a:r>
          </a:p>
          <a:p>
            <a:pPr marL="0" indent="0" algn="ctr">
              <a:buNone/>
            </a:pPr>
            <a:endParaRPr lang="uk-UA" sz="2100" b="1" dirty="0"/>
          </a:p>
        </p:txBody>
      </p:sp>
    </p:spTree>
    <p:extLst>
      <p:ext uri="{BB962C8B-B14F-4D97-AF65-F5344CB8AC3E}">
        <p14:creationId xmlns:p14="http://schemas.microsoft.com/office/powerpoint/2010/main" val="7566996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8640"/>
            <a:ext cx="8640960" cy="6552728"/>
          </a:xfrm>
        </p:spPr>
        <p:txBody>
          <a:bodyPr>
            <a:normAutofit fontScale="77500" lnSpcReduction="20000"/>
          </a:bodyPr>
          <a:lstStyle/>
          <a:p>
            <a:pPr marL="0" indent="0" algn="ctr">
              <a:buNone/>
            </a:pPr>
            <a:r>
              <a:rPr lang="uk-UA" sz="2100" b="1" dirty="0"/>
              <a:t>Змістовий модуль 6. Досудова санація. Санація підприємств у судовому порядку </a:t>
            </a:r>
          </a:p>
          <a:p>
            <a:pPr marL="0" indent="0" algn="ctr">
              <a:buNone/>
            </a:pPr>
            <a:endParaRPr lang="uk-UA" sz="2100" b="1" dirty="0"/>
          </a:p>
          <a:p>
            <a:pPr marL="0" indent="0" algn="ctr">
              <a:buNone/>
            </a:pPr>
            <a:r>
              <a:rPr lang="uk-UA" sz="2100" b="1" dirty="0"/>
              <a:t>Тема 10. Досудова санація</a:t>
            </a:r>
          </a:p>
          <a:p>
            <a:pPr marL="0" indent="0" algn="ctr">
              <a:buNone/>
            </a:pPr>
            <a:r>
              <a:rPr lang="uk-UA" sz="2100" b="1" dirty="0"/>
              <a:t>Загальна характеристика досудової санації. Сутність досудової санації. Ініціатори досудової санації. Види заходів при досудовій санації. Санація державних підприємств до порушення справи про банкрутство.</a:t>
            </a:r>
          </a:p>
          <a:p>
            <a:pPr marL="0" indent="0" algn="ctr">
              <a:buNone/>
            </a:pPr>
            <a:r>
              <a:rPr lang="uk-UA" sz="2100" b="1" dirty="0"/>
              <a:t>План досудової санації. Складові плану досудової санації підприємства. Визначення терміну та кінцевих строків проведення досудової санації. Узгодження всіх частин плану досудової санації із заінтересованими особами. </a:t>
            </a:r>
          </a:p>
          <a:p>
            <a:pPr marL="0" indent="0" algn="ctr">
              <a:buNone/>
            </a:pPr>
            <a:r>
              <a:rPr lang="uk-UA" sz="2100" b="1" dirty="0"/>
              <a:t>Процедура санації боржника до порушення провадження у справі про банкрутство. Ініціатори процедури санації боржника до порушення провадження у справі про банкрутство. Необхідні передумови процедури санації боржника до порушення провадження у справі про банкрутство. Причини ухвали про відмову в затвердженні плану санації боржника до порушення провадження у справі про банкрутство господарським судом. Строк дії процедури санації боржника до порушення провадження у справі про банкрутство.</a:t>
            </a:r>
          </a:p>
          <a:p>
            <a:pPr marL="0" indent="0" algn="ctr">
              <a:buNone/>
            </a:pPr>
            <a:endParaRPr lang="uk-UA" sz="2100" b="1" dirty="0"/>
          </a:p>
          <a:p>
            <a:pPr marL="0" indent="0" algn="ctr">
              <a:buNone/>
            </a:pPr>
            <a:r>
              <a:rPr lang="uk-UA" sz="2100" b="1" dirty="0"/>
              <a:t>Тема 11. Санація підприємств у судовому порядку</a:t>
            </a:r>
          </a:p>
          <a:p>
            <a:pPr marL="0" indent="0" algn="ctr">
              <a:buNone/>
            </a:pPr>
            <a:r>
              <a:rPr lang="uk-UA" sz="2100" b="1" dirty="0"/>
              <a:t>Загальна характеристика судової санації. Передумови судової санації. Строки запровадження судової санації. Процедура проведення судової санації. Учасники судової санації та їх права і обов’язки. Права і обов’язки керуючого судової санацією. Варіанти закінчення судової санації для підприємства боржника.</a:t>
            </a:r>
          </a:p>
          <a:p>
            <a:pPr marL="0" indent="0" algn="ctr">
              <a:buNone/>
            </a:pPr>
            <a:r>
              <a:rPr lang="uk-UA" sz="2100" b="1" dirty="0"/>
              <a:t>Сутність та значення мирової угоди при санації. Умови укладання мирової угоди при процедурі провадження справи про банкрутство підприємства. Права і обов’язки учасників укладання мирової угоди. Складові мирової угоди при процедурі провадження справи про банкрутство підприємства. Причини відмови господарським судом затвердження мирової угоди при процедурі провадження справи про банкрутство підприємства.</a:t>
            </a:r>
          </a:p>
          <a:p>
            <a:pPr marL="0" indent="0" algn="ctr">
              <a:buNone/>
            </a:pPr>
            <a:endParaRPr lang="uk-UA" sz="2100" b="1" dirty="0"/>
          </a:p>
        </p:txBody>
      </p:sp>
    </p:spTree>
    <p:extLst>
      <p:ext uri="{BB962C8B-B14F-4D97-AF65-F5344CB8AC3E}">
        <p14:creationId xmlns:p14="http://schemas.microsoft.com/office/powerpoint/2010/main" val="2301028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8640"/>
            <a:ext cx="8640960" cy="6552728"/>
          </a:xfrm>
        </p:spPr>
        <p:txBody>
          <a:bodyPr>
            <a:normAutofit fontScale="70000" lnSpcReduction="20000"/>
          </a:bodyPr>
          <a:lstStyle/>
          <a:p>
            <a:pPr marL="0" indent="0" algn="ctr">
              <a:buNone/>
            </a:pPr>
            <a:r>
              <a:rPr lang="uk-UA" sz="2100" b="1" dirty="0"/>
              <a:t>Змістовий модуль 7. Фінансування санації підприємств. Фінансова діяльність на етапі реорганізації підприємства. </a:t>
            </a:r>
          </a:p>
          <a:p>
            <a:pPr marL="0" indent="0" algn="ctr">
              <a:buNone/>
            </a:pPr>
            <a:endParaRPr lang="uk-UA" sz="2100" b="1" dirty="0"/>
          </a:p>
          <a:p>
            <a:pPr marL="0" indent="0" algn="ctr">
              <a:buNone/>
            </a:pPr>
            <a:r>
              <a:rPr lang="uk-UA" sz="2100" b="1" dirty="0"/>
              <a:t>Тема 12. Фінансування санації підприємств</a:t>
            </a:r>
          </a:p>
          <a:p>
            <a:pPr marL="0" indent="0" algn="ctr">
              <a:buNone/>
            </a:pPr>
            <a:r>
              <a:rPr lang="uk-UA" sz="2100" b="1" dirty="0"/>
              <a:t>Характеристика внутрішніх джерел проведення фінансової санації підприємства. Фінансова санація за рахунок залучених коштів власника (власників) боржника: сутність, напрями та їх характеристика, особливості використання в Україні. Фінансова санація за рахунок залучених коштів працівників підприємства-боржника: сутність, напрями та їх характеристика, особливості використання в Україні.</a:t>
            </a:r>
          </a:p>
          <a:p>
            <a:pPr marL="0" indent="0" algn="ctr">
              <a:buNone/>
            </a:pPr>
            <a:r>
              <a:rPr lang="uk-UA" sz="2100" b="1" dirty="0"/>
              <a:t>Характеристика зовнішніх джерел проведення фінансової санації підприємства. Фінансова санація за рахунок кредиторів підприємства-боржника: сутність, напрями та їх характеристика, особливості використання в Україні. Фінансова санація за рахунок залучення кредитних коштів для підприємства-боржника: сутність, напрями та їх характеристика, особливості використання в Україні. Фінансова санація за рахунок залучення інвестицій на підприємство-боржник: сутність, напрями та їх характеристика, особливості використання в Україні.</a:t>
            </a:r>
          </a:p>
          <a:p>
            <a:pPr marL="0" indent="0" algn="ctr">
              <a:buNone/>
            </a:pPr>
            <a:endParaRPr lang="uk-UA" sz="2100" b="1" dirty="0"/>
          </a:p>
          <a:p>
            <a:pPr marL="0" indent="0" algn="ctr">
              <a:buNone/>
            </a:pPr>
            <a:r>
              <a:rPr lang="uk-UA" sz="2100" b="1" dirty="0"/>
              <a:t>Тема 13. Фінансова діяльність на етапі реорганізації підприємства</a:t>
            </a:r>
          </a:p>
          <a:p>
            <a:pPr marL="0" indent="0" algn="ctr">
              <a:buNone/>
            </a:pPr>
            <a:r>
              <a:rPr lang="uk-UA" sz="2100" b="1" dirty="0"/>
              <a:t>Характеристика процедури реструктуризації (реорганізації) підприємства. Особливості реструктуризації (реорганізації) підприємства. Сутність терміну «реструктуризація (реорганізація) підприємств».</a:t>
            </a:r>
          </a:p>
          <a:p>
            <a:pPr marL="0" indent="0" algn="ctr">
              <a:buNone/>
            </a:pPr>
            <a:r>
              <a:rPr lang="uk-UA" sz="2100" b="1" dirty="0"/>
              <a:t>Форми реструктуризації підприємства. Реструктуризація виробництва: сутність та перелік заходів. Реструктуризація активів: сутність та перелік заходів. Фінансова реструктуризація: сутність та перелік заходів.</a:t>
            </a:r>
          </a:p>
          <a:p>
            <a:pPr marL="0" indent="0" algn="ctr">
              <a:buNone/>
            </a:pPr>
            <a:r>
              <a:rPr lang="uk-UA" sz="2100" b="1" dirty="0"/>
              <a:t>Реорганізація підприємства як інструмент санації. Сутність корпоративної реструктуризації. Підготовка та оцінка можливості проведення корпоративної реструктуризації. Реорганізація, спрямована на укрупнення підприємств (злиття, приєднання): сутність, мотиви, горизонтальне і вертикальне злиття (приєднання). Злиття кількох підприємств в одне. Реорганізація приєднанням. Реорганізація підприємств, спрямована на їх розукрупнення (поділ, виділення): сутність, причини. Реорганізація поділом. Реорганізація виокремленням. Перетворення як окремий випадок реорганізації підприємств.</a:t>
            </a:r>
          </a:p>
        </p:txBody>
      </p:sp>
    </p:spTree>
    <p:extLst>
      <p:ext uri="{BB962C8B-B14F-4D97-AF65-F5344CB8AC3E}">
        <p14:creationId xmlns:p14="http://schemas.microsoft.com/office/powerpoint/2010/main" val="689129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8640"/>
            <a:ext cx="8640960" cy="6552728"/>
          </a:xfrm>
        </p:spPr>
        <p:txBody>
          <a:bodyPr>
            <a:normAutofit fontScale="70000" lnSpcReduction="20000"/>
          </a:bodyPr>
          <a:lstStyle/>
          <a:p>
            <a:pPr marL="0" indent="0" algn="ctr">
              <a:buNone/>
            </a:pPr>
            <a:r>
              <a:rPr lang="uk-UA" sz="2100" b="1" dirty="0"/>
              <a:t>Змістовий модуль 8. Методи державної фінансової підтримки санації підприємств. Економіко-правові аспекти банкрутства та ліквідації підприємств</a:t>
            </a:r>
          </a:p>
          <a:p>
            <a:pPr marL="0" indent="0" algn="ctr">
              <a:buNone/>
            </a:pPr>
            <a:r>
              <a:rPr lang="uk-UA" sz="2100" b="1" dirty="0"/>
              <a:t>Тема 14. Методи державної фінансової підтримки санації підприємств</a:t>
            </a:r>
          </a:p>
          <a:p>
            <a:pPr marL="0" indent="0" algn="ctr">
              <a:buNone/>
            </a:pPr>
            <a:r>
              <a:rPr lang="uk-UA" sz="2100" b="1" dirty="0"/>
              <a:t>Державна підтримка санації суб’єктів господарювання. Передумови та особливості здійснення державної підтримки санації підприємств. Основні критерії відбору підприємств для надання їм цільової державної підтримки. </a:t>
            </a:r>
          </a:p>
          <a:p>
            <a:pPr marL="0" indent="0" algn="ctr">
              <a:buNone/>
            </a:pPr>
            <a:r>
              <a:rPr lang="uk-UA" sz="2100" b="1" dirty="0"/>
              <a:t>Державні органи уповноважені в питаннях попередження банкрутства підприємств. Міністерство юстиції, як державний орган уповноважений в питаннях попередження банкрутства підприємств в Україні. Завдання Міністерства юстиції, як державного органу уповноваженого в питаннях попередження банкрутства підприємств в Україні.</a:t>
            </a:r>
          </a:p>
          <a:p>
            <a:pPr marL="0" indent="0" algn="ctr">
              <a:buNone/>
            </a:pPr>
            <a:r>
              <a:rPr lang="uk-UA" sz="2100" b="1" dirty="0"/>
              <a:t>Форми та методи державної фінансової підтримки санації підприємств. Пряме державне фінансування: види та особливості. Випадки фінансової підтримки санації підприємств державою на безповоротній основі. Фінансова участь держави в санації підприємств. Форми непрямої державної підтримки підприємств-боржників. Форми фіскальної державної підтримки підприємств-боржників.</a:t>
            </a:r>
          </a:p>
          <a:p>
            <a:pPr marL="0" indent="0" algn="ctr">
              <a:buNone/>
            </a:pPr>
            <a:endParaRPr lang="uk-UA" sz="2100" b="1" dirty="0"/>
          </a:p>
          <a:p>
            <a:pPr marL="0" indent="0" algn="ctr">
              <a:buNone/>
            </a:pPr>
            <a:r>
              <a:rPr lang="uk-UA" sz="2100" b="1" dirty="0"/>
              <a:t>Тема 15. Економіко-правові аспекти банкрутства та ліквідації підприємств</a:t>
            </a:r>
          </a:p>
          <a:p>
            <a:pPr marL="0" indent="0" algn="ctr">
              <a:buNone/>
            </a:pPr>
            <a:r>
              <a:rPr lang="uk-UA" sz="2100" b="1" dirty="0"/>
              <a:t>Загальна характеристика інституту банкрутства підприємств. Історія розвитку інституту банкрутства підприємств. Британська та американська моделі банкрутства підприємств. Підходи до визначення цілей процесу банкрутства суб’єктів господарювання. Функції законодавства про банкрутство.</a:t>
            </a:r>
          </a:p>
          <a:p>
            <a:pPr marL="0" indent="0" algn="ctr">
              <a:buNone/>
            </a:pPr>
            <a:r>
              <a:rPr lang="uk-UA" sz="2100" b="1" dirty="0"/>
              <a:t>Сутність процедури банкрутства. Процедура розпорядження майном боржника. Мирова угода. Санація. Процедура ліквідації.</a:t>
            </a:r>
          </a:p>
          <a:p>
            <a:pPr marL="0" indent="0" algn="ctr">
              <a:buNone/>
            </a:pPr>
            <a:r>
              <a:rPr lang="uk-UA" sz="2100" b="1" dirty="0"/>
              <a:t>Доарбітражне врегулювання господарських спорів. Сторони доарбітражного врегулювання господарських спорів. Складання претензії та відповідь на неї у доарбітражному врегулюванні господарських спорів. Чотири варіанти дій контрагента після одержання претензії. </a:t>
            </a:r>
          </a:p>
          <a:p>
            <a:pPr marL="0" indent="0" algn="ctr">
              <a:buNone/>
            </a:pPr>
            <a:r>
              <a:rPr lang="uk-UA" sz="2100" b="1" dirty="0"/>
              <a:t>Судове провадження справи про банкрутство. Етапи проходження справи згідно законодавства про банкрутство та їх складові.</a:t>
            </a:r>
          </a:p>
          <a:p>
            <a:pPr marL="0" indent="0" algn="ctr">
              <a:buNone/>
            </a:pPr>
            <a:r>
              <a:rPr lang="uk-UA" sz="2100" b="1" dirty="0"/>
              <a:t>Ліквідація підприємства – банкрута. Строк ліквідаційної процедури. Особливості ліквідаційної процедури підприємства-банкрута. Дії ліквідатора в межах процедури ліквідації підприємства-банкрута. Завершення процедури ліквідації підприємства-банкрута.</a:t>
            </a:r>
          </a:p>
          <a:p>
            <a:pPr marL="0" indent="0" algn="ctr">
              <a:buNone/>
            </a:pPr>
            <a:endParaRPr lang="uk-UA" sz="2100" b="1" dirty="0"/>
          </a:p>
          <a:p>
            <a:pPr marL="0" indent="0" algn="ctr">
              <a:buNone/>
            </a:pPr>
            <a:endParaRPr lang="uk-UA" sz="2100" b="1" dirty="0"/>
          </a:p>
        </p:txBody>
      </p:sp>
    </p:spTree>
    <p:extLst>
      <p:ext uri="{BB962C8B-B14F-4D97-AF65-F5344CB8AC3E}">
        <p14:creationId xmlns:p14="http://schemas.microsoft.com/office/powerpoint/2010/main" val="2783172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371600" y="548680"/>
            <a:ext cx="6400800" cy="5090120"/>
          </a:xfrm>
        </p:spPr>
        <p:txBody>
          <a:bodyPr>
            <a:normAutofit fontScale="62500" lnSpcReduction="20000"/>
          </a:bodyPr>
          <a:lstStyle/>
          <a:p>
            <a:r>
              <a:rPr lang="uk-UA" sz="4500" b="1" dirty="0">
                <a:solidFill>
                  <a:schemeClr val="tx1"/>
                </a:solidFill>
              </a:rPr>
              <a:t>Метою вивчення навчальної дисципліни </a:t>
            </a:r>
            <a:r>
              <a:rPr lang="uk-UA" sz="4500" b="1" dirty="0" smtClean="0">
                <a:solidFill>
                  <a:schemeClr val="tx1"/>
                </a:solidFill>
              </a:rPr>
              <a:t>«Адаптивний менеджмент» </a:t>
            </a:r>
            <a:r>
              <a:rPr lang="uk-UA" sz="4500" b="1" dirty="0">
                <a:solidFill>
                  <a:schemeClr val="tx1"/>
                </a:solidFill>
              </a:rPr>
              <a:t>є </a:t>
            </a:r>
            <a:r>
              <a:rPr lang="uk-UA" sz="4500" b="1" dirty="0">
                <a:solidFill>
                  <a:schemeClr val="tx1"/>
                </a:solidFill>
              </a:rPr>
              <a:t>засвоєння теоретико-методологічних, методичних, технологічних особливостей організації та виконання адаптивного менеджменту (антикризового фінансового управління); набуття навичок та умінь використання адаптивного менеджменту (антикризового фінансового управління) для прийняття ефективних організаційних і виробничих рішень.</a:t>
            </a:r>
            <a:endParaRPr lang="ru-RU" dirty="0"/>
          </a:p>
        </p:txBody>
      </p:sp>
    </p:spTree>
    <p:extLst>
      <p:ext uri="{BB962C8B-B14F-4D97-AF65-F5344CB8AC3E}">
        <p14:creationId xmlns:p14="http://schemas.microsoft.com/office/powerpoint/2010/main" val="2717194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67544" y="548680"/>
            <a:ext cx="8352928" cy="6120680"/>
          </a:xfrm>
        </p:spPr>
        <p:txBody>
          <a:bodyPr>
            <a:normAutofit fontScale="32500" lnSpcReduction="20000"/>
          </a:bodyPr>
          <a:lstStyle/>
          <a:p>
            <a:r>
              <a:rPr lang="uk-UA" sz="4500" b="1" dirty="0">
                <a:solidFill>
                  <a:schemeClr val="tx1"/>
                </a:solidFill>
              </a:rPr>
              <a:t>Цей курс охоплює широкий спектр тем, пов'язаних з адаптивним менеджментом, зокрема: Фінансова криза на підприємстві; Адаптивний менеджмент (антикризове фінансове управління) на підприємстві; Визначення глибини фінансової кризи на підприємстві; Визначення причин фінансової кризи на підприємстві на основі фінансового аналізу; Визначення причин фінансової кризи на підприємстві на основі аналізу ділової активності, прибутковості та рентабельності; Оцінка ймовірності банкрутства підприємства як складова адаптивного менеджменту (антикризового фінансового управління); Основи фінансової санації підприємств; Оцінювання санаційної спроможності підприємства; Складання та узгодження плану фінансової санації підприємства; Досудова санація; </a:t>
            </a:r>
            <a:r>
              <a:rPr lang="uk-UA" sz="4500" b="1" dirty="0" err="1">
                <a:solidFill>
                  <a:schemeClr val="tx1"/>
                </a:solidFill>
              </a:rPr>
              <a:t>Санація</a:t>
            </a:r>
            <a:r>
              <a:rPr lang="uk-UA" sz="4500" b="1" dirty="0">
                <a:solidFill>
                  <a:schemeClr val="tx1"/>
                </a:solidFill>
              </a:rPr>
              <a:t> підприємств у судовому порядку; Фінансування санації підприємств; Фінансова діяльність на етапі реорганізації підприємства; Методи державної фінансової підтримки санації підприємств; Економіко-правові аспекти банкрутства та ліквідації підприємств.</a:t>
            </a:r>
          </a:p>
          <a:p>
            <a:endParaRPr lang="uk-UA" sz="4500" b="1" dirty="0" smtClean="0">
              <a:solidFill>
                <a:schemeClr val="tx1"/>
              </a:solidFill>
            </a:endParaRPr>
          </a:p>
          <a:p>
            <a:r>
              <a:rPr lang="uk-UA" sz="4500" b="1" dirty="0" smtClean="0">
                <a:solidFill>
                  <a:schemeClr val="tx1"/>
                </a:solidFill>
              </a:rPr>
              <a:t>Цей </a:t>
            </a:r>
            <a:r>
              <a:rPr lang="uk-UA" sz="4500" b="1" dirty="0">
                <a:solidFill>
                  <a:schemeClr val="tx1"/>
                </a:solidFill>
              </a:rPr>
              <a:t>курс є важливим для здобувачів вищої освіти, які прагнуть будувати кар'єру в сфері менеджменту, оскільки він дає їм знання та навички, необхідні для: надання характеристики параметрів фінансової кризи на підприємстві; проведення якісної та кількісної оцінки адаптивного управління на підприємстві; визначення причин виникнення фінансової кризи на підприємстві; побудови моделі фінансової санації підприємства; оцінки санаційної спроможності підприємства та проведення санаційного аудиту суб’єкта підприємницької діяльності; розробки і реалізації плану фінансування санації підприємства; роботи арбітражним управляючим в межах процедур досудової, судової санації, а також ліквідації підприємства.</a:t>
            </a:r>
          </a:p>
          <a:p>
            <a:endParaRPr lang="uk-UA" sz="4500" b="1" dirty="0" smtClean="0">
              <a:solidFill>
                <a:schemeClr val="tx1"/>
              </a:solidFill>
            </a:endParaRPr>
          </a:p>
          <a:p>
            <a:r>
              <a:rPr lang="uk-UA" sz="4500" b="1" dirty="0" smtClean="0">
                <a:solidFill>
                  <a:schemeClr val="tx1"/>
                </a:solidFill>
              </a:rPr>
              <a:t>Цей </a:t>
            </a:r>
            <a:r>
              <a:rPr lang="uk-UA" sz="4500" b="1" dirty="0">
                <a:solidFill>
                  <a:schemeClr val="tx1"/>
                </a:solidFill>
              </a:rPr>
              <a:t>курс відповідає сучасним вимогам ринку праці, оскільки він готує фахівців, які володіють: знаннями щодо сутності, класифікації та причин виникнення фінансових криз на підприємствах; навичками організації роботи антикризової робочої групи на підприємстві; вміннями щодо проведення оцінки причин та глибини фінансової кризи на підприємстві, а також ймовірності банкрутства; знаннями щодо розробки та реалізації плану досудової та судової санації на підприємстві; вміннями щодо розробки мирової угоди на підприємстві, що перебуває у фінансовій кризі; знаннями щодо проведення реструктуризації підприємства, що перебуває у фінансовій кризі; навичками проведення процедури ліквідації підприємства, що перебуває у фінансовій кризі.</a:t>
            </a:r>
            <a:endParaRPr lang="uk-UA" sz="4500" b="1" dirty="0">
              <a:solidFill>
                <a:schemeClr val="tx1"/>
              </a:solidFill>
            </a:endParaRPr>
          </a:p>
        </p:txBody>
      </p:sp>
    </p:spTree>
    <p:extLst>
      <p:ext uri="{BB962C8B-B14F-4D97-AF65-F5344CB8AC3E}">
        <p14:creationId xmlns:p14="http://schemas.microsoft.com/office/powerpoint/2010/main" val="2385657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83568" y="332656"/>
            <a:ext cx="8064896" cy="6120680"/>
          </a:xfrm>
        </p:spPr>
        <p:txBody>
          <a:bodyPr>
            <a:normAutofit fontScale="40000" lnSpcReduction="20000"/>
          </a:bodyPr>
          <a:lstStyle/>
          <a:p>
            <a:r>
              <a:rPr lang="uk-UA" sz="4500" b="1" dirty="0" smtClean="0">
                <a:solidFill>
                  <a:schemeClr val="tx1"/>
                </a:solidFill>
              </a:rPr>
              <a:t>Без знань та навичок, які дає цей курс, фахівцеві буде складно: виробити навички застосування адаптивного менеджменту (антикризового фінансового управління) в фінансово-господарській діяльності підприємства для забезпечення його конкурентоспроможності та фінансової стійкості; зрозуміти особливості здійснення адаптивного менеджменту (антикризового фінансового управління) на підприємствах; набути вмінь з застосування комплексу спеціальних методів та технологій, що використовуються при адаптивному менеджменті (антикризовому фінансовому управлінні); виробити навички використовувати результати адаптивного менеджменту (антикризового фінансового управління) для підвищення ефективності прийняття управлінських рішень</a:t>
            </a:r>
            <a:r>
              <a:rPr lang="ru-RU" sz="4500" b="1" dirty="0" smtClean="0">
                <a:solidFill>
                  <a:schemeClr val="tx1"/>
                </a:solidFill>
              </a:rPr>
              <a:t>.</a:t>
            </a:r>
            <a:endParaRPr lang="uk-UA" sz="4500" b="1" dirty="0" smtClean="0">
              <a:solidFill>
                <a:schemeClr val="tx1"/>
              </a:solidFill>
            </a:endParaRPr>
          </a:p>
          <a:p>
            <a:endParaRPr lang="uk-UA" sz="4500" b="1" dirty="0" smtClean="0">
              <a:solidFill>
                <a:schemeClr val="tx1"/>
              </a:solidFill>
            </a:endParaRPr>
          </a:p>
          <a:p>
            <a:r>
              <a:rPr lang="uk-UA" sz="4500" b="1" dirty="0" smtClean="0">
                <a:solidFill>
                  <a:schemeClr val="tx1"/>
                </a:solidFill>
              </a:rPr>
              <a:t>Навчальна </a:t>
            </a:r>
            <a:r>
              <a:rPr lang="uk-UA" sz="4500" b="1" dirty="0">
                <a:solidFill>
                  <a:schemeClr val="tx1"/>
                </a:solidFill>
              </a:rPr>
              <a:t>дисципліна «Антикризове фінансове управління» входить до дисципліни вільного вибору студента в межах спеціальності </a:t>
            </a:r>
            <a:r>
              <a:rPr lang="uk-UA" sz="4500" b="1" dirty="0" smtClean="0">
                <a:solidFill>
                  <a:schemeClr val="tx1"/>
                </a:solidFill>
              </a:rPr>
              <a:t>«</a:t>
            </a:r>
            <a:r>
              <a:rPr lang="uk-UA" sz="4500" b="1" dirty="0">
                <a:solidFill>
                  <a:schemeClr val="tx1"/>
                </a:solidFill>
              </a:rPr>
              <a:t>Менеджмент</a:t>
            </a:r>
            <a:r>
              <a:rPr lang="uk-UA" sz="4500" b="1" dirty="0" smtClean="0">
                <a:solidFill>
                  <a:schemeClr val="tx1"/>
                </a:solidFill>
              </a:rPr>
              <a:t>». </a:t>
            </a:r>
            <a:endParaRPr lang="uk-UA" sz="4500" b="1" dirty="0">
              <a:solidFill>
                <a:schemeClr val="tx1"/>
              </a:solidFill>
            </a:endParaRPr>
          </a:p>
          <a:p>
            <a:endParaRPr lang="uk-UA" sz="4500" b="1" dirty="0" smtClean="0">
              <a:solidFill>
                <a:schemeClr val="tx1"/>
              </a:solidFill>
            </a:endParaRPr>
          </a:p>
          <a:p>
            <a:r>
              <a:rPr lang="uk-UA" sz="4500" b="1" dirty="0">
                <a:solidFill>
                  <a:schemeClr val="tx1"/>
                </a:solidFill>
              </a:rPr>
              <a:t>Вміння аналізувати й структурувати проблеми суб’єктів підприємницької діяльності, формувати обґрунтовані рішення у сфері адаптивного менеджменту (антикризового фінансового управління) є ключовою компетенцією, що визначає конкурентоспроможність сучасних менеджерів на вітчизняному та закордонних ринках праці. Навчальний матеріал дозволить майбутньому фахівцю отримати знання та практичні навички відносно адаптивного менеджменту (антикризового фінансового управління) діяльністю бізнес-одиниць. Здобута кваліфікація та компетенції під час навчання з дисципліни є важливими для практичної управлінської діяльності та забезпечать додаткові конкурентні переваги на ринку праці, а також підвищать ефективність та результативність управлінської діяльності.</a:t>
            </a:r>
            <a:endParaRPr lang="uk-UA" sz="4500" b="1" dirty="0">
              <a:solidFill>
                <a:schemeClr val="tx1"/>
              </a:solidFill>
            </a:endParaRPr>
          </a:p>
        </p:txBody>
      </p:sp>
    </p:spTree>
    <p:extLst>
      <p:ext uri="{BB962C8B-B14F-4D97-AF65-F5344CB8AC3E}">
        <p14:creationId xmlns:p14="http://schemas.microsoft.com/office/powerpoint/2010/main" val="4009530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marL="0" indent="0" algn="ctr">
              <a:buNone/>
            </a:pPr>
            <a:r>
              <a:rPr lang="uk-UA" b="1" dirty="0"/>
              <a:t>Паспорт навчальної дисципліни </a:t>
            </a:r>
            <a:endParaRPr lang="uk-UA" b="1" dirty="0" smtClean="0"/>
          </a:p>
          <a:p>
            <a:pPr marL="0" indent="0">
              <a:buNone/>
            </a:pPr>
            <a:endParaRPr lang="ru-RU" dirty="0"/>
          </a:p>
        </p:txBody>
      </p:sp>
      <p:graphicFrame>
        <p:nvGraphicFramePr>
          <p:cNvPr id="2" name="Таблица 1"/>
          <p:cNvGraphicFramePr>
            <a:graphicFrameLocks noGrp="1"/>
          </p:cNvGraphicFramePr>
          <p:nvPr>
            <p:extLst>
              <p:ext uri="{D42A27DB-BD31-4B8C-83A1-F6EECF244321}">
                <p14:modId xmlns:p14="http://schemas.microsoft.com/office/powerpoint/2010/main" val="3212927882"/>
              </p:ext>
            </p:extLst>
          </p:nvPr>
        </p:nvGraphicFramePr>
        <p:xfrm>
          <a:off x="971600" y="1124747"/>
          <a:ext cx="7344815" cy="5328588"/>
        </p:xfrm>
        <a:graphic>
          <a:graphicData uri="http://schemas.openxmlformats.org/drawingml/2006/table">
            <a:tbl>
              <a:tblPr firstRow="1" firstCol="1" bandRow="1"/>
              <a:tblGrid>
                <a:gridCol w="2302361"/>
                <a:gridCol w="2521227"/>
                <a:gridCol w="2521227"/>
              </a:tblGrid>
              <a:tr h="368406">
                <a:tc>
                  <a:txBody>
                    <a:bodyPr/>
                    <a:lstStyle/>
                    <a:p>
                      <a:pPr algn="ctr">
                        <a:lnSpc>
                          <a:spcPct val="115000"/>
                        </a:lnSpc>
                        <a:spcAft>
                          <a:spcPts val="0"/>
                        </a:spcAft>
                      </a:pPr>
                      <a:r>
                        <a:rPr lang="uk-UA" sz="800" b="1" kern="100">
                          <a:effectLst/>
                          <a:latin typeface="Times New Roman"/>
                          <a:ea typeface="Droid Sans Fallback"/>
                          <a:cs typeface="FreeSans"/>
                        </a:rPr>
                        <a:t>Нормативні показники </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b="1" kern="100">
                          <a:effectLst/>
                          <a:latin typeface="Times New Roman"/>
                          <a:ea typeface="Droid Sans Fallback"/>
                          <a:cs typeface="FreeSans"/>
                        </a:rPr>
                        <a:t>денна форма здобуття освіти</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b="1" kern="100">
                          <a:effectLst/>
                          <a:latin typeface="Times New Roman"/>
                          <a:ea typeface="Droid Sans Fallback"/>
                          <a:cs typeface="FreeSans"/>
                        </a:rPr>
                        <a:t>заочна форма здобуття освіти</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9949">
                <a:tc>
                  <a:txBody>
                    <a:bodyPr/>
                    <a:lstStyle/>
                    <a:p>
                      <a:pPr algn="ctr">
                        <a:lnSpc>
                          <a:spcPct val="107000"/>
                        </a:lnSpc>
                        <a:spcAft>
                          <a:spcPts val="0"/>
                        </a:spcAft>
                      </a:pPr>
                      <a:r>
                        <a:rPr lang="uk-UA" sz="600" b="1" i="1" kern="100">
                          <a:effectLst/>
                          <a:latin typeface="Times New Roman"/>
                          <a:ea typeface="Droid Sans Fallback"/>
                          <a:cs typeface="FreeSans"/>
                        </a:rPr>
                        <a:t>1</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600" b="1" i="1" kern="100">
                          <a:effectLst/>
                          <a:latin typeface="Times New Roman"/>
                          <a:ea typeface="Droid Sans Fallback"/>
                          <a:cs typeface="FreeSans"/>
                        </a:rPr>
                        <a:t>2</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600" b="1" i="1" kern="100">
                          <a:effectLst/>
                          <a:latin typeface="Times New Roman"/>
                          <a:ea typeface="Droid Sans Fallback"/>
                          <a:cs typeface="FreeSans"/>
                        </a:rPr>
                        <a:t>3</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5649">
                <a:tc>
                  <a:txBody>
                    <a:bodyPr/>
                    <a:lstStyle/>
                    <a:p>
                      <a:pPr>
                        <a:lnSpc>
                          <a:spcPct val="115000"/>
                        </a:lnSpc>
                        <a:spcBef>
                          <a:spcPts val="300"/>
                        </a:spcBef>
                        <a:spcAft>
                          <a:spcPts val="300"/>
                        </a:spcAft>
                      </a:pPr>
                      <a:r>
                        <a:rPr lang="uk-UA" sz="900" kern="100">
                          <a:effectLst/>
                          <a:latin typeface="Times New Roman"/>
                          <a:ea typeface="Droid Sans Fallback"/>
                          <a:cs typeface="FreeSans"/>
                        </a:rPr>
                        <a:t>Статус дисципліни</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uk-UA" sz="1100" b="1" kern="100">
                          <a:effectLst/>
                          <a:latin typeface="Times New Roman"/>
                          <a:ea typeface="Droid Sans Fallback"/>
                          <a:cs typeface="FreeSans"/>
                        </a:rPr>
                        <a:t>Вибіркова</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193413">
                <a:tc>
                  <a:txBody>
                    <a:bodyPr/>
                    <a:lstStyle/>
                    <a:p>
                      <a:pPr>
                        <a:lnSpc>
                          <a:spcPct val="115000"/>
                        </a:lnSpc>
                        <a:spcBef>
                          <a:spcPts val="300"/>
                        </a:spcBef>
                        <a:spcAft>
                          <a:spcPts val="300"/>
                        </a:spcAft>
                      </a:pPr>
                      <a:r>
                        <a:rPr lang="uk-UA" sz="900" kern="100">
                          <a:effectLst/>
                          <a:latin typeface="Times New Roman"/>
                          <a:ea typeface="Droid Sans Fallback"/>
                          <a:cs typeface="FreeSans"/>
                        </a:rPr>
                        <a:t>Семестр </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3 -й</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3 -й</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8412">
                <a:tc>
                  <a:txBody>
                    <a:bodyPr/>
                    <a:lstStyle/>
                    <a:p>
                      <a:pPr>
                        <a:lnSpc>
                          <a:spcPct val="115000"/>
                        </a:lnSpc>
                        <a:spcBef>
                          <a:spcPts val="300"/>
                        </a:spcBef>
                        <a:spcAft>
                          <a:spcPts val="300"/>
                        </a:spcAft>
                      </a:pPr>
                      <a:r>
                        <a:rPr lang="uk-UA" sz="900" kern="100">
                          <a:effectLst/>
                          <a:latin typeface="Times New Roman"/>
                          <a:ea typeface="Droid Sans Fallback"/>
                          <a:cs typeface="FreeSans"/>
                        </a:rPr>
                        <a:t>Кількість кредитів ECTS </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uk-UA" sz="900" kern="100">
                          <a:effectLst/>
                          <a:latin typeface="Times New Roman"/>
                          <a:ea typeface="Droid Sans Fallback"/>
                          <a:cs typeface="FreeSans"/>
                        </a:rPr>
                        <a:t>5</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212568">
                <a:tc>
                  <a:txBody>
                    <a:bodyPr/>
                    <a:lstStyle/>
                    <a:p>
                      <a:pPr>
                        <a:lnSpc>
                          <a:spcPct val="115000"/>
                        </a:lnSpc>
                        <a:spcBef>
                          <a:spcPts val="300"/>
                        </a:spcBef>
                        <a:spcAft>
                          <a:spcPts val="300"/>
                        </a:spcAft>
                      </a:pPr>
                      <a:r>
                        <a:rPr lang="uk-UA" sz="900" kern="100">
                          <a:effectLst/>
                          <a:latin typeface="Times New Roman"/>
                          <a:ea typeface="Droid Sans Fallback"/>
                          <a:cs typeface="FreeSans"/>
                        </a:rPr>
                        <a:t>Кількість годин </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uk-UA" sz="900" kern="100">
                          <a:effectLst/>
                          <a:latin typeface="Times New Roman"/>
                          <a:ea typeface="Droid Sans Fallback"/>
                          <a:cs typeface="FreeSans"/>
                        </a:rPr>
                        <a:t>150</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193413">
                <a:tc>
                  <a:txBody>
                    <a:bodyPr/>
                    <a:lstStyle/>
                    <a:p>
                      <a:pPr>
                        <a:lnSpc>
                          <a:spcPct val="115000"/>
                        </a:lnSpc>
                        <a:spcAft>
                          <a:spcPts val="0"/>
                        </a:spcAft>
                      </a:pPr>
                      <a:r>
                        <a:rPr lang="uk-UA" sz="900" kern="100">
                          <a:effectLst/>
                          <a:latin typeface="Times New Roman"/>
                          <a:ea typeface="Droid Sans Fallback"/>
                          <a:cs typeface="FreeSans"/>
                        </a:rPr>
                        <a:t>Лекційні заняття</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30 год.</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8 год.</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6520">
                <a:tc>
                  <a:txBody>
                    <a:bodyPr/>
                    <a:lstStyle/>
                    <a:p>
                      <a:pPr>
                        <a:lnSpc>
                          <a:spcPct val="115000"/>
                        </a:lnSpc>
                        <a:spcAft>
                          <a:spcPts val="0"/>
                        </a:spcAft>
                      </a:pPr>
                      <a:r>
                        <a:rPr lang="uk-UA" sz="900" kern="100">
                          <a:effectLst/>
                          <a:latin typeface="Times New Roman"/>
                          <a:ea typeface="Droid Sans Fallback"/>
                          <a:cs typeface="FreeSans"/>
                        </a:rPr>
                        <a:t>Семінарські  / Практичні / Лабораторні заняття</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14 год.</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6 год.</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3413">
                <a:tc>
                  <a:txBody>
                    <a:bodyPr/>
                    <a:lstStyle/>
                    <a:p>
                      <a:pPr>
                        <a:lnSpc>
                          <a:spcPct val="115000"/>
                        </a:lnSpc>
                        <a:spcAft>
                          <a:spcPts val="0"/>
                        </a:spcAft>
                      </a:pPr>
                      <a:r>
                        <a:rPr lang="uk-UA" sz="900" kern="100">
                          <a:effectLst/>
                          <a:latin typeface="Times New Roman"/>
                          <a:ea typeface="Droid Sans Fallback"/>
                          <a:cs typeface="FreeSans"/>
                        </a:rPr>
                        <a:t>Самостійна робота</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106 год.</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136 год.</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59780">
                <a:tc>
                  <a:txBody>
                    <a:bodyPr/>
                    <a:lstStyle/>
                    <a:p>
                      <a:pPr>
                        <a:lnSpc>
                          <a:spcPct val="115000"/>
                        </a:lnSpc>
                        <a:spcAft>
                          <a:spcPts val="0"/>
                        </a:spcAft>
                      </a:pPr>
                      <a:r>
                        <a:rPr lang="uk-UA" sz="900" kern="100">
                          <a:effectLst/>
                          <a:latin typeface="Times New Roman"/>
                          <a:ea typeface="Droid Sans Fallback"/>
                          <a:cs typeface="FreeSans"/>
                        </a:rPr>
                        <a:t>Консультації </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07000"/>
                        </a:lnSpc>
                        <a:spcAft>
                          <a:spcPts val="0"/>
                        </a:spcAft>
                      </a:pPr>
                      <a:r>
                        <a:rPr lang="uk-UA" sz="900" i="1" kern="100">
                          <a:effectLst/>
                          <a:latin typeface="Times New Roman"/>
                          <a:ea typeface="Droid Sans Fallback"/>
                          <a:cs typeface="FreeSans"/>
                        </a:rPr>
                        <a:t>Розклад консультацій знаходиться на кафедрі підприємництва, менеджменту організацій та логістики, VІ корпус, ауд.415, а також наводиться у створеній групі по дисципліні у Telegram.</a:t>
                      </a:r>
                      <a:endParaRPr lang="ru-RU" sz="900" kern="100">
                        <a:effectLst/>
                        <a:latin typeface="Liberation Serif"/>
                        <a:ea typeface="Droid Sans Fallback"/>
                        <a:cs typeface="FreeSans"/>
                      </a:endParaRPr>
                    </a:p>
                    <a:p>
                      <a:pPr>
                        <a:lnSpc>
                          <a:spcPct val="107000"/>
                        </a:lnSpc>
                        <a:spcAft>
                          <a:spcPts val="0"/>
                        </a:spcAft>
                      </a:pPr>
                      <a:r>
                        <a:rPr lang="uk-UA" sz="900" i="1" kern="100">
                          <a:effectLst/>
                          <a:latin typeface="Times New Roman"/>
                          <a:ea typeface="Droid Sans Fallback"/>
                          <a:cs typeface="FreeSans"/>
                        </a:rPr>
                        <a:t>Консультації очні (кафедра, VІ корпус, ауд.415) або дистанційні (</a:t>
                      </a:r>
                      <a:r>
                        <a:rPr lang="en-US" sz="900" i="1" kern="100">
                          <a:effectLst/>
                          <a:latin typeface="Times New Roman"/>
                          <a:ea typeface="Droid Sans Fallback"/>
                          <a:cs typeface="FreeSans"/>
                        </a:rPr>
                        <a:t>ZOOM</a:t>
                      </a:r>
                      <a:r>
                        <a:rPr lang="uk-UA" sz="900" i="1" kern="100">
                          <a:effectLst/>
                          <a:latin typeface="Times New Roman"/>
                          <a:ea typeface="Droid Sans Fallback"/>
                          <a:cs typeface="FreeSans"/>
                        </a:rPr>
                        <a:t>, ідентифікатор конференції 696 130 2686, код доступу 792887).</a:t>
                      </a:r>
                      <a:endParaRPr lang="ru-RU" sz="900" kern="100">
                        <a:effectLst/>
                        <a:latin typeface="Liberation Serif"/>
                        <a:ea typeface="Droid Sans Fallback"/>
                        <a:cs typeface="FreeSans"/>
                      </a:endParaRPr>
                    </a:p>
                    <a:p>
                      <a:pPr>
                        <a:lnSpc>
                          <a:spcPct val="107000"/>
                        </a:lnSpc>
                        <a:spcAft>
                          <a:spcPts val="0"/>
                        </a:spcAft>
                      </a:pPr>
                      <a:r>
                        <a:rPr lang="uk-UA" sz="900" i="1" kern="100">
                          <a:effectLst/>
                          <a:latin typeface="Times New Roman"/>
                          <a:ea typeface="Droid Sans Fallback"/>
                          <a:cs typeface="FreeSans"/>
                        </a:rPr>
                        <a:t>Час проведення консультацій з понеділка по п’ятницю.</a:t>
                      </a:r>
                      <a:endParaRPr lang="ru-RU" sz="900" kern="100">
                        <a:effectLst/>
                        <a:latin typeface="Liberation Serif"/>
                        <a:ea typeface="Droid Sans Fallback"/>
                        <a:cs typeface="FreeSans"/>
                      </a:endParaRPr>
                    </a:p>
                    <a:p>
                      <a:pPr>
                        <a:lnSpc>
                          <a:spcPct val="107000"/>
                        </a:lnSpc>
                        <a:spcAft>
                          <a:spcPts val="0"/>
                        </a:spcAft>
                      </a:pPr>
                      <a:r>
                        <a:rPr lang="uk-UA" sz="900" i="1" kern="100">
                          <a:effectLst/>
                          <a:latin typeface="Times New Roman"/>
                          <a:ea typeface="Droid Sans Fallback"/>
                          <a:cs typeface="FreeSans"/>
                        </a:rPr>
                        <a:t>Консультації проводяться згідно затвердженого графіку або за попередньою домовленістю з викладачем з використанням комунікаційних можливостей Сезн ЗНУ повідомлення, Viber, Telegram.</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386826">
                <a:tc>
                  <a:txBody>
                    <a:bodyPr/>
                    <a:lstStyle/>
                    <a:p>
                      <a:pPr>
                        <a:lnSpc>
                          <a:spcPct val="115000"/>
                        </a:lnSpc>
                        <a:spcAft>
                          <a:spcPts val="0"/>
                        </a:spcAft>
                      </a:pPr>
                      <a:r>
                        <a:rPr lang="uk-UA" sz="900" kern="100">
                          <a:effectLst/>
                          <a:latin typeface="Times New Roman"/>
                          <a:ea typeface="Droid Sans Fallback"/>
                          <a:cs typeface="FreeSans"/>
                        </a:rPr>
                        <a:t>Вид підсумкового семестрового контролю: </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uk-UA" sz="1100" b="1" kern="100">
                          <a:effectLst/>
                          <a:latin typeface="Times New Roman"/>
                          <a:ea typeface="Droid Sans Fallback"/>
                          <a:cs typeface="FreeSans"/>
                        </a:rPr>
                        <a:t>залік</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580239">
                <a:tc>
                  <a:txBody>
                    <a:bodyPr/>
                    <a:lstStyle/>
                    <a:p>
                      <a:pPr>
                        <a:lnSpc>
                          <a:spcPct val="115000"/>
                        </a:lnSpc>
                        <a:spcAft>
                          <a:spcPts val="0"/>
                        </a:spcAft>
                      </a:pPr>
                      <a:r>
                        <a:rPr lang="uk-UA" sz="900" kern="100">
                          <a:effectLst/>
                          <a:latin typeface="Times New Roman"/>
                          <a:ea typeface="Droid Sans Fallback"/>
                          <a:cs typeface="FreeSans"/>
                        </a:rPr>
                        <a:t>Посилання на електронний курс у СЕЗН ЗНУ (платформа Moodle)</a:t>
                      </a:r>
                      <a:endParaRPr lang="ru-RU" sz="900" kern="10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uk-UA" sz="900" kern="100" dirty="0">
                          <a:effectLst/>
                          <a:latin typeface="Times New Roman"/>
                          <a:ea typeface="Droid Sans Fallback"/>
                          <a:cs typeface="FreeSans"/>
                        </a:rPr>
                        <a:t>https://moodle.znu.edu.ua/course/view.php?id=14129.</a:t>
                      </a:r>
                      <a:endParaRPr lang="ru-RU" sz="900" kern="100" dirty="0">
                        <a:effectLst/>
                        <a:latin typeface="Liberation Serif"/>
                        <a:ea typeface="Droid Sans Fallback"/>
                        <a:cs typeface="FreeSans"/>
                      </a:endParaRPr>
                    </a:p>
                  </a:txBody>
                  <a:tcPr marL="54007" marR="5400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bl>
          </a:graphicData>
        </a:graphic>
      </p:graphicFrame>
    </p:spTree>
    <p:extLst>
      <p:ext uri="{BB962C8B-B14F-4D97-AF65-F5344CB8AC3E}">
        <p14:creationId xmlns:p14="http://schemas.microsoft.com/office/powerpoint/2010/main" val="3474680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marL="0" indent="0" algn="ctr">
              <a:buNone/>
            </a:pPr>
            <a:r>
              <a:rPr lang="uk-UA" sz="2400" b="1" dirty="0" smtClean="0"/>
              <a:t>Методи досягнення запланованих освітньою програмою </a:t>
            </a:r>
            <a:r>
              <a:rPr lang="uk-UA" sz="2400" b="1" dirty="0" err="1" smtClean="0"/>
              <a:t>компетентностей</a:t>
            </a:r>
            <a:r>
              <a:rPr lang="uk-UA" sz="2400" b="1" dirty="0" smtClean="0"/>
              <a:t> і результатів </a:t>
            </a:r>
            <a:r>
              <a:rPr lang="uk-UA" sz="2400" b="1" dirty="0" err="1" smtClean="0"/>
              <a:t>навча</a:t>
            </a:r>
            <a:r>
              <a:rPr lang="ru-RU" sz="2400" b="1" dirty="0" err="1" smtClean="0"/>
              <a:t>ння</a:t>
            </a:r>
            <a:r>
              <a:rPr lang="ru-RU" sz="2400" b="1" dirty="0" smtClean="0"/>
              <a:t> </a:t>
            </a:r>
            <a:r>
              <a:rPr lang="uk-UA" sz="2400" b="1" dirty="0" smtClean="0"/>
              <a:t> </a:t>
            </a:r>
          </a:p>
          <a:p>
            <a:pPr marL="0" indent="0" algn="ctr">
              <a:buNone/>
            </a:pPr>
            <a:endParaRPr lang="uk-UA" b="1" dirty="0" smtClean="0"/>
          </a:p>
        </p:txBody>
      </p:sp>
      <p:graphicFrame>
        <p:nvGraphicFramePr>
          <p:cNvPr id="2" name="Таблица 1"/>
          <p:cNvGraphicFramePr>
            <a:graphicFrameLocks noGrp="1"/>
          </p:cNvGraphicFramePr>
          <p:nvPr>
            <p:extLst>
              <p:ext uri="{D42A27DB-BD31-4B8C-83A1-F6EECF244321}">
                <p14:modId xmlns:p14="http://schemas.microsoft.com/office/powerpoint/2010/main" val="1102160609"/>
              </p:ext>
            </p:extLst>
          </p:nvPr>
        </p:nvGraphicFramePr>
        <p:xfrm>
          <a:off x="611559" y="1340768"/>
          <a:ext cx="8073775" cy="5040561"/>
        </p:xfrm>
        <a:graphic>
          <a:graphicData uri="http://schemas.openxmlformats.org/drawingml/2006/table">
            <a:tbl>
              <a:tblPr firstRow="1" firstCol="1" bandRow="1"/>
              <a:tblGrid>
                <a:gridCol w="3573141"/>
                <a:gridCol w="2671048"/>
                <a:gridCol w="1829586"/>
              </a:tblGrid>
              <a:tr h="217104">
                <a:tc>
                  <a:txBody>
                    <a:bodyPr/>
                    <a:lstStyle/>
                    <a:p>
                      <a:pPr indent="187325" algn="ctr">
                        <a:lnSpc>
                          <a:spcPct val="107000"/>
                        </a:lnSpc>
                        <a:spcAft>
                          <a:spcPts val="0"/>
                        </a:spcAft>
                      </a:pPr>
                      <a:r>
                        <a:rPr lang="uk-UA" sz="600" b="1" kern="100" dirty="0">
                          <a:effectLst/>
                          <a:latin typeface="Times New Roman"/>
                          <a:ea typeface="Droid Sans Fallback"/>
                          <a:cs typeface="FreeSans"/>
                        </a:rPr>
                        <a:t>Компетентності/</a:t>
                      </a:r>
                      <a:endParaRPr lang="ru-RU" sz="700" kern="100" dirty="0">
                        <a:effectLst/>
                        <a:latin typeface="Liberation Serif"/>
                        <a:ea typeface="Droid Sans Fallback"/>
                        <a:cs typeface="FreeSans"/>
                      </a:endParaRPr>
                    </a:p>
                    <a:p>
                      <a:pPr indent="187325" algn="ctr">
                        <a:lnSpc>
                          <a:spcPct val="107000"/>
                        </a:lnSpc>
                        <a:spcAft>
                          <a:spcPts val="0"/>
                        </a:spcAft>
                      </a:pPr>
                      <a:r>
                        <a:rPr lang="uk-UA" sz="600" b="1" kern="100" dirty="0">
                          <a:effectLst/>
                          <a:latin typeface="Times New Roman"/>
                          <a:ea typeface="Droid Sans Fallback"/>
                          <a:cs typeface="FreeSans"/>
                        </a:rPr>
                        <a:t>результати навчання</a:t>
                      </a:r>
                      <a:endParaRPr lang="ru-RU" sz="700" kern="100" dirty="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ctr">
                        <a:lnSpc>
                          <a:spcPct val="107000"/>
                        </a:lnSpc>
                        <a:spcAft>
                          <a:spcPts val="0"/>
                        </a:spcAft>
                      </a:pPr>
                      <a:r>
                        <a:rPr lang="uk-UA" sz="600" b="1" kern="100">
                          <a:effectLst/>
                          <a:latin typeface="Times New Roman"/>
                          <a:ea typeface="Droid Sans Fallback"/>
                          <a:cs typeface="FreeSans"/>
                        </a:rPr>
                        <a:t>Методи навчання  </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ctr">
                        <a:lnSpc>
                          <a:spcPct val="107000"/>
                        </a:lnSpc>
                        <a:spcAft>
                          <a:spcPts val="0"/>
                        </a:spcAft>
                      </a:pPr>
                      <a:r>
                        <a:rPr lang="uk-UA" sz="600" b="1" kern="100">
                          <a:effectLst/>
                          <a:latin typeface="Times New Roman"/>
                          <a:ea typeface="Droid Sans Fallback"/>
                          <a:cs typeface="FreeSans"/>
                        </a:rPr>
                        <a:t>Форми і методи оцінювання</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8553">
                <a:tc>
                  <a:txBody>
                    <a:bodyPr/>
                    <a:lstStyle/>
                    <a:p>
                      <a:pPr indent="187325" algn="ctr">
                        <a:lnSpc>
                          <a:spcPct val="107000"/>
                        </a:lnSpc>
                        <a:spcAft>
                          <a:spcPts val="0"/>
                        </a:spcAft>
                      </a:pPr>
                      <a:r>
                        <a:rPr lang="uk-UA" sz="600" b="1" i="1" kern="100">
                          <a:effectLst/>
                          <a:latin typeface="Times New Roman"/>
                          <a:ea typeface="Droid Sans Fallback"/>
                          <a:cs typeface="FreeSans"/>
                        </a:rPr>
                        <a:t>1</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ctr">
                        <a:lnSpc>
                          <a:spcPct val="107000"/>
                        </a:lnSpc>
                        <a:spcAft>
                          <a:spcPts val="0"/>
                        </a:spcAft>
                      </a:pPr>
                      <a:r>
                        <a:rPr lang="uk-UA" sz="600" b="1" i="1" kern="100">
                          <a:effectLst/>
                          <a:latin typeface="Times New Roman"/>
                          <a:ea typeface="Droid Sans Fallback"/>
                          <a:cs typeface="FreeSans"/>
                        </a:rPr>
                        <a:t>2</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ctr">
                        <a:lnSpc>
                          <a:spcPct val="107000"/>
                        </a:lnSpc>
                        <a:spcAft>
                          <a:spcPts val="0"/>
                        </a:spcAft>
                      </a:pPr>
                      <a:r>
                        <a:rPr lang="uk-UA" sz="600" b="1" i="1" kern="100">
                          <a:effectLst/>
                          <a:latin typeface="Times New Roman"/>
                          <a:ea typeface="Droid Sans Fallback"/>
                          <a:cs typeface="FreeSans"/>
                        </a:rPr>
                        <a:t>3</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8553">
                <a:tc>
                  <a:txBody>
                    <a:bodyPr/>
                    <a:lstStyle/>
                    <a:p>
                      <a:pPr algn="just">
                        <a:lnSpc>
                          <a:spcPct val="107000"/>
                        </a:lnSpc>
                        <a:spcAft>
                          <a:spcPts val="0"/>
                        </a:spcAft>
                      </a:pPr>
                      <a:r>
                        <a:rPr lang="uk-UA" sz="600" kern="100">
                          <a:effectLst/>
                          <a:latin typeface="Times New Roman"/>
                          <a:ea typeface="Droid Sans Fallback"/>
                          <a:cs typeface="FreeSans"/>
                        </a:rPr>
                        <a:t>Спеціальні компетентності</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just">
                        <a:lnSpc>
                          <a:spcPct val="107000"/>
                        </a:lnSpc>
                        <a:spcAft>
                          <a:spcPts val="0"/>
                        </a:spcAft>
                      </a:pPr>
                      <a:r>
                        <a:rPr lang="uk-UA" sz="600" kern="100">
                          <a:effectLst/>
                          <a:latin typeface="Times New Roman"/>
                          <a:ea typeface="Droid Sans Fallback"/>
                          <a:cs typeface="FreeSans"/>
                        </a:rPr>
                        <a:t>1. Інформаційно-лекційні методи: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Лекції з використанням мультимедійних засобів;</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Електронні лекції;</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Консультування.</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2.Проблемно-дослідницькі методи: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Аналіз проблемних ситуацій;</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Ділові ігри;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Case-study;</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Дослідницькі проекти.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3. Інтерактивні методи: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Дискусії;</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Круглі столи;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Мозковий штурм.</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4. Самостійні методи: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Вивчення рекомендованої літератури;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Виконання практичних завдань;</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Підготовка рефератів та доповідей;</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Робота над індивідуальними та колективними проектами.</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just">
                        <a:lnSpc>
                          <a:spcPct val="107000"/>
                        </a:lnSpc>
                        <a:spcAft>
                          <a:spcPts val="0"/>
                        </a:spcAft>
                      </a:pPr>
                      <a:r>
                        <a:rPr lang="uk-UA" sz="600" kern="100">
                          <a:effectLst/>
                          <a:latin typeface="Times New Roman"/>
                          <a:ea typeface="Droid Sans Fallback"/>
                          <a:cs typeface="FreeSans"/>
                        </a:rPr>
                        <a:t>1. Поточний контроль:</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Усне опитування;</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Тестування;</a:t>
                      </a:r>
                      <a:endParaRPr lang="ru-RU" sz="700" kern="100">
                        <a:effectLst/>
                        <a:latin typeface="Liberation Serif"/>
                        <a:ea typeface="Droid Sans Fallback"/>
                        <a:cs typeface="FreeSans"/>
                      </a:endParaRPr>
                    </a:p>
                    <a:p>
                      <a:pPr>
                        <a:lnSpc>
                          <a:spcPct val="107000"/>
                        </a:lnSpc>
                        <a:spcAft>
                          <a:spcPts val="0"/>
                        </a:spcAft>
                      </a:pPr>
                      <a:r>
                        <a:rPr lang="uk-UA" sz="600" kern="100">
                          <a:effectLst/>
                          <a:latin typeface="Times New Roman"/>
                          <a:ea typeface="Droid Sans Fallback"/>
                          <a:cs typeface="FreeSans"/>
                        </a:rPr>
                        <a:t>- Виконання практичних завдань;</a:t>
                      </a:r>
                      <a:endParaRPr lang="ru-RU" sz="700" kern="100">
                        <a:effectLst/>
                        <a:latin typeface="Liberation Serif"/>
                        <a:ea typeface="Droid Sans Fallback"/>
                        <a:cs typeface="FreeSans"/>
                      </a:endParaRPr>
                    </a:p>
                    <a:p>
                      <a:pPr>
                        <a:lnSpc>
                          <a:spcPct val="107000"/>
                        </a:lnSpc>
                        <a:spcAft>
                          <a:spcPts val="0"/>
                        </a:spcAft>
                      </a:pPr>
                      <a:r>
                        <a:rPr lang="uk-UA" sz="600" kern="100">
                          <a:effectLst/>
                          <a:latin typeface="Times New Roman"/>
                          <a:ea typeface="Droid Sans Fallback"/>
                          <a:cs typeface="FreeSans"/>
                        </a:rPr>
                        <a:t>- Захист індивідуальних та колективних проектів;</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Написання рефератів та доповідей (ессе тощо).</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2. Рубіжний контроль:</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Тестування;</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Захист рефератів;</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Індивідуальні усні співбесіди.</a:t>
                      </a:r>
                      <a:endParaRPr lang="ru-RU" sz="700" kern="100">
                        <a:effectLst/>
                        <a:latin typeface="Liberation Serif"/>
                        <a:ea typeface="Droid Sans Fallback"/>
                        <a:cs typeface="FreeSans"/>
                      </a:endParaRPr>
                    </a:p>
                    <a:p>
                      <a:pPr>
                        <a:lnSpc>
                          <a:spcPct val="107000"/>
                        </a:lnSpc>
                        <a:spcAft>
                          <a:spcPts val="0"/>
                        </a:spcAft>
                      </a:pPr>
                      <a:r>
                        <a:rPr lang="uk-UA" sz="600" kern="100">
                          <a:effectLst/>
                          <a:latin typeface="Times New Roman"/>
                          <a:ea typeface="Droid Sans Fallback"/>
                          <a:cs typeface="FreeSans"/>
                        </a:rPr>
                        <a:t>3. Підсумковий контроль:</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Екзамен (усна або письмова форма);</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Тестування, усна співбесіда.</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96599">
                <a:tc>
                  <a:txBody>
                    <a:bodyPr/>
                    <a:lstStyle/>
                    <a:p>
                      <a:pPr indent="187325" algn="just">
                        <a:lnSpc>
                          <a:spcPct val="107000"/>
                        </a:lnSpc>
                        <a:spcAft>
                          <a:spcPts val="0"/>
                        </a:spcAft>
                      </a:pPr>
                      <a:r>
                        <a:rPr lang="uk-UA" sz="600" kern="100" dirty="0">
                          <a:effectLst/>
                          <a:latin typeface="Times New Roman"/>
                          <a:ea typeface="Droid Sans Fallback"/>
                          <a:cs typeface="FreeSans"/>
                        </a:rPr>
                        <a:t>СК 02</a:t>
                      </a:r>
                      <a:endParaRPr lang="ru-RU" sz="700" kern="100" dirty="0">
                        <a:effectLst/>
                        <a:latin typeface="Liberation Serif"/>
                        <a:ea typeface="Droid Sans Fallback"/>
                        <a:cs typeface="FreeSans"/>
                      </a:endParaRPr>
                    </a:p>
                    <a:p>
                      <a:pPr indent="187325" algn="just">
                        <a:lnSpc>
                          <a:spcPct val="107000"/>
                        </a:lnSpc>
                        <a:spcAft>
                          <a:spcPts val="0"/>
                        </a:spcAft>
                      </a:pPr>
                      <a:r>
                        <a:rPr lang="uk-UA" sz="600" kern="100" dirty="0">
                          <a:effectLst/>
                          <a:latin typeface="Times New Roman"/>
                          <a:ea typeface="Droid Sans Fallback"/>
                          <a:cs typeface="FreeSans"/>
                        </a:rPr>
                        <a:t>Здатність аналізувати результати діяльності організації, зіставляти їх з факторами впливу зовнішнього та внутрішнього середовища.</a:t>
                      </a:r>
                      <a:endParaRPr lang="ru-RU" sz="700" kern="100" dirty="0">
                        <a:effectLst/>
                        <a:latin typeface="Liberation Serif"/>
                        <a:ea typeface="Droid Sans Fallback"/>
                        <a:cs typeface="FreeSans"/>
                      </a:endParaRPr>
                    </a:p>
                    <a:p>
                      <a:pPr indent="187325" algn="just">
                        <a:lnSpc>
                          <a:spcPct val="107000"/>
                        </a:lnSpc>
                        <a:spcAft>
                          <a:spcPts val="0"/>
                        </a:spcAft>
                      </a:pPr>
                      <a:r>
                        <a:rPr lang="uk-UA" sz="600" kern="100" dirty="0">
                          <a:effectLst/>
                          <a:latin typeface="Times New Roman"/>
                          <a:ea typeface="Droid Sans Fallback"/>
                          <a:cs typeface="FreeSans"/>
                        </a:rPr>
                        <a:t>СК 07</a:t>
                      </a:r>
                      <a:endParaRPr lang="ru-RU" sz="700" kern="100" dirty="0">
                        <a:effectLst/>
                        <a:latin typeface="Liberation Serif"/>
                        <a:ea typeface="Droid Sans Fallback"/>
                        <a:cs typeface="FreeSans"/>
                      </a:endParaRPr>
                    </a:p>
                    <a:p>
                      <a:pPr indent="187325" algn="just">
                        <a:lnSpc>
                          <a:spcPct val="107000"/>
                        </a:lnSpc>
                        <a:spcAft>
                          <a:spcPts val="0"/>
                        </a:spcAft>
                      </a:pPr>
                      <a:r>
                        <a:rPr lang="uk-UA" sz="600" kern="100" dirty="0">
                          <a:effectLst/>
                          <a:latin typeface="Times New Roman"/>
                          <a:ea typeface="Droid Sans Fallback"/>
                          <a:cs typeface="FreeSans"/>
                        </a:rPr>
                        <a:t>Здатність обирати та використовувати сучасний інструментарій менеджменту.</a:t>
                      </a:r>
                      <a:endParaRPr lang="ru-RU" sz="700" kern="100" dirty="0">
                        <a:effectLst/>
                        <a:latin typeface="Liberation Serif"/>
                        <a:ea typeface="Droid Sans Fallback"/>
                        <a:cs typeface="FreeSans"/>
                      </a:endParaRPr>
                    </a:p>
                    <a:p>
                      <a:pPr indent="187325" algn="just">
                        <a:lnSpc>
                          <a:spcPct val="107000"/>
                        </a:lnSpc>
                        <a:spcAft>
                          <a:spcPts val="0"/>
                        </a:spcAft>
                      </a:pPr>
                      <a:r>
                        <a:rPr lang="uk-UA" sz="600" kern="100" dirty="0">
                          <a:effectLst/>
                          <a:latin typeface="Times New Roman"/>
                          <a:ea typeface="Droid Sans Fallback"/>
                          <a:cs typeface="FreeSans"/>
                        </a:rPr>
                        <a:t>СК 09</a:t>
                      </a:r>
                      <a:endParaRPr lang="ru-RU" sz="700" kern="100" dirty="0">
                        <a:effectLst/>
                        <a:latin typeface="Liberation Serif"/>
                        <a:ea typeface="Droid Sans Fallback"/>
                        <a:cs typeface="FreeSans"/>
                      </a:endParaRPr>
                    </a:p>
                    <a:p>
                      <a:pPr indent="187325" algn="just">
                        <a:lnSpc>
                          <a:spcPct val="107000"/>
                        </a:lnSpc>
                        <a:spcAft>
                          <a:spcPts val="0"/>
                        </a:spcAft>
                      </a:pPr>
                      <a:r>
                        <a:rPr lang="uk-UA" sz="600" kern="100" dirty="0">
                          <a:effectLst/>
                          <a:latin typeface="Times New Roman"/>
                          <a:ea typeface="Droid Sans Fallback"/>
                          <a:cs typeface="FreeSans"/>
                        </a:rPr>
                        <a:t>Здатність працювати в команді та налагоджувати міжособистісну взаємодію при вирішенні професійних завдань.</a:t>
                      </a:r>
                      <a:endParaRPr lang="ru-RU" sz="700" kern="100" dirty="0">
                        <a:effectLst/>
                        <a:latin typeface="Liberation Serif"/>
                        <a:ea typeface="Droid Sans Fallback"/>
                        <a:cs typeface="FreeSans"/>
                      </a:endParaRPr>
                    </a:p>
                    <a:p>
                      <a:pPr indent="187325" algn="just">
                        <a:lnSpc>
                          <a:spcPct val="107000"/>
                        </a:lnSpc>
                        <a:spcAft>
                          <a:spcPts val="0"/>
                        </a:spcAft>
                      </a:pPr>
                      <a:r>
                        <a:rPr lang="uk-UA" sz="600" kern="100" dirty="0">
                          <a:effectLst/>
                          <a:latin typeface="Times New Roman"/>
                          <a:ea typeface="Droid Sans Fallback"/>
                          <a:cs typeface="FreeSans"/>
                        </a:rPr>
                        <a:t>СК 12</a:t>
                      </a:r>
                      <a:endParaRPr lang="ru-RU" sz="700" kern="100" dirty="0">
                        <a:effectLst/>
                        <a:latin typeface="Liberation Serif"/>
                        <a:ea typeface="Droid Sans Fallback"/>
                        <a:cs typeface="FreeSans"/>
                      </a:endParaRPr>
                    </a:p>
                    <a:p>
                      <a:pPr indent="187325" algn="just">
                        <a:lnSpc>
                          <a:spcPct val="107000"/>
                        </a:lnSpc>
                        <a:spcAft>
                          <a:spcPts val="0"/>
                        </a:spcAft>
                      </a:pPr>
                      <a:r>
                        <a:rPr lang="uk-UA" sz="600" kern="100" dirty="0">
                          <a:effectLst/>
                          <a:latin typeface="Times New Roman"/>
                          <a:ea typeface="Droid Sans Fallback"/>
                          <a:cs typeface="FreeSans"/>
                        </a:rPr>
                        <a:t>Здатність аналізувати й структурувати проблеми організації, формувати обґрунтовані рішення.</a:t>
                      </a:r>
                      <a:endParaRPr lang="ru-RU" sz="700" kern="100" dirty="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vMerge="1">
                  <a:txBody>
                    <a:bodyPr/>
                    <a:lstStyle/>
                    <a:p>
                      <a:endParaRPr lang="ru-RU"/>
                    </a:p>
                  </a:txBody>
                  <a:tcPr/>
                </a:tc>
              </a:tr>
              <a:tr h="108553">
                <a:tc>
                  <a:txBody>
                    <a:bodyPr/>
                    <a:lstStyle/>
                    <a:p>
                      <a:pPr indent="187325" algn="just">
                        <a:lnSpc>
                          <a:spcPct val="107000"/>
                        </a:lnSpc>
                        <a:spcAft>
                          <a:spcPts val="0"/>
                        </a:spcAft>
                      </a:pPr>
                      <a:r>
                        <a:rPr lang="uk-UA" sz="600" kern="100">
                          <a:effectLst/>
                          <a:latin typeface="Times New Roman"/>
                          <a:ea typeface="Droid Sans Fallback"/>
                          <a:cs typeface="FreeSans"/>
                        </a:rPr>
                        <a:t>Програмні результати навчання</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just">
                        <a:lnSpc>
                          <a:spcPct val="107000"/>
                        </a:lnSpc>
                        <a:spcAft>
                          <a:spcPts val="0"/>
                        </a:spcAft>
                      </a:pPr>
                      <a:r>
                        <a:rPr lang="uk-UA" sz="600" kern="100">
                          <a:effectLst/>
                          <a:latin typeface="Times New Roman"/>
                          <a:ea typeface="Droid Sans Fallback"/>
                          <a:cs typeface="FreeSans"/>
                        </a:rPr>
                        <a:t> </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just">
                        <a:lnSpc>
                          <a:spcPct val="107000"/>
                        </a:lnSpc>
                        <a:spcAft>
                          <a:spcPts val="0"/>
                        </a:spcAft>
                      </a:pPr>
                      <a:r>
                        <a:rPr lang="uk-UA" sz="600" kern="100">
                          <a:effectLst/>
                          <a:latin typeface="Times New Roman"/>
                          <a:ea typeface="Droid Sans Fallback"/>
                          <a:cs typeface="FreeSans"/>
                        </a:rPr>
                        <a:t> </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01199">
                <a:tc>
                  <a:txBody>
                    <a:bodyPr/>
                    <a:lstStyle/>
                    <a:p>
                      <a:pPr indent="187325" algn="just">
                        <a:lnSpc>
                          <a:spcPct val="107000"/>
                        </a:lnSpc>
                        <a:spcAft>
                          <a:spcPts val="0"/>
                        </a:spcAft>
                      </a:pPr>
                      <a:r>
                        <a:rPr lang="uk-UA" sz="600" kern="100">
                          <a:effectLst/>
                          <a:latin typeface="Times New Roman"/>
                          <a:ea typeface="Droid Sans Fallback"/>
                          <a:cs typeface="FreeSans"/>
                        </a:rPr>
                        <a:t>ПРН 04</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Демонструвати навички виявлення проблем та обґрунтування управлінських рішень.</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ПРН 11</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Демонструвати навички аналізу ситуації та здійснення комунікації у різних сферах діяльності організації.</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ПРН 16</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Демонструвати навички самостійної роботи, гнучкого мислення, відкритості до нових знань, бути критичним і самокритичним.</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ПРН 17</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Виконувати дослідження індивідуально та/або в групі під керівництвом лідера.</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uk-UA" sz="600" kern="100">
                          <a:effectLst/>
                          <a:latin typeface="Times New Roman"/>
                          <a:ea typeface="Droid Sans Fallback"/>
                          <a:cs typeface="FreeSans"/>
                        </a:rPr>
                        <a:t>1. Інформаційно-лекційні методи: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Лекції з використанням мультимедійних засобів;</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Електронні лекції;</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Консультування.</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2.Проблемно-дослідницькі методи: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Аналіз проблемних ситуацій;</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Ділові ігри;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Case-study;</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Дослідницькі проекти.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3. Інтерактивні методи: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Дискусії;</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Круглі столи;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Мозковий штурм.</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4. Самостійні методи: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Вивчення рекомендованої літератури;</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Виконання практичних завдань;</a:t>
                      </a:r>
                      <a:endParaRPr lang="ru-RU" sz="700" kern="100">
                        <a:effectLst/>
                        <a:latin typeface="Liberation Serif"/>
                        <a:ea typeface="Droid Sans Fallback"/>
                        <a:cs typeface="FreeSans"/>
                      </a:endParaRPr>
                    </a:p>
                    <a:p>
                      <a:pPr algn="just">
                        <a:lnSpc>
                          <a:spcPct val="107000"/>
                        </a:lnSpc>
                        <a:spcAft>
                          <a:spcPts val="0"/>
                        </a:spcAft>
                      </a:pPr>
                      <a:r>
                        <a:rPr lang="uk-UA" sz="600" kern="100">
                          <a:effectLst/>
                          <a:latin typeface="Times New Roman"/>
                          <a:ea typeface="Droid Sans Fallback"/>
                          <a:cs typeface="FreeSans"/>
                        </a:rPr>
                        <a:t>- Підготовка рефератів та доповідей;</a:t>
                      </a:r>
                      <a:endParaRPr lang="ru-RU" sz="700" kern="100">
                        <a:effectLst/>
                        <a:latin typeface="Liberation Serif"/>
                        <a:ea typeface="Droid Sans Fallback"/>
                        <a:cs typeface="FreeSans"/>
                      </a:endParaRPr>
                    </a:p>
                    <a:p>
                      <a:pPr indent="187325" algn="just">
                        <a:lnSpc>
                          <a:spcPct val="107000"/>
                        </a:lnSpc>
                        <a:spcAft>
                          <a:spcPts val="0"/>
                        </a:spcAft>
                      </a:pPr>
                      <a:r>
                        <a:rPr lang="uk-UA" sz="600" kern="100">
                          <a:effectLst/>
                          <a:latin typeface="Times New Roman"/>
                          <a:ea typeface="Droid Sans Fallback"/>
                          <a:cs typeface="FreeSans"/>
                        </a:rPr>
                        <a:t>- Робота над індивідуальними та колективними проектами.</a:t>
                      </a:r>
                      <a:endParaRPr lang="ru-RU" sz="700" kern="10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uk-UA" sz="600" kern="100" dirty="0">
                          <a:effectLst/>
                          <a:latin typeface="Times New Roman"/>
                          <a:ea typeface="Droid Sans Fallback"/>
                          <a:cs typeface="FreeSans"/>
                        </a:rPr>
                        <a:t>1. Поточний контроль:</a:t>
                      </a:r>
                      <a:endParaRPr lang="ru-RU" sz="700" kern="100" dirty="0">
                        <a:effectLst/>
                        <a:latin typeface="Liberation Serif"/>
                        <a:ea typeface="Droid Sans Fallback"/>
                        <a:cs typeface="FreeSans"/>
                      </a:endParaRPr>
                    </a:p>
                    <a:p>
                      <a:pPr algn="just">
                        <a:lnSpc>
                          <a:spcPct val="107000"/>
                        </a:lnSpc>
                        <a:spcAft>
                          <a:spcPts val="0"/>
                        </a:spcAft>
                      </a:pPr>
                      <a:r>
                        <a:rPr lang="uk-UA" sz="600" kern="100" dirty="0">
                          <a:effectLst/>
                          <a:latin typeface="Times New Roman"/>
                          <a:ea typeface="Droid Sans Fallback"/>
                          <a:cs typeface="FreeSans"/>
                        </a:rPr>
                        <a:t>- Усне опитування;</a:t>
                      </a:r>
                      <a:endParaRPr lang="ru-RU" sz="700" kern="100" dirty="0">
                        <a:effectLst/>
                        <a:latin typeface="Liberation Serif"/>
                        <a:ea typeface="Droid Sans Fallback"/>
                        <a:cs typeface="FreeSans"/>
                      </a:endParaRPr>
                    </a:p>
                    <a:p>
                      <a:pPr algn="just">
                        <a:lnSpc>
                          <a:spcPct val="107000"/>
                        </a:lnSpc>
                        <a:spcAft>
                          <a:spcPts val="0"/>
                        </a:spcAft>
                      </a:pPr>
                      <a:r>
                        <a:rPr lang="uk-UA" sz="600" kern="100" dirty="0">
                          <a:effectLst/>
                          <a:latin typeface="Times New Roman"/>
                          <a:ea typeface="Droid Sans Fallback"/>
                          <a:cs typeface="FreeSans"/>
                        </a:rPr>
                        <a:t>- Тестування;</a:t>
                      </a:r>
                      <a:endParaRPr lang="ru-RU" sz="700" kern="100" dirty="0">
                        <a:effectLst/>
                        <a:latin typeface="Liberation Serif"/>
                        <a:ea typeface="Droid Sans Fallback"/>
                        <a:cs typeface="FreeSans"/>
                      </a:endParaRPr>
                    </a:p>
                    <a:p>
                      <a:pPr>
                        <a:lnSpc>
                          <a:spcPct val="107000"/>
                        </a:lnSpc>
                        <a:spcAft>
                          <a:spcPts val="0"/>
                        </a:spcAft>
                      </a:pPr>
                      <a:r>
                        <a:rPr lang="uk-UA" sz="600" kern="100" dirty="0">
                          <a:effectLst/>
                          <a:latin typeface="Times New Roman"/>
                          <a:ea typeface="Droid Sans Fallback"/>
                          <a:cs typeface="FreeSans"/>
                        </a:rPr>
                        <a:t>- Виконання практичних завдань;</a:t>
                      </a:r>
                      <a:endParaRPr lang="ru-RU" sz="700" kern="100" dirty="0">
                        <a:effectLst/>
                        <a:latin typeface="Liberation Serif"/>
                        <a:ea typeface="Droid Sans Fallback"/>
                        <a:cs typeface="FreeSans"/>
                      </a:endParaRPr>
                    </a:p>
                    <a:p>
                      <a:pPr>
                        <a:lnSpc>
                          <a:spcPct val="107000"/>
                        </a:lnSpc>
                        <a:spcAft>
                          <a:spcPts val="0"/>
                        </a:spcAft>
                      </a:pPr>
                      <a:r>
                        <a:rPr lang="uk-UA" sz="600" kern="100" dirty="0">
                          <a:effectLst/>
                          <a:latin typeface="Times New Roman"/>
                          <a:ea typeface="Droid Sans Fallback"/>
                          <a:cs typeface="FreeSans"/>
                        </a:rPr>
                        <a:t>- Захист індивідуальних та колективних проектів;</a:t>
                      </a:r>
                      <a:endParaRPr lang="ru-RU" sz="700" kern="100" dirty="0">
                        <a:effectLst/>
                        <a:latin typeface="Liberation Serif"/>
                        <a:ea typeface="Droid Sans Fallback"/>
                        <a:cs typeface="FreeSans"/>
                      </a:endParaRPr>
                    </a:p>
                    <a:p>
                      <a:pPr algn="just">
                        <a:lnSpc>
                          <a:spcPct val="107000"/>
                        </a:lnSpc>
                        <a:spcAft>
                          <a:spcPts val="0"/>
                        </a:spcAft>
                      </a:pPr>
                      <a:r>
                        <a:rPr lang="uk-UA" sz="600" kern="100" dirty="0">
                          <a:effectLst/>
                          <a:latin typeface="Times New Roman"/>
                          <a:ea typeface="Droid Sans Fallback"/>
                          <a:cs typeface="FreeSans"/>
                        </a:rPr>
                        <a:t>- Написання рефератів та доповідей (</a:t>
                      </a:r>
                      <a:r>
                        <a:rPr lang="uk-UA" sz="600" kern="100" dirty="0" err="1">
                          <a:effectLst/>
                          <a:latin typeface="Times New Roman"/>
                          <a:ea typeface="Droid Sans Fallback"/>
                          <a:cs typeface="FreeSans"/>
                        </a:rPr>
                        <a:t>ессе</a:t>
                      </a:r>
                      <a:r>
                        <a:rPr lang="uk-UA" sz="600" kern="100" dirty="0">
                          <a:effectLst/>
                          <a:latin typeface="Times New Roman"/>
                          <a:ea typeface="Droid Sans Fallback"/>
                          <a:cs typeface="FreeSans"/>
                        </a:rPr>
                        <a:t> тощо).</a:t>
                      </a:r>
                      <a:endParaRPr lang="ru-RU" sz="700" kern="100" dirty="0">
                        <a:effectLst/>
                        <a:latin typeface="Liberation Serif"/>
                        <a:ea typeface="Droid Sans Fallback"/>
                        <a:cs typeface="FreeSans"/>
                      </a:endParaRPr>
                    </a:p>
                    <a:p>
                      <a:pPr algn="just">
                        <a:lnSpc>
                          <a:spcPct val="107000"/>
                        </a:lnSpc>
                        <a:spcAft>
                          <a:spcPts val="0"/>
                        </a:spcAft>
                      </a:pPr>
                      <a:r>
                        <a:rPr lang="uk-UA" sz="600" kern="100" dirty="0">
                          <a:effectLst/>
                          <a:latin typeface="Times New Roman"/>
                          <a:ea typeface="Droid Sans Fallback"/>
                          <a:cs typeface="FreeSans"/>
                        </a:rPr>
                        <a:t>2. Рубіжний контроль:</a:t>
                      </a:r>
                      <a:endParaRPr lang="ru-RU" sz="700" kern="100" dirty="0">
                        <a:effectLst/>
                        <a:latin typeface="Liberation Serif"/>
                        <a:ea typeface="Droid Sans Fallback"/>
                        <a:cs typeface="FreeSans"/>
                      </a:endParaRPr>
                    </a:p>
                    <a:p>
                      <a:pPr algn="just">
                        <a:lnSpc>
                          <a:spcPct val="107000"/>
                        </a:lnSpc>
                        <a:spcAft>
                          <a:spcPts val="0"/>
                        </a:spcAft>
                      </a:pPr>
                      <a:r>
                        <a:rPr lang="uk-UA" sz="600" kern="100" dirty="0">
                          <a:effectLst/>
                          <a:latin typeface="Times New Roman"/>
                          <a:ea typeface="Droid Sans Fallback"/>
                          <a:cs typeface="FreeSans"/>
                        </a:rPr>
                        <a:t>- Тестування;</a:t>
                      </a:r>
                      <a:endParaRPr lang="ru-RU" sz="700" kern="100" dirty="0">
                        <a:effectLst/>
                        <a:latin typeface="Liberation Serif"/>
                        <a:ea typeface="Droid Sans Fallback"/>
                        <a:cs typeface="FreeSans"/>
                      </a:endParaRPr>
                    </a:p>
                    <a:p>
                      <a:pPr algn="just">
                        <a:lnSpc>
                          <a:spcPct val="107000"/>
                        </a:lnSpc>
                        <a:spcAft>
                          <a:spcPts val="0"/>
                        </a:spcAft>
                      </a:pPr>
                      <a:r>
                        <a:rPr lang="uk-UA" sz="600" kern="100" dirty="0">
                          <a:effectLst/>
                          <a:latin typeface="Times New Roman"/>
                          <a:ea typeface="Droid Sans Fallback"/>
                          <a:cs typeface="FreeSans"/>
                        </a:rPr>
                        <a:t>- Захист рефератів;</a:t>
                      </a:r>
                      <a:endParaRPr lang="ru-RU" sz="700" kern="100" dirty="0">
                        <a:effectLst/>
                        <a:latin typeface="Liberation Serif"/>
                        <a:ea typeface="Droid Sans Fallback"/>
                        <a:cs typeface="FreeSans"/>
                      </a:endParaRPr>
                    </a:p>
                    <a:p>
                      <a:pPr algn="just">
                        <a:lnSpc>
                          <a:spcPct val="107000"/>
                        </a:lnSpc>
                        <a:spcAft>
                          <a:spcPts val="0"/>
                        </a:spcAft>
                      </a:pPr>
                      <a:r>
                        <a:rPr lang="uk-UA" sz="600" kern="100" dirty="0">
                          <a:effectLst/>
                          <a:latin typeface="Times New Roman"/>
                          <a:ea typeface="Droid Sans Fallback"/>
                          <a:cs typeface="FreeSans"/>
                        </a:rPr>
                        <a:t>- Індивідуальні усні співбесіди.</a:t>
                      </a:r>
                      <a:endParaRPr lang="ru-RU" sz="700" kern="100" dirty="0">
                        <a:effectLst/>
                        <a:latin typeface="Liberation Serif"/>
                        <a:ea typeface="Droid Sans Fallback"/>
                        <a:cs typeface="FreeSans"/>
                      </a:endParaRPr>
                    </a:p>
                    <a:p>
                      <a:pPr>
                        <a:lnSpc>
                          <a:spcPct val="107000"/>
                        </a:lnSpc>
                        <a:spcAft>
                          <a:spcPts val="0"/>
                        </a:spcAft>
                      </a:pPr>
                      <a:r>
                        <a:rPr lang="uk-UA" sz="600" kern="100" dirty="0">
                          <a:effectLst/>
                          <a:latin typeface="Times New Roman"/>
                          <a:ea typeface="Droid Sans Fallback"/>
                          <a:cs typeface="FreeSans"/>
                        </a:rPr>
                        <a:t>3. Підсумковий контроль:</a:t>
                      </a:r>
                      <a:endParaRPr lang="ru-RU" sz="700" kern="100" dirty="0">
                        <a:effectLst/>
                        <a:latin typeface="Liberation Serif"/>
                        <a:ea typeface="Droid Sans Fallback"/>
                        <a:cs typeface="FreeSans"/>
                      </a:endParaRPr>
                    </a:p>
                    <a:p>
                      <a:pPr algn="just">
                        <a:lnSpc>
                          <a:spcPct val="107000"/>
                        </a:lnSpc>
                        <a:spcAft>
                          <a:spcPts val="0"/>
                        </a:spcAft>
                      </a:pPr>
                      <a:r>
                        <a:rPr lang="uk-UA" sz="600" kern="100" dirty="0">
                          <a:effectLst/>
                          <a:latin typeface="Times New Roman"/>
                          <a:ea typeface="Droid Sans Fallback"/>
                          <a:cs typeface="FreeSans"/>
                        </a:rPr>
                        <a:t>- Екзамен (усна або письмова форма);</a:t>
                      </a:r>
                      <a:endParaRPr lang="ru-RU" sz="700" kern="100" dirty="0">
                        <a:effectLst/>
                        <a:latin typeface="Liberation Serif"/>
                        <a:ea typeface="Droid Sans Fallback"/>
                        <a:cs typeface="FreeSans"/>
                      </a:endParaRPr>
                    </a:p>
                    <a:p>
                      <a:pPr indent="7620" algn="just">
                        <a:lnSpc>
                          <a:spcPct val="107000"/>
                        </a:lnSpc>
                        <a:spcAft>
                          <a:spcPts val="0"/>
                        </a:spcAft>
                      </a:pPr>
                      <a:r>
                        <a:rPr lang="uk-UA" sz="600" kern="100" dirty="0">
                          <a:effectLst/>
                          <a:latin typeface="Times New Roman"/>
                          <a:ea typeface="Droid Sans Fallback"/>
                          <a:cs typeface="FreeSans"/>
                        </a:rPr>
                        <a:t>- Тестування, усна співбесіда.</a:t>
                      </a:r>
                      <a:endParaRPr lang="ru-RU" sz="700" kern="100" dirty="0">
                        <a:effectLst/>
                        <a:latin typeface="Liberation Serif"/>
                        <a:ea typeface="Droid Sans Fallback"/>
                        <a:cs typeface="FreeSans"/>
                      </a:endParaRPr>
                    </a:p>
                  </a:txBody>
                  <a:tcPr marL="39655" marR="39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440902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6048672"/>
          </a:xfrm>
        </p:spPr>
        <p:txBody>
          <a:bodyPr>
            <a:normAutofit fontScale="62500" lnSpcReduction="20000"/>
          </a:bodyPr>
          <a:lstStyle/>
          <a:p>
            <a:pPr marL="0" indent="0" algn="ctr">
              <a:buNone/>
            </a:pPr>
            <a:r>
              <a:rPr lang="uk-UA" sz="4200" b="1" dirty="0"/>
              <a:t>Програма навчальної дисципліни</a:t>
            </a:r>
          </a:p>
          <a:p>
            <a:pPr marL="0" indent="0">
              <a:buNone/>
            </a:pPr>
            <a:endParaRPr lang="uk-UA" sz="2100" b="1" dirty="0"/>
          </a:p>
          <a:p>
            <a:pPr marL="0" indent="0" algn="ctr">
              <a:buNone/>
            </a:pPr>
            <a:r>
              <a:rPr lang="uk-UA" sz="2100" b="1" dirty="0"/>
              <a:t>Змістовий модуль 1. Фінансова криза на підприємстві. Адаптивний менеджмент (антикризове фінансове управління) на підприємстві</a:t>
            </a:r>
          </a:p>
          <a:p>
            <a:pPr marL="0" indent="0" algn="ctr">
              <a:buNone/>
            </a:pPr>
            <a:endParaRPr lang="uk-UA" sz="2100" b="1" dirty="0"/>
          </a:p>
          <a:p>
            <a:pPr marL="0" indent="0" algn="ctr">
              <a:buNone/>
            </a:pPr>
            <a:r>
              <a:rPr lang="uk-UA" sz="2100" b="1" dirty="0"/>
              <a:t>Тема 1. Фінансова криза на підприємстві</a:t>
            </a:r>
          </a:p>
          <a:p>
            <a:pPr marL="0" indent="0" algn="ctr">
              <a:buNone/>
            </a:pPr>
            <a:r>
              <a:rPr lang="uk-UA" sz="2100" b="1" dirty="0"/>
              <a:t>Взаємовідносини криз у суспільстві. Економічні кризи. Сутність фінансової кризи на підприємстві. Сутність терміну «криза». Класифікація криз. Сутність терміну «економічна криза». Класифікація економічних криз. Сутність та місце економічної і фінансових криз на підприємстві у сукупності економічних криз. </a:t>
            </a:r>
          </a:p>
          <a:p>
            <a:pPr marL="0" indent="0" algn="ctr">
              <a:buNone/>
            </a:pPr>
            <a:r>
              <a:rPr lang="uk-UA" sz="2100" b="1" dirty="0"/>
              <a:t>Етапи розвитку та види фінансової кризи на підприємстві. Етапи розвитку фінансової кризи на підприємстві. Класифікація видів фінансових криз підприємства, характеристика та причини виникнення.</a:t>
            </a:r>
          </a:p>
          <a:p>
            <a:pPr marL="0" indent="0" algn="ctr">
              <a:buNone/>
            </a:pPr>
            <a:r>
              <a:rPr lang="uk-UA" sz="2100" b="1" dirty="0"/>
              <a:t>Характеристика параметрів фінансової кризи на підприємстві. Параметри, що характеризують фінансову кризу на підприємстві. Зовнішні та внутрішні фактори, що викликають фінансові кризи на підприємстві. Фази розвитку фінансової кризи на підприємстві та ознаки кожної фази.</a:t>
            </a:r>
          </a:p>
          <a:p>
            <a:pPr marL="0" indent="0" algn="ctr">
              <a:buNone/>
            </a:pPr>
            <a:endParaRPr lang="uk-UA" sz="2100" b="1" dirty="0"/>
          </a:p>
          <a:p>
            <a:pPr marL="0" indent="0" algn="ctr">
              <a:buNone/>
            </a:pPr>
            <a:r>
              <a:rPr lang="uk-UA" sz="2100" b="1" dirty="0"/>
              <a:t>Тема 2. Адаптивний менеджмент (антикризове фінансове управління) на підприємстві</a:t>
            </a:r>
          </a:p>
          <a:p>
            <a:pPr marL="0" indent="0" algn="ctr">
              <a:buNone/>
            </a:pPr>
            <a:r>
              <a:rPr lang="uk-UA" sz="2100" b="1" dirty="0"/>
              <a:t>Сутність адаптивного менеджменту (антикризового фінансового управління) на підприємстві. Аспекти розгляду адаптивного менеджменту (антикризового фінансового управління) на підприємстві. Визначення терміну «адаптивний менеджмент (антикризове фінансове управління)».</a:t>
            </a:r>
          </a:p>
          <a:p>
            <a:pPr marL="0" indent="0" algn="ctr">
              <a:buNone/>
            </a:pPr>
            <a:r>
              <a:rPr lang="uk-UA" sz="2100" b="1" dirty="0"/>
              <a:t>Цілі, задачі, принципи та основні функції адаптивного менеджменту (антикризового фінансового управління). Основні цілі адаптивного менеджменту (антикризового фінансового управління) на підприємстві. Задачі адаптивного менеджменту (антикризового фінансового управління) на підприємстві. Принципи адаптивного менеджменту (антикризового фінансового управління) на підприємстві. Функції адаптивного менеджменту (антикризового фінансового управління) на підприємстві.</a:t>
            </a:r>
          </a:p>
          <a:p>
            <a:pPr marL="0" indent="0" algn="ctr">
              <a:buNone/>
            </a:pPr>
            <a:r>
              <a:rPr lang="uk-UA" sz="2100" b="1" dirty="0"/>
              <a:t>Об’єкти та суб’єкти адаптивного менеджменту (антикризового фінансового управління) на підприємстві. Об'єкти адаптивного менеджменту (антикризового фінансового управління) на підприємстві. Суб'єкти адаптивного менеджменту (антикризового фінансового управління) на підприємстві. Антикризова робоча група (АРГ). Алгоритм розробки плану дій антикризової робочої групи. Регламент роботи антикризової робочої групи.</a:t>
            </a:r>
          </a:p>
          <a:p>
            <a:pPr marL="0" indent="0" algn="ctr">
              <a:buNone/>
            </a:pPr>
            <a:endParaRPr lang="uk-UA" sz="2100" b="1" dirty="0"/>
          </a:p>
          <a:p>
            <a:endParaRPr lang="ru-RU" dirty="0"/>
          </a:p>
        </p:txBody>
      </p:sp>
    </p:spTree>
    <p:extLst>
      <p:ext uri="{BB962C8B-B14F-4D97-AF65-F5344CB8AC3E}">
        <p14:creationId xmlns:p14="http://schemas.microsoft.com/office/powerpoint/2010/main" val="3457822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640960" cy="6336704"/>
          </a:xfrm>
        </p:spPr>
        <p:txBody>
          <a:bodyPr>
            <a:normAutofit fontScale="77500" lnSpcReduction="20000"/>
          </a:bodyPr>
          <a:lstStyle/>
          <a:p>
            <a:pPr marL="0" indent="0" algn="ctr">
              <a:buNone/>
            </a:pPr>
            <a:r>
              <a:rPr lang="uk-UA" sz="2100" b="1" dirty="0"/>
              <a:t>Змістовий модуль 2. Визначення глибини фінансової кризи на підприємстві. Визначення причин фінансової кризи на підприємстві на основі фінансового аналізу.</a:t>
            </a:r>
          </a:p>
          <a:p>
            <a:pPr marL="0" indent="0" algn="ctr">
              <a:buNone/>
            </a:pPr>
            <a:endParaRPr lang="uk-UA" sz="2100" b="1" dirty="0"/>
          </a:p>
          <a:p>
            <a:pPr marL="0" indent="0" algn="ctr">
              <a:buNone/>
            </a:pPr>
            <a:endParaRPr lang="uk-UA" sz="2100" b="1" dirty="0"/>
          </a:p>
          <a:p>
            <a:pPr marL="0" indent="0" algn="ctr">
              <a:buNone/>
            </a:pPr>
            <a:r>
              <a:rPr lang="uk-UA" sz="2100" b="1" dirty="0"/>
              <a:t>Тема 3. Визначення глибини фінансової кризи на підприємстві</a:t>
            </a:r>
          </a:p>
          <a:p>
            <a:pPr marL="0" indent="0" algn="ctr">
              <a:buNone/>
            </a:pPr>
            <a:r>
              <a:rPr lang="uk-UA" sz="2100" b="1" dirty="0"/>
              <a:t>Якісна оцінка управління підприємством. Блоки оцінки глибини та причин фінансових криз на підприємствах та їх складові. Сутність та особливості проведення </a:t>
            </a:r>
            <a:r>
              <a:rPr lang="uk-UA" sz="2100" b="1" dirty="0" err="1"/>
              <a:t>бенчмаркінгу</a:t>
            </a:r>
            <a:r>
              <a:rPr lang="uk-UA" sz="2100" b="1" dirty="0"/>
              <a:t>. Основна мета </a:t>
            </a:r>
            <a:r>
              <a:rPr lang="uk-UA" sz="2100" b="1" dirty="0" err="1"/>
              <a:t>бенчмаркінгу</a:t>
            </a:r>
            <a:r>
              <a:rPr lang="uk-UA" sz="2100" b="1" dirty="0"/>
              <a:t>. Види </a:t>
            </a:r>
            <a:r>
              <a:rPr lang="uk-UA" sz="2100" b="1" dirty="0" err="1"/>
              <a:t>бенчмаркінгу</a:t>
            </a:r>
            <a:r>
              <a:rPr lang="uk-UA" sz="2100" b="1" dirty="0"/>
              <a:t> та їх характеристика. Сутність та особливості проведення </a:t>
            </a:r>
            <a:r>
              <a:rPr lang="en-US" sz="2100" b="1" dirty="0"/>
              <a:t>SW</a:t>
            </a:r>
            <a:r>
              <a:rPr lang="uk-UA" sz="2100" b="1" dirty="0"/>
              <a:t>ОТ – аналізу. Методика проведення </a:t>
            </a:r>
            <a:r>
              <a:rPr lang="en-US" sz="2100" b="1" dirty="0"/>
              <a:t>SW</a:t>
            </a:r>
            <a:r>
              <a:rPr lang="uk-UA" sz="2100" b="1" dirty="0"/>
              <a:t>ОТ – аналізу. Вимоги до проведення </a:t>
            </a:r>
            <a:r>
              <a:rPr lang="en-US" sz="2100" b="1" dirty="0"/>
              <a:t>SW</a:t>
            </a:r>
            <a:r>
              <a:rPr lang="uk-UA" sz="2100" b="1" dirty="0"/>
              <a:t>ОТ - аналізу, що дозволяють уникнути поквапних висновків і помилок. Сутність та особливості проведення зваженої рейтингової оцінки підприємства. Методика проведення зваженої рейтингової оцінки підприємства.</a:t>
            </a:r>
          </a:p>
          <a:p>
            <a:pPr marL="0" indent="0" algn="ctr">
              <a:buNone/>
            </a:pPr>
            <a:r>
              <a:rPr lang="uk-UA" sz="2100" b="1" dirty="0"/>
              <a:t>Кількісна оцінка управління підприємством. Сутність фінансового аналізу. Методи фінансового аналізу та їх характеристика. Складові методики фінансового аналізу підприємства.</a:t>
            </a:r>
          </a:p>
          <a:p>
            <a:pPr marL="0" indent="0" algn="ctr">
              <a:buNone/>
            </a:pPr>
            <a:endParaRPr lang="uk-UA" sz="2100" b="1" dirty="0"/>
          </a:p>
          <a:p>
            <a:pPr marL="0" indent="0" algn="ctr">
              <a:buNone/>
            </a:pPr>
            <a:r>
              <a:rPr lang="uk-UA" sz="2100" b="1" dirty="0"/>
              <a:t>Тема 4. Визначення причин фінансової кризи на підприємстві на основі фінансового аналізу</a:t>
            </a:r>
          </a:p>
          <a:p>
            <a:pPr marL="0" indent="0" algn="ctr">
              <a:buNone/>
            </a:pPr>
            <a:r>
              <a:rPr lang="uk-UA" sz="2100" b="1" dirty="0"/>
              <a:t>Аналіз майна підприємства. Сутність терміну «активи підприємства». Методика аналізу активів підприємства. Горизонтальний аналіз активів підприємства. Вертикальний аналіз активів підприємства. Коефіцієнти аналізу використання основних фондів підприємства.</a:t>
            </a:r>
          </a:p>
          <a:p>
            <a:pPr marL="0" indent="0" algn="ctr">
              <a:buNone/>
            </a:pPr>
            <a:r>
              <a:rPr lang="uk-UA" sz="2100" b="1" dirty="0"/>
              <a:t>Аналіз джерел формування капіталу підприємств. Сутність терміну «пасиви підприємства». Методика аналізу пасивів підприємства. Горизонтальний аналіз пасивів підприємства. Вертикальний аналіз пасивів підприємства.</a:t>
            </a:r>
          </a:p>
          <a:p>
            <a:pPr marL="0" indent="0" algn="ctr">
              <a:buNone/>
            </a:pPr>
            <a:r>
              <a:rPr lang="uk-UA" sz="2100" b="1" dirty="0"/>
              <a:t>Аналіз ліквідності підприємств. Сутність терміну «ліквідність підприємства». Методика аналізу ліквідності підприємства. Аналіз ліквідності балансу. Коефіцієнти аналізу ліквідності підприємства.</a:t>
            </a:r>
          </a:p>
          <a:p>
            <a:pPr marL="0" indent="0" algn="ctr">
              <a:buNone/>
            </a:pPr>
            <a:r>
              <a:rPr lang="uk-UA" sz="2100" b="1" dirty="0"/>
              <a:t>Аналіз фінансової стійкості підприємств. Сутність терміну «фінансова стійкість підприємства». Методика аналізу фінансової стійкості підприємства. Трьохкомпонентна модель аналізу фінансової стійкості підприємства. Коефіцієнти аналізу фінансової стійкості підприємства.</a:t>
            </a:r>
            <a:endParaRPr lang="uk-UA" sz="2100" b="1" dirty="0"/>
          </a:p>
        </p:txBody>
      </p:sp>
    </p:spTree>
    <p:extLst>
      <p:ext uri="{BB962C8B-B14F-4D97-AF65-F5344CB8AC3E}">
        <p14:creationId xmlns:p14="http://schemas.microsoft.com/office/powerpoint/2010/main" val="372011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16632"/>
            <a:ext cx="8640960" cy="6552728"/>
          </a:xfrm>
        </p:spPr>
        <p:txBody>
          <a:bodyPr>
            <a:normAutofit fontScale="70000" lnSpcReduction="20000"/>
          </a:bodyPr>
          <a:lstStyle/>
          <a:p>
            <a:pPr marL="0" indent="0" algn="ctr">
              <a:buNone/>
            </a:pPr>
            <a:r>
              <a:rPr lang="uk-UA" sz="2100" b="1" dirty="0"/>
              <a:t>Змістовий модуль 3. Визначення причин фінансової кризи на підприємстві на основі аналізу ділової активності, прибутковості та рентабельності. Оцінка ймовірності банкрутства підприємства як складова адаптивного менеджменту (антикризового фінансового управління)</a:t>
            </a:r>
          </a:p>
          <a:p>
            <a:pPr marL="0" indent="0" algn="ctr">
              <a:buNone/>
            </a:pPr>
            <a:endParaRPr lang="uk-UA" sz="2100" b="1" dirty="0"/>
          </a:p>
          <a:p>
            <a:pPr marL="0" indent="0" algn="ctr">
              <a:buNone/>
            </a:pPr>
            <a:r>
              <a:rPr lang="uk-UA" sz="2100" b="1" dirty="0"/>
              <a:t>Тема 5. Визначення причин фінансової кризи на підприємстві на основі аналізу ділової активності, прибутковості та рентабельності</a:t>
            </a:r>
          </a:p>
          <a:p>
            <a:pPr marL="0" indent="0" algn="ctr">
              <a:buNone/>
            </a:pPr>
            <a:r>
              <a:rPr lang="uk-UA" sz="2100" b="1" dirty="0"/>
              <a:t>Аналіз ділової активності підприємств. Сутність терміну «ділова активність підприємства». Методика аналізу ділової активності підприємства. «Золоте правило економіки» підприємства та його розрахунок. Коефіцієнти аналізу ділової активності підприємства.</a:t>
            </a:r>
          </a:p>
          <a:p>
            <a:pPr marL="0" indent="0" algn="ctr">
              <a:buNone/>
            </a:pPr>
            <a:r>
              <a:rPr lang="uk-UA" sz="2100" b="1" dirty="0"/>
              <a:t>Сутність та теоретична характеристика фінансових результатів та рентабельності суб’єкта господарювання. Сутність терміну «фінансові результати діяльності підприємства». Сутність термінів та методика розрахунку: «валовий прибуток (збиток)»; «фінансовий результат від операційної діяльності (прибуток, збиток)»; «фінансовий результат до оподаткування (прибуток, збиток)»; «чистий фінансовий результат (прибуток, збиток)». Сутність терміну «рентабельність».</a:t>
            </a:r>
          </a:p>
          <a:p>
            <a:pPr marL="0" indent="0" algn="ctr">
              <a:buNone/>
            </a:pPr>
            <a:r>
              <a:rPr lang="uk-UA" sz="2100" b="1" dirty="0"/>
              <a:t>Методика аналізу фінансових результатів підприємства. Горизонтальний та вертикальний аналіз доходів і витрат, у тому числі операційних витрат та сукупних доходів і витрат підприємства. Горизонтальний та вертикальний аналіз Звіту про фінансові результати (про сукупний доход).</a:t>
            </a:r>
          </a:p>
          <a:p>
            <a:pPr marL="0" indent="0" algn="ctr">
              <a:buNone/>
            </a:pPr>
            <a:r>
              <a:rPr lang="uk-UA" sz="2100" b="1" dirty="0"/>
              <a:t>Сутність та теоретична характеристика аналізу рентабельності підприємства. Аналіз доходних показників рентабельності. Аналіз витратних показників рентабельності. Аналіз ресурсних показників рентабельності.</a:t>
            </a:r>
          </a:p>
          <a:p>
            <a:pPr marL="0" indent="0" algn="ctr">
              <a:buNone/>
            </a:pPr>
            <a:endParaRPr lang="uk-UA" sz="2100" b="1" dirty="0"/>
          </a:p>
          <a:p>
            <a:pPr marL="0" indent="0" algn="ctr">
              <a:buNone/>
            </a:pPr>
            <a:r>
              <a:rPr lang="uk-UA" sz="2100" b="1" dirty="0"/>
              <a:t>Тема 6. Оцінка ймовірності банкрутства підприємства як складова адаптивного менеджменту (антикризового фінансового управління)</a:t>
            </a:r>
          </a:p>
          <a:p>
            <a:pPr marL="0" indent="0" algn="ctr">
              <a:buNone/>
            </a:pPr>
            <a:r>
              <a:rPr lang="uk-UA" sz="2100" b="1" dirty="0"/>
              <a:t>Кількісні моделі оцінки ймовірності банкрутства підприємства. Історія появи та розвитку оцінки ймовірності банкрутства підприємства. Підходи до моделювання ймовірності банкрутства підприємств. </a:t>
            </a:r>
            <a:r>
              <a:rPr lang="uk-UA" sz="2100" b="1" dirty="0" err="1"/>
              <a:t>Двофакторна</a:t>
            </a:r>
            <a:r>
              <a:rPr lang="uk-UA" sz="2100" b="1" dirty="0"/>
              <a:t>, </a:t>
            </a:r>
            <a:r>
              <a:rPr lang="uk-UA" sz="2100" b="1" dirty="0" err="1"/>
              <a:t>п’ятифакторна</a:t>
            </a:r>
            <a:r>
              <a:rPr lang="uk-UA" sz="2100" b="1" dirty="0"/>
              <a:t>, </a:t>
            </a:r>
            <a:r>
              <a:rPr lang="uk-UA" sz="2100" b="1" dirty="0" err="1"/>
              <a:t>п’ятифакторна</a:t>
            </a:r>
            <a:r>
              <a:rPr lang="uk-UA" sz="2100" b="1" dirty="0"/>
              <a:t> модифікована моделі оцінки ймовірності банкрутства </a:t>
            </a:r>
            <a:r>
              <a:rPr lang="uk-UA" sz="2100" b="1" dirty="0" err="1"/>
              <a:t>Альтмана</a:t>
            </a:r>
            <a:r>
              <a:rPr lang="uk-UA" sz="2100" b="1" dirty="0"/>
              <a:t>. Моделі оцінки ймовірності банкрутства </a:t>
            </a:r>
            <a:r>
              <a:rPr lang="uk-UA" sz="2100" b="1" dirty="0" err="1"/>
              <a:t>Таффлера</a:t>
            </a:r>
            <a:r>
              <a:rPr lang="uk-UA" sz="2100" b="1" dirty="0"/>
              <a:t>, </a:t>
            </a:r>
            <a:r>
              <a:rPr lang="uk-UA" sz="2100" b="1" dirty="0" err="1"/>
              <a:t>Фулмера</a:t>
            </a:r>
            <a:r>
              <a:rPr lang="uk-UA" sz="2100" b="1" dirty="0"/>
              <a:t>, </a:t>
            </a:r>
            <a:r>
              <a:rPr lang="uk-UA" sz="2100" b="1" dirty="0" err="1"/>
              <a:t>Спрингейта</a:t>
            </a:r>
            <a:r>
              <a:rPr lang="uk-UA" sz="2100" b="1" dirty="0"/>
              <a:t>, </a:t>
            </a:r>
            <a:r>
              <a:rPr lang="uk-UA" sz="2100" b="1" dirty="0" err="1"/>
              <a:t>Конана</a:t>
            </a:r>
            <a:r>
              <a:rPr lang="uk-UA" sz="2100" b="1" dirty="0"/>
              <a:t> та </a:t>
            </a:r>
            <a:r>
              <a:rPr lang="uk-UA" sz="2100" b="1" dirty="0" err="1"/>
              <a:t>Голдера</a:t>
            </a:r>
            <a:r>
              <a:rPr lang="uk-UA" sz="2100" b="1" dirty="0"/>
              <a:t>, Лісу, </a:t>
            </a:r>
            <a:r>
              <a:rPr lang="uk-UA" sz="2100" b="1" dirty="0" err="1"/>
              <a:t>Лего</a:t>
            </a:r>
            <a:r>
              <a:rPr lang="uk-UA" sz="2100" b="1" dirty="0"/>
              <a:t>. Моделі оцінки ймовірності банкрутства державних інститутів України.</a:t>
            </a:r>
          </a:p>
          <a:p>
            <a:pPr marL="0" indent="0" algn="ctr">
              <a:buNone/>
            </a:pPr>
            <a:r>
              <a:rPr lang="uk-UA" sz="2100" b="1" dirty="0"/>
              <a:t>Якісні моделі оцінки ймовірності банкрутства підприємства. Методики оцінки ймовірності банкрутства підприємства компанії </a:t>
            </a:r>
            <a:r>
              <a:rPr lang="en-US" sz="2100" b="1" dirty="0"/>
              <a:t>ERNST&amp;WHINNEY, </a:t>
            </a:r>
            <a:r>
              <a:rPr lang="uk-UA" sz="2100" b="1" dirty="0"/>
              <a:t>метод </a:t>
            </a:r>
            <a:r>
              <a:rPr lang="uk-UA" sz="2100" b="1" dirty="0" err="1"/>
              <a:t>Аргенті</a:t>
            </a:r>
            <a:r>
              <a:rPr lang="uk-UA" sz="2100" b="1" dirty="0"/>
              <a:t> (А-рахунок), метод </a:t>
            </a:r>
            <a:r>
              <a:rPr lang="uk-UA" sz="2100" b="1" dirty="0" err="1"/>
              <a:t>Скоуна</a:t>
            </a:r>
            <a:r>
              <a:rPr lang="uk-UA" sz="2100" b="1" dirty="0"/>
              <a:t>, методика Ковальова.</a:t>
            </a:r>
          </a:p>
          <a:p>
            <a:pPr marL="0" indent="0" algn="ctr">
              <a:buNone/>
            </a:pPr>
            <a:endParaRPr lang="uk-UA" sz="2100" b="1" dirty="0"/>
          </a:p>
          <a:p>
            <a:pPr marL="0" indent="0" algn="ctr">
              <a:buNone/>
            </a:pPr>
            <a:endParaRPr lang="uk-UA" sz="2100" b="1" dirty="0"/>
          </a:p>
        </p:txBody>
      </p:sp>
    </p:spTree>
    <p:extLst>
      <p:ext uri="{BB962C8B-B14F-4D97-AF65-F5344CB8AC3E}">
        <p14:creationId xmlns:p14="http://schemas.microsoft.com/office/powerpoint/2010/main" val="45042685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3284</Words>
  <Application>Microsoft Office PowerPoint</Application>
  <PresentationFormat>Экран (4:3)</PresentationFormat>
  <Paragraphs>221</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Навчальна дисципліна «АДАПТИВНИЙ МЕНЕДЖМЕНТ»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17</cp:revision>
  <dcterms:created xsi:type="dcterms:W3CDTF">2020-08-26T06:53:27Z</dcterms:created>
  <dcterms:modified xsi:type="dcterms:W3CDTF">2025-11-11T07:38:19Z</dcterms:modified>
</cp:coreProperties>
</file>