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7" r:id="rId5"/>
    <p:sldId id="263" r:id="rId6"/>
    <p:sldId id="264" r:id="rId7"/>
    <p:sldId id="265" r:id="rId8"/>
    <p:sldId id="266" r:id="rId9"/>
    <p:sldId id="258" r:id="rId10"/>
    <p:sldId id="268" r:id="rId11"/>
    <p:sldId id="269" r:id="rId12"/>
    <p:sldId id="270" r:id="rId13"/>
    <p:sldId id="271" r:id="rId14"/>
    <p:sldId id="259" r:id="rId15"/>
    <p:sldId id="272" r:id="rId16"/>
    <p:sldId id="273" r:id="rId17"/>
    <p:sldId id="260" r:id="rId18"/>
    <p:sldId id="280" r:id="rId19"/>
    <p:sldId id="281" r:id="rId20"/>
    <p:sldId id="282" r:id="rId21"/>
    <p:sldId id="283" r:id="rId22"/>
    <p:sldId id="284" r:id="rId23"/>
    <p:sldId id="261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BF19F3-63A5-45E8-86CC-B23458BAC828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B141F5-092C-46D1-A9B2-876868CE2108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3011760"/>
          </a:xfrm>
        </p:spPr>
        <p:txBody>
          <a:bodyPr>
            <a:normAutofit/>
          </a:bodyPr>
          <a:lstStyle/>
          <a:p>
            <a:r>
              <a:rPr lang="uk-UA" sz="6000" dirty="0"/>
              <a:t>Основи техніки саморегуляції педагога </a:t>
            </a:r>
            <a:endParaRPr lang="ru-RU" sz="6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84984"/>
            <a:ext cx="3280767" cy="328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861048"/>
            <a:ext cx="3318654" cy="27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4800" dirty="0" err="1">
                <a:latin typeface="Garamond" pitchFamily="18" charset="0"/>
              </a:rPr>
              <a:t>фізичний</a:t>
            </a:r>
            <a:r>
              <a:rPr lang="ru-RU" sz="4800" dirty="0">
                <a:latin typeface="Garamond" pitchFamily="18" charset="0"/>
              </a:rPr>
              <a:t> </a:t>
            </a:r>
            <a:r>
              <a:rPr lang="ru-RU" sz="4800" dirty="0" err="1">
                <a:latin typeface="Garamond" pitchFamily="18" charset="0"/>
              </a:rPr>
              <a:t>вигляд</a:t>
            </a:r>
            <a:r>
              <a:rPr lang="ru-RU" sz="4800" dirty="0">
                <a:latin typeface="Garamond" pitchFamily="18" charset="0"/>
              </a:rPr>
              <a:t> (</a:t>
            </a:r>
            <a:r>
              <a:rPr lang="ru-RU" sz="4800" dirty="0" err="1">
                <a:latin typeface="Garamond" pitchFamily="18" charset="0"/>
              </a:rPr>
              <a:t>обличчя</a:t>
            </a:r>
            <a:r>
              <a:rPr lang="ru-RU" sz="4800" dirty="0">
                <a:latin typeface="Garamond" pitchFamily="18" charset="0"/>
              </a:rPr>
              <a:t>, постава і </a:t>
            </a:r>
            <a:r>
              <a:rPr lang="ru-RU" sz="4800" dirty="0" err="1">
                <a:latin typeface="Garamond" pitchFamily="18" charset="0"/>
              </a:rPr>
              <a:t>типові</a:t>
            </a:r>
            <a:r>
              <a:rPr lang="ru-RU" sz="4800" dirty="0">
                <a:latin typeface="Garamond" pitchFamily="18" charset="0"/>
              </a:rPr>
              <a:t> </a:t>
            </a:r>
            <a:r>
              <a:rPr lang="ru-RU" sz="4800" dirty="0" err="1">
                <a:latin typeface="Garamond" pitchFamily="18" charset="0"/>
              </a:rPr>
              <a:t>пози</a:t>
            </a:r>
            <a:r>
              <a:rPr lang="ru-RU" sz="4800" dirty="0">
                <a:latin typeface="Garamond" pitchFamily="18" charset="0"/>
              </a:rPr>
              <a:t>, хода, голос і </a:t>
            </a:r>
            <a:r>
              <a:rPr lang="ru-RU" sz="4800" dirty="0" err="1">
                <a:latin typeface="Garamond" pitchFamily="18" charset="0"/>
              </a:rPr>
              <a:t>мовлення</a:t>
            </a:r>
            <a:r>
              <a:rPr lang="ru-RU" sz="4800" dirty="0">
                <a:latin typeface="Garamond" pitchFamily="18" charset="0"/>
              </a:rPr>
              <a:t>);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2" y="2996952"/>
            <a:ext cx="7260282" cy="37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332656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Garamond" pitchFamily="18" charset="0"/>
              </a:rPr>
              <a:t>— </a:t>
            </a:r>
            <a:r>
              <a:rPr lang="ru-RU" sz="4000" dirty="0" err="1">
                <a:latin typeface="Garamond" pitchFamily="18" charset="0"/>
              </a:rPr>
              <a:t>оформлення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зовнішності</a:t>
            </a:r>
            <a:r>
              <a:rPr lang="ru-RU" sz="4000" dirty="0">
                <a:latin typeface="Garamond" pitchFamily="18" charset="0"/>
              </a:rPr>
              <a:t> (</a:t>
            </a:r>
            <a:r>
              <a:rPr lang="ru-RU" sz="4000" dirty="0" err="1">
                <a:latin typeface="Garamond" pitchFamily="18" charset="0"/>
              </a:rPr>
              <a:t>одяг</a:t>
            </a:r>
            <a:r>
              <a:rPr lang="ru-RU" sz="4000" dirty="0">
                <a:latin typeface="Garamond" pitchFamily="18" charset="0"/>
              </a:rPr>
              <a:t>, </a:t>
            </a:r>
            <a:r>
              <a:rPr lang="ru-RU" sz="4000" dirty="0" err="1">
                <a:latin typeface="Garamond" pitchFamily="18" charset="0"/>
              </a:rPr>
              <a:t>зачіска</a:t>
            </a:r>
            <a:r>
              <a:rPr lang="ru-RU" sz="4000" dirty="0">
                <a:latin typeface="Garamond" pitchFamily="18" charset="0"/>
              </a:rPr>
              <a:t>, </a:t>
            </a:r>
            <a:r>
              <a:rPr lang="ru-RU" sz="4000" dirty="0" err="1">
                <a:latin typeface="Garamond" pitchFamily="18" charset="0"/>
              </a:rPr>
              <a:t>прикраси</a:t>
            </a:r>
            <a:r>
              <a:rPr lang="ru-RU" sz="4000" dirty="0">
                <a:latin typeface="Garamond" pitchFamily="18" charset="0"/>
              </a:rPr>
              <a:t>);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6"/>
          <a:stretch/>
        </p:blipFill>
        <p:spPr bwMode="auto">
          <a:xfrm>
            <a:off x="4499992" y="1268760"/>
            <a:ext cx="4266317" cy="533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6" y="1772816"/>
            <a:ext cx="3659991" cy="47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>
                <a:latin typeface="Garamond" pitchFamily="18" charset="0"/>
              </a:rPr>
              <a:t>— </a:t>
            </a:r>
            <a:r>
              <a:rPr lang="ru-RU" sz="3900" dirty="0" err="1">
                <a:latin typeface="Garamond" pitchFamily="18" charset="0"/>
              </a:rPr>
              <a:t>засоби</a:t>
            </a:r>
            <a:r>
              <a:rPr lang="ru-RU" sz="3900" dirty="0">
                <a:latin typeface="Garamond" pitchFamily="18" charset="0"/>
              </a:rPr>
              <a:t> </a:t>
            </a:r>
            <a:r>
              <a:rPr lang="ru-RU" sz="3900" dirty="0" err="1">
                <a:latin typeface="Garamond" pitchFamily="18" charset="0"/>
              </a:rPr>
              <a:t>виразної</a:t>
            </a:r>
            <a:r>
              <a:rPr lang="ru-RU" sz="3900" dirty="0">
                <a:latin typeface="Garamond" pitchFamily="18" charset="0"/>
              </a:rPr>
              <a:t> </a:t>
            </a:r>
            <a:r>
              <a:rPr lang="ru-RU" sz="3900" dirty="0" err="1">
                <a:latin typeface="Garamond" pitchFamily="18" charset="0"/>
              </a:rPr>
              <a:t>поведінки</a:t>
            </a:r>
            <a:r>
              <a:rPr lang="ru-RU" sz="3900" dirty="0">
                <a:latin typeface="Garamond" pitchFamily="18" charset="0"/>
              </a:rPr>
              <a:t> (</a:t>
            </a:r>
            <a:r>
              <a:rPr lang="ru-RU" sz="3900" dirty="0" err="1">
                <a:latin typeface="Garamond" pitchFamily="18" charset="0"/>
              </a:rPr>
              <a:t>доброзичливість</a:t>
            </a:r>
            <a:r>
              <a:rPr lang="ru-RU" sz="3900" dirty="0">
                <a:latin typeface="Garamond" pitchFamily="18" charset="0"/>
              </a:rPr>
              <a:t>, </a:t>
            </a:r>
            <a:r>
              <a:rPr lang="ru-RU" sz="3900" dirty="0" err="1">
                <a:latin typeface="Garamond" pitchFamily="18" charset="0"/>
              </a:rPr>
              <a:t>привітність</a:t>
            </a:r>
            <a:r>
              <a:rPr lang="ru-RU" sz="3900" dirty="0">
                <a:latin typeface="Garamond" pitchFamily="18" charset="0"/>
              </a:rPr>
              <a:t>, </a:t>
            </a:r>
            <a:r>
              <a:rPr lang="ru-RU" sz="3900" dirty="0" err="1">
                <a:latin typeface="Garamond" pitchFamily="18" charset="0"/>
              </a:rPr>
              <a:t>привабливість</a:t>
            </a:r>
            <a:r>
              <a:rPr lang="ru-RU" sz="3900" dirty="0">
                <a:latin typeface="Garamond" pitchFamily="18" charset="0"/>
              </a:rPr>
              <a:t>, </a:t>
            </a:r>
            <a:r>
              <a:rPr lang="ru-RU" sz="3900" dirty="0" err="1">
                <a:latin typeface="Garamond" pitchFamily="18" charset="0"/>
              </a:rPr>
              <a:t>естетична</a:t>
            </a:r>
            <a:r>
              <a:rPr lang="ru-RU" sz="3900" dirty="0">
                <a:latin typeface="Garamond" pitchFamily="18" charset="0"/>
              </a:rPr>
              <a:t> </a:t>
            </a:r>
            <a:r>
              <a:rPr lang="ru-RU" sz="3900" dirty="0" err="1">
                <a:latin typeface="Garamond" pitchFamily="18" charset="0"/>
              </a:rPr>
              <a:t>виразність</a:t>
            </a:r>
            <a:r>
              <a:rPr lang="ru-RU" sz="3900" dirty="0">
                <a:latin typeface="Garamond" pitchFamily="18" charset="0"/>
              </a:rPr>
              <a:t> та </a:t>
            </a:r>
            <a:r>
              <a:rPr lang="ru-RU" sz="3900" dirty="0" err="1" smtClean="0">
                <a:latin typeface="Garamond" pitchFamily="18" charset="0"/>
              </a:rPr>
              <a:t>ін</a:t>
            </a:r>
            <a:r>
              <a:rPr lang="ru-RU" sz="3900" dirty="0">
                <a:latin typeface="Garamond" pitchFamily="18" charset="0"/>
              </a:rPr>
              <a:t>.).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5644"/>
            <a:ext cx="6984776" cy="41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68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Garamond" pitchFamily="18" charset="0"/>
              </a:rPr>
              <a:t>Педагог формує морально-етичні погляди і смаки вихованців. Будь-яка деталь у його зовнішності й поведінці має виховне значення.</a:t>
            </a:r>
            <a:endParaRPr lang="ru-RU" sz="3600" dirty="0">
              <a:latin typeface="Garamond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3384"/>
            <a:ext cx="6192688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64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Поняття культури зовнішнього вигляду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5"/>
            <a:ext cx="489654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Garamond" pitchFamily="18" charset="0"/>
                <a:cs typeface="Estrangelo Edessa" pitchFamily="66" charset="0"/>
              </a:rPr>
              <a:t>Педагог повинен </a:t>
            </a:r>
            <a:r>
              <a:rPr lang="uk-UA" sz="3200" dirty="0">
                <a:latin typeface="Garamond" pitchFamily="18" charset="0"/>
                <a:cs typeface="Estrangelo Edessa" pitchFamily="66" charset="0"/>
              </a:rPr>
              <a:t>одягатися елегантно, з урахуванням вимог моди. Водночас його одяг має бути зручним для виконання необхідних педагогічних операцій: писання на дошці, роботи з демонстраційними матеріалами, нахиляння, ходіння між рядами парт тощо.</a:t>
            </a:r>
            <a:endParaRPr lang="ru-RU" sz="3200" dirty="0">
              <a:latin typeface="Garamond" pitchFamily="18" charset="0"/>
              <a:cs typeface="Estrangelo Edess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97266"/>
            <a:ext cx="3347864" cy="503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1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586551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Garamond" pitchFamily="18" charset="0"/>
              </a:rPr>
              <a:t>Уміле використання кольору, фактури, доповнень (ґудзиків, пряжок тощо) також позитивно впливає на емоційний настрій учнів, дисциплінує їх, сприяє формуванню почуття міри, не відвертає уваги від навчальних занять.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09377"/>
            <a:ext cx="6912768" cy="365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6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Garamond" pitchFamily="18" charset="0"/>
              </a:rPr>
              <a:t>Естетичний смак потрібен йому і щодо використання інших компонентів зовнішнього вигляду (зачіска, косметика, прикраси).</a:t>
            </a:r>
            <a:endParaRPr lang="ru-RU" sz="3600" dirty="0">
              <a:latin typeface="Garamond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3672"/>
            <a:ext cx="6048672" cy="402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7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Характеристика компонентів зовнішнього обліку вчителя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Garamond" pitchFamily="18" charset="0"/>
              </a:rPr>
              <a:t>Творенню привабливого образу сприяє вміле володіння </a:t>
            </a:r>
            <a:r>
              <a:rPr lang="uk-UA" sz="3600" dirty="0" err="1" smtClean="0">
                <a:latin typeface="Garamond" pitchFamily="18" charset="0"/>
              </a:rPr>
              <a:t>ним </a:t>
            </a:r>
            <a:r>
              <a:rPr lang="uk-UA" sz="3600" i="1" dirty="0" err="1" smtClean="0">
                <a:latin typeface="Garamond" pitchFamily="18" charset="0"/>
              </a:rPr>
              <a:t>пантомімік</a:t>
            </a:r>
            <a:r>
              <a:rPr lang="uk-UA" sz="3600" i="1" dirty="0" smtClean="0">
                <a:latin typeface="Garamond" pitchFamily="18" charset="0"/>
              </a:rPr>
              <a:t>ою </a:t>
            </a:r>
            <a:r>
              <a:rPr lang="uk-UA" sz="3600" dirty="0" smtClean="0">
                <a:latin typeface="Garamond" pitchFamily="18" charset="0"/>
              </a:rPr>
              <a:t>— виражальними рухами тіла або окремої його частини.</a:t>
            </a:r>
            <a:endParaRPr lang="uk-UA" sz="3600" dirty="0">
              <a:latin typeface="Garamond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/>
          <a:stretch/>
        </p:blipFill>
        <p:spPr bwMode="auto">
          <a:xfrm>
            <a:off x="395536" y="3878826"/>
            <a:ext cx="4680520" cy="28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7618"/>
            <a:ext cx="2615555" cy="33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5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Garamond" pitchFamily="18" charset="0"/>
              </a:rPr>
              <a:t>Шляхетна постава (пряма хода, зібраність) виражає внутрішню гідність, упевненість педагога. Сутулуватість, опущена голова, млявість рук здебільшого свідчать про внутрішню слабкість, невпевненість у собі.</a:t>
            </a:r>
            <a:endParaRPr lang="uk-UA" sz="3600" dirty="0">
              <a:latin typeface="Garamond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599622" cy="3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5394"/>
            <a:ext cx="3612232" cy="370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7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Garamond" pitchFamily="18" charset="0"/>
              </a:rPr>
              <a:t>Емоційний стан вчителя виражає і його </a:t>
            </a:r>
            <a:r>
              <a:rPr lang="ru-RU" sz="3600" i="1" dirty="0">
                <a:latin typeface="Garamond" pitchFamily="18" charset="0"/>
              </a:rPr>
              <a:t>поза </a:t>
            </a:r>
            <a:r>
              <a:rPr lang="ru-RU" sz="3600" dirty="0">
                <a:latin typeface="Garamond" pitchFamily="18" charset="0"/>
              </a:rPr>
              <a:t>— </a:t>
            </a:r>
            <a:r>
              <a:rPr lang="ru-RU" sz="3600" dirty="0" err="1">
                <a:latin typeface="Garamond" pitchFamily="18" charset="0"/>
              </a:rPr>
              <a:t>положення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частин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тіла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людини</a:t>
            </a:r>
            <a:r>
              <a:rPr lang="ru-RU" sz="3600" dirty="0">
                <a:latin typeface="Garamond" pitchFamily="18" charset="0"/>
              </a:rPr>
              <a:t> (</a:t>
            </a:r>
            <a:r>
              <a:rPr lang="ru-RU" sz="3600" dirty="0" err="1">
                <a:latin typeface="Garamond" pitchFamily="18" charset="0"/>
              </a:rPr>
              <a:t>голови</a:t>
            </a:r>
            <a:r>
              <a:rPr lang="ru-RU" sz="3600" dirty="0">
                <a:latin typeface="Garamond" pitchFamily="18" charset="0"/>
              </a:rPr>
              <a:t>, </a:t>
            </a:r>
            <a:r>
              <a:rPr lang="ru-RU" sz="3600" dirty="0" err="1">
                <a:latin typeface="Garamond" pitchFamily="18" charset="0"/>
              </a:rPr>
              <a:t>тулуба</a:t>
            </a:r>
            <a:r>
              <a:rPr lang="ru-RU" sz="3600" dirty="0">
                <a:latin typeface="Garamond" pitchFamily="18" charset="0"/>
              </a:rPr>
              <a:t>, рук, </a:t>
            </a:r>
            <a:r>
              <a:rPr lang="ru-RU" sz="3600" dirty="0" err="1">
                <a:latin typeface="Garamond" pitchFamily="18" charset="0"/>
              </a:rPr>
              <a:t>ніг</a:t>
            </a:r>
            <a:r>
              <a:rPr lang="ru-RU" sz="3600" dirty="0">
                <a:latin typeface="Garamond" pitchFamily="18" charset="0"/>
              </a:rPr>
              <a:t>).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032448" cy="41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476500"/>
            <a:ext cx="4644008" cy="421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Способи саморегуляції самопочуття вчителів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9971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Відомо, що в професійній діяльності більш успішними є люди, котрі навчались володіти собою, знають засоби саморегуляції.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112568" cy="4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6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4536504" cy="63982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4800" dirty="0" smtClean="0">
                <a:latin typeface="Garamond" pitchFamily="18" charset="0"/>
              </a:rPr>
              <a:t>Наприклад, піднята голова свідчить про впевненість у собі, виражену самосвідомість, відкритість і увагу до інших.</a:t>
            </a:r>
            <a:endParaRPr lang="uk-UA" sz="4800" dirty="0">
              <a:latin typeface="Garamond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1"/>
          <a:stretch/>
        </p:blipFill>
        <p:spPr bwMode="auto">
          <a:xfrm>
            <a:off x="5148064" y="902243"/>
            <a:ext cx="3456384" cy="575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6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0095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Garamond" pitchFamily="18" charset="0"/>
              </a:rPr>
              <a:t> Звички вчителя стояти, ходити інколи заважають йому у спілкуванні з учнями. Далеко не кожному вчителю вдається нейтралізувати подібні недоліки ерудицією, привітністю або професійною майстерністю. Тому багато з них через недооцінку тілесної експресії не можуть справитися з бар'єрами у спілкуванні.</a:t>
            </a:r>
            <a:endParaRPr lang="uk-UA" dirty="0">
              <a:latin typeface="Garamond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432748" cy="29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81135"/>
            <a:ext cx="3408144" cy="336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35283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err="1">
                <a:latin typeface="Garamond" pitchFamily="18" charset="0"/>
              </a:rPr>
              <a:t>Оптимальний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пластичний</a:t>
            </a:r>
            <a:r>
              <a:rPr lang="ru-RU" sz="3600" dirty="0">
                <a:latin typeface="Garamond" pitchFamily="18" charset="0"/>
              </a:rPr>
              <a:t> образ </a:t>
            </a:r>
            <a:r>
              <a:rPr lang="ru-RU" sz="3600" dirty="0" err="1">
                <a:latin typeface="Garamond" pitchFamily="18" charset="0"/>
              </a:rPr>
              <a:t>вчителя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творять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відкрита</a:t>
            </a:r>
            <a:r>
              <a:rPr lang="ru-RU" sz="3600" dirty="0">
                <a:latin typeface="Garamond" pitchFamily="18" charset="0"/>
              </a:rPr>
              <a:t> поза, </a:t>
            </a:r>
            <a:r>
              <a:rPr lang="ru-RU" sz="3600" dirty="0" err="1">
                <a:latin typeface="Garamond" pitchFamily="18" charset="0"/>
              </a:rPr>
              <a:t>опущені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або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ледве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зігнуті</a:t>
            </a:r>
            <a:r>
              <a:rPr lang="ru-RU" sz="3600" dirty="0">
                <a:latin typeface="Garamond" pitchFamily="18" charset="0"/>
              </a:rPr>
              <a:t> в </a:t>
            </a:r>
            <a:r>
              <a:rPr lang="ru-RU" sz="3600" dirty="0" err="1">
                <a:latin typeface="Garamond" pitchFamily="18" charset="0"/>
              </a:rPr>
              <a:t>ліктях</a:t>
            </a:r>
            <a:r>
              <a:rPr lang="ru-RU" sz="3600" dirty="0">
                <a:latin typeface="Garamond" pitchFamily="18" charset="0"/>
              </a:rPr>
              <a:t> руки (не </a:t>
            </a:r>
            <a:r>
              <a:rPr lang="ru-RU" sz="3600" dirty="0" err="1">
                <a:latin typeface="Garamond" pitchFamily="18" charset="0"/>
              </a:rPr>
              <a:t>варто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їх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схрещувати</a:t>
            </a:r>
            <a:r>
              <a:rPr lang="ru-RU" sz="3600" dirty="0">
                <a:latin typeface="Garamond" pitchFamily="18" charset="0"/>
              </a:rPr>
              <a:t>); </a:t>
            </a:r>
            <a:r>
              <a:rPr lang="ru-RU" sz="3600" dirty="0" err="1">
                <a:latin typeface="Garamond" pitchFamily="18" charset="0"/>
              </a:rPr>
              <a:t>оберненість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обличчям</a:t>
            </a:r>
            <a:r>
              <a:rPr lang="ru-RU" sz="3600" dirty="0">
                <a:latin typeface="Garamond" pitchFamily="18" charset="0"/>
              </a:rPr>
              <a:t> до </a:t>
            </a:r>
            <a:r>
              <a:rPr lang="ru-RU" sz="3600" dirty="0" err="1">
                <a:latin typeface="Garamond" pitchFamily="18" charset="0"/>
              </a:rPr>
              <a:t>класу</a:t>
            </a:r>
            <a:r>
              <a:rPr lang="ru-RU" sz="3600" dirty="0">
                <a:latin typeface="Garamond" pitchFamily="18" charset="0"/>
              </a:rPr>
              <a:t>, </a:t>
            </a:r>
            <a:r>
              <a:rPr lang="ru-RU" sz="3600" dirty="0" err="1">
                <a:latin typeface="Garamond" pitchFamily="18" charset="0"/>
              </a:rPr>
              <a:t>витримування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дистанції</a:t>
            </a:r>
            <a:r>
              <a:rPr lang="ru-RU" sz="3600" dirty="0">
                <a:latin typeface="Garamond" pitchFamily="18" charset="0"/>
              </a:rPr>
              <a:t>, яка </a:t>
            </a:r>
            <a:r>
              <a:rPr lang="ru-RU" sz="3600" dirty="0" err="1">
                <a:latin typeface="Garamond" pitchFamily="18" charset="0"/>
              </a:rPr>
              <a:t>створює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ефект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довіри</a:t>
            </a:r>
            <a:r>
              <a:rPr lang="ru-RU" sz="3600" dirty="0">
                <a:latin typeface="Garamond" pitchFamily="18" charset="0"/>
              </a:rPr>
              <a:t>; </a:t>
            </a:r>
            <a:r>
              <a:rPr lang="ru-RU" sz="3600" dirty="0" err="1">
                <a:latin typeface="Garamond" pitchFamily="18" charset="0"/>
              </a:rPr>
              <a:t>розверненість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долонь</a:t>
            </a:r>
            <a:r>
              <a:rPr lang="ru-RU" sz="3600" dirty="0">
                <a:latin typeface="Garamond" pitchFamily="18" charset="0"/>
              </a:rPr>
              <a:t> не до </a:t>
            </a:r>
            <a:r>
              <a:rPr lang="ru-RU" sz="3600" dirty="0" err="1">
                <a:latin typeface="Garamond" pitchFamily="18" charset="0"/>
              </a:rPr>
              <a:t>аудиторії</a:t>
            </a:r>
            <a:r>
              <a:rPr lang="ru-RU" sz="3600" dirty="0">
                <a:latin typeface="Garamond" pitchFamily="18" charset="0"/>
              </a:rPr>
              <a:t>; плавна пластика, продумана </a:t>
            </a:r>
            <a:r>
              <a:rPr lang="ru-RU" sz="3600" dirty="0" err="1">
                <a:latin typeface="Garamond" pitchFamily="18" charset="0"/>
              </a:rPr>
              <a:t>зміна</a:t>
            </a:r>
            <a:r>
              <a:rPr lang="ru-RU" sz="3600" dirty="0">
                <a:latin typeface="Garamond" pitchFamily="18" charset="0"/>
              </a:rPr>
              <a:t> </a:t>
            </a:r>
            <a:r>
              <a:rPr lang="ru-RU" sz="3600" dirty="0" err="1">
                <a:latin typeface="Garamond" pitchFamily="18" charset="0"/>
              </a:rPr>
              <a:t>місцезнаходження</a:t>
            </a:r>
            <a:endParaRPr lang="ru-RU" sz="3600" dirty="0">
              <a:latin typeface="Garamond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6624736" cy="33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2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Рекомендації щодо організації зовнішнього вигляду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069160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 smtClean="0">
                <a:latin typeface="Garamond" pitchFamily="18" charset="0"/>
              </a:rPr>
              <a:t>Педагогу важливо виробити певну систему умінь та навичок організації своєї зовнішності. У цьому його </a:t>
            </a:r>
            <a:r>
              <a:rPr lang="uk-UA" sz="4000" u="sng" dirty="0" smtClean="0">
                <a:latin typeface="Garamond" pitchFamily="18" charset="0"/>
              </a:rPr>
              <a:t>прислужаться:</a:t>
            </a:r>
            <a:endParaRPr lang="ru-RU" sz="4000" u="sng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92488" cy="497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8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28803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dirty="0" smtClean="0">
                <a:latin typeface="Garamond" pitchFamily="18" charset="0"/>
              </a:rPr>
              <a:t>режим дня має бути ретельно продуманий, враховувати порядок занять у школі, а також час для догляду за собою. Добре налагоджений самоконтроль допоможе виробити звичку стежити за своєю зовнішністю, позбавить метушливого збирання на роботу, побоювання запізнитися.</a:t>
            </a:r>
            <a:endParaRPr lang="uk-UA" dirty="0">
              <a:latin typeface="Garamond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7229"/>
            <a:ext cx="3816424" cy="37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89" y="2907229"/>
            <a:ext cx="4752528" cy="39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97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000" dirty="0" err="1">
                <a:latin typeface="Garamond" pitchFamily="18" charset="0"/>
              </a:rPr>
              <a:t>одягаючи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новий</a:t>
            </a:r>
            <a:r>
              <a:rPr lang="ru-RU" sz="4000" dirty="0">
                <a:latin typeface="Garamond" pitchFamily="18" charset="0"/>
              </a:rPr>
              <a:t> костюм, </a:t>
            </a:r>
            <a:r>
              <a:rPr lang="ru-RU" sz="4000" dirty="0" err="1">
                <a:latin typeface="Garamond" pitchFamily="18" charset="0"/>
              </a:rPr>
              <a:t>слід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упевнитися</a:t>
            </a:r>
            <a:r>
              <a:rPr lang="ru-RU" sz="4000" dirty="0">
                <a:latin typeface="Garamond" pitchFamily="18" charset="0"/>
              </a:rPr>
              <a:t>, </a:t>
            </a:r>
            <a:r>
              <a:rPr lang="ru-RU" sz="4000" dirty="0" err="1">
                <a:latin typeface="Garamond" pitchFamily="18" charset="0"/>
              </a:rPr>
              <a:t>що</a:t>
            </a:r>
            <a:r>
              <a:rPr lang="ru-RU" sz="4000" dirty="0">
                <a:latin typeface="Garamond" pitchFamily="18" charset="0"/>
              </a:rPr>
              <a:t> в </a:t>
            </a:r>
            <a:r>
              <a:rPr lang="ru-RU" sz="4000" dirty="0" err="1">
                <a:latin typeface="Garamond" pitchFamily="18" charset="0"/>
              </a:rPr>
              <a:t>ньому</a:t>
            </a:r>
            <a:r>
              <a:rPr lang="ru-RU" sz="4000" dirty="0">
                <a:latin typeface="Garamond" pitchFamily="18" charset="0"/>
              </a:rPr>
              <a:t> буде </a:t>
            </a:r>
            <a:r>
              <a:rPr lang="ru-RU" sz="4000" dirty="0" err="1">
                <a:latin typeface="Garamond" pitchFamily="18" charset="0"/>
              </a:rPr>
              <a:t>зручно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працювати</a:t>
            </a:r>
            <a:r>
              <a:rPr lang="ru-RU" sz="4000" dirty="0">
                <a:latin typeface="Garamond" pitchFamily="18" charset="0"/>
              </a:rPr>
              <a:t> в </a:t>
            </a:r>
            <a:r>
              <a:rPr lang="ru-RU" sz="4000" dirty="0" err="1">
                <a:latin typeface="Garamond" pitchFamily="18" charset="0"/>
              </a:rPr>
              <a:t>класі</a:t>
            </a:r>
            <a:r>
              <a:rPr lang="ru-RU" sz="4000" dirty="0">
                <a:latin typeface="Garamond" pitchFamily="18" charset="0"/>
              </a:rPr>
              <a:t>;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7285"/>
            <a:ext cx="7200800" cy="436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82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Garamond" pitchFamily="18" charset="0"/>
              </a:rPr>
              <a:t>виходячи з дому, бажано обов'язково оглянути себе перед дзеркалом;</a:t>
            </a:r>
            <a:endParaRPr lang="uk-UA" sz="4000" dirty="0">
              <a:latin typeface="Garamond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9876"/>
            <a:ext cx="4032448" cy="427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" y="2793149"/>
            <a:ext cx="410758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74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Garamond" pitchFamily="18" charset="0"/>
              </a:rPr>
              <a:t>добираючись на роботу, важливо не забруднити, не пом'яти одягу, не залишитися без ґудзиків тощо;</a:t>
            </a:r>
            <a:endParaRPr lang="uk-UA" sz="4000" dirty="0">
              <a:latin typeface="Garamond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084857"/>
            <a:ext cx="2806203" cy="36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1760"/>
            <a:ext cx="3168352" cy="34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00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Garamond" pitchFamily="18" charset="0"/>
              </a:rPr>
              <a:t> у гардеробі, учительській бажано оглянути, скоригувати зовнішність, оцінивши себе очима учнів і колег;</a:t>
            </a:r>
            <a:endParaRPr lang="uk-UA" sz="4000" dirty="0">
              <a:latin typeface="Garamond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6288"/>
            <a:ext cx="6624736" cy="412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06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793507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Garamond" pitchFamily="18" charset="0"/>
              </a:rPr>
              <a:t>вдаватися до самоаналізу з позицій педагогічних вимог до одягу з урахуванням зовнішнього вигляду колег, реакції учнів на зовнішній вигляд педагогів.</a:t>
            </a:r>
            <a:endParaRPr lang="uk-UA" sz="4000" dirty="0">
              <a:latin typeface="Garamond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0768"/>
            <a:ext cx="5760640" cy="325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6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46449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Garamond" pitchFamily="18" charset="0"/>
              </a:rPr>
              <a:t>Важливо вчасно відчути зміну свого внутрішнього стану, коли "закипають" емоції, вибухає подразнення і з'являється ледве стримувана агресія. </a:t>
            </a:r>
            <a:endParaRPr lang="uk-UA" sz="4000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68428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6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79296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Garamond" pitchFamily="18" charset="0"/>
              </a:rPr>
              <a:t>Тому при </a:t>
            </a:r>
            <a:r>
              <a:rPr lang="ru-RU" sz="3600" dirty="0" err="1" smtClean="0">
                <a:latin typeface="Garamond" pitchFamily="18" charset="0"/>
              </a:rPr>
              <a:t>виникненні</a:t>
            </a:r>
            <a:r>
              <a:rPr lang="ru-RU" sz="3600" dirty="0" smtClean="0">
                <a:latin typeface="Garamond" pitchFamily="18" charset="0"/>
              </a:rPr>
              <a:t> </a:t>
            </a:r>
            <a:r>
              <a:rPr lang="ru-RU" sz="3600" dirty="0" err="1" smtClean="0">
                <a:latin typeface="Garamond" pitchFamily="18" charset="0"/>
              </a:rPr>
              <a:t>професійного</a:t>
            </a:r>
            <a:r>
              <a:rPr lang="ru-RU" sz="3600" dirty="0" smtClean="0">
                <a:latin typeface="Garamond" pitchFamily="18" charset="0"/>
              </a:rPr>
              <a:t> </a:t>
            </a:r>
            <a:r>
              <a:rPr lang="ru-RU" sz="3600" dirty="0" err="1" smtClean="0">
                <a:latin typeface="Garamond" pitchFamily="18" charset="0"/>
              </a:rPr>
              <a:t>стресу</a:t>
            </a:r>
            <a:r>
              <a:rPr lang="ru-RU" sz="3600" dirty="0" smtClean="0">
                <a:latin typeface="Garamond" pitchFamily="18" charset="0"/>
              </a:rPr>
              <a:t> педагогам </a:t>
            </a:r>
            <a:r>
              <a:rPr lang="ru-RU" sz="3600" dirty="0" err="1" smtClean="0">
                <a:latin typeface="Garamond" pitchFamily="18" charset="0"/>
              </a:rPr>
              <a:t>рекомендується</a:t>
            </a:r>
            <a:r>
              <a:rPr lang="ru-RU" sz="3600" dirty="0" smtClean="0">
                <a:latin typeface="Garamond" pitchFamily="18" charset="0"/>
              </a:rPr>
              <a:t> </a:t>
            </a:r>
            <a:r>
              <a:rPr lang="ru-RU" sz="3600" dirty="0" err="1" smtClean="0">
                <a:latin typeface="Garamond" pitchFamily="18" charset="0"/>
              </a:rPr>
              <a:t>використовувати</a:t>
            </a:r>
            <a:r>
              <a:rPr lang="ru-RU" sz="3600" dirty="0" smtClean="0">
                <a:latin typeface="Garamond" pitchFamily="18" charset="0"/>
              </a:rPr>
              <a:t> правила </a:t>
            </a:r>
            <a:r>
              <a:rPr lang="ru-RU" sz="3600" dirty="0" err="1" smtClean="0">
                <a:latin typeface="Garamond" pitchFamily="18" charset="0"/>
              </a:rPr>
              <a:t>саморегуляції</a:t>
            </a:r>
            <a:r>
              <a:rPr lang="ru-RU" sz="3600" dirty="0" smtClean="0">
                <a:latin typeface="Garamond" pitchFamily="18" charset="0"/>
              </a:rPr>
              <a:t>.</a:t>
            </a:r>
            <a:endParaRPr lang="ru-RU" sz="3600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69818"/>
            <a:ext cx="4394071" cy="4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b="8350"/>
          <a:stretch/>
        </p:blipFill>
        <p:spPr bwMode="auto">
          <a:xfrm>
            <a:off x="395536" y="1953712"/>
            <a:ext cx="3528392" cy="459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4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9088"/>
            <a:ext cx="9138726" cy="684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dirty="0" smtClean="0"/>
              <a:t>Спостерігайте за собою в процесі психологічного напруження. Аналізуйте: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Що</a:t>
            </a:r>
            <a:r>
              <a:rPr lang="ru-RU" sz="4000" dirty="0">
                <a:latin typeface="Garamond" pitchFamily="18" charset="0"/>
              </a:rPr>
              <a:t> Ви </a:t>
            </a:r>
            <a:r>
              <a:rPr lang="ru-RU" sz="4000" dirty="0" err="1">
                <a:latin typeface="Garamond" pitchFamily="18" charset="0"/>
              </a:rPr>
              <a:t>відчуваєте</a:t>
            </a:r>
            <a:r>
              <a:rPr lang="ru-RU" sz="4000" dirty="0">
                <a:latin typeface="Garamond" pitchFamily="18" charset="0"/>
              </a:rPr>
              <a:t> на </a:t>
            </a:r>
            <a:r>
              <a:rPr lang="ru-RU" sz="4000" dirty="0" err="1">
                <a:latin typeface="Garamond" pitchFamily="18" charset="0"/>
              </a:rPr>
              <a:t>першій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 smtClean="0">
                <a:latin typeface="Garamond" pitchFamily="18" charset="0"/>
              </a:rPr>
              <a:t>стадії</a:t>
            </a:r>
            <a:r>
              <a:rPr lang="ru-RU" sz="4000" dirty="0" smtClean="0">
                <a:latin typeface="Garamond" pitchFamily="18" charset="0"/>
              </a:rPr>
              <a:t>?</a:t>
            </a:r>
            <a:endParaRPr lang="ru-RU" sz="4000" dirty="0">
              <a:latin typeface="Garamond" pitchFamily="18" charset="0"/>
            </a:endParaRPr>
          </a:p>
          <a:p>
            <a:r>
              <a:rPr lang="en-US" sz="4000" dirty="0" smtClean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Які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відчутні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зміни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відбуваються</a:t>
            </a:r>
            <a:r>
              <a:rPr lang="ru-RU" sz="4000" dirty="0">
                <a:latin typeface="Garamond" pitchFamily="18" charset="0"/>
              </a:rPr>
              <a:t> у </a:t>
            </a:r>
            <a:r>
              <a:rPr lang="ru-RU" sz="4000" dirty="0" err="1">
                <a:latin typeface="Garamond" pitchFamily="18" charset="0"/>
              </a:rPr>
              <a:t>Вашому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організмі</a:t>
            </a:r>
            <a:r>
              <a:rPr lang="ru-RU" sz="4000" dirty="0">
                <a:latin typeface="Garamond" pitchFamily="18" charset="0"/>
              </a:rPr>
              <a:t> на </a:t>
            </a:r>
            <a:r>
              <a:rPr lang="ru-RU" sz="4000" dirty="0" err="1">
                <a:latin typeface="Garamond" pitchFamily="18" charset="0"/>
              </a:rPr>
              <a:t>цій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стадії</a:t>
            </a:r>
            <a:r>
              <a:rPr lang="ru-RU" sz="4000" dirty="0">
                <a:latin typeface="Garamond" pitchFamily="18" charset="0"/>
              </a:rPr>
              <a:t>?</a:t>
            </a:r>
          </a:p>
          <a:p>
            <a:r>
              <a:rPr lang="en-US" sz="4000" dirty="0" smtClean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Скільки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продовжується</a:t>
            </a:r>
            <a:r>
              <a:rPr lang="ru-RU" sz="4000" dirty="0">
                <a:latin typeface="Garamond" pitchFamily="18" charset="0"/>
              </a:rPr>
              <a:t> перша </a:t>
            </a:r>
            <a:r>
              <a:rPr lang="ru-RU" sz="4000" dirty="0" err="1">
                <a:latin typeface="Garamond" pitchFamily="18" charset="0"/>
              </a:rPr>
              <a:t>стадія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Вашого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стресу</a:t>
            </a:r>
            <a:r>
              <a:rPr lang="ru-RU" sz="4000" dirty="0">
                <a:latin typeface="Garamond" pitchFamily="18" charset="0"/>
              </a:rPr>
              <a:t>?</a:t>
            </a:r>
          </a:p>
          <a:p>
            <a:r>
              <a:rPr lang="en-US" sz="4000" dirty="0" smtClean="0">
                <a:latin typeface="Garamond" pitchFamily="18" charset="0"/>
              </a:rPr>
              <a:t> </a:t>
            </a:r>
            <a:r>
              <a:rPr lang="ru-RU" sz="4000" dirty="0" err="1">
                <a:latin typeface="Garamond" pitchFamily="18" charset="0"/>
              </a:rPr>
              <a:t>Що</a:t>
            </a:r>
            <a:r>
              <a:rPr lang="ru-RU" sz="4000" dirty="0">
                <a:latin typeface="Garamond" pitchFamily="18" charset="0"/>
              </a:rPr>
              <a:t> з Вами </a:t>
            </a:r>
            <a:r>
              <a:rPr lang="ru-RU" sz="4000" dirty="0" err="1">
                <a:latin typeface="Garamond" pitchFamily="18" charset="0"/>
              </a:rPr>
              <a:t>відбувається</a:t>
            </a:r>
            <a:r>
              <a:rPr lang="ru-RU" sz="4000" dirty="0">
                <a:latin typeface="Garamond" pitchFamily="18" charset="0"/>
              </a:rPr>
              <a:t>, коли Ви </a:t>
            </a:r>
            <a:r>
              <a:rPr lang="ru-RU" sz="4000" dirty="0" err="1">
                <a:latin typeface="Garamond" pitchFamily="18" charset="0"/>
              </a:rPr>
              <a:t>втрачаєте</a:t>
            </a:r>
            <a:r>
              <a:rPr lang="ru-RU" sz="4000" dirty="0">
                <a:latin typeface="Garamond" pitchFamily="18" charset="0"/>
              </a:rPr>
              <a:t> </a:t>
            </a:r>
            <a:r>
              <a:rPr lang="ru-RU" sz="4000" dirty="0" err="1" smtClean="0">
                <a:latin typeface="Garamond" pitchFamily="18" charset="0"/>
              </a:rPr>
              <a:t>самовладання</a:t>
            </a:r>
            <a:r>
              <a:rPr lang="ru-RU" sz="4000" dirty="0" smtClean="0">
                <a:latin typeface="Garamond" pitchFamily="18" charset="0"/>
              </a:rPr>
              <a:t>?</a:t>
            </a:r>
            <a:endParaRPr lang="ru-RU" sz="4000" dirty="0">
              <a:latin typeface="Garamond" pitchFamily="18" charset="0"/>
            </a:endParaRPr>
          </a:p>
          <a:p>
            <a:pPr marL="0" indent="0">
              <a:buNone/>
            </a:pP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7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300" b="1" dirty="0" err="1"/>
              <a:t>Знайдіть</a:t>
            </a:r>
            <a:r>
              <a:rPr lang="ru-RU" sz="4300" b="1" dirty="0"/>
              <a:t> </a:t>
            </a:r>
            <a:r>
              <a:rPr lang="ru-RU" sz="4300" b="1" dirty="0" err="1"/>
              <a:t>індивідуальні</a:t>
            </a:r>
            <a:r>
              <a:rPr lang="ru-RU" sz="4300" b="1" dirty="0"/>
              <a:t> </a:t>
            </a:r>
            <a:r>
              <a:rPr lang="ru-RU" sz="4300" b="1" dirty="0" err="1"/>
              <a:t>засоби</a:t>
            </a:r>
            <a:r>
              <a:rPr lang="ru-RU" sz="4300" b="1" dirty="0"/>
              <a:t> </a:t>
            </a:r>
            <a:r>
              <a:rPr lang="ru-RU" sz="4300" b="1" dirty="0" err="1"/>
              <a:t>зупинки</a:t>
            </a:r>
            <a:r>
              <a:rPr lang="ru-RU" sz="4300" b="1" dirty="0"/>
              <a:t> самого себе! </a:t>
            </a:r>
            <a:endParaRPr lang="ru-RU" sz="4300" b="1" dirty="0" smtClean="0"/>
          </a:p>
          <a:p>
            <a:r>
              <a:rPr lang="ru-RU" sz="4300" dirty="0" smtClean="0">
                <a:latin typeface="Garamond" pitchFamily="18" charset="0"/>
              </a:rPr>
              <a:t>На </a:t>
            </a:r>
            <a:r>
              <a:rPr lang="ru-RU" sz="4300" dirty="0" err="1" smtClean="0">
                <a:latin typeface="Garamond" pitchFamily="18" charset="0"/>
              </a:rPr>
              <a:t>першій</a:t>
            </a:r>
            <a:r>
              <a:rPr lang="ru-RU" sz="4300" dirty="0" smtClean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стадії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стресу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намагайтесь</a:t>
            </a:r>
            <a:r>
              <a:rPr lang="ru-RU" sz="4300" dirty="0">
                <a:latin typeface="Garamond" pitchFamily="18" charset="0"/>
              </a:rPr>
              <a:t> "</a:t>
            </a:r>
            <a:r>
              <a:rPr lang="ru-RU" sz="4300" dirty="0" err="1">
                <a:latin typeface="Garamond" pitchFamily="18" charset="0"/>
              </a:rPr>
              <a:t>перервати</a:t>
            </a:r>
            <a:r>
              <a:rPr lang="ru-RU" sz="4300" dirty="0">
                <a:latin typeface="Garamond" pitchFamily="18" charset="0"/>
              </a:rPr>
              <a:t>" </a:t>
            </a:r>
            <a:r>
              <a:rPr lang="ru-RU" sz="4300" dirty="0" err="1">
                <a:latin typeface="Garamond" pitchFamily="18" charset="0"/>
              </a:rPr>
              <a:t>свої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дії</a:t>
            </a:r>
            <a:r>
              <a:rPr lang="ru-RU" sz="4300" dirty="0">
                <a:latin typeface="Garamond" pitchFamily="18" charset="0"/>
              </a:rPr>
              <a:t>:</a:t>
            </a:r>
          </a:p>
          <a:p>
            <a:r>
              <a:rPr lang="ru-RU" sz="4300" dirty="0" err="1">
                <a:latin typeface="Garamond" pitchFamily="18" charset="0"/>
              </a:rPr>
              <a:t>Зробіть</a:t>
            </a:r>
            <a:r>
              <a:rPr lang="ru-RU" sz="4300" dirty="0">
                <a:latin typeface="Garamond" pitchFamily="18" charset="0"/>
              </a:rPr>
              <a:t> паузу у </a:t>
            </a:r>
            <a:r>
              <a:rPr lang="ru-RU" sz="4300" dirty="0" err="1">
                <a:latin typeface="Garamond" pitchFamily="18" charset="0"/>
              </a:rPr>
              <a:t>спілкуванні</a:t>
            </a:r>
            <a:r>
              <a:rPr lang="ru-RU" sz="4300" dirty="0">
                <a:latin typeface="Garamond" pitchFamily="18" charset="0"/>
              </a:rPr>
              <a:t>, </a:t>
            </a:r>
            <a:r>
              <a:rPr lang="ru-RU" sz="4300" dirty="0" err="1">
                <a:latin typeface="Garamond" pitchFamily="18" charset="0"/>
              </a:rPr>
              <a:t>помовчіть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декілька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хвилин</a:t>
            </a:r>
            <a:r>
              <a:rPr lang="ru-RU" sz="4300" dirty="0">
                <a:latin typeface="Garamond" pitchFamily="18" charset="0"/>
              </a:rPr>
              <a:t>, не </a:t>
            </a:r>
            <a:r>
              <a:rPr lang="ru-RU" sz="4300" dirty="0" err="1">
                <a:latin typeface="Garamond" pitchFamily="18" charset="0"/>
              </a:rPr>
              <a:t>відповідайте</a:t>
            </a:r>
            <a:r>
              <a:rPr lang="ru-RU" sz="4300" dirty="0">
                <a:latin typeface="Garamond" pitchFamily="18" charset="0"/>
              </a:rPr>
              <a:t> на </a:t>
            </a:r>
            <a:r>
              <a:rPr lang="ru-RU" sz="4300" dirty="0" err="1">
                <a:latin typeface="Garamond" pitchFamily="18" charset="0"/>
              </a:rPr>
              <a:t>несправедливі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обвинувачення</a:t>
            </a:r>
            <a:r>
              <a:rPr lang="ru-RU" sz="4300" dirty="0">
                <a:latin typeface="Garamond" pitchFamily="18" charset="0"/>
              </a:rPr>
              <a:t>, </a:t>
            </a:r>
            <a:r>
              <a:rPr lang="ru-RU" sz="4300" dirty="0" err="1">
                <a:latin typeface="Garamond" pitchFamily="18" charset="0"/>
              </a:rPr>
              <a:t>підвищення</a:t>
            </a:r>
            <a:r>
              <a:rPr lang="ru-RU" sz="4300" dirty="0">
                <a:latin typeface="Garamond" pitchFamily="18" charset="0"/>
              </a:rPr>
              <a:t> голосу </a:t>
            </a:r>
            <a:r>
              <a:rPr lang="ru-RU" sz="4300" dirty="0" err="1">
                <a:latin typeface="Garamond" pitchFamily="18" charset="0"/>
              </a:rPr>
              <a:t>співрозмовника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тощо</a:t>
            </a:r>
            <a:r>
              <a:rPr lang="ru-RU" sz="4300" dirty="0">
                <a:latin typeface="Garamond" pitchFamily="18" charset="0"/>
              </a:rPr>
              <a:t>.</a:t>
            </a:r>
          </a:p>
          <a:p>
            <a:r>
              <a:rPr lang="ru-RU" sz="4300" dirty="0" err="1">
                <a:latin typeface="Garamond" pitchFamily="18" charset="0"/>
              </a:rPr>
              <a:t>Підійдіть</a:t>
            </a:r>
            <a:r>
              <a:rPr lang="ru-RU" sz="4300" dirty="0">
                <a:latin typeface="Garamond" pitchFamily="18" charset="0"/>
              </a:rPr>
              <a:t> до </a:t>
            </a:r>
            <a:r>
              <a:rPr lang="ru-RU" sz="4300" dirty="0" err="1">
                <a:latin typeface="Garamond" pitchFamily="18" charset="0"/>
              </a:rPr>
              <a:t>вікна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Порахуйте</a:t>
            </a:r>
            <a:r>
              <a:rPr lang="ru-RU" sz="4300" dirty="0">
                <a:latin typeface="Garamond" pitchFamily="18" charset="0"/>
              </a:rPr>
              <a:t> до 10. </a:t>
            </a:r>
            <a:r>
              <a:rPr lang="ru-RU" sz="4300" dirty="0" err="1">
                <a:latin typeface="Garamond" pitchFamily="18" charset="0"/>
              </a:rPr>
              <a:t>Випийте</a:t>
            </a:r>
            <a:r>
              <a:rPr lang="ru-RU" sz="4300" dirty="0">
                <a:latin typeface="Garamond" pitchFamily="18" charset="0"/>
              </a:rPr>
              <a:t> води, </a:t>
            </a:r>
            <a:r>
              <a:rPr lang="ru-RU" sz="4300" dirty="0" err="1">
                <a:latin typeface="Garamond" pitchFamily="18" charset="0"/>
              </a:rPr>
              <a:t>повільно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її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ковтаючи</a:t>
            </a:r>
            <a:r>
              <a:rPr lang="ru-RU" sz="4300" dirty="0">
                <a:latin typeface="Garamond" pitchFamily="18" charset="0"/>
              </a:rPr>
              <a:t>.</a:t>
            </a:r>
          </a:p>
          <a:p>
            <a:r>
              <a:rPr lang="ru-RU" sz="4300" dirty="0" err="1">
                <a:latin typeface="Garamond" pitchFamily="18" charset="0"/>
              </a:rPr>
              <a:t>Вийдіть</a:t>
            </a:r>
            <a:r>
              <a:rPr lang="ru-RU" sz="4300" dirty="0">
                <a:latin typeface="Garamond" pitchFamily="18" charset="0"/>
              </a:rPr>
              <a:t> з </a:t>
            </a:r>
            <a:r>
              <a:rPr lang="ru-RU" sz="4300" dirty="0" err="1">
                <a:latin typeface="Garamond" pitchFamily="18" charset="0"/>
              </a:rPr>
              <a:t>кімнати</a:t>
            </a:r>
            <a:r>
              <a:rPr lang="ru-RU" sz="4300" dirty="0">
                <a:latin typeface="Garamond" pitchFamily="18" charset="0"/>
              </a:rPr>
              <a:t> на </a:t>
            </a:r>
            <a:r>
              <a:rPr lang="ru-RU" sz="4300" dirty="0" err="1">
                <a:latin typeface="Garamond" pitchFamily="18" charset="0"/>
              </a:rPr>
              <a:t>свіже</a:t>
            </a:r>
            <a:r>
              <a:rPr lang="ru-RU" sz="4300" dirty="0">
                <a:latin typeface="Garamond" pitchFamily="18" charset="0"/>
              </a:rPr>
              <a:t> </a:t>
            </a:r>
            <a:r>
              <a:rPr lang="ru-RU" sz="4300" dirty="0" err="1">
                <a:latin typeface="Garamond" pitchFamily="18" charset="0"/>
              </a:rPr>
              <a:t>повітря</a:t>
            </a:r>
            <a:r>
              <a:rPr lang="ru-RU" sz="4300" dirty="0">
                <a:latin typeface="Garamond" pitchFamily="18" charset="0"/>
              </a:rPr>
              <a:t> та </a:t>
            </a:r>
            <a:r>
              <a:rPr lang="ru-RU" sz="4300" dirty="0" err="1">
                <a:latin typeface="Garamond" pitchFamily="18" charset="0"/>
              </a:rPr>
              <a:t>ін</a:t>
            </a:r>
            <a:r>
              <a:rPr lang="ru-RU" sz="4300" dirty="0">
                <a:latin typeface="Garamond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20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/>
          <a:stretch/>
        </p:blipFill>
        <p:spPr bwMode="auto">
          <a:xfrm>
            <a:off x="0" y="2861187"/>
            <a:ext cx="9165511" cy="399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Необхідно перевести свою "негативну" енергію в іншу форму діяльності ("Розрядити" домінанту в головному мозку і створити нову, конкурентну їй). Можна виконати такі дії:</a:t>
            </a:r>
          </a:p>
          <a:p>
            <a:r>
              <a:rPr lang="uk-UA" dirty="0" smtClean="0">
                <a:latin typeface="Garamond" pitchFamily="18" charset="0"/>
              </a:rPr>
              <a:t>Привести до ладу свої ділові папери.</a:t>
            </a:r>
          </a:p>
          <a:p>
            <a:r>
              <a:rPr lang="uk-UA" dirty="0" smtClean="0">
                <a:latin typeface="Garamond" pitchFamily="18" charset="0"/>
              </a:rPr>
              <a:t>За допомогою калькулятора підрахувати скільки днів Ви прожили, врахувавши високосні роки, а скільки годин?</a:t>
            </a:r>
          </a:p>
          <a:p>
            <a:r>
              <a:rPr lang="uk-UA" dirty="0" smtClean="0">
                <a:latin typeface="Garamond" pitchFamily="18" charset="0"/>
              </a:rPr>
              <a:t>Вийти в коридор і поговорити з симпатичними співробітниками на нейтральні теми (про погоду, косметику, футбольний матч тощо);</a:t>
            </a:r>
          </a:p>
          <a:p>
            <a:r>
              <a:rPr lang="uk-UA" dirty="0" smtClean="0">
                <a:latin typeface="Garamond" pitchFamily="18" charset="0"/>
              </a:rPr>
              <a:t>Зайти до туалетної кімнати і 2-3 хвилини потримати руки під холодною водою і т.п.</a:t>
            </a:r>
          </a:p>
          <a:p>
            <a:r>
              <a:rPr lang="uk-UA" dirty="0" smtClean="0">
                <a:latin typeface="Garamond" pitchFamily="18" charset="0"/>
              </a:rPr>
              <a:t>Такі перерви слід практикувати тоді, коли Ви втрачаєте самовладання. Важливо, щоб дія "зупинка самого себе" стала звичкою.</a:t>
            </a:r>
          </a:p>
          <a:p>
            <a:pPr marL="0" indent="0">
              <a:buNone/>
            </a:pPr>
            <a:endParaRPr lang="uk-UA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Garamond" pitchFamily="18" charset="0"/>
              </a:rPr>
              <a:t>Слід проаналізувати, які моменти Вашого життя спричиняють позитивні емоції. Намагайтеся щодня приділяти хоч небагато часу заняттям, котрі приносять Вам задоволення та радість.</a:t>
            </a:r>
            <a:endParaRPr lang="uk-UA" sz="3600" dirty="0">
              <a:latin typeface="Garamond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47" y="2480940"/>
            <a:ext cx="2886025" cy="363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65314"/>
            <a:ext cx="3762443" cy="250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2475722" cy="239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60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Особливості сприйняття особистості вчителя учнями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aramond" pitchFamily="18" charset="0"/>
              </a:rPr>
              <a:t>  Загальне сприйняття вчителя, його особистості, внутрішнього стану, формування довіри чи недовіри до його слів починається із враження, створеного його зовнішнім виглядом, стійкими категоріями якого є:</a:t>
            </a:r>
            <a:endParaRPr lang="uk-UA" dirty="0">
              <a:latin typeface="Garamond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36039"/>
            <a:ext cx="4396705" cy="297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0632"/>
            <a:ext cx="3816424" cy="259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02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889</TotalTime>
  <Words>719</Words>
  <Application>Microsoft Office PowerPoint</Application>
  <PresentationFormat>Екран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Апекс</vt:lpstr>
      <vt:lpstr>Основи техніки саморегуляції педагога </vt:lpstr>
      <vt:lpstr>Способи саморегуляції самопочуття вчителів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Особливості сприйняття особистості вчителя учнями</vt:lpstr>
      <vt:lpstr>Презентація PowerPoint</vt:lpstr>
      <vt:lpstr>Презентація PowerPoint</vt:lpstr>
      <vt:lpstr>Презентація PowerPoint</vt:lpstr>
      <vt:lpstr>Презентація PowerPoint</vt:lpstr>
      <vt:lpstr>Поняття культури зовнішнього вигляду</vt:lpstr>
      <vt:lpstr>Презентація PowerPoint</vt:lpstr>
      <vt:lpstr>Презентація PowerPoint</vt:lpstr>
      <vt:lpstr>Характеристика компонентів зовнішнього обліку вчителя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Рекомендації щодо організації зовнішнього вигляду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техніки саморегуляції педагога</dc:title>
  <dc:creator>XTreme.ws</dc:creator>
  <cp:lastModifiedBy>Сергій Терно</cp:lastModifiedBy>
  <cp:revision>20</cp:revision>
  <dcterms:created xsi:type="dcterms:W3CDTF">2013-12-15T21:24:43Z</dcterms:created>
  <dcterms:modified xsi:type="dcterms:W3CDTF">2014-09-21T19:45:19Z</dcterms:modified>
</cp:coreProperties>
</file>