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22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19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7270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14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8091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607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7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54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00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0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323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1200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95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04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6308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1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EED53-6827-48C2-A20D-03AD1077C5B8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8FDFD2-E210-4CEF-8273-860E2B0E0B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0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8800" dirty="0" err="1"/>
              <a:t>Біохімія</a:t>
            </a:r>
            <a:r>
              <a:rPr lang="ru-RU" sz="8800" dirty="0"/>
              <a:t> </a:t>
            </a:r>
            <a:r>
              <a:rPr lang="ru-RU" sz="8800" dirty="0" err="1"/>
              <a:t>крові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5382063"/>
            <a:ext cx="8915399" cy="112628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34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крові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970" y="2084832"/>
            <a:ext cx="7327146" cy="4153736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Кров</a:t>
            </a:r>
            <a:r>
              <a:rPr lang="ru-RU" sz="3200" dirty="0"/>
              <a:t> – </a:t>
            </a:r>
            <a:r>
              <a:rPr lang="ru-RU" sz="3200" dirty="0" err="1"/>
              <a:t>рідина</a:t>
            </a:r>
            <a:r>
              <a:rPr lang="ru-RU" sz="3200" dirty="0"/>
              <a:t>, яка </a:t>
            </a:r>
            <a:r>
              <a:rPr lang="ru-RU" sz="3200" dirty="0" err="1"/>
              <a:t>циркулює</a:t>
            </a:r>
            <a:r>
              <a:rPr lang="ru-RU" sz="3200" dirty="0"/>
              <a:t> в </a:t>
            </a:r>
            <a:r>
              <a:rPr lang="ru-RU" sz="3200" dirty="0" err="1"/>
              <a:t>кровоносній</a:t>
            </a:r>
            <a:r>
              <a:rPr lang="ru-RU" sz="3200" dirty="0"/>
              <a:t> </a:t>
            </a:r>
            <a:r>
              <a:rPr lang="ru-RU" sz="3200" dirty="0" err="1"/>
              <a:t>системі</a:t>
            </a:r>
            <a:r>
              <a:rPr lang="ru-RU" sz="3200" dirty="0"/>
              <a:t> і переносить гази та </a:t>
            </a:r>
            <a:r>
              <a:rPr lang="ru-RU" sz="3200" dirty="0" err="1"/>
              <a:t>інші</a:t>
            </a:r>
            <a:r>
              <a:rPr lang="ru-RU" sz="3200" dirty="0"/>
              <a:t> </a:t>
            </a:r>
            <a:r>
              <a:rPr lang="ru-RU" sz="3200" dirty="0" err="1"/>
              <a:t>розчинені</a:t>
            </a:r>
            <a:r>
              <a:rPr lang="ru-RU" sz="3200" dirty="0"/>
              <a:t> </a:t>
            </a:r>
            <a:r>
              <a:rPr lang="ru-RU" sz="3200" dirty="0" err="1"/>
              <a:t>речовини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необхідні</a:t>
            </a:r>
            <a:r>
              <a:rPr lang="ru-RU" sz="3200" dirty="0"/>
              <a:t> для </a:t>
            </a:r>
            <a:r>
              <a:rPr lang="ru-RU" sz="3200" dirty="0" err="1"/>
              <a:t>метаболізму</a:t>
            </a:r>
            <a:r>
              <a:rPr lang="ru-RU" sz="3200" dirty="0"/>
              <a:t>,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речовини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утворюються</a:t>
            </a:r>
            <a:r>
              <a:rPr lang="ru-RU" sz="3200" dirty="0"/>
              <a:t> в </a:t>
            </a:r>
            <a:r>
              <a:rPr lang="ru-RU" sz="3200" dirty="0" err="1"/>
              <a:t>результаті</a:t>
            </a:r>
            <a:r>
              <a:rPr lang="ru-RU" sz="3200" dirty="0"/>
              <a:t> </a:t>
            </a:r>
            <a:r>
              <a:rPr lang="ru-RU" sz="3200" dirty="0" err="1"/>
              <a:t>обмінних</a:t>
            </a:r>
            <a:r>
              <a:rPr lang="ru-RU" sz="3200" dirty="0"/>
              <a:t> </a:t>
            </a:r>
            <a:r>
              <a:rPr lang="ru-RU" sz="3200" dirty="0" err="1"/>
              <a:t>процесів</a:t>
            </a:r>
            <a:r>
              <a:rPr lang="ru-RU" sz="3200" dirty="0"/>
              <a:t>. Кров </a:t>
            </a:r>
            <a:r>
              <a:rPr lang="ru-RU" sz="3200" dirty="0" err="1"/>
              <a:t>складається</a:t>
            </a:r>
            <a:r>
              <a:rPr lang="ru-RU" sz="3200" dirty="0"/>
              <a:t> з </a:t>
            </a:r>
            <a:r>
              <a:rPr lang="ru-RU" sz="3200" dirty="0" err="1"/>
              <a:t>плазми</a:t>
            </a:r>
            <a:r>
              <a:rPr lang="ru-RU" sz="3200" dirty="0"/>
              <a:t> (</a:t>
            </a:r>
            <a:r>
              <a:rPr lang="ru-RU" sz="3200" dirty="0" err="1"/>
              <a:t>прозора</a:t>
            </a:r>
            <a:r>
              <a:rPr lang="ru-RU" sz="3200" dirty="0"/>
              <a:t> </a:t>
            </a:r>
            <a:r>
              <a:rPr lang="ru-RU" sz="3200" dirty="0" err="1"/>
              <a:t>рідина</a:t>
            </a:r>
            <a:r>
              <a:rPr lang="ru-RU" sz="3200" dirty="0"/>
              <a:t> </a:t>
            </a:r>
            <a:r>
              <a:rPr lang="ru-RU" sz="3200" dirty="0" err="1"/>
              <a:t>блідо-жовтого</a:t>
            </a:r>
            <a:r>
              <a:rPr lang="ru-RU" sz="3200" dirty="0"/>
              <a:t> </a:t>
            </a:r>
            <a:r>
              <a:rPr lang="ru-RU" sz="3200" dirty="0" err="1"/>
              <a:t>кольору</a:t>
            </a:r>
            <a:r>
              <a:rPr lang="ru-RU" sz="3200" dirty="0"/>
              <a:t>) і </a:t>
            </a:r>
            <a:r>
              <a:rPr lang="ru-RU" sz="3200" dirty="0" err="1"/>
              <a:t>клітинних</a:t>
            </a:r>
            <a:r>
              <a:rPr lang="ru-RU" sz="3200" dirty="0"/>
              <a:t> </a:t>
            </a:r>
            <a:r>
              <a:rPr lang="ru-RU" sz="3200" dirty="0" err="1"/>
              <a:t>елементів</a:t>
            </a:r>
            <a:r>
              <a:rPr lang="ru-RU" sz="3200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116" y="3392130"/>
            <a:ext cx="4011481" cy="266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94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433" y="513017"/>
            <a:ext cx="10515600" cy="3262569"/>
          </a:xfrm>
        </p:spPr>
        <p:txBody>
          <a:bodyPr>
            <a:normAutofit/>
          </a:bodyPr>
          <a:lstStyle/>
          <a:p>
            <a:r>
              <a:rPr lang="ru-RU" sz="3600" dirty="0" err="1"/>
              <a:t>Існує</a:t>
            </a:r>
            <a:r>
              <a:rPr lang="ru-RU" sz="3600" dirty="0"/>
              <a:t> 3 </a:t>
            </a:r>
            <a:r>
              <a:rPr lang="ru-RU" sz="3600" dirty="0" err="1"/>
              <a:t>основних</a:t>
            </a:r>
            <a:r>
              <a:rPr lang="ru-RU" sz="3600" dirty="0"/>
              <a:t> </a:t>
            </a:r>
            <a:r>
              <a:rPr lang="ru-RU" sz="3600" dirty="0" err="1"/>
              <a:t>типи</a:t>
            </a:r>
            <a:r>
              <a:rPr lang="ru-RU" sz="3600" dirty="0"/>
              <a:t> </a:t>
            </a:r>
            <a:r>
              <a:rPr lang="ru-RU" sz="3600" dirty="0" err="1"/>
              <a:t>клітинних</a:t>
            </a:r>
            <a:r>
              <a:rPr lang="ru-RU" sz="3600" dirty="0"/>
              <a:t> </a:t>
            </a:r>
            <a:r>
              <a:rPr lang="ru-RU" sz="3600" dirty="0" err="1"/>
              <a:t>елементів</a:t>
            </a:r>
            <a:r>
              <a:rPr lang="ru-RU" sz="3600" dirty="0"/>
              <a:t> </a:t>
            </a:r>
            <a:r>
              <a:rPr lang="ru-RU" sz="3600" dirty="0" err="1"/>
              <a:t>крові</a:t>
            </a:r>
            <a:r>
              <a:rPr lang="ru-RU" sz="3600" dirty="0"/>
              <a:t>:</a:t>
            </a:r>
          </a:p>
          <a:p>
            <a:r>
              <a:rPr lang="ru-RU" sz="2800" dirty="0"/>
              <a:t>− </a:t>
            </a:r>
            <a:r>
              <a:rPr lang="ru-RU" sz="3200" dirty="0" err="1"/>
              <a:t>червоні</a:t>
            </a:r>
            <a:r>
              <a:rPr lang="ru-RU" sz="3200" dirty="0"/>
              <a:t> </a:t>
            </a:r>
            <a:r>
              <a:rPr lang="ru-RU" sz="3200" dirty="0" err="1"/>
              <a:t>кров’яні</a:t>
            </a:r>
            <a:r>
              <a:rPr lang="ru-RU" sz="3200" dirty="0"/>
              <a:t> </a:t>
            </a:r>
            <a:r>
              <a:rPr lang="ru-RU" sz="3200" dirty="0" err="1"/>
              <a:t>клітини</a:t>
            </a:r>
            <a:r>
              <a:rPr lang="ru-RU" sz="3200" dirty="0"/>
              <a:t> − </a:t>
            </a:r>
            <a:r>
              <a:rPr lang="ru-RU" sz="3200" dirty="0" err="1"/>
              <a:t>еритроцити</a:t>
            </a:r>
            <a:r>
              <a:rPr lang="ru-RU" sz="3200" dirty="0"/>
              <a:t>;</a:t>
            </a:r>
          </a:p>
          <a:p>
            <a:r>
              <a:rPr lang="ru-RU" sz="3200" dirty="0"/>
              <a:t>− </a:t>
            </a:r>
            <a:r>
              <a:rPr lang="ru-RU" sz="3200" dirty="0" err="1"/>
              <a:t>білі</a:t>
            </a:r>
            <a:r>
              <a:rPr lang="ru-RU" sz="3200" dirty="0"/>
              <a:t> </a:t>
            </a:r>
            <a:r>
              <a:rPr lang="ru-RU" sz="3200" dirty="0" err="1"/>
              <a:t>кров’яні</a:t>
            </a:r>
            <a:r>
              <a:rPr lang="ru-RU" sz="3200" dirty="0"/>
              <a:t> </a:t>
            </a:r>
            <a:r>
              <a:rPr lang="ru-RU" sz="3200" dirty="0" err="1"/>
              <a:t>клітини</a:t>
            </a:r>
            <a:r>
              <a:rPr lang="ru-RU" sz="3200" dirty="0"/>
              <a:t> − </a:t>
            </a:r>
            <a:r>
              <a:rPr lang="ru-RU" sz="3200" dirty="0" err="1"/>
              <a:t>лейкоцити</a:t>
            </a:r>
            <a:r>
              <a:rPr lang="ru-RU" sz="3200" dirty="0"/>
              <a:t>;</a:t>
            </a:r>
          </a:p>
          <a:p>
            <a:r>
              <a:rPr lang="ru-RU" sz="3200" dirty="0"/>
              <a:t>− </a:t>
            </a:r>
            <a:r>
              <a:rPr lang="ru-RU" sz="3200" dirty="0" err="1"/>
              <a:t>кров’яні</a:t>
            </a:r>
            <a:r>
              <a:rPr lang="ru-RU" sz="3200" dirty="0"/>
              <a:t> </a:t>
            </a:r>
            <a:r>
              <a:rPr lang="ru-RU" sz="3200" dirty="0" err="1"/>
              <a:t>пластини</a:t>
            </a:r>
            <a:r>
              <a:rPr lang="ru-RU" sz="3200" dirty="0"/>
              <a:t> − </a:t>
            </a:r>
            <a:r>
              <a:rPr lang="ru-RU" sz="3200" dirty="0" err="1"/>
              <a:t>тромбоцити</a:t>
            </a:r>
            <a:r>
              <a:rPr lang="ru-RU" sz="3200" dirty="0"/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856"/>
          <a:stretch/>
        </p:blipFill>
        <p:spPr>
          <a:xfrm>
            <a:off x="2922503" y="3569110"/>
            <a:ext cx="6000272" cy="3090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639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4631" y="722671"/>
            <a:ext cx="10907317" cy="2227006"/>
          </a:xfrm>
        </p:spPr>
        <p:txBody>
          <a:bodyPr>
            <a:normAutofit/>
          </a:bodyPr>
          <a:lstStyle/>
          <a:p>
            <a:r>
              <a:rPr lang="ru-RU" sz="3200" dirty="0"/>
              <a:t>Кров − </a:t>
            </a:r>
            <a:r>
              <a:rPr lang="ru-RU" sz="3200" dirty="0" err="1"/>
              <a:t>в’язка</a:t>
            </a:r>
            <a:r>
              <a:rPr lang="ru-RU" sz="3200" dirty="0"/>
              <a:t> </a:t>
            </a:r>
            <a:r>
              <a:rPr lang="ru-RU" sz="3200" dirty="0" err="1"/>
              <a:t>рідина</a:t>
            </a:r>
            <a:r>
              <a:rPr lang="ru-RU" sz="3200" dirty="0"/>
              <a:t>, </a:t>
            </a:r>
            <a:r>
              <a:rPr lang="ru-RU" sz="3200" dirty="0" err="1"/>
              <a:t>в’язкість</a:t>
            </a:r>
            <a:r>
              <a:rPr lang="ru-RU" sz="3200" dirty="0"/>
              <a:t> </a:t>
            </a:r>
            <a:r>
              <a:rPr lang="ru-RU" sz="3200" dirty="0" err="1"/>
              <a:t>визначається</a:t>
            </a:r>
            <a:r>
              <a:rPr lang="ru-RU" sz="3200" dirty="0"/>
              <a:t> </a:t>
            </a:r>
            <a:r>
              <a:rPr lang="ru-RU" sz="3200" dirty="0" err="1"/>
              <a:t>вмістом</a:t>
            </a:r>
            <a:r>
              <a:rPr lang="ru-RU" sz="3200" dirty="0"/>
              <a:t> </a:t>
            </a:r>
            <a:r>
              <a:rPr lang="ru-RU" sz="3200" dirty="0" err="1"/>
              <a:t>еритроцитів</a:t>
            </a:r>
            <a:r>
              <a:rPr lang="ru-RU" sz="3200" dirty="0"/>
              <a:t> і </a:t>
            </a:r>
            <a:r>
              <a:rPr lang="ru-RU" sz="3200" dirty="0" err="1"/>
              <a:t>розчинених</a:t>
            </a:r>
            <a:r>
              <a:rPr lang="ru-RU" sz="3200" dirty="0"/>
              <a:t> </a:t>
            </a:r>
            <a:r>
              <a:rPr lang="ru-RU" sz="3200" dirty="0" err="1"/>
              <a:t>білків</a:t>
            </a:r>
            <a:r>
              <a:rPr lang="ru-RU" sz="3200" dirty="0"/>
              <a:t> (</a:t>
            </a:r>
            <a:r>
              <a:rPr lang="ru-RU" sz="3200" dirty="0" err="1"/>
              <a:t>альбумінів</a:t>
            </a:r>
            <a:r>
              <a:rPr lang="ru-RU" sz="3200" dirty="0"/>
              <a:t>, </a:t>
            </a:r>
            <a:r>
              <a:rPr lang="ru-RU" sz="3200" dirty="0" err="1"/>
              <a:t>глобулінів</a:t>
            </a:r>
            <a:r>
              <a:rPr lang="ru-RU" sz="3200" dirty="0"/>
              <a:t>). </a:t>
            </a:r>
            <a:r>
              <a:rPr lang="ru-RU" sz="3200" dirty="0" err="1"/>
              <a:t>Об’єм</a:t>
            </a:r>
            <a:r>
              <a:rPr lang="ru-RU" sz="3200" dirty="0"/>
              <a:t> </a:t>
            </a:r>
            <a:r>
              <a:rPr lang="ru-RU" sz="3200" dirty="0" err="1"/>
              <a:t>крові</a:t>
            </a:r>
            <a:r>
              <a:rPr lang="ru-RU" sz="3200" dirty="0"/>
              <a:t> </a:t>
            </a:r>
            <a:r>
              <a:rPr lang="ru-RU" sz="3200" dirty="0" err="1"/>
              <a:t>дорослого</a:t>
            </a:r>
            <a:r>
              <a:rPr lang="ru-RU" sz="3200" dirty="0"/>
              <a:t> </a:t>
            </a:r>
            <a:r>
              <a:rPr lang="ru-RU" sz="3200" dirty="0" err="1"/>
              <a:t>чоловіка</a:t>
            </a:r>
            <a:r>
              <a:rPr lang="ru-RU" sz="3200" dirty="0"/>
              <a:t> </a:t>
            </a:r>
            <a:r>
              <a:rPr lang="ru-RU" sz="3200" dirty="0" err="1"/>
              <a:t>складає</a:t>
            </a:r>
            <a:r>
              <a:rPr lang="ru-RU" sz="3200" dirty="0"/>
              <a:t> 75 мл на 1 кг </a:t>
            </a:r>
            <a:r>
              <a:rPr lang="ru-RU" sz="3200" dirty="0" err="1"/>
              <a:t>маси</a:t>
            </a:r>
            <a:r>
              <a:rPr lang="ru-RU" sz="3200" dirty="0"/>
              <a:t> </a:t>
            </a:r>
            <a:r>
              <a:rPr lang="ru-RU" sz="3200" dirty="0" err="1"/>
              <a:t>тіла</a:t>
            </a:r>
            <a:r>
              <a:rPr lang="ru-RU" sz="3200" dirty="0"/>
              <a:t>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347" y="2444467"/>
            <a:ext cx="5125950" cy="42955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9214" y="2949677"/>
            <a:ext cx="5781367" cy="2610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r>
              <a:rPr lang="ru-RU" sz="3200" dirty="0" err="1">
                <a:solidFill>
                  <a:prstClr val="black"/>
                </a:solidFill>
              </a:rPr>
              <a:t>Більшу</a:t>
            </a:r>
            <a:r>
              <a:rPr lang="ru-RU" sz="3200" dirty="0">
                <a:solidFill>
                  <a:prstClr val="black"/>
                </a:solidFill>
              </a:rPr>
              <a:t> половину </a:t>
            </a:r>
            <a:r>
              <a:rPr lang="ru-RU" sz="3200" dirty="0" err="1">
                <a:solidFill>
                  <a:prstClr val="black"/>
                </a:solidFill>
              </a:rPr>
              <a:t>об’єму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крові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складає</a:t>
            </a:r>
            <a:r>
              <a:rPr lang="ru-RU" sz="3200" dirty="0">
                <a:solidFill>
                  <a:prstClr val="black"/>
                </a:solidFill>
              </a:rPr>
              <a:t> плазма, а </a:t>
            </a:r>
            <a:r>
              <a:rPr lang="ru-RU" sz="3200" dirty="0" err="1">
                <a:solidFill>
                  <a:prstClr val="black"/>
                </a:solidFill>
              </a:rPr>
              <a:t>інша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частина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припадає</a:t>
            </a:r>
            <a:r>
              <a:rPr lang="ru-RU" sz="3200" dirty="0">
                <a:solidFill>
                  <a:prstClr val="black"/>
                </a:solidFill>
              </a:rPr>
              <a:t> на </a:t>
            </a:r>
            <a:r>
              <a:rPr lang="ru-RU" sz="3200" dirty="0" err="1">
                <a:solidFill>
                  <a:prstClr val="black"/>
                </a:solidFill>
              </a:rPr>
              <a:t>еритроцити</a:t>
            </a:r>
            <a:r>
              <a:rPr lang="ru-RU" sz="3200" dirty="0">
                <a:solidFill>
                  <a:prstClr val="black"/>
                </a:solidFill>
              </a:rPr>
              <a:t>. </a:t>
            </a:r>
            <a:r>
              <a:rPr lang="ru-RU" sz="3200" dirty="0" err="1">
                <a:solidFill>
                  <a:prstClr val="black"/>
                </a:solidFill>
              </a:rPr>
              <a:t>Активність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крові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спостерігається</a:t>
            </a:r>
            <a:r>
              <a:rPr lang="ru-RU" sz="3200" dirty="0">
                <a:solidFill>
                  <a:prstClr val="black"/>
                </a:solidFill>
              </a:rPr>
              <a:t> при рН = 7,4.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33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91"/>
          <a:stretch/>
        </p:blipFill>
        <p:spPr>
          <a:xfrm>
            <a:off x="132735" y="1238866"/>
            <a:ext cx="12059265" cy="415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65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Ферменти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плазмі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сироватці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− </a:t>
            </a:r>
            <a:r>
              <a:rPr lang="ru-RU" sz="1800" dirty="0" err="1"/>
              <a:t>секреторні</a:t>
            </a:r>
            <a:r>
              <a:rPr lang="ru-RU" sz="1800" dirty="0"/>
              <a:t> </a:t>
            </a:r>
            <a:r>
              <a:rPr lang="ru-RU" sz="1800" dirty="0" err="1"/>
              <a:t>ферменти</a:t>
            </a:r>
            <a:r>
              <a:rPr lang="ru-RU" sz="1800" dirty="0"/>
              <a:t> − </a:t>
            </a:r>
            <a:r>
              <a:rPr lang="ru-RU" sz="1800" dirty="0" err="1"/>
              <a:t>синтезуються</a:t>
            </a:r>
            <a:r>
              <a:rPr lang="ru-RU" sz="1800" dirty="0"/>
              <a:t> в </a:t>
            </a:r>
            <a:r>
              <a:rPr lang="ru-RU" sz="1800" dirty="0" err="1"/>
              <a:t>печінці</a:t>
            </a:r>
            <a:r>
              <a:rPr lang="ru-RU" sz="1800" dirty="0"/>
              <a:t>, </a:t>
            </a:r>
            <a:r>
              <a:rPr lang="ru-RU" sz="1800" dirty="0" err="1"/>
              <a:t>виділяються</a:t>
            </a:r>
            <a:r>
              <a:rPr lang="ru-RU" sz="1800" dirty="0"/>
              <a:t> в плазму</a:t>
            </a:r>
          </a:p>
          <a:p>
            <a:r>
              <a:rPr lang="ru-RU" sz="1800" dirty="0" err="1"/>
              <a:t>крові</a:t>
            </a:r>
            <a:r>
              <a:rPr lang="ru-RU" sz="1800" dirty="0"/>
              <a:t>. </a:t>
            </a:r>
            <a:r>
              <a:rPr lang="ru-RU" sz="1800" dirty="0" err="1"/>
              <a:t>Представниками</a:t>
            </a:r>
            <a:r>
              <a:rPr lang="ru-RU" sz="1800" dirty="0"/>
              <a:t> </a:t>
            </a:r>
            <a:r>
              <a:rPr lang="ru-RU" sz="1800" dirty="0" err="1"/>
              <a:t>даної</a:t>
            </a:r>
            <a:r>
              <a:rPr lang="ru-RU" sz="1800" dirty="0"/>
              <a:t> </a:t>
            </a:r>
            <a:r>
              <a:rPr lang="ru-RU" sz="1800" dirty="0" err="1"/>
              <a:t>групи</a:t>
            </a:r>
            <a:r>
              <a:rPr lang="ru-RU" sz="1800" dirty="0"/>
              <a:t> є </a:t>
            </a:r>
            <a:r>
              <a:rPr lang="ru-RU" sz="1800" dirty="0" err="1"/>
              <a:t>ферменти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приймають</a:t>
            </a:r>
            <a:r>
              <a:rPr lang="ru-RU" sz="1800" dirty="0"/>
              <a:t> участь в </a:t>
            </a:r>
            <a:r>
              <a:rPr lang="ru-RU" sz="1800" dirty="0" err="1"/>
              <a:t>процесі</a:t>
            </a:r>
            <a:endParaRPr lang="ru-RU" sz="1800" dirty="0"/>
          </a:p>
          <a:p>
            <a:r>
              <a:rPr lang="ru-RU" sz="1800" dirty="0" err="1"/>
              <a:t>згортання</a:t>
            </a:r>
            <a:r>
              <a:rPr lang="ru-RU" sz="1800" dirty="0"/>
              <a:t> </a:t>
            </a:r>
            <a:r>
              <a:rPr lang="ru-RU" sz="1800" dirty="0" err="1"/>
              <a:t>крові</a:t>
            </a:r>
            <a:r>
              <a:rPr lang="ru-RU" sz="1800" dirty="0"/>
              <a:t>, </a:t>
            </a:r>
            <a:r>
              <a:rPr lang="ru-RU" sz="1800" dirty="0" err="1"/>
              <a:t>холінестераза</a:t>
            </a:r>
            <a:r>
              <a:rPr lang="ru-RU" sz="1800" dirty="0"/>
              <a:t> </a:t>
            </a:r>
            <a:r>
              <a:rPr lang="ru-RU" sz="1800" dirty="0" err="1"/>
              <a:t>сироватки</a:t>
            </a:r>
            <a:r>
              <a:rPr lang="ru-RU" sz="1800" dirty="0"/>
              <a:t> </a:t>
            </a:r>
            <a:r>
              <a:rPr lang="ru-RU" sz="1800" dirty="0" err="1"/>
              <a:t>крові</a:t>
            </a:r>
            <a:r>
              <a:rPr lang="ru-RU" sz="1800" dirty="0"/>
              <a:t>;</a:t>
            </a:r>
          </a:p>
          <a:p>
            <a:r>
              <a:rPr lang="ru-RU" sz="1800" dirty="0"/>
              <a:t>− </a:t>
            </a:r>
            <a:r>
              <a:rPr lang="ru-RU" sz="1800" dirty="0" err="1"/>
              <a:t>індикаторні</a:t>
            </a:r>
            <a:r>
              <a:rPr lang="ru-RU" sz="1800" dirty="0"/>
              <a:t> </a:t>
            </a:r>
            <a:r>
              <a:rPr lang="ru-RU" sz="1800" dirty="0" err="1"/>
              <a:t>ферменти</a:t>
            </a:r>
            <a:r>
              <a:rPr lang="ru-RU" sz="1800" dirty="0"/>
              <a:t> − </a:t>
            </a:r>
            <a:r>
              <a:rPr lang="ru-RU" sz="1800" dirty="0" err="1"/>
              <a:t>потрапляють</a:t>
            </a:r>
            <a:r>
              <a:rPr lang="ru-RU" sz="1800" dirty="0"/>
              <a:t> в кров з тканин,</a:t>
            </a:r>
          </a:p>
          <a:p>
            <a:r>
              <a:rPr lang="ru-RU" sz="1800" dirty="0"/>
              <a:t>де вони </a:t>
            </a:r>
            <a:r>
              <a:rPr lang="ru-RU" sz="1800" dirty="0" err="1"/>
              <a:t>виконують</a:t>
            </a:r>
            <a:r>
              <a:rPr lang="ru-RU" sz="1800" dirty="0"/>
              <a:t> </a:t>
            </a:r>
            <a:r>
              <a:rPr lang="ru-RU" sz="1800" dirty="0" err="1"/>
              <a:t>внутріклітинні</a:t>
            </a:r>
            <a:r>
              <a:rPr lang="ru-RU" sz="1800" dirty="0"/>
              <a:t> </a:t>
            </a:r>
            <a:r>
              <a:rPr lang="ru-RU" sz="1800" dirty="0" err="1"/>
              <a:t>функції</a:t>
            </a:r>
            <a:r>
              <a:rPr lang="ru-RU" sz="1800" dirty="0"/>
              <a:t>. </a:t>
            </a:r>
          </a:p>
          <a:p>
            <a:r>
              <a:rPr lang="ru-RU" sz="1800" dirty="0" err="1"/>
              <a:t>екскреторні</a:t>
            </a:r>
            <a:r>
              <a:rPr lang="ru-RU" sz="1800" dirty="0"/>
              <a:t> </a:t>
            </a:r>
            <a:r>
              <a:rPr lang="ru-RU" sz="1800" dirty="0" err="1"/>
              <a:t>ферменти</a:t>
            </a:r>
            <a:r>
              <a:rPr lang="ru-RU" sz="1800" dirty="0"/>
              <a:t> − </a:t>
            </a:r>
            <a:r>
              <a:rPr lang="ru-RU" sz="1800" dirty="0" err="1"/>
              <a:t>синтезуються</a:t>
            </a:r>
            <a:r>
              <a:rPr lang="ru-RU" sz="1800" dirty="0"/>
              <a:t> в </a:t>
            </a:r>
            <a:r>
              <a:rPr lang="ru-RU" sz="1800" dirty="0" err="1"/>
              <a:t>печінці</a:t>
            </a:r>
            <a:r>
              <a:rPr lang="ru-RU" sz="1800" dirty="0"/>
              <a:t> (</a:t>
            </a:r>
            <a:r>
              <a:rPr lang="ru-RU" sz="1800" dirty="0" err="1"/>
              <a:t>лейцинамінопептидаза</a:t>
            </a:r>
            <a:r>
              <a:rPr lang="ru-RU" sz="1800" dirty="0"/>
              <a:t>). </a:t>
            </a:r>
          </a:p>
          <a:p>
            <a:r>
              <a:rPr lang="ru-RU" sz="1800" dirty="0"/>
              <a:t>− </a:t>
            </a:r>
            <a:r>
              <a:rPr lang="ru-RU" sz="1800" dirty="0" err="1"/>
              <a:t>органоспецифічні</a:t>
            </a:r>
            <a:r>
              <a:rPr lang="ru-RU" sz="1800" dirty="0"/>
              <a:t> </a:t>
            </a:r>
            <a:r>
              <a:rPr lang="ru-RU" sz="1800" dirty="0" err="1"/>
              <a:t>ферменти</a:t>
            </a:r>
            <a:r>
              <a:rPr lang="ru-RU" sz="1800" dirty="0"/>
              <a:t> − </a:t>
            </a:r>
            <a:r>
              <a:rPr lang="ru-RU" sz="1800" dirty="0" err="1"/>
              <a:t>гістидаза</a:t>
            </a:r>
            <a:r>
              <a:rPr lang="ru-RU" sz="1800" dirty="0"/>
              <a:t>, </a:t>
            </a:r>
            <a:r>
              <a:rPr lang="ru-RU" sz="1800" dirty="0" err="1"/>
              <a:t>сорбітолдегідрогеназа</a:t>
            </a:r>
            <a:r>
              <a:rPr lang="ru-RU" sz="1800" dirty="0"/>
              <a:t>, </a:t>
            </a:r>
            <a:r>
              <a:rPr lang="ru-RU" sz="1800" dirty="0" err="1"/>
              <a:t>орнітинкарбомоїлтрансфераза</a:t>
            </a:r>
            <a:r>
              <a:rPr lang="ru-RU" sz="1800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6" b="13338"/>
          <a:stretch/>
        </p:blipFill>
        <p:spPr>
          <a:xfrm>
            <a:off x="743909" y="189370"/>
            <a:ext cx="10833575" cy="666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56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97" y="0"/>
            <a:ext cx="9630697" cy="6858000"/>
          </a:xfrm>
        </p:spPr>
      </p:pic>
    </p:spTree>
    <p:extLst>
      <p:ext uri="{BB962C8B-B14F-4D97-AF65-F5344CB8AC3E}">
        <p14:creationId xmlns:p14="http://schemas.microsoft.com/office/powerpoint/2010/main" val="281309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882" y="0"/>
            <a:ext cx="9720072" cy="1499616"/>
          </a:xfrm>
        </p:spPr>
        <p:txBody>
          <a:bodyPr/>
          <a:lstStyle/>
          <a:p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згортання</a:t>
            </a:r>
            <a:r>
              <a:rPr lang="ru-RU" dirty="0"/>
              <a:t> </a:t>
            </a:r>
            <a:r>
              <a:rPr lang="ru-RU" dirty="0" err="1"/>
              <a:t>крові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213" y="1238862"/>
            <a:ext cx="11739716" cy="5161937"/>
          </a:xfrm>
        </p:spPr>
        <p:txBody>
          <a:bodyPr>
            <a:noAutofit/>
          </a:bodyPr>
          <a:lstStyle/>
          <a:p>
            <a:r>
              <a:rPr lang="ru-RU" sz="2700" b="1" i="1" dirty="0" err="1">
                <a:solidFill>
                  <a:srgbClr val="C00000"/>
                </a:solidFill>
              </a:rPr>
              <a:t>Механізм</a:t>
            </a:r>
            <a:r>
              <a:rPr lang="ru-RU" sz="2700" b="1" i="1" dirty="0">
                <a:solidFill>
                  <a:srgbClr val="C00000"/>
                </a:solidFill>
              </a:rPr>
              <a:t> </a:t>
            </a:r>
            <a:r>
              <a:rPr lang="ru-RU" sz="2700" b="1" i="1" dirty="0" err="1">
                <a:solidFill>
                  <a:srgbClr val="C00000"/>
                </a:solidFill>
              </a:rPr>
              <a:t>згортання</a:t>
            </a:r>
            <a:r>
              <a:rPr lang="ru-RU" sz="2700" b="1" i="1" dirty="0">
                <a:solidFill>
                  <a:srgbClr val="C00000"/>
                </a:solidFill>
              </a:rPr>
              <a:t> </a:t>
            </a:r>
            <a:r>
              <a:rPr lang="ru-RU" sz="2700" b="1" i="1" dirty="0" err="1">
                <a:solidFill>
                  <a:srgbClr val="C00000"/>
                </a:solidFill>
              </a:rPr>
              <a:t>крові</a:t>
            </a:r>
            <a:r>
              <a:rPr lang="ru-RU" sz="2700" b="1" i="1" dirty="0">
                <a:solidFill>
                  <a:srgbClr val="C00000"/>
                </a:solidFill>
              </a:rPr>
              <a:t> </a:t>
            </a:r>
            <a:r>
              <a:rPr lang="ru-RU" sz="2700" dirty="0"/>
              <a:t>– </a:t>
            </a:r>
            <a:r>
              <a:rPr lang="ru-RU" sz="2700" dirty="0" err="1"/>
              <a:t>проферментно-ферментний</a:t>
            </a:r>
            <a:r>
              <a:rPr lang="ru-RU" sz="2700" dirty="0"/>
              <a:t> каскад, в </a:t>
            </a:r>
            <a:r>
              <a:rPr lang="ru-RU" sz="2700" dirty="0" err="1"/>
              <a:t>якому</a:t>
            </a:r>
            <a:endParaRPr lang="ru-RU" sz="2700" dirty="0"/>
          </a:p>
          <a:p>
            <a:pPr marL="0" indent="0">
              <a:buNone/>
            </a:pPr>
            <a:r>
              <a:rPr lang="ru-RU" sz="2700" dirty="0" err="1"/>
              <a:t>проферменти</a:t>
            </a:r>
            <a:r>
              <a:rPr lang="ru-RU" sz="2700" dirty="0"/>
              <a:t> </a:t>
            </a:r>
            <a:r>
              <a:rPr lang="ru-RU" sz="2700" dirty="0" err="1"/>
              <a:t>переходять</a:t>
            </a:r>
            <a:r>
              <a:rPr lang="ru-RU" sz="2700" dirty="0"/>
              <a:t> в </a:t>
            </a:r>
            <a:r>
              <a:rPr lang="ru-RU" sz="2700" dirty="0" err="1"/>
              <a:t>активний</a:t>
            </a:r>
            <a:r>
              <a:rPr lang="ru-RU" sz="2700" dirty="0"/>
              <a:t> стан, </a:t>
            </a:r>
            <a:r>
              <a:rPr lang="ru-RU" sz="2700" dirty="0" err="1"/>
              <a:t>набувають</a:t>
            </a:r>
            <a:r>
              <a:rPr lang="ru-RU" sz="2700" dirty="0"/>
              <a:t> </a:t>
            </a:r>
            <a:r>
              <a:rPr lang="ru-RU" sz="2700" dirty="0" err="1"/>
              <a:t>здатності</a:t>
            </a:r>
            <a:r>
              <a:rPr lang="ru-RU" sz="2700" dirty="0"/>
              <a:t> </a:t>
            </a:r>
            <a:r>
              <a:rPr lang="ru-RU" sz="2700" dirty="0" err="1"/>
              <a:t>активувати</a:t>
            </a:r>
            <a:r>
              <a:rPr lang="ru-RU" sz="2700" dirty="0"/>
              <a:t> </a:t>
            </a:r>
            <a:r>
              <a:rPr lang="ru-RU" sz="2700" dirty="0" err="1"/>
              <a:t>інші</a:t>
            </a:r>
            <a:endParaRPr lang="ru-RU" sz="2700" dirty="0"/>
          </a:p>
          <a:p>
            <a:pPr marL="0" indent="0">
              <a:buNone/>
            </a:pPr>
            <a:r>
              <a:rPr lang="ru-RU" sz="2700" dirty="0" err="1"/>
              <a:t>фактори</a:t>
            </a:r>
            <a:r>
              <a:rPr lang="ru-RU" sz="2700" dirty="0"/>
              <a:t> </a:t>
            </a:r>
            <a:r>
              <a:rPr lang="ru-RU" sz="2700" dirty="0" err="1"/>
              <a:t>згортання</a:t>
            </a:r>
            <a:r>
              <a:rPr lang="ru-RU" sz="2700" dirty="0"/>
              <a:t> </a:t>
            </a:r>
            <a:r>
              <a:rPr lang="ru-RU" sz="2700" dirty="0" err="1"/>
              <a:t>крові</a:t>
            </a:r>
            <a:r>
              <a:rPr lang="ru-RU" sz="2700" dirty="0"/>
              <a:t>. </a:t>
            </a:r>
          </a:p>
          <a:p>
            <a:pPr marL="0" indent="0">
              <a:buNone/>
            </a:pPr>
            <a:r>
              <a:rPr lang="ru-RU" sz="2700" i="1" dirty="0" err="1">
                <a:solidFill>
                  <a:srgbClr val="002060"/>
                </a:solidFill>
              </a:rPr>
              <a:t>Процес</a:t>
            </a:r>
            <a:r>
              <a:rPr lang="ru-RU" sz="2700" i="1" dirty="0">
                <a:solidFill>
                  <a:srgbClr val="002060"/>
                </a:solidFill>
              </a:rPr>
              <a:t> </a:t>
            </a:r>
            <a:r>
              <a:rPr lang="ru-RU" sz="2700" i="1" dirty="0" err="1">
                <a:solidFill>
                  <a:srgbClr val="002060"/>
                </a:solidFill>
              </a:rPr>
              <a:t>згортання</a:t>
            </a:r>
            <a:r>
              <a:rPr lang="ru-RU" sz="2700" i="1" dirty="0">
                <a:solidFill>
                  <a:srgbClr val="002060"/>
                </a:solidFill>
              </a:rPr>
              <a:t> </a:t>
            </a:r>
            <a:r>
              <a:rPr lang="ru-RU" sz="2700" i="1" dirty="0" err="1">
                <a:solidFill>
                  <a:srgbClr val="002060"/>
                </a:solidFill>
              </a:rPr>
              <a:t>крові</a:t>
            </a:r>
            <a:r>
              <a:rPr lang="ru-RU" sz="2700" i="1" dirty="0">
                <a:solidFill>
                  <a:srgbClr val="002060"/>
                </a:solidFill>
              </a:rPr>
              <a:t> </a:t>
            </a:r>
            <a:r>
              <a:rPr lang="ru-RU" sz="2700" i="1" dirty="0" err="1">
                <a:solidFill>
                  <a:srgbClr val="002060"/>
                </a:solidFill>
              </a:rPr>
              <a:t>може</a:t>
            </a:r>
            <a:r>
              <a:rPr lang="ru-RU" sz="2700" i="1" dirty="0">
                <a:solidFill>
                  <a:srgbClr val="002060"/>
                </a:solidFill>
              </a:rPr>
              <a:t> бути </a:t>
            </a:r>
            <a:r>
              <a:rPr lang="ru-RU" sz="2700" i="1" dirty="0" err="1">
                <a:solidFill>
                  <a:srgbClr val="002060"/>
                </a:solidFill>
              </a:rPr>
              <a:t>розділений</a:t>
            </a:r>
            <a:r>
              <a:rPr lang="ru-RU" sz="2700" i="1" dirty="0">
                <a:solidFill>
                  <a:srgbClr val="002060"/>
                </a:solidFill>
              </a:rPr>
              <a:t> </a:t>
            </a:r>
            <a:r>
              <a:rPr lang="ru-RU" sz="2700" i="1" dirty="0" err="1">
                <a:solidFill>
                  <a:srgbClr val="002060"/>
                </a:solidFill>
              </a:rPr>
              <a:t>умовно</a:t>
            </a:r>
            <a:r>
              <a:rPr lang="ru-RU" sz="2700" i="1" dirty="0">
                <a:solidFill>
                  <a:srgbClr val="002060"/>
                </a:solidFill>
              </a:rPr>
              <a:t> на 3 </a:t>
            </a:r>
            <a:r>
              <a:rPr lang="ru-RU" sz="2700" i="1" dirty="0" err="1">
                <a:solidFill>
                  <a:srgbClr val="002060"/>
                </a:solidFill>
              </a:rPr>
              <a:t>фази</a:t>
            </a:r>
            <a:r>
              <a:rPr lang="ru-RU" sz="2700" i="1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700" dirty="0"/>
              <a:t>1) Фаза, </a:t>
            </a:r>
            <a:r>
              <a:rPr lang="ru-RU" sz="2700" dirty="0" err="1"/>
              <a:t>що</a:t>
            </a:r>
            <a:r>
              <a:rPr lang="ru-RU" sz="2700" dirty="0"/>
              <a:t> </a:t>
            </a:r>
            <a:r>
              <a:rPr lang="ru-RU" sz="2700" dirty="0" err="1"/>
              <a:t>включає</a:t>
            </a:r>
            <a:r>
              <a:rPr lang="ru-RU" sz="2700" dirty="0"/>
              <a:t> </a:t>
            </a:r>
            <a:r>
              <a:rPr lang="ru-RU" sz="2700" u="sng" dirty="0"/>
              <a:t>комплекс</a:t>
            </a:r>
            <a:r>
              <a:rPr lang="ru-RU" sz="2700" dirty="0"/>
              <a:t> </a:t>
            </a:r>
            <a:r>
              <a:rPr lang="ru-RU" sz="2700" dirty="0" err="1"/>
              <a:t>послідовних</a:t>
            </a:r>
            <a:r>
              <a:rPr lang="ru-RU" sz="2700" dirty="0"/>
              <a:t> </a:t>
            </a:r>
            <a:r>
              <a:rPr lang="ru-RU" sz="2700" u="sng" dirty="0" err="1"/>
              <a:t>реакцій</a:t>
            </a:r>
            <a:r>
              <a:rPr lang="ru-RU" sz="2700" dirty="0"/>
              <a:t>, </a:t>
            </a:r>
            <a:r>
              <a:rPr lang="ru-RU" sz="2700" dirty="0" err="1"/>
              <a:t>які</a:t>
            </a:r>
            <a:r>
              <a:rPr lang="ru-RU" sz="2700" dirty="0"/>
              <a:t> </a:t>
            </a:r>
            <a:r>
              <a:rPr lang="ru-RU" sz="2700" dirty="0" err="1"/>
              <a:t>призводять</a:t>
            </a:r>
            <a:endParaRPr lang="ru-RU" sz="2700" dirty="0"/>
          </a:p>
          <a:p>
            <a:pPr marL="0" indent="0">
              <a:buNone/>
            </a:pPr>
            <a:r>
              <a:rPr lang="ru-RU" sz="2700" dirty="0"/>
              <a:t>до </a:t>
            </a:r>
            <a:r>
              <a:rPr lang="ru-RU" sz="2700" u="sng" dirty="0" err="1"/>
              <a:t>утворення</a:t>
            </a:r>
            <a:r>
              <a:rPr lang="ru-RU" sz="2700" u="sng" dirty="0"/>
              <a:t> </a:t>
            </a:r>
            <a:r>
              <a:rPr lang="ru-RU" sz="2700" u="sng" dirty="0" err="1"/>
              <a:t>протромбінази</a:t>
            </a:r>
            <a:r>
              <a:rPr lang="ru-RU" sz="2700" dirty="0"/>
              <a:t>.</a:t>
            </a:r>
          </a:p>
          <a:p>
            <a:pPr marL="0" indent="0">
              <a:buNone/>
            </a:pPr>
            <a:r>
              <a:rPr lang="ru-RU" sz="2700" dirty="0"/>
              <a:t>2) Фаза, яка </a:t>
            </a:r>
            <a:r>
              <a:rPr lang="ru-RU" sz="2700" dirty="0" err="1"/>
              <a:t>характеризується</a:t>
            </a:r>
            <a:r>
              <a:rPr lang="ru-RU" sz="2700" dirty="0"/>
              <a:t> </a:t>
            </a:r>
            <a:r>
              <a:rPr lang="ru-RU" sz="2700" u="sng" dirty="0"/>
              <a:t>переходом </a:t>
            </a:r>
            <a:r>
              <a:rPr lang="ru-RU" sz="2700" u="sng" dirty="0" err="1"/>
              <a:t>протромбінази</a:t>
            </a:r>
            <a:r>
              <a:rPr lang="ru-RU" sz="2700" u="sng" dirty="0"/>
              <a:t> </a:t>
            </a:r>
            <a:r>
              <a:rPr lang="ru-RU" sz="2700" dirty="0"/>
              <a:t>(фактор ІІ)</a:t>
            </a:r>
          </a:p>
          <a:p>
            <a:pPr marL="0" indent="0">
              <a:buNone/>
            </a:pPr>
            <a:r>
              <a:rPr lang="ru-RU" sz="2700" u="sng" dirty="0"/>
              <a:t>в </a:t>
            </a:r>
            <a:r>
              <a:rPr lang="ru-RU" sz="2700" u="sng" dirty="0" err="1"/>
              <a:t>тромбін</a:t>
            </a:r>
            <a:r>
              <a:rPr lang="ru-RU" sz="2700" u="sng" dirty="0"/>
              <a:t> </a:t>
            </a:r>
            <a:r>
              <a:rPr lang="ru-RU" sz="2700" dirty="0"/>
              <a:t>(фактор </a:t>
            </a:r>
            <a:r>
              <a:rPr lang="ru-RU" sz="2700" dirty="0" err="1"/>
              <a:t>ІІа</a:t>
            </a:r>
            <a:r>
              <a:rPr lang="ru-RU" sz="2700" dirty="0"/>
              <a:t>).</a:t>
            </a:r>
          </a:p>
          <a:p>
            <a:pPr marL="0" indent="0">
              <a:buNone/>
            </a:pPr>
            <a:r>
              <a:rPr lang="ru-RU" sz="2700" dirty="0"/>
              <a:t>3) Фаза </a:t>
            </a:r>
            <a:r>
              <a:rPr lang="ru-RU" sz="2700" u="sng" dirty="0" err="1"/>
              <a:t>утворення</a:t>
            </a:r>
            <a:r>
              <a:rPr lang="ru-RU" sz="2700" dirty="0"/>
              <a:t> з </a:t>
            </a:r>
            <a:r>
              <a:rPr lang="ru-RU" sz="2700" dirty="0" err="1"/>
              <a:t>фібріногену</a:t>
            </a:r>
            <a:r>
              <a:rPr lang="ru-RU" sz="2700" dirty="0"/>
              <a:t> </a:t>
            </a:r>
            <a:r>
              <a:rPr lang="ru-RU" sz="2700" u="sng" dirty="0" err="1"/>
              <a:t>фібрину</a:t>
            </a:r>
            <a:r>
              <a:rPr lang="ru-RU" sz="2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848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618" y="215797"/>
            <a:ext cx="6695768" cy="6642203"/>
          </a:xfrm>
        </p:spPr>
      </p:pic>
    </p:spTree>
    <p:extLst>
      <p:ext uri="{BB962C8B-B14F-4D97-AF65-F5344CB8AC3E}">
        <p14:creationId xmlns:p14="http://schemas.microsoft.com/office/powerpoint/2010/main" val="96371098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</TotalTime>
  <Words>287</Words>
  <Application>Microsoft Office PowerPoint</Application>
  <PresentationFormat>Широкоэкранный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Tw Cen MT</vt:lpstr>
      <vt:lpstr>Wingdings 3</vt:lpstr>
      <vt:lpstr>Аспект</vt:lpstr>
      <vt:lpstr>Біохімія крові </vt:lpstr>
      <vt:lpstr> Загальна характеристика крові</vt:lpstr>
      <vt:lpstr>Презентация PowerPoint</vt:lpstr>
      <vt:lpstr>Презентация PowerPoint</vt:lpstr>
      <vt:lpstr>Презентация PowerPoint</vt:lpstr>
      <vt:lpstr> Ферменти, які знаходяться в плазмі або сироватці</vt:lpstr>
      <vt:lpstr>Презентация PowerPoint</vt:lpstr>
      <vt:lpstr>Механізм згортання крові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Біохімія крові</dc:title>
  <dc:creator>Lenovo</dc:creator>
  <cp:lastModifiedBy>Viktoriia Gencheva</cp:lastModifiedBy>
  <cp:revision>13</cp:revision>
  <dcterms:created xsi:type="dcterms:W3CDTF">2019-05-05T17:12:06Z</dcterms:created>
  <dcterms:modified xsi:type="dcterms:W3CDTF">2020-12-17T08:59:28Z</dcterms:modified>
</cp:coreProperties>
</file>