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8"/>
  </p:notesMasterIdLst>
  <p:sldIdLst>
    <p:sldId id="256" r:id="rId2"/>
    <p:sldId id="294" r:id="rId3"/>
    <p:sldId id="287" r:id="rId4"/>
    <p:sldId id="259" r:id="rId5"/>
    <p:sldId id="261" r:id="rId6"/>
    <p:sldId id="263" r:id="rId7"/>
    <p:sldId id="264" r:id="rId8"/>
    <p:sldId id="290" r:id="rId9"/>
    <p:sldId id="295" r:id="rId10"/>
    <p:sldId id="296" r:id="rId11"/>
    <p:sldId id="270" r:id="rId12"/>
    <p:sldId id="271" r:id="rId13"/>
    <p:sldId id="292" r:id="rId14"/>
    <p:sldId id="272" r:id="rId15"/>
    <p:sldId id="274" r:id="rId16"/>
    <p:sldId id="293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5" r:id="rId26"/>
    <p:sldId id="286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1F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79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047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30454-D428-43E6-9714-16BAB8D312EE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55E0-D609-49D2-839A-F6D8B63591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28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55E0-D609-49D2-839A-F6D8B635918E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791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DD52C2-F57D-463C-BFB7-F85E65CCC173}" type="datetimeFigureOut">
              <a:rPr lang="uk-UA" smtClean="0"/>
              <a:t>22.01.2016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8C73F5-4E84-415E-84D1-DAFD88CC1734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632848" cy="11521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Система </a:t>
            </a:r>
            <a:r>
              <a:rPr lang="ru-RU" sz="2400" b="1" dirty="0">
                <a:solidFill>
                  <a:srgbClr val="002060"/>
                </a:solidFill>
              </a:rPr>
              <a:t>політичного і державного управління </a:t>
            </a:r>
            <a:r>
              <a:rPr lang="ru-RU" sz="2400" b="1" dirty="0" smtClean="0">
                <a:solidFill>
                  <a:srgbClr val="002060"/>
                </a:solidFill>
              </a:rPr>
              <a:t>України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5517232"/>
            <a:ext cx="5114778" cy="1101248"/>
          </a:xfrm>
        </p:spPr>
        <p:txBody>
          <a:bodyPr>
            <a:normAutofit/>
          </a:bodyPr>
          <a:lstStyle/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248472" cy="3304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5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</a:rPr>
              <a:t>За </a:t>
            </a:r>
            <a:r>
              <a:rPr lang="ru-RU" sz="2400" dirty="0" err="1">
                <a:solidFill>
                  <a:srgbClr val="000000"/>
                </a:solidFill>
                <a:effectLst/>
              </a:rPr>
              <a:t>своїми</a:t>
            </a:r>
            <a:r>
              <a:rPr lang="ru-RU" sz="240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</a:rPr>
              <a:t>політичними</a:t>
            </a:r>
            <a:r>
              <a:rPr lang="ru-RU" sz="240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</a:rPr>
              <a:t>поглядами</a:t>
            </a:r>
            <a:r>
              <a:rPr lang="ru-RU" sz="240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</a:rPr>
              <a:t>щодо</a:t>
            </a:r>
            <a:r>
              <a:rPr lang="ru-RU" sz="240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</a:rPr>
              <a:t>майбутнього</a:t>
            </a:r>
            <a:r>
              <a:rPr lang="ru-RU" sz="2400" dirty="0">
                <a:solidFill>
                  <a:srgbClr val="000000"/>
                </a:solidFill>
                <a:effectLst/>
              </a:rPr>
              <a:t> України </a:t>
            </a:r>
            <a:r>
              <a:rPr lang="ru-RU" sz="2400" dirty="0" err="1">
                <a:solidFill>
                  <a:srgbClr val="000000"/>
                </a:solidFill>
                <a:effectLst/>
              </a:rPr>
              <a:t>політичні</a:t>
            </a:r>
            <a:r>
              <a:rPr lang="ru-RU" sz="240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</a:rPr>
              <a:t>партії</a:t>
            </a:r>
            <a:r>
              <a:rPr lang="ru-RU" sz="2400" dirty="0">
                <a:solidFill>
                  <a:srgbClr val="000000"/>
                </a:solidFill>
                <a:effectLst/>
              </a:rPr>
              <a:t> України </a:t>
            </a:r>
            <a:r>
              <a:rPr lang="ru-RU" sz="2400" dirty="0" err="1">
                <a:solidFill>
                  <a:srgbClr val="000000"/>
                </a:solidFill>
                <a:effectLst/>
              </a:rPr>
              <a:t>можна</a:t>
            </a:r>
            <a:r>
              <a:rPr lang="ru-RU" sz="240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</a:rPr>
              <a:t>класифікувати</a:t>
            </a:r>
            <a:r>
              <a:rPr lang="ru-RU" sz="2400" dirty="0">
                <a:solidFill>
                  <a:srgbClr val="000000"/>
                </a:solidFill>
                <a:effectLst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</a:rPr>
              <a:t>наступним</a:t>
            </a:r>
            <a:r>
              <a:rPr lang="ru-RU" sz="2400" dirty="0">
                <a:solidFill>
                  <a:srgbClr val="000000"/>
                </a:solidFill>
                <a:effectLst/>
              </a:rPr>
              <a:t> чином: </a:t>
            </a:r>
            <a:endParaRPr lang="uk-UA" sz="24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uk-UA" sz="2000" b="1" dirty="0">
                <a:solidFill>
                  <a:srgbClr val="000000"/>
                </a:solidFill>
              </a:rPr>
              <a:t>Націонал-радикальні партії</a:t>
            </a:r>
            <a:r>
              <a:rPr lang="uk-UA" sz="2000" b="1" dirty="0" smtClean="0">
                <a:solidFill>
                  <a:srgbClr val="000000"/>
                </a:solidFill>
              </a:rPr>
              <a:t>: </a:t>
            </a:r>
            <a:r>
              <a:rPr lang="uk-UA" sz="2000" dirty="0" smtClean="0">
                <a:solidFill>
                  <a:srgbClr val="000000"/>
                </a:solidFill>
              </a:rPr>
              <a:t>Політична </a:t>
            </a:r>
            <a:r>
              <a:rPr lang="uk-UA" sz="2000" dirty="0">
                <a:solidFill>
                  <a:srgbClr val="000000"/>
                </a:solidFill>
              </a:rPr>
              <a:t>партія «Організація Українських Націоналістів», Конгрес Українських </a:t>
            </a:r>
            <a:r>
              <a:rPr lang="uk-UA" sz="2000" dirty="0" smtClean="0">
                <a:solidFill>
                  <a:srgbClr val="000000"/>
                </a:solidFill>
              </a:rPr>
              <a:t>Націоналістів.</a:t>
            </a:r>
          </a:p>
          <a:p>
            <a:pPr>
              <a:buBlip>
                <a:blip r:embed="rId2"/>
              </a:buBlip>
            </a:pPr>
            <a:r>
              <a:rPr lang="uk-UA" sz="2000" b="1" dirty="0">
                <a:solidFill>
                  <a:srgbClr val="000000"/>
                </a:solidFill>
              </a:rPr>
              <a:t>Націонал-демократичні партії: </a:t>
            </a:r>
            <a:r>
              <a:rPr lang="uk-UA" sz="2000" dirty="0">
                <a:solidFill>
                  <a:srgbClr val="000000"/>
                </a:solidFill>
              </a:rPr>
              <a:t>Народний Рух України, Християнсько-демократична партія України</a:t>
            </a:r>
            <a:r>
              <a:rPr lang="uk-UA" sz="2000" dirty="0" smtClean="0">
                <a:solidFill>
                  <a:srgbClr val="000000"/>
                </a:solidFill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uk-UA" sz="2000" b="1" dirty="0">
                <a:solidFill>
                  <a:srgbClr val="000000"/>
                </a:solidFill>
              </a:rPr>
              <a:t>Центристські партії ліберально-демократичної спрямованості</a:t>
            </a:r>
            <a:r>
              <a:rPr lang="uk-UA" sz="2000" dirty="0">
                <a:solidFill>
                  <a:srgbClr val="000000"/>
                </a:solidFill>
              </a:rPr>
              <a:t>: Ліберально-демократична партія України, Народно-демократична партія.</a:t>
            </a:r>
            <a:endParaRPr lang="uk-UA" sz="2000" dirty="0" smtClean="0">
              <a:solidFill>
                <a:srgbClr val="000000"/>
              </a:solidFill>
            </a:endParaRPr>
          </a:p>
          <a:p>
            <a:pPr>
              <a:buBlip>
                <a:blip r:embed="rId2"/>
              </a:buBlip>
            </a:pPr>
            <a:r>
              <a:rPr lang="uk-UA" sz="2000" b="1" dirty="0">
                <a:solidFill>
                  <a:srgbClr val="000000"/>
                </a:solidFill>
              </a:rPr>
              <a:t>Соціал-демократичні партії: </a:t>
            </a:r>
            <a:r>
              <a:rPr lang="uk-UA" sz="2000" dirty="0">
                <a:solidFill>
                  <a:srgbClr val="000000"/>
                </a:solidFill>
              </a:rPr>
              <a:t>Соціал-демократична партія України, Партія слов’янської єдності </a:t>
            </a:r>
            <a:r>
              <a:rPr lang="uk-UA" sz="2000" dirty="0" smtClean="0">
                <a:solidFill>
                  <a:srgbClr val="000000"/>
                </a:solidFill>
              </a:rPr>
              <a:t>України.</a:t>
            </a:r>
          </a:p>
          <a:p>
            <a:pPr>
              <a:buBlip>
                <a:blip r:embed="rId2"/>
              </a:buBlip>
            </a:pPr>
            <a:r>
              <a:rPr lang="uk-UA" sz="2000" b="1" dirty="0" smtClean="0">
                <a:solidFill>
                  <a:srgbClr val="000000"/>
                </a:solidFill>
              </a:rPr>
              <a:t>Соціалістичні </a:t>
            </a:r>
            <a:r>
              <a:rPr lang="uk-UA" sz="2000" b="1" dirty="0">
                <a:solidFill>
                  <a:srgbClr val="000000"/>
                </a:solidFill>
              </a:rPr>
              <a:t>та комуністичні партії: </a:t>
            </a:r>
            <a:r>
              <a:rPr lang="uk-UA" sz="2000" dirty="0">
                <a:solidFill>
                  <a:srgbClr val="000000"/>
                </a:solidFill>
              </a:rPr>
              <a:t>Соціалістична партія </a:t>
            </a:r>
            <a:r>
              <a:rPr lang="uk-UA" sz="2000" dirty="0" smtClean="0">
                <a:solidFill>
                  <a:srgbClr val="000000"/>
                </a:solidFill>
              </a:rPr>
              <a:t>України, </a:t>
            </a:r>
            <a:r>
              <a:rPr lang="ru-RU" sz="2000" dirty="0" err="1">
                <a:solidFill>
                  <a:srgbClr val="000000"/>
                </a:solidFill>
              </a:rPr>
              <a:t>Комуністична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партія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робітників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smtClean="0">
                <a:solidFill>
                  <a:srgbClr val="000000"/>
                </a:solidFill>
              </a:rPr>
              <a:t>селян.</a:t>
            </a:r>
            <a:endParaRPr lang="uk-U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7239000" cy="484632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800" b="1" dirty="0">
                <a:solidFill>
                  <a:srgbClr val="000000"/>
                </a:solidFill>
              </a:rPr>
              <a:t>Президент України</a:t>
            </a:r>
            <a:r>
              <a:rPr lang="uk-UA" sz="2400" b="1" dirty="0">
                <a:solidFill>
                  <a:srgbClr val="000000"/>
                </a:solidFill>
              </a:rPr>
              <a:t> </a:t>
            </a:r>
            <a:r>
              <a:rPr lang="uk-UA" sz="2400" dirty="0">
                <a:solidFill>
                  <a:srgbClr val="000000"/>
                </a:solidFill>
              </a:rPr>
              <a:t>– глава держави, що виступає від імені України, є гарантом державного суверенітету, територіальної цілісності, додержання Конституції, прав і свобод людини і громадянина. </a:t>
            </a:r>
            <a:endParaRPr lang="uk-UA" sz="24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000000"/>
                </a:solidFill>
              </a:rPr>
              <a:t>Президент України </a:t>
            </a:r>
            <a:r>
              <a:rPr lang="ru-RU" sz="2400" dirty="0" err="1">
                <a:solidFill>
                  <a:srgbClr val="000000"/>
                </a:solidFill>
              </a:rPr>
              <a:t>користується</a:t>
            </a:r>
            <a:r>
              <a:rPr lang="ru-RU" sz="2400" dirty="0">
                <a:solidFill>
                  <a:srgbClr val="000000"/>
                </a:solidFill>
              </a:rPr>
              <a:t> правом </a:t>
            </a:r>
            <a:r>
              <a:rPr lang="ru-RU" sz="2400" dirty="0" err="1">
                <a:solidFill>
                  <a:srgbClr val="000000"/>
                </a:solidFill>
              </a:rPr>
              <a:t>недоторканості</a:t>
            </a:r>
            <a:r>
              <a:rPr lang="ru-RU" sz="2400" dirty="0">
                <a:solidFill>
                  <a:srgbClr val="000000"/>
                </a:solidFill>
              </a:rPr>
              <a:t> на час </a:t>
            </a:r>
            <a:r>
              <a:rPr lang="ru-RU" sz="2400" dirty="0" err="1">
                <a:solidFill>
                  <a:srgbClr val="000000"/>
                </a:solidFill>
              </a:rPr>
              <a:t>виконання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повноважень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Повноваження</a:t>
            </a:r>
            <a:r>
              <a:rPr lang="ru-RU" sz="2400" dirty="0">
                <a:solidFill>
                  <a:srgbClr val="000000"/>
                </a:solidFill>
              </a:rPr>
              <a:t> Президента </a:t>
            </a:r>
            <a:r>
              <a:rPr lang="ru-RU" sz="2400" dirty="0" err="1">
                <a:solidFill>
                  <a:srgbClr val="000000"/>
                </a:solidFill>
              </a:rPr>
              <a:t>достроково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припиняються</a:t>
            </a:r>
            <a:r>
              <a:rPr lang="ru-RU" sz="2400" dirty="0">
                <a:solidFill>
                  <a:srgbClr val="000000"/>
                </a:solidFill>
              </a:rPr>
              <a:t> у </a:t>
            </a:r>
            <a:r>
              <a:rPr lang="ru-RU" sz="2400" dirty="0" err="1">
                <a:solidFill>
                  <a:srgbClr val="000000"/>
                </a:solidFill>
              </a:rPr>
              <a:t>разі</a:t>
            </a:r>
            <a:r>
              <a:rPr lang="ru-RU" sz="2400" dirty="0">
                <a:solidFill>
                  <a:srgbClr val="000000"/>
                </a:solidFill>
              </a:rPr>
              <a:t>: </a:t>
            </a:r>
            <a:r>
              <a:rPr lang="ru-RU" sz="2400" dirty="0" err="1">
                <a:solidFill>
                  <a:srgbClr val="000000"/>
                </a:solidFill>
              </a:rPr>
              <a:t>відставки</a:t>
            </a:r>
            <a:r>
              <a:rPr lang="ru-RU" sz="2400" dirty="0">
                <a:solidFill>
                  <a:srgbClr val="000000"/>
                </a:solidFill>
              </a:rPr>
              <a:t>; смерті; </a:t>
            </a:r>
            <a:r>
              <a:rPr lang="ru-RU" sz="2400" dirty="0" err="1">
                <a:solidFill>
                  <a:srgbClr val="000000"/>
                </a:solidFill>
              </a:rPr>
              <a:t>усунення</a:t>
            </a:r>
            <a:r>
              <a:rPr lang="ru-RU" sz="2400" dirty="0">
                <a:solidFill>
                  <a:srgbClr val="000000"/>
                </a:solidFill>
              </a:rPr>
              <a:t> з поста в порядку </a:t>
            </a:r>
            <a:r>
              <a:rPr lang="ru-RU" sz="2400" dirty="0" err="1">
                <a:solidFill>
                  <a:srgbClr val="000000"/>
                </a:solidFill>
              </a:rPr>
              <a:t>імпічменту</a:t>
            </a:r>
            <a:r>
              <a:rPr lang="ru-RU" sz="2400" dirty="0">
                <a:solidFill>
                  <a:srgbClr val="000000"/>
                </a:solidFill>
              </a:rPr>
              <a:t>; </a:t>
            </a:r>
            <a:r>
              <a:rPr lang="ru-RU" sz="2400" dirty="0" err="1">
                <a:solidFill>
                  <a:srgbClr val="000000"/>
                </a:solidFill>
              </a:rPr>
              <a:t>неможливості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виконувати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свої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повноваження</a:t>
            </a:r>
            <a:r>
              <a:rPr lang="ru-RU" sz="2400" dirty="0">
                <a:solidFill>
                  <a:srgbClr val="000000"/>
                </a:solidFill>
              </a:rPr>
              <a:t> за станом </a:t>
            </a:r>
            <a:r>
              <a:rPr lang="ru-RU" sz="2400" dirty="0" err="1" smtClean="0">
                <a:solidFill>
                  <a:srgbClr val="000000"/>
                </a:solidFill>
              </a:rPr>
              <a:t>здоров’я</a:t>
            </a:r>
            <a:r>
              <a:rPr lang="ru-RU" sz="2400" dirty="0" smtClean="0">
                <a:solidFill>
                  <a:srgbClr val="000000"/>
                </a:solidFill>
              </a:rPr>
              <a:t>.</a:t>
            </a:r>
            <a:endParaRPr lang="uk-UA" sz="2400" dirty="0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21088"/>
            <a:ext cx="4032448" cy="234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632848" cy="590465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uk-UA" sz="2000" u="sng" dirty="0">
                <a:solidFill>
                  <a:srgbClr val="000000"/>
                </a:solidFill>
              </a:rPr>
              <a:t>До повноважень Президента України</a:t>
            </a:r>
            <a:r>
              <a:rPr lang="uk-UA" sz="2000" dirty="0">
                <a:solidFill>
                  <a:srgbClr val="000000"/>
                </a:solidFill>
              </a:rPr>
              <a:t> належить: </a:t>
            </a:r>
            <a:endParaRPr lang="uk-UA" sz="2000" dirty="0" smtClean="0">
              <a:solidFill>
                <a:srgbClr val="000000"/>
              </a:solidFill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uk-UA" sz="2000" dirty="0" smtClean="0">
                <a:solidFill>
                  <a:srgbClr val="000000"/>
                </a:solidFill>
              </a:rPr>
              <a:t>забезпечення </a:t>
            </a:r>
            <a:r>
              <a:rPr lang="uk-UA" sz="2000" dirty="0">
                <a:solidFill>
                  <a:srgbClr val="000000"/>
                </a:solidFill>
              </a:rPr>
              <a:t>державної незалежності, національної безпеки і правонаступництва держави; </a:t>
            </a:r>
            <a:endParaRPr lang="uk-UA" sz="2000" dirty="0" smtClean="0">
              <a:solidFill>
                <a:srgbClr val="000000"/>
              </a:solidFill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uk-UA" sz="2000" dirty="0" smtClean="0">
                <a:solidFill>
                  <a:srgbClr val="000000"/>
                </a:solidFill>
              </a:rPr>
              <a:t>представництво </a:t>
            </a:r>
            <a:r>
              <a:rPr lang="uk-UA" sz="2000" dirty="0">
                <a:solidFill>
                  <a:srgbClr val="000000"/>
                </a:solidFill>
              </a:rPr>
              <a:t>держави в міжнародних відносинах, здійснення керівництва зовнішньополітичною діяльністю держави, ведення переговорів та укладання міжнародних договорів України; </a:t>
            </a:r>
            <a:endParaRPr lang="uk-UA" sz="2000" dirty="0" smtClean="0">
              <a:solidFill>
                <a:srgbClr val="000000"/>
              </a:solidFill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dirty="0" err="1" smtClean="0">
                <a:solidFill>
                  <a:srgbClr val="000000"/>
                </a:solidFill>
              </a:rPr>
              <a:t>призначення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за </a:t>
            </a:r>
            <a:r>
              <a:rPr lang="ru-RU" sz="2000" dirty="0" err="1">
                <a:solidFill>
                  <a:srgbClr val="000000"/>
                </a:solidFill>
              </a:rPr>
              <a:t>згодою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Верховної</a:t>
            </a:r>
            <a:r>
              <a:rPr lang="ru-RU" sz="2000" dirty="0">
                <a:solidFill>
                  <a:srgbClr val="000000"/>
                </a:solidFill>
              </a:rPr>
              <a:t> Ради на посаду Генерального прокурора та </a:t>
            </a:r>
            <a:r>
              <a:rPr lang="ru-RU" sz="2000" dirty="0" err="1">
                <a:solidFill>
                  <a:srgbClr val="000000"/>
                </a:solidFill>
              </a:rPr>
              <a:t>звільнення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його</a:t>
            </a:r>
            <a:r>
              <a:rPr lang="ru-RU" sz="2000" dirty="0">
                <a:solidFill>
                  <a:srgbClr val="000000"/>
                </a:solidFill>
              </a:rPr>
              <a:t> з посади;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dirty="0" err="1" smtClean="0">
                <a:solidFill>
                  <a:srgbClr val="000000"/>
                </a:solidFill>
              </a:rPr>
              <a:t>призначення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половини</a:t>
            </a:r>
            <a:r>
              <a:rPr lang="ru-RU" sz="2000" dirty="0">
                <a:solidFill>
                  <a:srgbClr val="000000"/>
                </a:solidFill>
              </a:rPr>
              <a:t> складу Ради </a:t>
            </a:r>
            <a:r>
              <a:rPr lang="ru-RU" sz="2000" dirty="0" err="1">
                <a:solidFill>
                  <a:srgbClr val="000000"/>
                </a:solidFill>
              </a:rPr>
              <a:t>Національного</a:t>
            </a:r>
            <a:r>
              <a:rPr lang="ru-RU" sz="2000" dirty="0">
                <a:solidFill>
                  <a:srgbClr val="000000"/>
                </a:solidFill>
              </a:rPr>
              <a:t> банку України. </a:t>
            </a:r>
            <a:r>
              <a:rPr lang="ru-RU" sz="2000" dirty="0" err="1">
                <a:solidFill>
                  <a:srgbClr val="000000"/>
                </a:solidFill>
              </a:rPr>
              <a:t>Окрім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цього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він</a:t>
            </a:r>
            <a:r>
              <a:rPr lang="ru-RU" sz="2000" dirty="0">
                <a:solidFill>
                  <a:srgbClr val="000000"/>
                </a:solidFill>
              </a:rPr>
              <a:t> є </a:t>
            </a:r>
            <a:r>
              <a:rPr lang="ru-RU" sz="2000" dirty="0" err="1">
                <a:solidFill>
                  <a:srgbClr val="000000"/>
                </a:solidFill>
              </a:rPr>
              <a:t>Верховним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головнокомандувачем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Збройних</a:t>
            </a:r>
            <a:r>
              <a:rPr lang="ru-RU" sz="2000" dirty="0">
                <a:solidFill>
                  <a:srgbClr val="000000"/>
                </a:solidFill>
              </a:rPr>
              <a:t> Сил України;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dirty="0" err="1" smtClean="0">
                <a:solidFill>
                  <a:srgbClr val="000000"/>
                </a:solidFill>
              </a:rPr>
              <a:t>призначає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на посади та </a:t>
            </a:r>
            <a:r>
              <a:rPr lang="ru-RU" sz="2000" dirty="0" err="1">
                <a:solidFill>
                  <a:srgbClr val="000000"/>
                </a:solidFill>
              </a:rPr>
              <a:t>звільняє</a:t>
            </a:r>
            <a:r>
              <a:rPr lang="ru-RU" sz="2000" dirty="0">
                <a:solidFill>
                  <a:srgbClr val="000000"/>
                </a:solidFill>
              </a:rPr>
              <a:t> з посад </a:t>
            </a:r>
            <a:r>
              <a:rPr lang="ru-RU" sz="2000" dirty="0" err="1">
                <a:solidFill>
                  <a:srgbClr val="000000"/>
                </a:solidFill>
              </a:rPr>
              <a:t>вище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командування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Збройних</a:t>
            </a:r>
            <a:r>
              <a:rPr lang="ru-RU" sz="2000" dirty="0">
                <a:solidFill>
                  <a:srgbClr val="000000"/>
                </a:solidFill>
              </a:rPr>
              <a:t> Сил, </a:t>
            </a:r>
            <a:r>
              <a:rPr lang="ru-RU" sz="2000" dirty="0" err="1">
                <a:solidFill>
                  <a:srgbClr val="000000"/>
                </a:solidFill>
              </a:rPr>
              <a:t>інших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військових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формувань</a:t>
            </a:r>
            <a:r>
              <a:rPr lang="ru-RU" sz="2000" dirty="0">
                <a:solidFill>
                  <a:srgbClr val="000000"/>
                </a:solidFill>
              </a:rPr>
              <a:t>;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dirty="0" err="1" smtClean="0">
                <a:solidFill>
                  <a:srgbClr val="000000"/>
                </a:solidFill>
              </a:rPr>
              <a:t>здійснює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керівництво</a:t>
            </a:r>
            <a:r>
              <a:rPr lang="ru-RU" sz="2000" dirty="0">
                <a:solidFill>
                  <a:srgbClr val="000000"/>
                </a:solidFill>
              </a:rPr>
              <a:t> у сферах </a:t>
            </a:r>
            <a:r>
              <a:rPr lang="ru-RU" sz="2000" dirty="0" err="1">
                <a:solidFill>
                  <a:srgbClr val="000000"/>
                </a:solidFill>
              </a:rPr>
              <a:t>національної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безпеки</a:t>
            </a:r>
            <a:r>
              <a:rPr lang="ru-RU" sz="2000" dirty="0">
                <a:solidFill>
                  <a:srgbClr val="000000"/>
                </a:solidFill>
              </a:rPr>
              <a:t> та оборони </a:t>
            </a:r>
            <a:r>
              <a:rPr lang="ru-RU" sz="2000" dirty="0" err="1">
                <a:solidFill>
                  <a:srgbClr val="000000"/>
                </a:solidFill>
              </a:rPr>
              <a:t>держави</a:t>
            </a:r>
            <a:r>
              <a:rPr lang="ru-RU" sz="2000" dirty="0">
                <a:solidFill>
                  <a:srgbClr val="000000"/>
                </a:solidFill>
              </a:rPr>
              <a:t>;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dirty="0" err="1" smtClean="0">
                <a:solidFill>
                  <a:srgbClr val="000000"/>
                </a:solidFill>
              </a:rPr>
              <a:t>очолює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Раду </a:t>
            </a:r>
            <a:r>
              <a:rPr lang="ru-RU" sz="2000" dirty="0" err="1">
                <a:solidFill>
                  <a:srgbClr val="000000"/>
                </a:solidFill>
              </a:rPr>
              <a:t>національної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безпеки</a:t>
            </a:r>
            <a:r>
              <a:rPr lang="ru-RU" sz="2000" dirty="0">
                <a:solidFill>
                  <a:srgbClr val="000000"/>
                </a:solidFill>
              </a:rPr>
              <a:t> і оборони </a:t>
            </a:r>
            <a:r>
              <a:rPr lang="ru-RU" sz="2000" dirty="0" smtClean="0">
                <a:solidFill>
                  <a:srgbClr val="000000"/>
                </a:solidFill>
              </a:rPr>
              <a:t>України.</a:t>
            </a:r>
            <a:endParaRPr lang="uk-U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1" y="332656"/>
            <a:ext cx="9053827" cy="590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1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7620000" cy="4800600"/>
          </a:xfrm>
          <a:noFill/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uk-UA" sz="2400" dirty="0">
                <a:solidFill>
                  <a:srgbClr val="000000"/>
                </a:solidFill>
              </a:rPr>
              <a:t>Вищим органом у системі органів виконавчої влади є </a:t>
            </a:r>
            <a:r>
              <a:rPr lang="uk-UA" sz="2400" b="1" dirty="0">
                <a:solidFill>
                  <a:srgbClr val="000000"/>
                </a:solidFill>
              </a:rPr>
              <a:t>Кабінет міністрів України. </a:t>
            </a:r>
            <a:endParaRPr lang="uk-UA" sz="2400" b="1" dirty="0" smtClean="0">
              <a:solidFill>
                <a:srgbClr val="000000"/>
              </a:solidFill>
            </a:endParaRPr>
          </a:p>
          <a:p>
            <a:pPr marL="0" indent="457200" algn="just">
              <a:buNone/>
            </a:pPr>
            <a:r>
              <a:rPr lang="uk-UA" sz="2400" dirty="0">
                <a:solidFill>
                  <a:srgbClr val="000000"/>
                </a:solidFill>
              </a:rPr>
              <a:t>У своїй діяльності Кабінет міністрів керується Конституцією і законами України, актами Президента. </a:t>
            </a:r>
          </a:p>
          <a:p>
            <a:pPr marL="0" indent="457200" algn="just">
              <a:buNone/>
            </a:pPr>
            <a:r>
              <a:rPr lang="uk-UA" sz="2400" u="sng" dirty="0">
                <a:solidFill>
                  <a:srgbClr val="000000"/>
                </a:solidFill>
              </a:rPr>
              <a:t>До повноважень </a:t>
            </a:r>
            <a:r>
              <a:rPr lang="uk-UA" sz="2400" dirty="0">
                <a:solidFill>
                  <a:srgbClr val="000000"/>
                </a:solidFill>
              </a:rPr>
              <a:t>Кабінету міністрів належить: виконання Конституції і законів України, актів Президента; забезпечення прав і свобод людини і громадянина; забезпечення проведення фінансової, цінової, інвестиційної та податкової політики, </a:t>
            </a:r>
            <a:r>
              <a:rPr lang="uk-UA" sz="2400" dirty="0" err="1">
                <a:solidFill>
                  <a:srgbClr val="000000"/>
                </a:solidFill>
              </a:rPr>
              <a:t>політики</a:t>
            </a:r>
            <a:r>
              <a:rPr lang="uk-UA" sz="2400" dirty="0">
                <a:solidFill>
                  <a:srgbClr val="000000"/>
                </a:solidFill>
              </a:rPr>
              <a:t> у сферах праці і зайнятості населення, соціального захисту, освіти, науки і культури, охорони природи, екологічної безпеки і природокористування; розробка і здійснення загальнодержавних програм економічного, науково-технічного, соціального і культурного розвитку України…</a:t>
            </a:r>
          </a:p>
          <a:p>
            <a:pPr marL="0" indent="457200" algn="just">
              <a:buNone/>
            </a:pPr>
            <a:endParaRPr lang="uk-UA" sz="24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384376" cy="204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2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239000" cy="484632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400" dirty="0">
                <a:solidFill>
                  <a:srgbClr val="000000"/>
                </a:solidFill>
              </a:rPr>
              <a:t>Нижчими органами виконавчої вертикалі в Україні є місцеві державні адміністрації, що діють в областях, районах і містах Києві та Севастополі. Склад місцевих державних адміністрацій формують голови місцевих державних адміністрацій.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871125" cy="34563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6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5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400" y="764704"/>
            <a:ext cx="7239000" cy="484632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400" dirty="0">
                <a:solidFill>
                  <a:srgbClr val="000000"/>
                </a:solidFill>
              </a:rPr>
              <a:t>Правосуддя в Україні здійснюється виключно судами. Їх юрисдикція поширюється на всі правовідносини, що виникають в державі. Рішення судів є обов’язковими для виконання на всій території України. Складовими судової системи України є Конституційний Суд, суди загальної юрисдикції та спеціалізовані суди.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176464" cy="27616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663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05678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</a:rPr>
              <a:t>Конституційний</a:t>
            </a:r>
            <a:r>
              <a:rPr lang="ru-RU" sz="2000" b="1" dirty="0">
                <a:solidFill>
                  <a:srgbClr val="000000"/>
                </a:solidFill>
              </a:rPr>
              <a:t> Суд – </a:t>
            </a:r>
            <a:r>
              <a:rPr lang="ru-RU" sz="2000" b="1" dirty="0" err="1">
                <a:solidFill>
                  <a:srgbClr val="000000"/>
                </a:solidFill>
              </a:rPr>
              <a:t>єдиний</a:t>
            </a:r>
            <a:r>
              <a:rPr lang="ru-RU" sz="2000" b="1" dirty="0">
                <a:solidFill>
                  <a:srgbClr val="000000"/>
                </a:solidFill>
              </a:rPr>
              <a:t> орган </a:t>
            </a:r>
            <a:r>
              <a:rPr lang="ru-RU" sz="2000" b="1" dirty="0" err="1">
                <a:solidFill>
                  <a:srgbClr val="000000"/>
                </a:solidFill>
              </a:rPr>
              <a:t>конституційної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юрисдикції</a:t>
            </a:r>
            <a:r>
              <a:rPr lang="ru-RU" sz="2000" b="1" dirty="0">
                <a:solidFill>
                  <a:srgbClr val="000000"/>
                </a:solidFill>
              </a:rPr>
              <a:t> в </a:t>
            </a:r>
            <a:r>
              <a:rPr lang="ru-RU" sz="2000" b="1" dirty="0" err="1">
                <a:solidFill>
                  <a:srgbClr val="000000"/>
                </a:solidFill>
              </a:rPr>
              <a:t>Україні</a:t>
            </a:r>
            <a:r>
              <a:rPr lang="ru-RU" sz="2000" b="1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680012" y="1196752"/>
            <a:ext cx="216024" cy="2160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413159"/>
            <a:ext cx="604867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Він вирішує </a:t>
            </a:r>
            <a:r>
              <a:rPr lang="uk-UA" b="1" dirty="0" smtClean="0">
                <a:solidFill>
                  <a:srgbClr val="000000"/>
                </a:solidFill>
              </a:rPr>
              <a:t>питання щодо: </a:t>
            </a:r>
            <a:endParaRPr lang="uk-UA" b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1660" y="2302903"/>
            <a:ext cx="6552728" cy="40324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rgbClr val="000000"/>
                </a:solidFill>
              </a:rPr>
              <a:t>конституційності </a:t>
            </a:r>
            <a:r>
              <a:rPr lang="uk-UA" dirty="0">
                <a:solidFill>
                  <a:srgbClr val="000000"/>
                </a:solidFill>
              </a:rPr>
              <a:t>законів та інших правових актів Верховної Ради, актів Президента, актів Кабінету міністрів, правових актів Верховної Ради Автономної Республіки Крим; дає висновок щодо відповідності Конституції України чинних міжнародних договорів, що вносяться до Верховної Ради для ратифікації, дає висновок щодо додержання конституційної процедури розслідування і розгляду справи про усунення Президента з поста в порядку імпічменту; здійснює офіційне тлумачення Конституції та законів України. </a:t>
            </a:r>
          </a:p>
          <a:p>
            <a:pPr algn="just"/>
            <a:endParaRPr lang="uk-UA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724400" y="2034557"/>
            <a:ext cx="216024" cy="21602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78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620000" cy="48006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200" dirty="0" err="1">
                <a:solidFill>
                  <a:srgbClr val="000000"/>
                </a:solidFill>
              </a:rPr>
              <a:t>Вищим</a:t>
            </a:r>
            <a:r>
              <a:rPr lang="ru-RU" sz="2200" dirty="0">
                <a:solidFill>
                  <a:srgbClr val="000000"/>
                </a:solidFill>
              </a:rPr>
              <a:t> органом в </a:t>
            </a:r>
            <a:r>
              <a:rPr lang="ru-RU" sz="2200" dirty="0" err="1">
                <a:solidFill>
                  <a:srgbClr val="000000"/>
                </a:solidFill>
              </a:rPr>
              <a:t>системі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судів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загальної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юрисдикції</a:t>
            </a:r>
            <a:r>
              <a:rPr lang="ru-RU" sz="2200" dirty="0">
                <a:solidFill>
                  <a:srgbClr val="000000"/>
                </a:solidFill>
              </a:rPr>
              <a:t> є </a:t>
            </a:r>
            <a:r>
              <a:rPr lang="ru-RU" sz="2200" b="1" dirty="0" err="1">
                <a:solidFill>
                  <a:srgbClr val="000000"/>
                </a:solidFill>
              </a:rPr>
              <a:t>Верховний</a:t>
            </a:r>
            <a:r>
              <a:rPr lang="ru-RU" sz="2200" b="1" dirty="0">
                <a:solidFill>
                  <a:srgbClr val="000000"/>
                </a:solidFill>
              </a:rPr>
              <a:t> Суд</a:t>
            </a:r>
            <a:r>
              <a:rPr lang="ru-RU" sz="2200" dirty="0">
                <a:solidFill>
                  <a:srgbClr val="000000"/>
                </a:solidFill>
              </a:rPr>
              <a:t>, </a:t>
            </a:r>
            <a:r>
              <a:rPr lang="ru-RU" sz="2200" dirty="0" err="1">
                <a:solidFill>
                  <a:srgbClr val="000000"/>
                </a:solidFill>
              </a:rPr>
              <a:t>який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обирається</a:t>
            </a:r>
            <a:r>
              <a:rPr lang="ru-RU" sz="2200" dirty="0">
                <a:solidFill>
                  <a:srgbClr val="000000"/>
                </a:solidFill>
              </a:rPr>
              <a:t> Верховною Радою </a:t>
            </a:r>
            <a:r>
              <a:rPr lang="ru-RU" sz="2200" dirty="0" err="1">
                <a:solidFill>
                  <a:srgbClr val="000000"/>
                </a:solidFill>
              </a:rPr>
              <a:t>безстроково</a:t>
            </a:r>
            <a:r>
              <a:rPr lang="ru-RU" sz="2200" dirty="0">
                <a:solidFill>
                  <a:srgbClr val="000000"/>
                </a:solidFill>
              </a:rPr>
              <a:t>, а в </a:t>
            </a:r>
            <a:r>
              <a:rPr lang="ru-RU" sz="2200" dirty="0" err="1">
                <a:solidFill>
                  <a:srgbClr val="000000"/>
                </a:solidFill>
              </a:rPr>
              <a:t>системі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спеціалізованих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судів</a:t>
            </a:r>
            <a:r>
              <a:rPr lang="ru-RU" sz="2200" dirty="0">
                <a:solidFill>
                  <a:srgbClr val="000000"/>
                </a:solidFill>
              </a:rPr>
              <a:t>, основу </a:t>
            </a:r>
            <a:r>
              <a:rPr lang="ru-RU" sz="2200" dirty="0" err="1">
                <a:solidFill>
                  <a:srgbClr val="000000"/>
                </a:solidFill>
              </a:rPr>
              <a:t>яких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складають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господарські</a:t>
            </a:r>
            <a:r>
              <a:rPr lang="ru-RU" sz="2200" dirty="0">
                <a:solidFill>
                  <a:srgbClr val="000000"/>
                </a:solidFill>
              </a:rPr>
              <a:t> суди – </a:t>
            </a:r>
            <a:r>
              <a:rPr lang="ru-RU" sz="2200" dirty="0" err="1">
                <a:solidFill>
                  <a:srgbClr val="000000"/>
                </a:solidFill>
              </a:rPr>
              <a:t>вищі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спеціалізовані</a:t>
            </a:r>
            <a:r>
              <a:rPr lang="ru-RU" sz="2200" dirty="0">
                <a:solidFill>
                  <a:srgbClr val="000000"/>
                </a:solidFill>
              </a:rPr>
              <a:t> суди. </a:t>
            </a:r>
            <a:endParaRPr lang="uk-UA" sz="2200" dirty="0">
              <a:solidFill>
                <a:srgbClr val="0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07656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3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>
                <a:solidFill>
                  <a:srgbClr val="002060"/>
                </a:solidFill>
              </a:rPr>
              <a:t/>
            </a:r>
            <a:br>
              <a:rPr lang="ru-RU" sz="2700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32656"/>
            <a:ext cx="7200800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Система державного управління — складне </a:t>
            </a:r>
            <a:r>
              <a:rPr lang="ru-RU" sz="2000" b="1" dirty="0" err="1">
                <a:solidFill>
                  <a:srgbClr val="002060"/>
                </a:solidFill>
              </a:rPr>
              <a:t>поняття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зміст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якого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охоплює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такі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складові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елементи</a:t>
            </a:r>
            <a:r>
              <a:rPr lang="ru-RU" sz="2000" b="1" dirty="0">
                <a:solidFill>
                  <a:srgbClr val="002060"/>
                </a:solidFill>
              </a:rPr>
              <a:t>: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635717" y="1589336"/>
            <a:ext cx="144016" cy="122413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4644008" y="1556792"/>
            <a:ext cx="144016" cy="122413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7828858" y="1556792"/>
            <a:ext cx="144016" cy="122413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387354" y="2817529"/>
            <a:ext cx="2736304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суб'єкти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управління, </a:t>
            </a:r>
            <a:r>
              <a:rPr lang="ru-RU" b="1" dirty="0" err="1">
                <a:solidFill>
                  <a:srgbClr val="002060"/>
                </a:solidFill>
              </a:rPr>
              <a:t>тобто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виконавчої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влади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2819286"/>
            <a:ext cx="2736304" cy="19778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об'єкти</a:t>
            </a:r>
            <a:r>
              <a:rPr lang="ru-RU" b="1" dirty="0">
                <a:solidFill>
                  <a:srgbClr val="002060"/>
                </a:solidFill>
              </a:rPr>
              <a:t> управління, </a:t>
            </a:r>
            <a:r>
              <a:rPr lang="ru-RU" b="1" dirty="0" err="1">
                <a:solidFill>
                  <a:srgbClr val="002060"/>
                </a:solidFill>
              </a:rPr>
              <a:t>тобто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сфери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галузі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суспільного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життя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перебувають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організуючим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впливом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держави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2813472"/>
            <a:ext cx="2736304" cy="24157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управлінська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діяльність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процес</a:t>
            </a:r>
            <a:r>
              <a:rPr lang="ru-RU" b="1" dirty="0">
                <a:solidFill>
                  <a:srgbClr val="002060"/>
                </a:solidFill>
              </a:rPr>
              <a:t>), </a:t>
            </a:r>
            <a:r>
              <a:rPr lang="ru-RU" b="1" dirty="0" err="1">
                <a:solidFill>
                  <a:srgbClr val="002060"/>
                </a:solidFill>
              </a:rPr>
              <a:t>тобто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певного</a:t>
            </a:r>
            <a:r>
              <a:rPr lang="ru-RU" b="1" dirty="0">
                <a:solidFill>
                  <a:srgbClr val="002060"/>
                </a:solidFill>
              </a:rPr>
              <a:t> роду </a:t>
            </a:r>
            <a:r>
              <a:rPr lang="ru-RU" b="1" dirty="0" err="1">
                <a:solidFill>
                  <a:srgbClr val="002060"/>
                </a:solidFill>
              </a:rPr>
              <a:t>суспільні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відносини</a:t>
            </a:r>
            <a:r>
              <a:rPr lang="ru-RU" b="1" dirty="0">
                <a:solidFill>
                  <a:srgbClr val="002060"/>
                </a:solidFill>
              </a:rPr>
              <a:t>, через </a:t>
            </a:r>
            <a:r>
              <a:rPr lang="ru-RU" b="1" dirty="0" err="1">
                <a:solidFill>
                  <a:srgbClr val="002060"/>
                </a:solidFill>
              </a:rPr>
              <a:t>які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реалізуються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численні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прямі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зворотні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зв'язки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суб'єктами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об'єктами</a:t>
            </a:r>
            <a:r>
              <a:rPr lang="ru-RU" b="1" dirty="0">
                <a:solidFill>
                  <a:srgbClr val="002060"/>
                </a:solidFill>
              </a:rPr>
              <a:t> управління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9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0300" y="332656"/>
            <a:ext cx="8542180" cy="590465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200" dirty="0" err="1">
                <a:solidFill>
                  <a:srgbClr val="000000"/>
                </a:solidFill>
              </a:rPr>
              <a:t>Судочинство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провадиться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суддею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одноособово</a:t>
            </a:r>
            <a:r>
              <a:rPr lang="ru-RU" sz="2200" dirty="0">
                <a:solidFill>
                  <a:srgbClr val="000000"/>
                </a:solidFill>
              </a:rPr>
              <a:t>, </a:t>
            </a:r>
            <a:r>
              <a:rPr lang="ru-RU" sz="2200" dirty="0" err="1">
                <a:solidFill>
                  <a:srgbClr val="000000"/>
                </a:solidFill>
              </a:rPr>
              <a:t>колегією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суддів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чи</a:t>
            </a:r>
            <a:r>
              <a:rPr lang="ru-RU" sz="2200" dirty="0">
                <a:solidFill>
                  <a:srgbClr val="000000"/>
                </a:solidFill>
              </a:rPr>
              <a:t> судом </a:t>
            </a:r>
            <a:r>
              <a:rPr lang="ru-RU" sz="2200" dirty="0" err="1">
                <a:solidFill>
                  <a:srgbClr val="000000"/>
                </a:solidFill>
              </a:rPr>
              <a:t>присяжних</a:t>
            </a:r>
            <a:r>
              <a:rPr lang="ru-RU" sz="2200" dirty="0">
                <a:solidFill>
                  <a:srgbClr val="000000"/>
                </a:solidFill>
              </a:rPr>
              <a:t> на засадах: </a:t>
            </a: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SzPct val="67000"/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00"/>
                </a:solidFill>
              </a:rPr>
              <a:t>законності</a:t>
            </a:r>
            <a:r>
              <a:rPr lang="ru-RU" sz="2200" dirty="0">
                <a:solidFill>
                  <a:srgbClr val="000000"/>
                </a:solidFill>
              </a:rPr>
              <a:t>; </a:t>
            </a: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SzPct val="67000"/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00"/>
                </a:solidFill>
              </a:rPr>
              <a:t>рівності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всіх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учасників</a:t>
            </a:r>
            <a:r>
              <a:rPr lang="ru-RU" sz="2200" dirty="0">
                <a:solidFill>
                  <a:srgbClr val="000000"/>
                </a:solidFill>
              </a:rPr>
              <a:t> судового </a:t>
            </a:r>
            <a:r>
              <a:rPr lang="ru-RU" sz="2200" dirty="0" err="1">
                <a:solidFill>
                  <a:srgbClr val="000000"/>
                </a:solidFill>
              </a:rPr>
              <a:t>процесу</a:t>
            </a:r>
            <a:r>
              <a:rPr lang="ru-RU" sz="2200" dirty="0">
                <a:solidFill>
                  <a:srgbClr val="000000"/>
                </a:solidFill>
              </a:rPr>
              <a:t> перед законом і судом; </a:t>
            </a: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SzPct val="67000"/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00"/>
                </a:solidFill>
              </a:rPr>
              <a:t>забезпечення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доведеності</a:t>
            </a:r>
            <a:r>
              <a:rPr lang="ru-RU" sz="2200" dirty="0">
                <a:solidFill>
                  <a:srgbClr val="000000"/>
                </a:solidFill>
              </a:rPr>
              <a:t> вини; </a:t>
            </a: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SzPct val="67000"/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00"/>
                </a:solidFill>
              </a:rPr>
              <a:t>змагальності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сторін</a:t>
            </a:r>
            <a:r>
              <a:rPr lang="ru-RU" sz="2200" dirty="0">
                <a:solidFill>
                  <a:srgbClr val="000000"/>
                </a:solidFill>
              </a:rPr>
              <a:t> та </a:t>
            </a:r>
            <a:r>
              <a:rPr lang="ru-RU" sz="2200" dirty="0" err="1">
                <a:solidFill>
                  <a:srgbClr val="000000"/>
                </a:solidFill>
              </a:rPr>
              <a:t>свободи</a:t>
            </a:r>
            <a:r>
              <a:rPr lang="ru-RU" sz="2200" dirty="0">
                <a:solidFill>
                  <a:srgbClr val="000000"/>
                </a:solidFill>
              </a:rPr>
              <a:t> в </a:t>
            </a:r>
            <a:r>
              <a:rPr lang="ru-RU" sz="2200" dirty="0" err="1">
                <a:solidFill>
                  <a:srgbClr val="000000"/>
                </a:solidFill>
              </a:rPr>
              <a:t>наданні</a:t>
            </a:r>
            <a:r>
              <a:rPr lang="ru-RU" sz="2200" dirty="0">
                <a:solidFill>
                  <a:srgbClr val="000000"/>
                </a:solidFill>
              </a:rPr>
              <a:t> ними суду </a:t>
            </a:r>
            <a:r>
              <a:rPr lang="ru-RU" sz="2200" dirty="0" err="1">
                <a:solidFill>
                  <a:srgbClr val="000000"/>
                </a:solidFill>
              </a:rPr>
              <a:t>своїх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доказів</a:t>
            </a:r>
            <a:r>
              <a:rPr lang="ru-RU" sz="2200" dirty="0">
                <a:solidFill>
                  <a:srgbClr val="000000"/>
                </a:solidFill>
              </a:rPr>
              <a:t> і у </a:t>
            </a:r>
            <a:r>
              <a:rPr lang="ru-RU" sz="2200" dirty="0" err="1">
                <a:solidFill>
                  <a:srgbClr val="000000"/>
                </a:solidFill>
              </a:rPr>
              <a:t>доведенні</a:t>
            </a:r>
            <a:r>
              <a:rPr lang="ru-RU" sz="2200" dirty="0">
                <a:solidFill>
                  <a:srgbClr val="000000"/>
                </a:solidFill>
              </a:rPr>
              <a:t> перед судом </a:t>
            </a:r>
            <a:r>
              <a:rPr lang="ru-RU" sz="2200" dirty="0" err="1">
                <a:solidFill>
                  <a:srgbClr val="000000"/>
                </a:solidFill>
              </a:rPr>
              <a:t>їх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переконливості</a:t>
            </a:r>
            <a:r>
              <a:rPr lang="ru-RU" sz="2200" dirty="0">
                <a:solidFill>
                  <a:srgbClr val="000000"/>
                </a:solidFill>
              </a:rPr>
              <a:t>; </a:t>
            </a: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SzPct val="67000"/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00"/>
                </a:solidFill>
              </a:rPr>
              <a:t>підтримання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>
                <a:solidFill>
                  <a:srgbClr val="000000"/>
                </a:solidFill>
              </a:rPr>
              <a:t>державного </a:t>
            </a:r>
            <a:r>
              <a:rPr lang="ru-RU" sz="2200" dirty="0" err="1">
                <a:solidFill>
                  <a:srgbClr val="000000"/>
                </a:solidFill>
              </a:rPr>
              <a:t>обвинувачення</a:t>
            </a:r>
            <a:r>
              <a:rPr lang="ru-RU" sz="2200" dirty="0">
                <a:solidFill>
                  <a:srgbClr val="000000"/>
                </a:solidFill>
              </a:rPr>
              <a:t> в </a:t>
            </a:r>
            <a:r>
              <a:rPr lang="ru-RU" sz="2200" dirty="0" err="1">
                <a:solidFill>
                  <a:srgbClr val="000000"/>
                </a:solidFill>
              </a:rPr>
              <a:t>суді</a:t>
            </a:r>
            <a:r>
              <a:rPr lang="ru-RU" sz="2200" dirty="0">
                <a:solidFill>
                  <a:srgbClr val="000000"/>
                </a:solidFill>
              </a:rPr>
              <a:t> прокурором; </a:t>
            </a: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SzPct val="67000"/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00"/>
                </a:solidFill>
              </a:rPr>
              <a:t>забезпечення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обвинуваченому</a:t>
            </a:r>
            <a:r>
              <a:rPr lang="ru-RU" sz="2200" dirty="0">
                <a:solidFill>
                  <a:srgbClr val="000000"/>
                </a:solidFill>
              </a:rPr>
              <a:t> права на </a:t>
            </a:r>
            <a:r>
              <a:rPr lang="ru-RU" sz="2200" dirty="0" err="1">
                <a:solidFill>
                  <a:srgbClr val="000000"/>
                </a:solidFill>
              </a:rPr>
              <a:t>захист</a:t>
            </a:r>
            <a:r>
              <a:rPr lang="ru-RU" sz="2200" dirty="0">
                <a:solidFill>
                  <a:srgbClr val="000000"/>
                </a:solidFill>
              </a:rPr>
              <a:t>; </a:t>
            </a: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SzPct val="67000"/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00"/>
                </a:solidFill>
              </a:rPr>
              <a:t>гласності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>
                <a:solidFill>
                  <a:srgbClr val="000000"/>
                </a:solidFill>
              </a:rPr>
              <a:t>судового </a:t>
            </a:r>
            <a:r>
              <a:rPr lang="ru-RU" sz="2200" dirty="0" err="1">
                <a:solidFill>
                  <a:srgbClr val="000000"/>
                </a:solidFill>
              </a:rPr>
              <a:t>процесу</a:t>
            </a:r>
            <a:r>
              <a:rPr lang="ru-RU" sz="2200" dirty="0">
                <a:solidFill>
                  <a:srgbClr val="000000"/>
                </a:solidFill>
              </a:rPr>
              <a:t> та </a:t>
            </a:r>
            <a:r>
              <a:rPr lang="ru-RU" sz="2200" dirty="0" err="1">
                <a:solidFill>
                  <a:srgbClr val="000000"/>
                </a:solidFill>
              </a:rPr>
              <a:t>його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повного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фіксування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технічними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засобами</a:t>
            </a:r>
            <a:r>
              <a:rPr lang="ru-RU" sz="2200" dirty="0">
                <a:solidFill>
                  <a:srgbClr val="000000"/>
                </a:solidFill>
              </a:rPr>
              <a:t>; </a:t>
            </a: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SzPct val="67000"/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00"/>
                </a:solidFill>
              </a:rPr>
              <a:t>забезпечення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апеляційного</a:t>
            </a:r>
            <a:r>
              <a:rPr lang="ru-RU" sz="2200" dirty="0">
                <a:solidFill>
                  <a:srgbClr val="000000"/>
                </a:solidFill>
              </a:rPr>
              <a:t> та </a:t>
            </a:r>
            <a:r>
              <a:rPr lang="ru-RU" sz="2200" dirty="0" err="1">
                <a:solidFill>
                  <a:srgbClr val="000000"/>
                </a:solidFill>
              </a:rPr>
              <a:t>касаційного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оскарження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рішення</a:t>
            </a:r>
            <a:r>
              <a:rPr lang="ru-RU" sz="2200" dirty="0">
                <a:solidFill>
                  <a:srgbClr val="000000"/>
                </a:solidFill>
              </a:rPr>
              <a:t> суду, </a:t>
            </a:r>
            <a:r>
              <a:rPr lang="ru-RU" sz="2200" dirty="0" err="1">
                <a:solidFill>
                  <a:srgbClr val="000000"/>
                </a:solidFill>
              </a:rPr>
              <a:t>крім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випадків</a:t>
            </a:r>
            <a:r>
              <a:rPr lang="ru-RU" sz="2200" dirty="0">
                <a:solidFill>
                  <a:srgbClr val="000000"/>
                </a:solidFill>
              </a:rPr>
              <a:t>, </a:t>
            </a:r>
            <a:r>
              <a:rPr lang="ru-RU" sz="2200" dirty="0" err="1">
                <a:solidFill>
                  <a:srgbClr val="000000"/>
                </a:solidFill>
              </a:rPr>
              <a:t>встановлених</a:t>
            </a:r>
            <a:r>
              <a:rPr lang="ru-RU" sz="2200" dirty="0">
                <a:solidFill>
                  <a:srgbClr val="000000"/>
                </a:solidFill>
              </a:rPr>
              <a:t> законом; </a:t>
            </a: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SzPct val="67000"/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000"/>
                </a:solidFill>
              </a:rPr>
              <a:t>обов’язковості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рішень</a:t>
            </a:r>
            <a:r>
              <a:rPr lang="ru-RU" sz="2200" dirty="0">
                <a:solidFill>
                  <a:srgbClr val="000000"/>
                </a:solidFill>
              </a:rPr>
              <a:t> суду. </a:t>
            </a:r>
            <a:endParaRPr lang="uk-UA" sz="22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14195"/>
            <a:ext cx="1740243" cy="1745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5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20000" cy="1143000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solidFill>
                  <a:srgbClr val="002060"/>
                </a:solidFill>
              </a:rPr>
              <a:t>Система </a:t>
            </a:r>
            <a:r>
              <a:rPr lang="uk-UA" sz="2700" b="1" dirty="0">
                <a:solidFill>
                  <a:srgbClr val="002060"/>
                </a:solidFill>
              </a:rPr>
              <a:t>місцевого </a:t>
            </a:r>
            <a:r>
              <a:rPr lang="uk-UA" sz="2700" b="1" dirty="0" smtClean="0">
                <a:solidFill>
                  <a:srgbClr val="002060"/>
                </a:solidFill>
              </a:rPr>
              <a:t>самоврядування</a:t>
            </a: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8006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 err="1">
                <a:solidFill>
                  <a:srgbClr val="000000"/>
                </a:solidFill>
              </a:rPr>
              <a:t>Місцеве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самоврядування</a:t>
            </a:r>
            <a:r>
              <a:rPr lang="ru-RU" sz="2400" dirty="0">
                <a:solidFill>
                  <a:srgbClr val="000000"/>
                </a:solidFill>
              </a:rPr>
              <a:t> – </a:t>
            </a:r>
            <a:r>
              <a:rPr lang="ru-RU" sz="2400" dirty="0" err="1">
                <a:solidFill>
                  <a:srgbClr val="000000"/>
                </a:solidFill>
              </a:rPr>
              <a:t>гарантоване</a:t>
            </a:r>
            <a:r>
              <a:rPr lang="ru-RU" sz="2400" dirty="0">
                <a:solidFill>
                  <a:srgbClr val="000000"/>
                </a:solidFill>
              </a:rPr>
              <a:t> право і реальна </a:t>
            </a:r>
            <a:r>
              <a:rPr lang="ru-RU" sz="2400" dirty="0" err="1">
                <a:solidFill>
                  <a:srgbClr val="000000"/>
                </a:solidFill>
              </a:rPr>
              <a:t>здатність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місцевих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територіальних</a:t>
            </a:r>
            <a:r>
              <a:rPr lang="ru-RU" sz="2400" dirty="0">
                <a:solidFill>
                  <a:srgbClr val="000000"/>
                </a:solidFill>
              </a:rPr>
              <a:t> громад </a:t>
            </a:r>
            <a:r>
              <a:rPr lang="ru-RU" sz="2400" dirty="0" err="1">
                <a:solidFill>
                  <a:srgbClr val="000000"/>
                </a:solidFill>
              </a:rPr>
              <a:t>самостійно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незалежно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ефективно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вирішувати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питання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місцевого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значення</a:t>
            </a:r>
            <a:r>
              <a:rPr lang="ru-RU" sz="2400" dirty="0">
                <a:solidFill>
                  <a:srgbClr val="000000"/>
                </a:solidFill>
              </a:rPr>
              <a:t> в межах </a:t>
            </a:r>
            <a:r>
              <a:rPr lang="ru-RU" sz="2400" dirty="0" err="1">
                <a:solidFill>
                  <a:srgbClr val="000000"/>
                </a:solidFill>
              </a:rPr>
              <a:t>визначених</a:t>
            </a:r>
            <a:r>
              <a:rPr lang="ru-RU" sz="2400" dirty="0">
                <a:solidFill>
                  <a:srgbClr val="000000"/>
                </a:solidFill>
              </a:rPr>
              <a:t> законом </a:t>
            </a:r>
            <a:r>
              <a:rPr lang="ru-RU" sz="2400" dirty="0" err="1">
                <a:solidFill>
                  <a:srgbClr val="000000"/>
                </a:solidFill>
              </a:rPr>
              <a:t>повноважень</a:t>
            </a:r>
            <a:r>
              <a:rPr lang="ru-RU" sz="2400" dirty="0">
                <a:solidFill>
                  <a:srgbClr val="000000"/>
                </a:solidFill>
              </a:rPr>
              <a:t> та </a:t>
            </a:r>
            <a:r>
              <a:rPr lang="ru-RU" sz="2400" dirty="0" err="1">
                <a:solidFill>
                  <a:srgbClr val="000000"/>
                </a:solidFill>
              </a:rPr>
              <a:t>власної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фінансової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бази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endParaRPr lang="ru-RU" sz="2400" dirty="0" smtClean="0">
              <a:solidFill>
                <a:srgbClr val="000000"/>
              </a:solidFill>
            </a:endParaRPr>
          </a:p>
          <a:p>
            <a:pPr marL="0" indent="457200" algn="just">
              <a:buNone/>
            </a:pPr>
            <a:r>
              <a:rPr lang="uk-UA" sz="2400" dirty="0">
                <a:solidFill>
                  <a:srgbClr val="000000"/>
                </a:solidFill>
              </a:rPr>
              <a:t>Місцеве самоврядування в Україні здійснюється як безпосередньо, так і через органи місцевого самоврядування. Органами місцевого самоврядування є сільські, селищні, міські, районні, обласні ради та їх виконавчі комітети (у разі наявності останніх). </a:t>
            </a:r>
          </a:p>
          <a:p>
            <a:pPr marL="0" indent="457200" algn="just">
              <a:buNone/>
            </a:pPr>
            <a:endParaRPr lang="uk-UA" sz="2400" dirty="0">
              <a:solidFill>
                <a:srgbClr val="0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42" y="4823652"/>
            <a:ext cx="2672906" cy="2034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02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620000" cy="48006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>
                <a:solidFill>
                  <a:srgbClr val="000000"/>
                </a:solidFill>
              </a:rPr>
              <a:t>Для кожного з </a:t>
            </a:r>
            <a:r>
              <a:rPr lang="ru-RU" sz="2400" dirty="0" err="1">
                <a:solidFill>
                  <a:srgbClr val="000000"/>
                </a:solidFill>
              </a:rPr>
              <a:t>цих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видів</a:t>
            </a:r>
            <a:r>
              <a:rPr lang="ru-RU" sz="2400" dirty="0">
                <a:solidFill>
                  <a:srgbClr val="000000"/>
                </a:solidFill>
              </a:rPr>
              <a:t> Рад </a:t>
            </a:r>
            <a:r>
              <a:rPr lang="ru-RU" sz="2400" dirty="0" err="1">
                <a:solidFill>
                  <a:srgbClr val="000000"/>
                </a:solidFill>
              </a:rPr>
              <a:t>законодавчо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виділяється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виключна</a:t>
            </a:r>
            <a:r>
              <a:rPr lang="ru-RU" sz="2400" dirty="0">
                <a:solidFill>
                  <a:srgbClr val="000000"/>
                </a:solidFill>
              </a:rPr>
              <a:t> сфера </a:t>
            </a:r>
            <a:r>
              <a:rPr lang="ru-RU" sz="2400" dirty="0" err="1">
                <a:solidFill>
                  <a:srgbClr val="000000"/>
                </a:solidFill>
              </a:rPr>
              <a:t>компетенції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втручання</a:t>
            </a:r>
            <a:r>
              <a:rPr lang="ru-RU" sz="2400" dirty="0">
                <a:solidFill>
                  <a:srgbClr val="000000"/>
                </a:solidFill>
              </a:rPr>
              <a:t> до </a:t>
            </a:r>
            <a:r>
              <a:rPr lang="ru-RU" sz="2400" dirty="0" err="1">
                <a:solidFill>
                  <a:srgbClr val="000000"/>
                </a:solidFill>
              </a:rPr>
              <a:t>якої</a:t>
            </a:r>
            <a:r>
              <a:rPr lang="ru-RU" sz="2400" dirty="0">
                <a:solidFill>
                  <a:srgbClr val="000000"/>
                </a:solidFill>
              </a:rPr>
              <a:t> органам </a:t>
            </a:r>
            <a:r>
              <a:rPr lang="ru-RU" sz="2400" dirty="0" err="1">
                <a:solidFill>
                  <a:srgbClr val="000000"/>
                </a:solidFill>
              </a:rPr>
              <a:t>державної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влади</a:t>
            </a:r>
            <a:r>
              <a:rPr lang="ru-RU" sz="2400" dirty="0">
                <a:solidFill>
                  <a:srgbClr val="000000"/>
                </a:solidFill>
              </a:rPr>
              <a:t> заборонено. Лише у </a:t>
            </a:r>
            <a:r>
              <a:rPr lang="ru-RU" sz="2400" dirty="0" err="1">
                <a:solidFill>
                  <a:srgbClr val="000000"/>
                </a:solidFill>
              </a:rPr>
              <a:t>випадках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невідповідності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рішень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органів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місцевого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самоврядування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Конституції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чи</a:t>
            </a:r>
            <a:r>
              <a:rPr lang="ru-RU" sz="2400" dirty="0">
                <a:solidFill>
                  <a:srgbClr val="000000"/>
                </a:solidFill>
              </a:rPr>
              <a:t> законам України, </a:t>
            </a:r>
            <a:r>
              <a:rPr lang="ru-RU" sz="2400" dirty="0" err="1">
                <a:solidFill>
                  <a:srgbClr val="000000"/>
                </a:solidFill>
              </a:rPr>
              <a:t>ці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рішення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зупиняються</a:t>
            </a:r>
            <a:r>
              <a:rPr lang="ru-RU" sz="2400" dirty="0">
                <a:solidFill>
                  <a:srgbClr val="000000"/>
                </a:solidFill>
              </a:rPr>
              <a:t> у </a:t>
            </a:r>
            <a:r>
              <a:rPr lang="ru-RU" sz="2400" dirty="0" err="1">
                <a:solidFill>
                  <a:srgbClr val="000000"/>
                </a:solidFill>
              </a:rPr>
              <a:t>встановленому</a:t>
            </a:r>
            <a:r>
              <a:rPr lang="ru-RU" sz="2400" dirty="0">
                <a:solidFill>
                  <a:srgbClr val="000000"/>
                </a:solidFill>
              </a:rPr>
              <a:t> законом порядку з </a:t>
            </a:r>
            <a:r>
              <a:rPr lang="ru-RU" sz="2400" dirty="0" err="1">
                <a:solidFill>
                  <a:srgbClr val="000000"/>
                </a:solidFill>
              </a:rPr>
              <a:t>одночасним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зверненням</a:t>
            </a:r>
            <a:r>
              <a:rPr lang="ru-RU" sz="2400" dirty="0">
                <a:solidFill>
                  <a:srgbClr val="000000"/>
                </a:solidFill>
              </a:rPr>
              <a:t> до суду. </a:t>
            </a:r>
            <a:endParaRPr lang="uk-UA" sz="2400" dirty="0">
              <a:solidFill>
                <a:srgbClr val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95" y="3068960"/>
            <a:ext cx="5539077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851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239000" cy="484632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400" dirty="0">
                <a:solidFill>
                  <a:srgbClr val="000000"/>
                </a:solidFill>
              </a:rPr>
              <a:t>Конституція України виділяє </a:t>
            </a:r>
            <a:r>
              <a:rPr lang="uk-UA" sz="2400" u="sng" dirty="0">
                <a:solidFill>
                  <a:srgbClr val="000000"/>
                </a:solidFill>
              </a:rPr>
              <a:t>базові</a:t>
            </a:r>
            <a:r>
              <a:rPr lang="uk-UA" sz="2400" dirty="0">
                <a:solidFill>
                  <a:srgbClr val="000000"/>
                </a:solidFill>
              </a:rPr>
              <a:t> – сільські, селищні, міські (рівень населених пунктів) – і </a:t>
            </a:r>
            <a:r>
              <a:rPr lang="uk-UA" sz="2400" u="sng" dirty="0">
                <a:solidFill>
                  <a:srgbClr val="000000"/>
                </a:solidFill>
              </a:rPr>
              <a:t>проміжні</a:t>
            </a:r>
            <a:r>
              <a:rPr lang="uk-UA" sz="2400" dirty="0">
                <a:solidFill>
                  <a:srgbClr val="000000"/>
                </a:solidFill>
              </a:rPr>
              <a:t> місцеві влади, визначаючи останні – районні та обласні Ради – як органи місцевого самоврядування, </a:t>
            </a:r>
            <a:r>
              <a:rPr lang="uk-UA" sz="2400" dirty="0" err="1">
                <a:solidFill>
                  <a:srgbClr val="000000"/>
                </a:solidFill>
              </a:rPr>
              <a:t>„що</a:t>
            </a:r>
            <a:r>
              <a:rPr lang="uk-UA" sz="2400" dirty="0">
                <a:solidFill>
                  <a:srgbClr val="000000"/>
                </a:solidFill>
              </a:rPr>
              <a:t> представляють спільні інтереси територіальних громад сіл, селищ та міст”.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354446" cy="28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96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620000" cy="48006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 err="1">
                <a:solidFill>
                  <a:srgbClr val="000000"/>
                </a:solidFill>
              </a:rPr>
              <a:t>Органи</a:t>
            </a:r>
            <a:r>
              <a:rPr lang="ru-RU" sz="2400" dirty="0">
                <a:solidFill>
                  <a:srgbClr val="000000"/>
                </a:solidFill>
              </a:rPr>
              <a:t> базового </a:t>
            </a:r>
            <a:r>
              <a:rPr lang="ru-RU" sz="2400" dirty="0" err="1">
                <a:solidFill>
                  <a:srgbClr val="000000"/>
                </a:solidFill>
              </a:rPr>
              <a:t>рівня</a:t>
            </a:r>
            <a:r>
              <a:rPr lang="ru-RU" sz="2400" dirty="0">
                <a:solidFill>
                  <a:srgbClr val="000000"/>
                </a:solidFill>
              </a:rPr>
              <a:t> у </a:t>
            </a:r>
            <a:r>
              <a:rPr lang="ru-RU" sz="2400" dirty="0" err="1">
                <a:solidFill>
                  <a:srgbClr val="000000"/>
                </a:solidFill>
              </a:rPr>
              <a:t>порівнянні</a:t>
            </a:r>
            <a:r>
              <a:rPr lang="ru-RU" sz="2400" dirty="0">
                <a:solidFill>
                  <a:srgbClr val="000000"/>
                </a:solidFill>
              </a:rPr>
              <a:t> з </a:t>
            </a:r>
            <a:r>
              <a:rPr lang="ru-RU" sz="2400" dirty="0" err="1">
                <a:solidFill>
                  <a:srgbClr val="000000"/>
                </a:solidFill>
              </a:rPr>
              <a:t>проміжним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можна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визначити</a:t>
            </a:r>
            <a:r>
              <a:rPr lang="ru-RU" sz="2400" dirty="0">
                <a:solidFill>
                  <a:srgbClr val="000000"/>
                </a:solidFill>
              </a:rPr>
              <a:t> як </a:t>
            </a:r>
            <a:r>
              <a:rPr lang="ru-RU" sz="2400" dirty="0" err="1">
                <a:solidFill>
                  <a:srgbClr val="000000"/>
                </a:solidFill>
              </a:rPr>
              <a:t>дещо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більш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впливові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структури</a:t>
            </a:r>
            <a:r>
              <a:rPr lang="ru-RU" sz="2400" dirty="0">
                <a:solidFill>
                  <a:srgbClr val="000000"/>
                </a:solidFill>
              </a:rPr>
              <a:t>. Це </a:t>
            </a:r>
            <a:r>
              <a:rPr lang="ru-RU" sz="2400" dirty="0" err="1">
                <a:solidFill>
                  <a:srgbClr val="000000"/>
                </a:solidFill>
              </a:rPr>
              <a:t>проявляється</a:t>
            </a:r>
            <a:r>
              <a:rPr lang="ru-RU" sz="2400" dirty="0">
                <a:solidFill>
                  <a:srgbClr val="000000"/>
                </a:solidFill>
              </a:rPr>
              <a:t> і у </a:t>
            </a:r>
            <a:r>
              <a:rPr lang="ru-RU" sz="2400" dirty="0" err="1">
                <a:solidFill>
                  <a:srgbClr val="000000"/>
                </a:solidFill>
              </a:rPr>
              <a:t>визначеній</a:t>
            </a:r>
            <a:r>
              <a:rPr lang="ru-RU" sz="2400" dirty="0">
                <a:solidFill>
                  <a:srgbClr val="000000"/>
                </a:solidFill>
              </a:rPr>
              <a:t> для них </a:t>
            </a:r>
            <a:r>
              <a:rPr lang="ru-RU" sz="2400" dirty="0" err="1">
                <a:solidFill>
                  <a:srgbClr val="000000"/>
                </a:solidFill>
              </a:rPr>
              <a:t>сфері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компетенції</a:t>
            </a:r>
            <a:r>
              <a:rPr lang="ru-RU" sz="2400" dirty="0">
                <a:solidFill>
                  <a:srgbClr val="000000"/>
                </a:solidFill>
              </a:rPr>
              <a:t>, і у </a:t>
            </a:r>
            <a:r>
              <a:rPr lang="ru-RU" sz="2400" dirty="0" err="1">
                <a:solidFill>
                  <a:srgbClr val="000000"/>
                </a:solidFill>
              </a:rPr>
              <a:t>дозволі</a:t>
            </a:r>
            <a:r>
              <a:rPr lang="ru-RU" sz="2400" dirty="0">
                <a:solidFill>
                  <a:srgbClr val="000000"/>
                </a:solidFill>
              </a:rPr>
              <a:t> на </a:t>
            </a:r>
            <a:r>
              <a:rPr lang="ru-RU" sz="2400" dirty="0" err="1">
                <a:solidFill>
                  <a:srgbClr val="000000"/>
                </a:solidFill>
              </a:rPr>
              <a:t>утворення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власних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виконавчих</a:t>
            </a:r>
            <a:r>
              <a:rPr lang="ru-RU" sz="2400" dirty="0">
                <a:solidFill>
                  <a:srgbClr val="000000"/>
                </a:solidFill>
              </a:rPr>
              <a:t> структур, і у шляхах </a:t>
            </a:r>
            <a:r>
              <a:rPr lang="ru-RU" sz="2400" dirty="0" err="1">
                <a:solidFill>
                  <a:srgbClr val="000000"/>
                </a:solidFill>
              </a:rPr>
              <a:t>обрання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голів</a:t>
            </a:r>
            <a:r>
              <a:rPr lang="ru-RU" sz="2400" dirty="0">
                <a:solidFill>
                  <a:srgbClr val="000000"/>
                </a:solidFill>
              </a:rPr>
              <a:t> Рад. </a:t>
            </a:r>
            <a:endParaRPr lang="uk-UA" sz="2400" dirty="0">
              <a:solidFill>
                <a:srgbClr val="0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17222"/>
            <a:ext cx="3528392" cy="4449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5414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920880" cy="5979064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uk-UA" sz="2400" dirty="0">
                <a:solidFill>
                  <a:srgbClr val="000000"/>
                </a:solidFill>
              </a:rPr>
              <a:t>До повноважень громад села, селища, міста (що здійснюються безпосередньо або через утворені ними органи місцевого самоврядування) належить: </a:t>
            </a: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</a:rPr>
              <a:t>управління </a:t>
            </a:r>
            <a:r>
              <a:rPr lang="uk-UA" sz="2400" dirty="0">
                <a:solidFill>
                  <a:srgbClr val="000000"/>
                </a:solidFill>
              </a:rPr>
              <a:t>майном, що є в комунальній власності</a:t>
            </a:r>
            <a:r>
              <a:rPr lang="uk-UA" sz="2400" dirty="0" smtClean="0">
                <a:solidFill>
                  <a:srgbClr val="000000"/>
                </a:solidFill>
              </a:rPr>
              <a:t>;</a:t>
            </a: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</a:rPr>
              <a:t> </a:t>
            </a:r>
            <a:r>
              <a:rPr lang="uk-UA" sz="2400" dirty="0">
                <a:solidFill>
                  <a:srgbClr val="000000"/>
                </a:solidFill>
              </a:rPr>
              <a:t>затвердження програм соціально-економічного та культурного розвитку та контроль за їх виконанням; </a:t>
            </a:r>
            <a:endParaRPr lang="uk-UA" sz="24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</a:rPr>
              <a:t>затвердження </a:t>
            </a:r>
            <a:r>
              <a:rPr lang="uk-UA" sz="2400" dirty="0">
                <a:solidFill>
                  <a:srgbClr val="000000"/>
                </a:solidFill>
              </a:rPr>
              <a:t>бюджетів відповідних адміністративно-територіальних одиниць і контроль за їх виконанням; </a:t>
            </a:r>
            <a:endParaRPr lang="uk-UA" sz="24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</a:rPr>
              <a:t>встановлення </a:t>
            </a:r>
            <a:r>
              <a:rPr lang="uk-UA" sz="2400" dirty="0">
                <a:solidFill>
                  <a:srgbClr val="000000"/>
                </a:solidFill>
              </a:rPr>
              <a:t>місцевих податків і зборів відповідно до закону; </a:t>
            </a:r>
            <a:endParaRPr lang="uk-UA" sz="24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</a:rPr>
              <a:t>забезпечення </a:t>
            </a:r>
            <a:r>
              <a:rPr lang="uk-UA" sz="2400" dirty="0">
                <a:solidFill>
                  <a:srgbClr val="000000"/>
                </a:solidFill>
              </a:rPr>
              <a:t>проведення місцевих референдумів та реалізацію їх результатів; </a:t>
            </a:r>
            <a:endParaRPr lang="uk-UA" sz="24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</a:rPr>
              <a:t>утворення</a:t>
            </a:r>
            <a:r>
              <a:rPr lang="uk-UA" sz="2400" dirty="0">
                <a:solidFill>
                  <a:srgbClr val="000000"/>
                </a:solidFill>
              </a:rPr>
              <a:t>, реорганізація та ліквідація комунальних підприємств, організацій та установ, а також здійснення контролю за їх діяльністю тощо. </a:t>
            </a:r>
          </a:p>
        </p:txBody>
      </p:sp>
    </p:spTree>
    <p:extLst>
      <p:ext uri="{BB962C8B-B14F-4D97-AF65-F5344CB8AC3E}">
        <p14:creationId xmlns:p14="http://schemas.microsoft.com/office/powerpoint/2010/main" val="10958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620000" cy="48006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200" dirty="0" err="1">
                <a:solidFill>
                  <a:srgbClr val="000000"/>
                </a:solidFill>
              </a:rPr>
              <a:t>Повноваження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обласних</a:t>
            </a:r>
            <a:r>
              <a:rPr lang="ru-RU" sz="2200" dirty="0">
                <a:solidFill>
                  <a:srgbClr val="000000"/>
                </a:solidFill>
              </a:rPr>
              <a:t> та </a:t>
            </a:r>
            <a:r>
              <a:rPr lang="ru-RU" sz="2200" dirty="0" err="1">
                <a:solidFill>
                  <a:srgbClr val="000000"/>
                </a:solidFill>
              </a:rPr>
              <a:t>районних</a:t>
            </a:r>
            <a:r>
              <a:rPr lang="ru-RU" sz="2200" dirty="0">
                <a:solidFill>
                  <a:srgbClr val="000000"/>
                </a:solidFill>
              </a:rPr>
              <a:t> Рад </a:t>
            </a:r>
            <a:r>
              <a:rPr lang="ru-RU" sz="2200" dirty="0" err="1">
                <a:solidFill>
                  <a:srgbClr val="000000"/>
                </a:solidFill>
              </a:rPr>
              <a:t>включають</a:t>
            </a:r>
            <a:r>
              <a:rPr lang="ru-RU" sz="2200" dirty="0">
                <a:solidFill>
                  <a:srgbClr val="000000"/>
                </a:solidFill>
              </a:rPr>
              <a:t>: </a:t>
            </a:r>
            <a:endParaRPr lang="ru-RU" sz="2200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200" dirty="0" err="1" smtClean="0">
                <a:solidFill>
                  <a:srgbClr val="000000"/>
                </a:solidFill>
              </a:rPr>
              <a:t>затвердження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програм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соціально-економічного</a:t>
            </a:r>
            <a:r>
              <a:rPr lang="ru-RU" sz="2200" dirty="0">
                <a:solidFill>
                  <a:srgbClr val="000000"/>
                </a:solidFill>
              </a:rPr>
              <a:t> та культурного </a:t>
            </a:r>
            <a:r>
              <a:rPr lang="ru-RU" sz="2200" dirty="0" err="1">
                <a:solidFill>
                  <a:srgbClr val="000000"/>
                </a:solidFill>
              </a:rPr>
              <a:t>розвитку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відповідних</a:t>
            </a:r>
            <a:r>
              <a:rPr lang="ru-RU" sz="2200" dirty="0">
                <a:solidFill>
                  <a:srgbClr val="000000"/>
                </a:solidFill>
              </a:rPr>
              <a:t> областей і </a:t>
            </a:r>
            <a:r>
              <a:rPr lang="ru-RU" sz="2200" dirty="0" err="1">
                <a:solidFill>
                  <a:srgbClr val="000000"/>
                </a:solidFill>
              </a:rPr>
              <a:t>районів</a:t>
            </a:r>
            <a:r>
              <a:rPr lang="ru-RU" sz="2200" dirty="0">
                <a:solidFill>
                  <a:srgbClr val="000000"/>
                </a:solidFill>
              </a:rPr>
              <a:t> та контроль за </a:t>
            </a:r>
            <a:r>
              <a:rPr lang="ru-RU" sz="2200" dirty="0" err="1">
                <a:solidFill>
                  <a:srgbClr val="000000"/>
                </a:solidFill>
              </a:rPr>
              <a:t>їх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</a:rPr>
              <a:t>виконанням</a:t>
            </a:r>
            <a:r>
              <a:rPr lang="ru-RU" sz="2200" dirty="0" smtClean="0">
                <a:solidFill>
                  <a:srgbClr val="000000"/>
                </a:solidFill>
              </a:rPr>
              <a:t>; </a:t>
            </a:r>
          </a:p>
          <a:p>
            <a:pPr marL="342900" indent="-342900" algn="just">
              <a:buClr>
                <a:srgbClr val="002060"/>
              </a:buClr>
              <a:buFont typeface="Wingdings" pitchFamily="2" charset="2"/>
              <a:buChar char="v"/>
            </a:pPr>
            <a:r>
              <a:rPr lang="ru-RU" sz="2200" dirty="0" err="1" smtClean="0">
                <a:solidFill>
                  <a:srgbClr val="000000"/>
                </a:solidFill>
              </a:rPr>
              <a:t>затвердження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обласних</a:t>
            </a:r>
            <a:r>
              <a:rPr lang="ru-RU" sz="2200" dirty="0">
                <a:solidFill>
                  <a:srgbClr val="000000"/>
                </a:solidFill>
              </a:rPr>
              <a:t> та </a:t>
            </a:r>
            <a:r>
              <a:rPr lang="ru-RU" sz="2200" dirty="0" err="1">
                <a:solidFill>
                  <a:srgbClr val="000000"/>
                </a:solidFill>
              </a:rPr>
              <a:t>районних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бюджетів</a:t>
            </a:r>
            <a:r>
              <a:rPr lang="ru-RU" sz="2200" dirty="0">
                <a:solidFill>
                  <a:srgbClr val="000000"/>
                </a:solidFill>
              </a:rPr>
              <a:t>, </a:t>
            </a:r>
            <a:r>
              <a:rPr lang="ru-RU" sz="2200" dirty="0" err="1">
                <a:solidFill>
                  <a:srgbClr val="000000"/>
                </a:solidFill>
              </a:rPr>
              <a:t>які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формуються</a:t>
            </a:r>
            <a:r>
              <a:rPr lang="ru-RU" sz="2200" dirty="0">
                <a:solidFill>
                  <a:srgbClr val="000000"/>
                </a:solidFill>
              </a:rPr>
              <a:t> з </a:t>
            </a:r>
            <a:r>
              <a:rPr lang="ru-RU" sz="2200" dirty="0" err="1">
                <a:solidFill>
                  <a:srgbClr val="000000"/>
                </a:solidFill>
              </a:rPr>
              <a:t>коштів</a:t>
            </a:r>
            <a:r>
              <a:rPr lang="ru-RU" sz="2200" dirty="0">
                <a:solidFill>
                  <a:srgbClr val="000000"/>
                </a:solidFill>
              </a:rPr>
              <a:t> Державного бюджету для </a:t>
            </a:r>
            <a:r>
              <a:rPr lang="ru-RU" sz="2200" dirty="0" err="1">
                <a:solidFill>
                  <a:srgbClr val="000000"/>
                </a:solidFill>
              </a:rPr>
              <a:t>їх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відповідного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розподілу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між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територіальними</a:t>
            </a:r>
            <a:r>
              <a:rPr lang="ru-RU" sz="2200" dirty="0">
                <a:solidFill>
                  <a:srgbClr val="000000"/>
                </a:solidFill>
              </a:rPr>
              <a:t> громадами </a:t>
            </a:r>
            <a:r>
              <a:rPr lang="ru-RU" sz="2200" dirty="0" err="1">
                <a:solidFill>
                  <a:srgbClr val="000000"/>
                </a:solidFill>
              </a:rPr>
              <a:t>або</a:t>
            </a:r>
            <a:r>
              <a:rPr lang="ru-RU" sz="2200" dirty="0">
                <a:solidFill>
                  <a:srgbClr val="000000"/>
                </a:solidFill>
              </a:rPr>
              <a:t> для </a:t>
            </a:r>
            <a:r>
              <a:rPr lang="ru-RU" sz="2200" dirty="0" err="1">
                <a:solidFill>
                  <a:srgbClr val="000000"/>
                </a:solidFill>
              </a:rPr>
              <a:t>виконання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спільних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проектів</a:t>
            </a:r>
            <a:r>
              <a:rPr lang="ru-RU" sz="2200" dirty="0">
                <a:solidFill>
                  <a:srgbClr val="000000"/>
                </a:solidFill>
              </a:rPr>
              <a:t> з </a:t>
            </a:r>
            <a:r>
              <a:rPr lang="ru-RU" sz="2200" dirty="0" err="1">
                <a:solidFill>
                  <a:srgbClr val="000000"/>
                </a:solidFill>
              </a:rPr>
              <a:t>коштів</a:t>
            </a:r>
            <a:r>
              <a:rPr lang="ru-RU" sz="2200" dirty="0">
                <a:solidFill>
                  <a:srgbClr val="000000"/>
                </a:solidFill>
              </a:rPr>
              <a:t>, </a:t>
            </a:r>
            <a:r>
              <a:rPr lang="ru-RU" sz="2200" dirty="0" err="1">
                <a:solidFill>
                  <a:srgbClr val="000000"/>
                </a:solidFill>
              </a:rPr>
              <a:t>залучених</a:t>
            </a:r>
            <a:r>
              <a:rPr lang="ru-RU" sz="2200" dirty="0">
                <a:solidFill>
                  <a:srgbClr val="000000"/>
                </a:solidFill>
              </a:rPr>
              <a:t> на </a:t>
            </a:r>
            <a:r>
              <a:rPr lang="ru-RU" sz="2200" dirty="0" err="1">
                <a:solidFill>
                  <a:srgbClr val="000000"/>
                </a:solidFill>
              </a:rPr>
              <a:t>договірних</a:t>
            </a:r>
            <a:r>
              <a:rPr lang="ru-RU" sz="2200" dirty="0">
                <a:solidFill>
                  <a:srgbClr val="000000"/>
                </a:solidFill>
              </a:rPr>
              <a:t> засадах з </a:t>
            </a:r>
            <a:r>
              <a:rPr lang="ru-RU" sz="2200" dirty="0" err="1">
                <a:solidFill>
                  <a:srgbClr val="000000"/>
                </a:solidFill>
              </a:rPr>
              <a:t>місцевих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бюджетів</a:t>
            </a:r>
            <a:r>
              <a:rPr lang="ru-RU" sz="2200" dirty="0">
                <a:solidFill>
                  <a:srgbClr val="000000"/>
                </a:solidFill>
              </a:rPr>
              <a:t> для </a:t>
            </a:r>
            <a:r>
              <a:rPr lang="ru-RU" sz="2200" dirty="0" err="1">
                <a:solidFill>
                  <a:srgbClr val="000000"/>
                </a:solidFill>
              </a:rPr>
              <a:t>реалізації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спільних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соціально-економічних</a:t>
            </a:r>
            <a:r>
              <a:rPr lang="ru-RU" sz="2200" dirty="0">
                <a:solidFill>
                  <a:srgbClr val="000000"/>
                </a:solidFill>
              </a:rPr>
              <a:t> і </a:t>
            </a:r>
            <a:r>
              <a:rPr lang="ru-RU" sz="2200" dirty="0" err="1">
                <a:solidFill>
                  <a:srgbClr val="000000"/>
                </a:solidFill>
              </a:rPr>
              <a:t>культурних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>
                <a:solidFill>
                  <a:srgbClr val="000000"/>
                </a:solidFill>
              </a:rPr>
              <a:t>програм</a:t>
            </a:r>
            <a:r>
              <a:rPr lang="ru-RU" sz="2200" dirty="0">
                <a:solidFill>
                  <a:srgbClr val="000000"/>
                </a:solidFill>
              </a:rPr>
              <a:t>, та контроль за </a:t>
            </a:r>
            <a:r>
              <a:rPr lang="ru-RU" sz="2200" dirty="0" err="1">
                <a:solidFill>
                  <a:srgbClr val="000000"/>
                </a:solidFill>
              </a:rPr>
              <a:t>їх</a:t>
            </a:r>
            <a:r>
              <a:rPr lang="ru-RU" sz="2200" dirty="0">
                <a:solidFill>
                  <a:srgbClr val="000000"/>
                </a:solidFill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</a:rPr>
              <a:t>виконанням</a:t>
            </a:r>
            <a:r>
              <a:rPr lang="ru-RU" sz="2200" dirty="0" smtClean="0">
                <a:solidFill>
                  <a:srgbClr val="000000"/>
                </a:solidFill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</a:rPr>
              <a:t>тощо</a:t>
            </a:r>
            <a:r>
              <a:rPr lang="ru-RU" sz="2200" dirty="0" smtClean="0">
                <a:solidFill>
                  <a:srgbClr val="000000"/>
                </a:solidFill>
              </a:rPr>
              <a:t>.</a:t>
            </a:r>
            <a:endParaRPr lang="uk-UA" sz="2200" dirty="0">
              <a:solidFill>
                <a:srgbClr val="0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3240360" cy="2157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32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Україна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Загальна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характеритика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709160"/>
          </a:xfrm>
        </p:spPr>
        <p:txBody>
          <a:bodyPr>
            <a:normAutofit/>
          </a:bodyPr>
          <a:lstStyle/>
          <a:p>
            <a:pPr marL="114300" indent="457200" algn="just">
              <a:buNone/>
            </a:pPr>
            <a:r>
              <a:rPr lang="ru-RU" b="1" dirty="0" err="1" smtClean="0">
                <a:solidFill>
                  <a:srgbClr val="000000"/>
                </a:solidFill>
              </a:rPr>
              <a:t>Україна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— </a:t>
            </a:r>
            <a:r>
              <a:rPr lang="ru-RU" dirty="0" err="1">
                <a:solidFill>
                  <a:srgbClr val="000000"/>
                </a:solidFill>
              </a:rPr>
              <a:t>унітарна</a:t>
            </a:r>
            <a:r>
              <a:rPr lang="ru-RU" dirty="0">
                <a:solidFill>
                  <a:srgbClr val="000000"/>
                </a:solidFill>
              </a:rPr>
              <a:t> демократична </a:t>
            </a:r>
            <a:r>
              <a:rPr lang="ru-RU" dirty="0" err="1">
                <a:solidFill>
                  <a:srgbClr val="000000"/>
                </a:solidFill>
              </a:rPr>
              <a:t>національна</a:t>
            </a:r>
            <a:r>
              <a:rPr lang="ru-RU" dirty="0">
                <a:solidFill>
                  <a:srgbClr val="000000"/>
                </a:solidFill>
              </a:rPr>
              <a:t> держава, </a:t>
            </a:r>
            <a:r>
              <a:rPr lang="ru-RU" dirty="0" err="1">
                <a:solidFill>
                  <a:srgbClr val="000000"/>
                </a:solidFill>
              </a:rPr>
              <a:t>парламентсько-президентська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республіка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Носієм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суверенітету</a:t>
            </a:r>
            <a:r>
              <a:rPr lang="ru-RU" dirty="0">
                <a:solidFill>
                  <a:srgbClr val="000000"/>
                </a:solidFill>
              </a:rPr>
              <a:t> і </a:t>
            </a:r>
            <a:r>
              <a:rPr lang="ru-RU" dirty="0" err="1">
                <a:solidFill>
                  <a:srgbClr val="000000"/>
                </a:solidFill>
              </a:rPr>
              <a:t>єдиним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джерелом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влади</a:t>
            </a:r>
            <a:r>
              <a:rPr lang="ru-RU" dirty="0">
                <a:solidFill>
                  <a:srgbClr val="000000"/>
                </a:solidFill>
              </a:rPr>
              <a:t> в </a:t>
            </a:r>
            <a:r>
              <a:rPr lang="ru-RU" dirty="0" err="1">
                <a:solidFill>
                  <a:srgbClr val="000000"/>
                </a:solidFill>
              </a:rPr>
              <a:t>Україні</a:t>
            </a:r>
            <a:r>
              <a:rPr lang="ru-RU" dirty="0">
                <a:solidFill>
                  <a:srgbClr val="000000"/>
                </a:solidFill>
              </a:rPr>
              <a:t> є народ. Народ </a:t>
            </a:r>
            <a:r>
              <a:rPr lang="ru-RU" dirty="0" err="1">
                <a:solidFill>
                  <a:srgbClr val="000000"/>
                </a:solidFill>
              </a:rPr>
              <a:t>здійснює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владу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безпосередньо</a:t>
            </a:r>
            <a:r>
              <a:rPr lang="ru-RU" dirty="0">
                <a:solidFill>
                  <a:srgbClr val="000000"/>
                </a:solidFill>
              </a:rPr>
              <a:t> і через </a:t>
            </a:r>
            <a:r>
              <a:rPr lang="ru-RU" dirty="0" err="1">
                <a:solidFill>
                  <a:srgbClr val="000000"/>
                </a:solidFill>
              </a:rPr>
              <a:t>органи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державної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влади</a:t>
            </a:r>
            <a:r>
              <a:rPr lang="ru-RU" dirty="0">
                <a:solidFill>
                  <a:srgbClr val="000000"/>
                </a:solidFill>
              </a:rPr>
              <a:t> та </a:t>
            </a:r>
            <a:r>
              <a:rPr lang="ru-RU" dirty="0" err="1">
                <a:solidFill>
                  <a:srgbClr val="000000"/>
                </a:solidFill>
              </a:rPr>
              <a:t>органи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місцевого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самоврядування</a:t>
            </a:r>
            <a:r>
              <a:rPr lang="ru-RU" dirty="0">
                <a:solidFill>
                  <a:srgbClr val="000000"/>
                </a:solidFill>
              </a:rPr>
              <a:t>. Влада в </a:t>
            </a:r>
            <a:r>
              <a:rPr lang="ru-RU" dirty="0" err="1">
                <a:solidFill>
                  <a:srgbClr val="000000"/>
                </a:solidFill>
              </a:rPr>
              <a:t>Україні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здійснюється</a:t>
            </a:r>
            <a:r>
              <a:rPr lang="ru-RU" dirty="0">
                <a:solidFill>
                  <a:srgbClr val="000000"/>
                </a:solidFill>
              </a:rPr>
              <a:t> на засадах </a:t>
            </a:r>
            <a:r>
              <a:rPr lang="ru-RU" dirty="0" err="1">
                <a:solidFill>
                  <a:srgbClr val="000000"/>
                </a:solidFill>
              </a:rPr>
              <a:t>її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поділу</a:t>
            </a:r>
            <a:r>
              <a:rPr lang="ru-RU" dirty="0">
                <a:solidFill>
                  <a:srgbClr val="000000"/>
                </a:solidFill>
              </a:rPr>
              <a:t> на </a:t>
            </a:r>
            <a:r>
              <a:rPr lang="ru-RU" dirty="0" err="1">
                <a:solidFill>
                  <a:srgbClr val="000000"/>
                </a:solidFill>
              </a:rPr>
              <a:t>законодавчу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виконавчу</a:t>
            </a:r>
            <a:r>
              <a:rPr lang="ru-RU" dirty="0">
                <a:solidFill>
                  <a:srgbClr val="000000"/>
                </a:solidFill>
              </a:rPr>
              <a:t> та </a:t>
            </a:r>
            <a:r>
              <a:rPr lang="ru-RU" dirty="0" err="1">
                <a:solidFill>
                  <a:srgbClr val="000000"/>
                </a:solidFill>
              </a:rPr>
              <a:t>судову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7074"/>
            <a:ext cx="4101479" cy="28638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4499992" cy="54006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400" dirty="0">
                <a:solidFill>
                  <a:srgbClr val="000000"/>
                </a:solidFill>
              </a:rPr>
              <a:t>Основним законом держави, який закріплює її суспільний і державний устрій, права, свободи і обов’язки громадян, організацію державної влади і місцевого самоврядування, територіальний устрій тощо, є </a:t>
            </a:r>
            <a:r>
              <a:rPr lang="uk-UA" sz="2400" b="1" dirty="0" smtClean="0">
                <a:solidFill>
                  <a:srgbClr val="000000"/>
                </a:solidFill>
              </a:rPr>
              <a:t>Конституція</a:t>
            </a:r>
            <a:r>
              <a:rPr lang="uk-UA" sz="24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718445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Органи </a:t>
            </a:r>
            <a:r>
              <a:rPr lang="uk-UA" sz="2400" b="1" dirty="0">
                <a:solidFill>
                  <a:srgbClr val="002060"/>
                </a:solidFill>
              </a:rPr>
              <a:t>державної </a:t>
            </a:r>
            <a:r>
              <a:rPr lang="uk-UA" sz="2400" b="1" dirty="0" smtClean="0">
                <a:solidFill>
                  <a:srgbClr val="002060"/>
                </a:solidFill>
              </a:rPr>
              <a:t>влади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2400" dirty="0">
                <a:solidFill>
                  <a:schemeClr val="accent2">
                    <a:lumMod val="75000"/>
                  </a:schemeClr>
                </a:solidFill>
              </a:rPr>
            </a:b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799" y="524644"/>
            <a:ext cx="7620000" cy="48006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>
                <a:solidFill>
                  <a:srgbClr val="000000"/>
                </a:solidFill>
              </a:rPr>
              <a:t>Шляхи </a:t>
            </a:r>
            <a:r>
              <a:rPr lang="ru-RU" sz="2400" dirty="0" err="1">
                <a:solidFill>
                  <a:srgbClr val="000000"/>
                </a:solidFill>
              </a:rPr>
              <a:t>формування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правовий</a:t>
            </a:r>
            <a:r>
              <a:rPr lang="ru-RU" sz="2400" dirty="0">
                <a:solidFill>
                  <a:srgbClr val="000000"/>
                </a:solidFill>
              </a:rPr>
              <a:t> статус та </a:t>
            </a:r>
            <a:r>
              <a:rPr lang="ru-RU" sz="2400" dirty="0" err="1">
                <a:solidFill>
                  <a:srgbClr val="000000"/>
                </a:solidFill>
              </a:rPr>
              <a:t>повноваження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органів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державної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влади</a:t>
            </a:r>
            <a:r>
              <a:rPr lang="ru-RU" sz="2400" dirty="0">
                <a:solidFill>
                  <a:srgbClr val="000000"/>
                </a:solidFill>
              </a:rPr>
              <a:t> в </a:t>
            </a:r>
            <a:r>
              <a:rPr lang="ru-RU" sz="2400" dirty="0" err="1">
                <a:solidFill>
                  <a:srgbClr val="000000"/>
                </a:solidFill>
              </a:rPr>
              <a:t>Україні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визначаються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Конституцією</a:t>
            </a:r>
            <a:r>
              <a:rPr lang="ru-RU" sz="2400" dirty="0">
                <a:solidFill>
                  <a:srgbClr val="000000"/>
                </a:solidFill>
              </a:rPr>
              <a:t> та </a:t>
            </a:r>
            <a:r>
              <a:rPr lang="ru-RU" sz="2400" dirty="0" err="1">
                <a:solidFill>
                  <a:srgbClr val="000000"/>
                </a:solidFill>
              </a:rPr>
              <a:t>відповідними</a:t>
            </a:r>
            <a:r>
              <a:rPr lang="ru-RU" sz="2400" dirty="0">
                <a:solidFill>
                  <a:srgbClr val="000000"/>
                </a:solidFill>
              </a:rPr>
              <a:t> законами України. </a:t>
            </a:r>
            <a:endParaRPr lang="uk-UA" sz="2400" dirty="0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2420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6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Законодавча влада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283152" cy="478112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 err="1">
                <a:solidFill>
                  <a:srgbClr val="000000"/>
                </a:solidFill>
              </a:rPr>
              <a:t>Єдиним</a:t>
            </a:r>
            <a:r>
              <a:rPr lang="ru-RU" sz="2400" dirty="0">
                <a:solidFill>
                  <a:srgbClr val="000000"/>
                </a:solidFill>
              </a:rPr>
              <a:t> органом </a:t>
            </a:r>
            <a:r>
              <a:rPr lang="ru-RU" sz="2400" dirty="0" err="1">
                <a:solidFill>
                  <a:srgbClr val="000000"/>
                </a:solidFill>
              </a:rPr>
              <a:t>законодавчої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влади</a:t>
            </a:r>
            <a:r>
              <a:rPr lang="ru-RU" sz="2400" dirty="0">
                <a:solidFill>
                  <a:srgbClr val="000000"/>
                </a:solidFill>
              </a:rPr>
              <a:t> в </a:t>
            </a:r>
            <a:r>
              <a:rPr lang="ru-RU" sz="2400" dirty="0" err="1">
                <a:solidFill>
                  <a:srgbClr val="000000"/>
                </a:solidFill>
              </a:rPr>
              <a:t>Україні</a:t>
            </a:r>
            <a:r>
              <a:rPr lang="ru-RU" sz="2400" dirty="0">
                <a:solidFill>
                  <a:srgbClr val="000000"/>
                </a:solidFill>
              </a:rPr>
              <a:t> є </a:t>
            </a:r>
            <a:r>
              <a:rPr lang="ru-RU" sz="2400" dirty="0" err="1">
                <a:solidFill>
                  <a:srgbClr val="000000"/>
                </a:solidFill>
              </a:rPr>
              <a:t>Верховна</a:t>
            </a:r>
            <a:r>
              <a:rPr lang="ru-RU" sz="2400" dirty="0">
                <a:solidFill>
                  <a:srgbClr val="000000"/>
                </a:solidFill>
              </a:rPr>
              <a:t> Рада України. Вона </a:t>
            </a:r>
            <a:r>
              <a:rPr lang="ru-RU" sz="2400" dirty="0" err="1">
                <a:solidFill>
                  <a:srgbClr val="000000"/>
                </a:solidFill>
              </a:rPr>
              <a:t>складається</a:t>
            </a:r>
            <a:r>
              <a:rPr lang="ru-RU" sz="2400" dirty="0">
                <a:solidFill>
                  <a:srgbClr val="000000"/>
                </a:solidFill>
              </a:rPr>
              <a:t> з 450 </a:t>
            </a:r>
            <a:r>
              <a:rPr lang="ru-RU" sz="2400" dirty="0" err="1">
                <a:solidFill>
                  <a:srgbClr val="000000"/>
                </a:solidFill>
              </a:rPr>
              <a:t>народних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депутатів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які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обираються</a:t>
            </a:r>
            <a:r>
              <a:rPr lang="ru-RU" sz="2400" dirty="0">
                <a:solidFill>
                  <a:srgbClr val="000000"/>
                </a:solidFill>
              </a:rPr>
              <a:t> на </a:t>
            </a:r>
            <a:r>
              <a:rPr lang="ru-RU" sz="2400" dirty="0" err="1">
                <a:solidFill>
                  <a:srgbClr val="000000"/>
                </a:solidFill>
              </a:rPr>
              <a:t>основі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загального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рівного</a:t>
            </a:r>
            <a:r>
              <a:rPr lang="ru-RU" sz="2400" dirty="0">
                <a:solidFill>
                  <a:srgbClr val="000000"/>
                </a:solidFill>
              </a:rPr>
              <a:t> і прямого </a:t>
            </a:r>
            <a:r>
              <a:rPr lang="ru-RU" sz="2400" dirty="0" err="1">
                <a:solidFill>
                  <a:srgbClr val="000000"/>
                </a:solidFill>
              </a:rPr>
              <a:t>виборчого</a:t>
            </a:r>
            <a:r>
              <a:rPr lang="ru-RU" sz="2400" dirty="0">
                <a:solidFill>
                  <a:srgbClr val="000000"/>
                </a:solidFill>
              </a:rPr>
              <a:t> права шляхом </a:t>
            </a:r>
            <a:r>
              <a:rPr lang="ru-RU" sz="2400" dirty="0" err="1">
                <a:solidFill>
                  <a:srgbClr val="000000"/>
                </a:solidFill>
              </a:rPr>
              <a:t>таємного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голосування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строком</a:t>
            </a:r>
            <a:r>
              <a:rPr lang="ru-RU" sz="2400" dirty="0">
                <a:solidFill>
                  <a:srgbClr val="000000"/>
                </a:solidFill>
              </a:rPr>
              <a:t> на 4 </a:t>
            </a:r>
            <a:r>
              <a:rPr lang="ru-RU" sz="2400" dirty="0" smtClean="0">
                <a:solidFill>
                  <a:srgbClr val="000000"/>
                </a:solidFill>
              </a:rPr>
              <a:t>роки.</a:t>
            </a:r>
            <a:endParaRPr lang="uk-UA" sz="24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5256584" cy="3501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1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239000" cy="484632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uk-UA" sz="2400" dirty="0">
                <a:solidFill>
                  <a:srgbClr val="000000"/>
                </a:solidFill>
              </a:rPr>
              <a:t>Верховна Рада обирає зі свого складу Голову парламенту, його першого заступника і заступника та відкликає їх. Верховна Рада затверджує перелік парламентських комітетів, які здійснюють законопроектну роботу та попередній розгляд питань, віднесених до повноважень Верховної Ради; обирає голів цих комітетів. Також Верховною Радою можуть створюватися тимчасові спеціальні комісії.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4169128" cy="277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9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51591" y="332655"/>
            <a:ext cx="6192688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0000"/>
                </a:solidFill>
              </a:rPr>
              <a:t>Функції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  <a:r>
              <a:rPr lang="ru-RU" b="1" dirty="0" err="1">
                <a:solidFill>
                  <a:srgbClr val="000000"/>
                </a:solidFill>
              </a:rPr>
              <a:t>що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здійснює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Верховна</a:t>
            </a:r>
            <a:r>
              <a:rPr lang="ru-RU" b="1" dirty="0">
                <a:solidFill>
                  <a:srgbClr val="000000"/>
                </a:solidFill>
              </a:rPr>
              <a:t> Рада України</a:t>
            </a:r>
            <a:endParaRPr lang="uk-UA" b="1" dirty="0">
              <a:solidFill>
                <a:srgbClr val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8500" y="1190869"/>
            <a:ext cx="176419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законодавчі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12696" y="1193027"/>
            <a:ext cx="216024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rgbClr val="000000"/>
                </a:solidFill>
              </a:rPr>
              <a:t>номінаційні</a:t>
            </a:r>
            <a:endParaRPr lang="uk-UA" b="1" dirty="0">
              <a:solidFill>
                <a:srgbClr val="00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72936" y="1193027"/>
            <a:ext cx="216024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контролюючі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33176" y="1193027"/>
            <a:ext cx="216024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000000"/>
                </a:solidFill>
              </a:rPr>
              <a:t>фінансові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26" y="340104"/>
            <a:ext cx="858050" cy="11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0" y="2393539"/>
            <a:ext cx="1818202" cy="27105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0000"/>
                </a:solidFill>
              </a:rPr>
              <a:t>внесення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змін</a:t>
            </a:r>
            <a:r>
              <a:rPr lang="ru-RU" dirty="0">
                <a:solidFill>
                  <a:srgbClr val="000000"/>
                </a:solidFill>
              </a:rPr>
              <a:t> до </a:t>
            </a:r>
            <a:r>
              <a:rPr lang="ru-RU" dirty="0" err="1">
                <a:solidFill>
                  <a:srgbClr val="000000"/>
                </a:solidFill>
              </a:rPr>
              <a:t>Конституції</a:t>
            </a:r>
            <a:r>
              <a:rPr lang="ru-RU" dirty="0">
                <a:solidFill>
                  <a:srgbClr val="000000"/>
                </a:solidFill>
              </a:rPr>
              <a:t> України в межах і порядку, </a:t>
            </a:r>
            <a:r>
              <a:rPr lang="ru-RU" dirty="0" err="1">
                <a:solidFill>
                  <a:srgbClr val="000000"/>
                </a:solidFill>
              </a:rPr>
              <a:t>передбачених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розділом</a:t>
            </a:r>
            <a:r>
              <a:rPr lang="ru-RU" dirty="0">
                <a:solidFill>
                  <a:srgbClr val="000000"/>
                </a:solidFill>
              </a:rPr>
              <a:t> ХІІІ </a:t>
            </a:r>
            <a:r>
              <a:rPr lang="ru-RU" dirty="0" err="1">
                <a:solidFill>
                  <a:srgbClr val="000000"/>
                </a:solidFill>
              </a:rPr>
              <a:t>Конституції</a:t>
            </a:r>
            <a:r>
              <a:rPr lang="ru-RU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71657" y="2315146"/>
            <a:ext cx="1872343" cy="4210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0000"/>
                </a:solidFill>
              </a:rPr>
              <a:t>передбачають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затвердження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Державного бюджету України та </a:t>
            </a:r>
            <a:r>
              <a:rPr lang="ru-RU" dirty="0" err="1">
                <a:solidFill>
                  <a:srgbClr val="000000"/>
                </a:solidFill>
              </a:rPr>
              <a:t>внесення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змін</a:t>
            </a:r>
            <a:r>
              <a:rPr lang="ru-RU" dirty="0">
                <a:solidFill>
                  <a:srgbClr val="000000"/>
                </a:solidFill>
              </a:rPr>
              <a:t> до </a:t>
            </a:r>
            <a:r>
              <a:rPr lang="ru-RU" dirty="0" err="1">
                <a:solidFill>
                  <a:srgbClr val="000000"/>
                </a:solidFill>
              </a:rPr>
              <a:t>нього</a:t>
            </a:r>
            <a:r>
              <a:rPr lang="ru-RU" dirty="0">
                <a:solidFill>
                  <a:srgbClr val="000000"/>
                </a:solidFill>
              </a:rPr>
              <a:t>; 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контроль за </a:t>
            </a:r>
            <a:r>
              <a:rPr lang="ru-RU" dirty="0" err="1">
                <a:solidFill>
                  <a:srgbClr val="000000"/>
                </a:solidFill>
              </a:rPr>
              <a:t>його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виконанням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прийняття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рішення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щодо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звіту</a:t>
            </a:r>
            <a:r>
              <a:rPr lang="ru-RU" dirty="0">
                <a:solidFill>
                  <a:srgbClr val="000000"/>
                </a:solidFill>
              </a:rPr>
              <a:t> про </a:t>
            </a:r>
            <a:r>
              <a:rPr lang="ru-RU" dirty="0" err="1">
                <a:solidFill>
                  <a:srgbClr val="000000"/>
                </a:solidFill>
              </a:rPr>
              <a:t>його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виконання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18202" y="2381146"/>
            <a:ext cx="2590016" cy="37711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0000"/>
                </a:solidFill>
              </a:rPr>
              <a:t>вплив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на </a:t>
            </a:r>
            <a:r>
              <a:rPr lang="ru-RU" dirty="0" err="1">
                <a:solidFill>
                  <a:srgbClr val="000000"/>
                </a:solidFill>
              </a:rPr>
              <a:t>формування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інших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органів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державної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влади</a:t>
            </a:r>
            <a:r>
              <a:rPr lang="ru-RU" dirty="0">
                <a:solidFill>
                  <a:srgbClr val="000000"/>
                </a:solidFill>
              </a:rPr>
              <a:t>: </a:t>
            </a:r>
            <a:r>
              <a:rPr lang="ru-RU" dirty="0" err="1">
                <a:solidFill>
                  <a:srgbClr val="000000"/>
                </a:solidFill>
              </a:rPr>
              <a:t>призначення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виборів</a:t>
            </a:r>
            <a:r>
              <a:rPr lang="ru-RU" dirty="0">
                <a:solidFill>
                  <a:srgbClr val="000000"/>
                </a:solidFill>
              </a:rPr>
              <a:t> Президента; </a:t>
            </a:r>
            <a:r>
              <a:rPr lang="ru-RU" dirty="0" err="1">
                <a:solidFill>
                  <a:srgbClr val="000000"/>
                </a:solidFill>
              </a:rPr>
              <a:t>призначення</a:t>
            </a:r>
            <a:r>
              <a:rPr lang="ru-RU" dirty="0">
                <a:solidFill>
                  <a:srgbClr val="000000"/>
                </a:solidFill>
              </a:rPr>
              <a:t> на посаду за </a:t>
            </a:r>
            <a:r>
              <a:rPr lang="ru-RU" dirty="0" err="1">
                <a:solidFill>
                  <a:srgbClr val="000000"/>
                </a:solidFill>
              </a:rPr>
              <a:t>поданням</a:t>
            </a:r>
            <a:r>
              <a:rPr lang="ru-RU" dirty="0">
                <a:solidFill>
                  <a:srgbClr val="000000"/>
                </a:solidFill>
              </a:rPr>
              <a:t> Президента </a:t>
            </a:r>
            <a:r>
              <a:rPr lang="ru-RU" dirty="0" err="1">
                <a:solidFill>
                  <a:srgbClr val="000000"/>
                </a:solidFill>
              </a:rPr>
              <a:t>голови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Національного</a:t>
            </a:r>
            <a:r>
              <a:rPr lang="ru-RU" dirty="0">
                <a:solidFill>
                  <a:srgbClr val="000000"/>
                </a:solidFill>
              </a:rPr>
              <a:t> банку; </a:t>
            </a:r>
            <a:r>
              <a:rPr lang="ru-RU" dirty="0" err="1">
                <a:solidFill>
                  <a:srgbClr val="000000"/>
                </a:solidFill>
              </a:rPr>
              <a:t>призначення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третини</a:t>
            </a:r>
            <a:r>
              <a:rPr lang="ru-RU" dirty="0">
                <a:solidFill>
                  <a:srgbClr val="000000"/>
                </a:solidFill>
              </a:rPr>
              <a:t> складу </a:t>
            </a:r>
            <a:r>
              <a:rPr lang="ru-RU" dirty="0" err="1">
                <a:solidFill>
                  <a:srgbClr val="000000"/>
                </a:solidFill>
              </a:rPr>
              <a:t>Конституційного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Суду</a:t>
            </a:r>
            <a:r>
              <a:rPr lang="ru-RU" dirty="0">
                <a:solidFill>
                  <a:srgbClr val="000000"/>
                </a:solidFill>
              </a:rPr>
              <a:t>.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2542" y="2352375"/>
            <a:ext cx="2832377" cy="41311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0000"/>
                </a:solidFill>
              </a:rPr>
              <a:t>здійснення контролю за діяльністю інших органів державної влади: здійснення контролю за діяльністю Кабінету міністрів, розгляд питання про його відповідальність та ухвалення резолюції недовіри йому; висловлення недовіри Генеральному прокурору, що має наслідком його відставку з </a:t>
            </a:r>
            <a:r>
              <a:rPr lang="uk-UA" dirty="0" smtClean="0">
                <a:solidFill>
                  <a:srgbClr val="000000"/>
                </a:solidFill>
              </a:rPr>
              <a:t>посади.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 flipH="1">
            <a:off x="1619672" y="908719"/>
            <a:ext cx="45719" cy="2843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трелка вниз 36"/>
          <p:cNvSpPr/>
          <p:nvPr/>
        </p:nvSpPr>
        <p:spPr>
          <a:xfrm flipH="1">
            <a:off x="3247097" y="918965"/>
            <a:ext cx="45719" cy="2843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елка вниз 37"/>
          <p:cNvSpPr/>
          <p:nvPr/>
        </p:nvSpPr>
        <p:spPr>
          <a:xfrm flipH="1">
            <a:off x="5407337" y="918965"/>
            <a:ext cx="45719" cy="2843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Стрелка вниз 38"/>
          <p:cNvSpPr/>
          <p:nvPr/>
        </p:nvSpPr>
        <p:spPr>
          <a:xfrm flipH="1">
            <a:off x="7380312" y="918965"/>
            <a:ext cx="45719" cy="2843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трелка вниз 39"/>
          <p:cNvSpPr/>
          <p:nvPr/>
        </p:nvSpPr>
        <p:spPr>
          <a:xfrm flipH="1">
            <a:off x="909099" y="2057820"/>
            <a:ext cx="65499" cy="33637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елка вниз 40"/>
          <p:cNvSpPr/>
          <p:nvPr/>
        </p:nvSpPr>
        <p:spPr>
          <a:xfrm flipH="1">
            <a:off x="3201378" y="2109890"/>
            <a:ext cx="45719" cy="2843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трелка вниз 41"/>
          <p:cNvSpPr/>
          <p:nvPr/>
        </p:nvSpPr>
        <p:spPr>
          <a:xfrm flipH="1">
            <a:off x="5652119" y="2074665"/>
            <a:ext cx="45719" cy="2629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Стрелка вниз 42"/>
          <p:cNvSpPr/>
          <p:nvPr/>
        </p:nvSpPr>
        <p:spPr>
          <a:xfrm flipH="1">
            <a:off x="8003136" y="2068067"/>
            <a:ext cx="45719" cy="2843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4929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2700" dirty="0" smtClean="0">
                <a:solidFill>
                  <a:srgbClr val="002060"/>
                </a:solidFill>
              </a:rPr>
              <a:t>Політичні партії України</a:t>
            </a:r>
            <a:endParaRPr lang="uk-UA" sz="27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457200" algn="just">
              <a:buNone/>
            </a:pPr>
            <a:r>
              <a:rPr lang="uk-UA" sz="2400" dirty="0">
                <a:solidFill>
                  <a:srgbClr val="000000"/>
                </a:solidFill>
              </a:rPr>
              <a:t>В Україні існує велика кількість політичних партій. Однак більшість з них малочисельні та малопопулярні у широких верствах суспільства і не спроможні самостійно виграти вибори. Тому, з метою отримання більшої кількості голосів у парламентських виборах, дрібні партії часто об'єднуються у виборні блоки.</a:t>
            </a:r>
          </a:p>
        </p:txBody>
      </p:sp>
    </p:spTree>
    <p:extLst>
      <p:ext uri="{BB962C8B-B14F-4D97-AF65-F5344CB8AC3E}">
        <p14:creationId xmlns:p14="http://schemas.microsoft.com/office/powerpoint/2010/main" val="218831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555</TotalTime>
  <Words>1440</Words>
  <Application>Microsoft Office PowerPoint</Application>
  <PresentationFormat>Экран (4:3)</PresentationFormat>
  <Paragraphs>78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Система політичного і державного управління України</vt:lpstr>
      <vt:lpstr>   </vt:lpstr>
      <vt:lpstr>Україна. Загальна характеритика</vt:lpstr>
      <vt:lpstr>Презентация PowerPoint</vt:lpstr>
      <vt:lpstr>Органи державної влади </vt:lpstr>
      <vt:lpstr>Законодавча влада </vt:lpstr>
      <vt:lpstr>Презентация PowerPoint</vt:lpstr>
      <vt:lpstr>Презентация PowerPoint</vt:lpstr>
      <vt:lpstr>Політичні партії України</vt:lpstr>
      <vt:lpstr>За своїми політичними поглядами щодо майбутнього України політичні партії України можна класифікувати наступним чином: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місцевого самоврядування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політичного і державного управління України</dc:title>
  <dc:creator>Катюша</dc:creator>
  <cp:lastModifiedBy>университет</cp:lastModifiedBy>
  <cp:revision>64</cp:revision>
  <dcterms:created xsi:type="dcterms:W3CDTF">2014-05-02T15:02:54Z</dcterms:created>
  <dcterms:modified xsi:type="dcterms:W3CDTF">2016-01-22T17:51:59Z</dcterms:modified>
</cp:coreProperties>
</file>