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 custT="1"/>
      <dgm:spPr/>
      <dgm:t>
        <a:bodyPr/>
        <a:lstStyle/>
        <a:p>
          <a:pPr>
            <a:defRPr cap="all"/>
          </a:pPr>
          <a:r>
            <a:rPr lang="ru-RU" sz="2000" dirty="0" err="1"/>
            <a:t>Методи</a:t>
          </a:r>
          <a:r>
            <a:rPr lang="ru-RU" sz="2000" dirty="0"/>
            <a:t> </a:t>
          </a:r>
          <a:r>
            <a:rPr lang="ru-RU" sz="2000" dirty="0" err="1"/>
            <a:t>фільтрації</a:t>
          </a:r>
          <a:r>
            <a:rPr lang="ru-RU" sz="2000" dirty="0"/>
            <a:t> (</a:t>
          </a:r>
          <a:r>
            <a:rPr lang="ru-RU" sz="2000" dirty="0" err="1"/>
            <a:t>проливні</a:t>
          </a:r>
          <a:r>
            <a:rPr lang="ru-RU" sz="2000" dirty="0"/>
            <a:t>) </a:t>
          </a:r>
        </a:p>
        <a:p>
          <a:pPr>
            <a:defRPr cap="all"/>
          </a:pPr>
          <a:r>
            <a:rPr lang="ru-RU" sz="2000" dirty="0"/>
            <a:t>вода проходить </a:t>
          </a:r>
          <a:r>
            <a:rPr lang="ru-RU" sz="2000" dirty="0" err="1"/>
            <a:t>крізь</a:t>
          </a:r>
          <a:r>
            <a:rPr lang="ru-RU" sz="2000" dirty="0"/>
            <a:t> шар </a:t>
          </a:r>
          <a:r>
            <a:rPr lang="ru-RU" sz="2000" dirty="0" err="1"/>
            <a:t>меленої</a:t>
          </a:r>
          <a:r>
            <a:rPr lang="ru-RU" sz="2000" dirty="0"/>
            <a:t> кави у </a:t>
          </a:r>
          <a:r>
            <a:rPr lang="ru-RU" sz="2000" dirty="0" err="1"/>
            <a:t>фільтрі</a:t>
          </a:r>
          <a:r>
            <a:rPr lang="ru-RU" sz="2000" dirty="0"/>
            <a:t> </a:t>
          </a:r>
        </a:p>
        <a:p>
          <a:pPr>
            <a:defRPr cap="all"/>
          </a:pPr>
          <a:r>
            <a:rPr lang="en-US" sz="2000" dirty="0"/>
            <a:t>(V60, Kalita, Chemex)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53742231-981F-480A-940F-203EC2F7423F}">
      <dgm:prSet custT="1"/>
      <dgm:spPr/>
      <dgm:t>
        <a:bodyPr/>
        <a:lstStyle/>
        <a:p>
          <a:pPr>
            <a:defRPr cap="all"/>
          </a:pPr>
          <a:r>
            <a:rPr lang="ru-RU" sz="2000" dirty="0" err="1"/>
            <a:t>Імерсійні</a:t>
          </a:r>
          <a:r>
            <a:rPr lang="ru-RU" sz="2000" dirty="0"/>
            <a:t> </a:t>
          </a:r>
          <a:r>
            <a:rPr lang="ru-RU" sz="2000" dirty="0" err="1"/>
            <a:t>методи</a:t>
          </a:r>
          <a:r>
            <a:rPr lang="ru-RU" sz="2000" dirty="0"/>
            <a:t> (</a:t>
          </a:r>
          <a:r>
            <a:rPr lang="ru-RU" sz="2000" dirty="0" err="1"/>
            <a:t>занурювальні</a:t>
          </a:r>
          <a:r>
            <a:rPr lang="ru-RU" sz="2000" dirty="0"/>
            <a:t>) </a:t>
          </a:r>
        </a:p>
        <a:p>
          <a:pPr>
            <a:defRPr cap="all"/>
          </a:pPr>
          <a:r>
            <a:rPr lang="ru-RU" sz="2000" dirty="0"/>
            <a:t>кава </a:t>
          </a:r>
          <a:r>
            <a:rPr lang="ru-RU" sz="2000" dirty="0" err="1"/>
            <a:t>контактує</a:t>
          </a:r>
          <a:r>
            <a:rPr lang="ru-RU" sz="2000" dirty="0"/>
            <a:t> з водою </a:t>
          </a:r>
          <a:r>
            <a:rPr lang="ru-RU" sz="2000" dirty="0" err="1"/>
            <a:t>певний</a:t>
          </a:r>
          <a:r>
            <a:rPr lang="ru-RU" sz="2000" dirty="0"/>
            <a:t> час (</a:t>
          </a:r>
          <a:r>
            <a:rPr lang="ru-RU" sz="2000" dirty="0" err="1"/>
            <a:t>замочування</a:t>
          </a:r>
          <a:r>
            <a:rPr lang="ru-RU" sz="2000" dirty="0"/>
            <a:t>)</a:t>
          </a:r>
        </a:p>
        <a:p>
          <a:pPr>
            <a:defRPr cap="all"/>
          </a:pPr>
          <a:r>
            <a:rPr lang="en-US" sz="2000" dirty="0"/>
            <a:t>(French Press, Cold Brew)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F41CC5-EF3B-4A6D-8229-3F1333EADFB3}">
      <dgm:prSet custT="1"/>
      <dgm:spPr/>
      <dgm:t>
        <a:bodyPr/>
        <a:lstStyle/>
        <a:p>
          <a:pPr>
            <a:defRPr cap="all"/>
          </a:pPr>
          <a:r>
            <a:rPr lang="uk-UA" sz="2000" dirty="0"/>
            <a:t>Комбіновані методи </a:t>
          </a:r>
        </a:p>
        <a:p>
          <a:pPr>
            <a:defRPr cap="all"/>
          </a:pPr>
          <a:r>
            <a:rPr lang="uk-UA" sz="2000" dirty="0"/>
            <a:t>поєднання настоювання і фільтрації</a:t>
          </a:r>
        </a:p>
        <a:p>
          <a:pPr>
            <a:defRPr cap="all"/>
          </a:pPr>
          <a:r>
            <a:rPr lang="uk-UA" sz="2000" dirty="0"/>
            <a:t>(</a:t>
          </a:r>
          <a:r>
            <a:rPr lang="en-US" sz="2000" dirty="0"/>
            <a:t>AeroPress, Syphon</a:t>
          </a:r>
          <a:r>
            <a:rPr lang="uk-UA" sz="2000" dirty="0"/>
            <a:t>)</a:t>
          </a:r>
          <a:endParaRPr lang="en-US" sz="2000" dirty="0"/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 custLinFactNeighborX="-43" custLinFactNeighborY="-713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0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000" kern="1200" dirty="0" err="1"/>
            <a:t>Методи</a:t>
          </a:r>
          <a:r>
            <a:rPr lang="ru-RU" sz="2000" kern="1200" dirty="0"/>
            <a:t> </a:t>
          </a:r>
          <a:r>
            <a:rPr lang="ru-RU" sz="2000" kern="1200" dirty="0" err="1"/>
            <a:t>фільтрації</a:t>
          </a:r>
          <a:r>
            <a:rPr lang="ru-RU" sz="2000" kern="1200" dirty="0"/>
            <a:t> (</a:t>
          </a:r>
          <a:r>
            <a:rPr lang="ru-RU" sz="2000" kern="1200" dirty="0" err="1"/>
            <a:t>проливні</a:t>
          </a:r>
          <a:r>
            <a:rPr lang="ru-RU" sz="2000" kern="1200" dirty="0"/>
            <a:t>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000" kern="1200" dirty="0"/>
            <a:t>вода проходить </a:t>
          </a:r>
          <a:r>
            <a:rPr lang="ru-RU" sz="2000" kern="1200" dirty="0" err="1"/>
            <a:t>крізь</a:t>
          </a:r>
          <a:r>
            <a:rPr lang="ru-RU" sz="2000" kern="1200" dirty="0"/>
            <a:t> шар </a:t>
          </a:r>
          <a:r>
            <a:rPr lang="ru-RU" sz="2000" kern="1200" dirty="0" err="1"/>
            <a:t>меленої</a:t>
          </a:r>
          <a:r>
            <a:rPr lang="ru-RU" sz="2000" kern="1200" dirty="0"/>
            <a:t> кави у </a:t>
          </a:r>
          <a:r>
            <a:rPr lang="ru-RU" sz="2000" kern="1200" dirty="0" err="1"/>
            <a:t>фільтрі</a:t>
          </a:r>
          <a:r>
            <a:rPr lang="ru-RU" sz="2000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(V60, Kalita, Chemex)</a:t>
          </a:r>
        </a:p>
      </dsp:txBody>
      <dsp:txXfrm>
        <a:off x="0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000" kern="1200" dirty="0" err="1"/>
            <a:t>Імерсійні</a:t>
          </a:r>
          <a:r>
            <a:rPr lang="ru-RU" sz="2000" kern="1200" dirty="0"/>
            <a:t> </a:t>
          </a:r>
          <a:r>
            <a:rPr lang="ru-RU" sz="2000" kern="1200" dirty="0" err="1"/>
            <a:t>методи</a:t>
          </a:r>
          <a:r>
            <a:rPr lang="ru-RU" sz="2000" kern="1200" dirty="0"/>
            <a:t> (</a:t>
          </a:r>
          <a:r>
            <a:rPr lang="ru-RU" sz="2000" kern="1200" dirty="0" err="1"/>
            <a:t>занурювальні</a:t>
          </a:r>
          <a:r>
            <a:rPr lang="ru-RU" sz="2000" kern="1200" dirty="0"/>
            <a:t>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000" kern="1200" dirty="0"/>
            <a:t>кава </a:t>
          </a:r>
          <a:r>
            <a:rPr lang="ru-RU" sz="2000" kern="1200" dirty="0" err="1"/>
            <a:t>контактує</a:t>
          </a:r>
          <a:r>
            <a:rPr lang="ru-RU" sz="2000" kern="1200" dirty="0"/>
            <a:t> з водою </a:t>
          </a:r>
          <a:r>
            <a:rPr lang="ru-RU" sz="2000" kern="1200" dirty="0" err="1"/>
            <a:t>певний</a:t>
          </a:r>
          <a:r>
            <a:rPr lang="ru-RU" sz="2000" kern="1200" dirty="0"/>
            <a:t> час (</a:t>
          </a:r>
          <a:r>
            <a:rPr lang="ru-RU" sz="2000" kern="1200" dirty="0" err="1"/>
            <a:t>замочування</a:t>
          </a:r>
          <a:r>
            <a:rPr lang="ru-RU" sz="2000" kern="1200" dirty="0"/>
            <a:t>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(French Press, Cold Brew)</a:t>
          </a:r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2000" kern="1200" dirty="0"/>
            <a:t>Комбіновані методи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2000" kern="1200" dirty="0"/>
            <a:t>поєднання настоювання і фільтрації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2000" kern="1200" dirty="0"/>
            <a:t>(</a:t>
          </a:r>
          <a:r>
            <a:rPr lang="en-US" sz="2000" kern="1200" dirty="0"/>
            <a:t>AeroPress, Syphon</a:t>
          </a:r>
          <a:r>
            <a:rPr lang="uk-UA" sz="2000" kern="1200" dirty="0"/>
            <a:t>)</a:t>
          </a:r>
          <a:endParaRPr lang="en-US" sz="2000" kern="1200" dirty="0"/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xs6y43h-bs&amp;ab_channel=25%D0%A1offeeRoaste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oMf-kgTmsg&amp;t=282s&amp;ab_channel=Folk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NSyfltnXuM&amp;t=397s&amp;ab_channel=TheCoffeeChronicl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uYljZy7YDA&amp;ab_channel=25%D0%A1offeeRoaste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25209"/>
            <a:ext cx="9440034" cy="2648381"/>
          </a:xfrm>
        </p:spPr>
        <p:txBody>
          <a:bodyPr>
            <a:normAutofit fontScale="90000"/>
          </a:bodyPr>
          <a:lstStyle/>
          <a:p>
            <a:r>
              <a:rPr lang="uk-UA" sz="7200" dirty="0"/>
              <a:t>Альтернативні методи заварювання кави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 fontScale="77500" lnSpcReduction="20000"/>
          </a:bodyPr>
          <a:lstStyle/>
          <a:p>
            <a:r>
              <a:rPr lang="uk-UA" sz="2800" dirty="0"/>
              <a:t>Що таке альтернативні методи заварювання кави?</a:t>
            </a:r>
          </a:p>
          <a:p>
            <a:r>
              <a:rPr lang="uk-UA" sz="2800" dirty="0"/>
              <a:t>Які є альтернативні методи заварювання кави?</a:t>
            </a:r>
          </a:p>
          <a:p>
            <a:r>
              <a:rPr lang="uk-UA" sz="2800" dirty="0"/>
              <a:t>Характеристика основних альтернативних методів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62E336-A954-B00C-378A-E510D362E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12" y="897007"/>
            <a:ext cx="10353762" cy="3714749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uk-UA" dirty="0"/>
              <a:t>5. Сифон (</a:t>
            </a:r>
            <a:r>
              <a:rPr lang="en-US" dirty="0"/>
              <a:t>Syphon / </a:t>
            </a:r>
            <a:r>
              <a:rPr lang="uk-UA" dirty="0"/>
              <a:t>Вакуумна кавоварка. Комбінований метод, винайдений у 1830-х роках у Німеччині.</a:t>
            </a:r>
          </a:p>
          <a:p>
            <a:r>
              <a:rPr lang="uk-UA" dirty="0"/>
              <a:t>Принцип: вода в нижній колбі нагрівається, піднімається у верхню, змішується з кавою, потім опускається крізь фільтр.</a:t>
            </a:r>
          </a:p>
          <a:p>
            <a:r>
              <a:rPr lang="uk-UA" dirty="0"/>
              <a:t>Помел: середній.</a:t>
            </a:r>
          </a:p>
          <a:p>
            <a:r>
              <a:rPr lang="uk-UA" dirty="0"/>
              <a:t>Час: 6–7 хв.</a:t>
            </a:r>
          </a:p>
          <a:p>
            <a:r>
              <a:rPr lang="uk-UA" dirty="0"/>
              <a:t>Смак: яскравий, багатий, з чистим </a:t>
            </a:r>
            <a:r>
              <a:rPr lang="uk-UA" dirty="0" err="1"/>
              <a:t>післясмаком</a:t>
            </a:r>
            <a:r>
              <a:rPr lang="uk-UA" dirty="0"/>
              <a:t>.</a:t>
            </a:r>
          </a:p>
          <a:p>
            <a:r>
              <a:rPr lang="uk-UA" dirty="0"/>
              <a:t>Мінус: потребує досвіду, дороге обладнання.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60345B-3810-2B70-C391-A3458D974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476" y="2571957"/>
            <a:ext cx="23717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2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F3FA0A-CD5A-4297-33F0-1697E4CF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https://www.youtube.com/watch?v=Vxs6y43h-bs&amp;ab_channel=25%D0%A1offeeRoasters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87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07F358-3F9E-E5C6-2A83-934C2CD48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34" y="565702"/>
            <a:ext cx="10353762" cy="3714749"/>
          </a:xfrm>
        </p:spPr>
        <p:txBody>
          <a:bodyPr/>
          <a:lstStyle/>
          <a:p>
            <a:pPr marL="36900" indent="0">
              <a:buNone/>
            </a:pPr>
            <a:r>
              <a:rPr lang="uk-UA" dirty="0"/>
              <a:t>6. Джезва (турецька кава), найдавніший метод, </a:t>
            </a:r>
            <a:r>
              <a:rPr lang="en-US" dirty="0"/>
              <a:t>XV </a:t>
            </a:r>
            <a:r>
              <a:rPr lang="uk-UA" dirty="0"/>
              <a:t>ст., Османська імперія.</a:t>
            </a:r>
          </a:p>
          <a:p>
            <a:pPr marL="36900" indent="0">
              <a:buNone/>
            </a:pPr>
            <a:r>
              <a:rPr lang="uk-UA" dirty="0"/>
              <a:t>Помел: надзвичайно дрібний («пудра»).</a:t>
            </a:r>
          </a:p>
          <a:p>
            <a:pPr marL="36900" indent="0">
              <a:buNone/>
            </a:pPr>
            <a:r>
              <a:rPr lang="uk-UA" dirty="0"/>
              <a:t>Пропорція: 1:10 (10 г кави на 100 мл).</a:t>
            </a:r>
          </a:p>
          <a:p>
            <a:pPr marL="36900" indent="0">
              <a:buNone/>
            </a:pPr>
            <a:r>
              <a:rPr lang="uk-UA" dirty="0"/>
              <a:t>Варіння на піску чи відкритому вогні.</a:t>
            </a:r>
          </a:p>
          <a:p>
            <a:pPr marL="36900" indent="0">
              <a:buNone/>
            </a:pPr>
            <a:r>
              <a:rPr lang="uk-UA" dirty="0"/>
              <a:t>Час: 3–4 хв.</a:t>
            </a:r>
          </a:p>
          <a:p>
            <a:pPr marL="36900" indent="0">
              <a:buNone/>
            </a:pPr>
            <a:r>
              <a:rPr lang="uk-UA" dirty="0"/>
              <a:t>Смак: густий, насичений, з осадом; часто з кардамоном чи цукром.</a:t>
            </a:r>
          </a:p>
          <a:p>
            <a:pPr marL="36900" indent="0">
              <a:buNone/>
            </a:pPr>
            <a:r>
              <a:rPr lang="uk-UA" dirty="0"/>
              <a:t>Статус: </a:t>
            </a:r>
            <a:r>
              <a:rPr lang="uk-UA" dirty="0" err="1"/>
              <a:t>внесено</a:t>
            </a:r>
            <a:r>
              <a:rPr lang="uk-UA" dirty="0"/>
              <a:t> до списку нематеріальної спадщини ЮНЕСКО.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B00F54-8DF0-DEC3-3F69-4D51E959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684" y="3375990"/>
            <a:ext cx="21526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8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D92C0B-7E34-5E69-1BD7-8D8269469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56" y="764485"/>
            <a:ext cx="10353762" cy="3714749"/>
          </a:xfrm>
        </p:spPr>
        <p:txBody>
          <a:bodyPr/>
          <a:lstStyle/>
          <a:p>
            <a:pPr marL="36900" indent="0">
              <a:buNone/>
            </a:pPr>
            <a:r>
              <a:rPr lang="ru-RU" dirty="0"/>
              <a:t>7. </a:t>
            </a:r>
            <a:r>
              <a:rPr lang="ru-RU" dirty="0" err="1"/>
              <a:t>Cold</a:t>
            </a:r>
            <a:r>
              <a:rPr lang="ru-RU" dirty="0"/>
              <a:t> </a:t>
            </a:r>
            <a:r>
              <a:rPr lang="ru-RU" dirty="0" err="1"/>
              <a:t>Brew</a:t>
            </a:r>
            <a:r>
              <a:rPr lang="ru-RU" dirty="0"/>
              <a:t> (</a:t>
            </a:r>
            <a:r>
              <a:rPr lang="ru-RU" dirty="0" err="1"/>
              <a:t>Холодне</a:t>
            </a:r>
            <a:r>
              <a:rPr lang="ru-RU" dirty="0"/>
              <a:t> </a:t>
            </a:r>
            <a:r>
              <a:rPr lang="ru-RU" dirty="0" err="1"/>
              <a:t>заварювання</a:t>
            </a:r>
            <a:r>
              <a:rPr lang="ru-RU" dirty="0"/>
              <a:t>). </a:t>
            </a:r>
            <a:r>
              <a:rPr lang="ru-RU" dirty="0" err="1"/>
              <a:t>Імерсійний</a:t>
            </a:r>
            <a:r>
              <a:rPr lang="ru-RU" dirty="0"/>
              <a:t> метод у </a:t>
            </a:r>
            <a:r>
              <a:rPr lang="ru-RU" dirty="0" err="1"/>
              <a:t>холодній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  <a:p>
            <a:pPr marL="36900" indent="0">
              <a:buNone/>
            </a:pPr>
            <a:r>
              <a:rPr lang="ru-RU" dirty="0"/>
              <a:t>Помел: </a:t>
            </a:r>
            <a:r>
              <a:rPr lang="ru-RU" dirty="0" err="1"/>
              <a:t>грубий</a:t>
            </a:r>
            <a:r>
              <a:rPr lang="ru-RU" dirty="0"/>
              <a:t>.</a:t>
            </a:r>
          </a:p>
          <a:p>
            <a:pPr marL="36900" indent="0">
              <a:buNone/>
            </a:pPr>
            <a:r>
              <a:rPr lang="ru-RU" dirty="0" err="1"/>
              <a:t>Пропорція</a:t>
            </a:r>
            <a:r>
              <a:rPr lang="ru-RU" dirty="0"/>
              <a:t>: 1:8 (для концентрату) </a:t>
            </a:r>
            <a:r>
              <a:rPr lang="ru-RU" dirty="0" err="1"/>
              <a:t>або</a:t>
            </a:r>
            <a:r>
              <a:rPr lang="ru-RU" dirty="0"/>
              <a:t> 1:15 (для </a:t>
            </a:r>
            <a:r>
              <a:rPr lang="ru-RU" dirty="0" err="1"/>
              <a:t>пиття</a:t>
            </a:r>
            <a:r>
              <a:rPr lang="ru-RU" dirty="0"/>
              <a:t>).</a:t>
            </a:r>
          </a:p>
          <a:p>
            <a:pPr marL="36900" indent="0">
              <a:buNone/>
            </a:pPr>
            <a:r>
              <a:rPr lang="ru-RU" dirty="0" err="1"/>
              <a:t>Настоювання</a:t>
            </a:r>
            <a:r>
              <a:rPr lang="ru-RU" dirty="0"/>
              <a:t>: 8–12 год при 4–6°C.</a:t>
            </a:r>
          </a:p>
          <a:p>
            <a:pPr marL="36900" indent="0">
              <a:buNone/>
            </a:pPr>
            <a:r>
              <a:rPr lang="ru-RU" dirty="0"/>
              <a:t>Смак: </a:t>
            </a:r>
            <a:r>
              <a:rPr lang="ru-RU" dirty="0" err="1"/>
              <a:t>м’який</a:t>
            </a:r>
            <a:r>
              <a:rPr lang="ru-RU" dirty="0"/>
              <a:t>, </a:t>
            </a:r>
            <a:r>
              <a:rPr lang="ru-RU" dirty="0" err="1"/>
              <a:t>солодкуватий</a:t>
            </a:r>
            <a:r>
              <a:rPr lang="ru-RU" dirty="0"/>
              <a:t>,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кислотність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AE5111-F628-8C0B-2AD7-658AE23CA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22" y="2398134"/>
            <a:ext cx="3987154" cy="41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760284-B2A6-7E49-659E-4FAA2AC4C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https://www.youtube.com/watch?v=doMf-kgTmsg&amp;t=282s&amp;ab_channel=Folks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30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E61AC-6030-3145-EDDD-0F3300EE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56" y="318052"/>
            <a:ext cx="10353762" cy="1257300"/>
          </a:xfrm>
        </p:spPr>
        <p:txBody>
          <a:bodyPr/>
          <a:lstStyle/>
          <a:p>
            <a:r>
              <a:rPr lang="uk-UA" dirty="0"/>
              <a:t>Порівняльна таблиця методів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7EA8303-DFB0-46FE-D9E4-E0CAA6282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960687"/>
              </p:ext>
            </p:extLst>
          </p:nvPr>
        </p:nvGraphicFramePr>
        <p:xfrm>
          <a:off x="2146852" y="1431234"/>
          <a:ext cx="8216350" cy="4969561"/>
        </p:xfrm>
        <a:graphic>
          <a:graphicData uri="http://schemas.openxmlformats.org/drawingml/2006/table">
            <a:tbl>
              <a:tblPr/>
              <a:tblGrid>
                <a:gridCol w="1643270">
                  <a:extLst>
                    <a:ext uri="{9D8B030D-6E8A-4147-A177-3AD203B41FA5}">
                      <a16:colId xmlns:a16="http://schemas.microsoft.com/office/drawing/2014/main" val="1846677889"/>
                    </a:ext>
                  </a:extLst>
                </a:gridCol>
                <a:gridCol w="1643270">
                  <a:extLst>
                    <a:ext uri="{9D8B030D-6E8A-4147-A177-3AD203B41FA5}">
                      <a16:colId xmlns:a16="http://schemas.microsoft.com/office/drawing/2014/main" val="3178039862"/>
                    </a:ext>
                  </a:extLst>
                </a:gridCol>
                <a:gridCol w="1643270">
                  <a:extLst>
                    <a:ext uri="{9D8B030D-6E8A-4147-A177-3AD203B41FA5}">
                      <a16:colId xmlns:a16="http://schemas.microsoft.com/office/drawing/2014/main" val="2959126649"/>
                    </a:ext>
                  </a:extLst>
                </a:gridCol>
                <a:gridCol w="1643270">
                  <a:extLst>
                    <a:ext uri="{9D8B030D-6E8A-4147-A177-3AD203B41FA5}">
                      <a16:colId xmlns:a16="http://schemas.microsoft.com/office/drawing/2014/main" val="1842445158"/>
                    </a:ext>
                  </a:extLst>
                </a:gridCol>
                <a:gridCol w="1643270">
                  <a:extLst>
                    <a:ext uri="{9D8B030D-6E8A-4147-A177-3AD203B41FA5}">
                      <a16:colId xmlns:a16="http://schemas.microsoft.com/office/drawing/2014/main" val="4109174760"/>
                    </a:ext>
                  </a:extLst>
                </a:gridCol>
              </a:tblGrid>
              <a:tr h="579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Метод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Час заварювання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 dirty="0"/>
                        <a:t>Помел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Особливості смаку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Складність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838024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Френч-прес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3–4 хв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Грубий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Насичений, з оліями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UA" sz="1200"/>
                        <a:t>★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470648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V60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2–3 хв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Середній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Чистий, кислотний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UA" sz="1200"/>
                        <a:t>★★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730009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Kalita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2–3 хв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Середній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Збалансований, солодкий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UA" sz="1200"/>
                        <a:t>★★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152514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Chemex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4–5 хв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Середній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Дуже чистий, делікатний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UA" sz="1200"/>
                        <a:t>★★★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46903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AeroPress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2–3 хв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Середній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Соковитий, насичений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UA" sz="1200"/>
                        <a:t>★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741036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Syphon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5–7 хв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Середній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Яскравий, ароматний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UA" sz="1200"/>
                        <a:t>★★★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614583"/>
                  </a:ext>
                </a:extLst>
              </a:tr>
              <a:tr h="3313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Джезва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3–5 хв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Дуже дрібний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Густий, щільний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UA" sz="1200"/>
                        <a:t>★★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944945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Cold Brew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8–24 год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Грубий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200"/>
                        <a:t>М’який, солодкуватий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UA" sz="1200" dirty="0"/>
                        <a:t>★</a:t>
                      </a:r>
                    </a:p>
                  </a:txBody>
                  <a:tcPr marL="61912" marR="61912" marT="30956" marB="30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66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21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7EC5F0-DFB7-943A-9FF8-43C0FE64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188554"/>
            <a:ext cx="10353762" cy="371474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dirty="0"/>
              <a:t>Для кожного альтернативного методу бариста повинен </a:t>
            </a:r>
            <a:r>
              <a:rPr lang="ru-RU" dirty="0" err="1"/>
              <a:t>контролювати</a:t>
            </a:r>
            <a:r>
              <a:rPr lang="ru-RU" dirty="0"/>
              <a:t>:</a:t>
            </a:r>
          </a:p>
          <a:p>
            <a:r>
              <a:rPr lang="ru-RU" dirty="0"/>
              <a:t>Помел зерна </a:t>
            </a:r>
          </a:p>
          <a:p>
            <a:r>
              <a:rPr lang="ru-RU" dirty="0"/>
              <a:t>Температуру води </a:t>
            </a:r>
          </a:p>
          <a:p>
            <a:r>
              <a:rPr lang="ru-RU" dirty="0"/>
              <a:t>Час </a:t>
            </a:r>
            <a:r>
              <a:rPr lang="ru-RU" dirty="0" err="1"/>
              <a:t>екстракції</a:t>
            </a:r>
            <a:r>
              <a:rPr lang="ru-RU" dirty="0"/>
              <a:t> </a:t>
            </a:r>
          </a:p>
          <a:p>
            <a:r>
              <a:rPr lang="ru-RU" dirty="0" err="1"/>
              <a:t>Співвідношення</a:t>
            </a:r>
            <a:r>
              <a:rPr lang="ru-RU" dirty="0"/>
              <a:t> кава/вода </a:t>
            </a:r>
          </a:p>
          <a:p>
            <a:r>
              <a:rPr lang="ru-RU" dirty="0" err="1"/>
              <a:t>Якість</a:t>
            </a:r>
            <a:r>
              <a:rPr lang="ru-RU" dirty="0"/>
              <a:t> води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419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2FF1F-CB61-6C3F-7A08-7DF1A25B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Які, на вашу думку, переваги альтернативних методів заварювання кави?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D04994-60DE-D2E4-F7B8-E9507D5F6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502" y="2491409"/>
            <a:ext cx="5124995" cy="32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8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3F2A13-39A4-BA63-4F3F-C557A6D14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40904"/>
            <a:ext cx="10353762" cy="4850295"/>
          </a:xfrm>
        </p:spPr>
        <p:txBody>
          <a:bodyPr>
            <a:normAutofit/>
          </a:bodyPr>
          <a:lstStyle/>
          <a:p>
            <a:r>
              <a:rPr lang="uk-UA" dirty="0"/>
              <a:t>Альтернативні методи – це не просто інша технологія, а мистецтво підкреслення характеру кави.</a:t>
            </a:r>
          </a:p>
          <a:p>
            <a:r>
              <a:rPr lang="uk-UA" dirty="0"/>
              <a:t>Кожен метод формує власний сенсорний профіль: від насиченого і гіркуватого до легкого і фруктового.</a:t>
            </a:r>
          </a:p>
          <a:p>
            <a:r>
              <a:rPr lang="uk-UA" dirty="0"/>
              <a:t>Сучасний </a:t>
            </a:r>
            <a:r>
              <a:rPr lang="uk-UA" dirty="0" err="1"/>
              <a:t>бариста</a:t>
            </a:r>
            <a:r>
              <a:rPr lang="uk-UA" dirty="0"/>
              <a:t> повинен володіти повним спектром альтернативних методів, щоб задовольнити різні смаки гостей та підкреслити якість зерна.</a:t>
            </a:r>
          </a:p>
          <a:p>
            <a:r>
              <a:rPr lang="uk-UA" dirty="0"/>
              <a:t>Альтернативні способи заварювання створюють додану цінність для кав’ярні: </a:t>
            </a:r>
            <a:r>
              <a:rPr lang="uk-UA" dirty="0" err="1"/>
              <a:t>видовищність</a:t>
            </a:r>
            <a:r>
              <a:rPr lang="uk-UA" dirty="0"/>
              <a:t>, унікальні смаки, підкреслення культури гостинності.</a:t>
            </a:r>
          </a:p>
        </p:txBody>
      </p:sp>
    </p:spTree>
    <p:extLst>
      <p:ext uri="{BB962C8B-B14F-4D97-AF65-F5344CB8AC3E}">
        <p14:creationId xmlns:p14="http://schemas.microsoft.com/office/powerpoint/2010/main" val="75429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75637-9E50-7D9C-6764-6158CB64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Поняття «альтернативне заварювання»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7DDC4-C864-33FF-CD99-5E9ABCD4B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4381500"/>
          </a:xfrm>
        </p:spPr>
        <p:txBody>
          <a:bodyPr>
            <a:normAutofit fontScale="92500"/>
          </a:bodyPr>
          <a:lstStyle/>
          <a:p>
            <a:r>
              <a:rPr lang="uk-UA" dirty="0"/>
              <a:t>Альтернативне заварювання кави — це способи приготування напою без використання </a:t>
            </a:r>
            <a:r>
              <a:rPr lang="uk-UA" dirty="0" err="1"/>
              <a:t>еспресо</a:t>
            </a:r>
            <a:r>
              <a:rPr lang="uk-UA" dirty="0"/>
              <a:t>-машини.</a:t>
            </a:r>
          </a:p>
          <a:p>
            <a:r>
              <a:rPr lang="ru-RU" dirty="0"/>
              <a:t>Мета </a:t>
            </a:r>
            <a:r>
              <a:rPr lang="ru-RU" dirty="0" err="1"/>
              <a:t>альтернативи</a:t>
            </a:r>
            <a:r>
              <a:rPr lang="ru-RU" dirty="0"/>
              <a:t> – </a:t>
            </a:r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смаковий</a:t>
            </a:r>
            <a:r>
              <a:rPr lang="ru-RU" dirty="0"/>
              <a:t> </a:t>
            </a:r>
            <a:r>
              <a:rPr lang="ru-RU" dirty="0" err="1"/>
              <a:t>профіль</a:t>
            </a:r>
            <a:r>
              <a:rPr lang="ru-RU" dirty="0"/>
              <a:t> зерна (</a:t>
            </a:r>
            <a:r>
              <a:rPr lang="ru-RU" dirty="0" err="1"/>
              <a:t>кислотність</a:t>
            </a:r>
            <a:r>
              <a:rPr lang="ru-RU" dirty="0"/>
              <a:t>, </a:t>
            </a:r>
            <a:r>
              <a:rPr lang="ru-RU" dirty="0" err="1"/>
              <a:t>фруктові</a:t>
            </a:r>
            <a:r>
              <a:rPr lang="ru-RU" dirty="0"/>
              <a:t>, </a:t>
            </a:r>
            <a:r>
              <a:rPr lang="ru-RU" dirty="0" err="1"/>
              <a:t>квіткові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шоколадні</a:t>
            </a:r>
            <a:r>
              <a:rPr lang="ru-RU" dirty="0"/>
              <a:t> </a:t>
            </a:r>
            <a:r>
              <a:rPr lang="ru-RU" dirty="0" err="1"/>
              <a:t>ноти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у </a:t>
            </a:r>
            <a:r>
              <a:rPr lang="ru-RU" dirty="0" err="1"/>
              <a:t>еспресо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приглушеним</a:t>
            </a:r>
            <a:r>
              <a:rPr lang="ru-RU" dirty="0"/>
              <a:t>.</a:t>
            </a:r>
            <a:endParaRPr lang="uk-UA" dirty="0"/>
          </a:p>
          <a:p>
            <a:r>
              <a:rPr lang="uk-UA" dirty="0"/>
              <a:t>Основний принцип – це контроль ключових параметрів:</a:t>
            </a:r>
          </a:p>
          <a:p>
            <a:r>
              <a:rPr lang="uk-UA" dirty="0"/>
              <a:t>контроль часу екстракції,</a:t>
            </a:r>
          </a:p>
          <a:p>
            <a:r>
              <a:rPr lang="uk-UA" dirty="0"/>
              <a:t>вибір ступеня помелу,</a:t>
            </a:r>
          </a:p>
          <a:p>
            <a:r>
              <a:rPr lang="uk-UA" dirty="0"/>
              <a:t>використання температури та кількості води,</a:t>
            </a:r>
          </a:p>
          <a:p>
            <a:r>
              <a:rPr lang="uk-UA" dirty="0"/>
              <a:t>вплив фільтра (паперовий, металевий, тканинний).</a:t>
            </a:r>
          </a:p>
        </p:txBody>
      </p:sp>
    </p:spTree>
    <p:extLst>
      <p:ext uri="{BB962C8B-B14F-4D97-AF65-F5344CB8AC3E}">
        <p14:creationId xmlns:p14="http://schemas.microsoft.com/office/powerpoint/2010/main" val="198431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E845E-3B77-DF9A-4AC5-1CF6549B3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7E5C-0307-B88A-4A8E-DA91B73F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uk-UA" dirty="0"/>
              <a:t>Класифікація методів альтернативного заварювання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E81D0AF-34B2-8B12-92B1-316811DA3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339351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372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E80A4-BDD8-AFF2-F209-2E614C98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методи заварювання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7B131-CE1E-631C-7F5D-050737AD9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uk-UA" dirty="0"/>
              <a:t>1. Френч-прес (</a:t>
            </a:r>
            <a:r>
              <a:rPr lang="en-US" dirty="0"/>
              <a:t>French Press)</a:t>
            </a:r>
            <a:r>
              <a:rPr lang="uk-UA" dirty="0"/>
              <a:t>. </a:t>
            </a:r>
            <a:r>
              <a:rPr lang="ru-RU" dirty="0" err="1"/>
              <a:t>Походження</a:t>
            </a:r>
            <a:r>
              <a:rPr lang="ru-RU" dirty="0"/>
              <a:t>: </a:t>
            </a:r>
            <a:r>
              <a:rPr lang="ru-RU" dirty="0" err="1"/>
              <a:t>Франція</a:t>
            </a:r>
            <a:r>
              <a:rPr lang="ru-RU" dirty="0"/>
              <a:t>, патент 1852 р.</a:t>
            </a:r>
            <a:endParaRPr lang="uk-UA" dirty="0"/>
          </a:p>
          <a:p>
            <a:r>
              <a:rPr lang="uk-UA" dirty="0"/>
              <a:t>Імерсійний метод: грубий помел.</a:t>
            </a:r>
          </a:p>
          <a:p>
            <a:r>
              <a:rPr lang="uk-UA" dirty="0"/>
              <a:t>Фільтрація через металевий прес.</a:t>
            </a:r>
          </a:p>
          <a:p>
            <a:r>
              <a:rPr lang="ru-RU" dirty="0" err="1"/>
              <a:t>Пропорція</a:t>
            </a:r>
            <a:r>
              <a:rPr lang="ru-RU" dirty="0"/>
              <a:t>: 1:15 (</a:t>
            </a:r>
            <a:r>
              <a:rPr lang="ru-RU" dirty="0" err="1"/>
              <a:t>наприклад</a:t>
            </a:r>
            <a:r>
              <a:rPr lang="ru-RU" dirty="0"/>
              <a:t>, 20 г кави на 300 мл води).</a:t>
            </a:r>
          </a:p>
          <a:p>
            <a:r>
              <a:rPr lang="ru-RU" dirty="0"/>
              <a:t>Час </a:t>
            </a:r>
            <a:r>
              <a:rPr lang="ru-RU" dirty="0" err="1"/>
              <a:t>настоювання</a:t>
            </a:r>
            <a:r>
              <a:rPr lang="ru-RU" dirty="0"/>
              <a:t>: 3-4 </a:t>
            </a:r>
            <a:r>
              <a:rPr lang="ru-RU" dirty="0" err="1"/>
              <a:t>хв</a:t>
            </a:r>
            <a:r>
              <a:rPr lang="ru-RU" dirty="0"/>
              <a:t>.</a:t>
            </a:r>
            <a:endParaRPr lang="uk-UA" dirty="0"/>
          </a:p>
          <a:p>
            <a:r>
              <a:rPr lang="uk-UA" dirty="0"/>
              <a:t>Смак: насичений, з оліями, щільне тіло.</a:t>
            </a:r>
          </a:p>
          <a:p>
            <a:r>
              <a:rPr lang="uk-UA" dirty="0"/>
              <a:t>Мінус: присутність осаду.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1BAE2C-A747-E6C4-2C77-D005FB558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4" y="3208030"/>
            <a:ext cx="3162670" cy="33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2B351A-5DFB-6528-295E-0643D8E0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21" y="238953"/>
            <a:ext cx="10353762" cy="5035411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uk-UA" dirty="0"/>
              <a:t>2. </a:t>
            </a:r>
            <a:r>
              <a:rPr lang="uk-UA" dirty="0" err="1"/>
              <a:t>Пуровер</a:t>
            </a:r>
            <a:r>
              <a:rPr lang="uk-UA" dirty="0"/>
              <a:t> (</a:t>
            </a:r>
            <a:r>
              <a:rPr lang="en-US" dirty="0"/>
              <a:t>Pour Over, V60, Kalita)</a:t>
            </a:r>
            <a:r>
              <a:rPr lang="uk-UA" dirty="0"/>
              <a:t> або </a:t>
            </a:r>
            <a:r>
              <a:rPr lang="uk-UA" dirty="0" err="1"/>
              <a:t>дрип</a:t>
            </a:r>
            <a:r>
              <a:rPr lang="uk-UA" dirty="0"/>
              <a:t>-кава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pour over — </a:t>
            </a:r>
            <a:r>
              <a:rPr lang="uk-UA" dirty="0"/>
              <a:t>лити зверху) — метод заварювання фільтр-кави, сутність якого полягає в тому, що гаряча вода проходить крізь мелену каву, яка знаходиться у воронці з паперовим фільтром. </a:t>
            </a:r>
            <a:r>
              <a:rPr lang="ru-RU" dirty="0" err="1"/>
              <a:t>Походження</a:t>
            </a:r>
            <a:r>
              <a:rPr lang="ru-RU" dirty="0"/>
              <a:t>: </a:t>
            </a:r>
            <a:r>
              <a:rPr lang="ru-RU" dirty="0" err="1"/>
              <a:t>Японія</a:t>
            </a:r>
            <a:r>
              <a:rPr lang="ru-RU" dirty="0"/>
              <a:t>,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Hario</a:t>
            </a:r>
            <a:r>
              <a:rPr lang="ru-RU" dirty="0"/>
              <a:t>, 2004 р.</a:t>
            </a:r>
            <a:endParaRPr lang="uk-UA" dirty="0"/>
          </a:p>
          <a:p>
            <a:r>
              <a:rPr lang="uk-UA" dirty="0"/>
              <a:t>Метод фільтрації - ручного проливу гарячої води через каву в паперовому фільтрі.</a:t>
            </a:r>
          </a:p>
          <a:p>
            <a:r>
              <a:rPr lang="uk-UA" dirty="0"/>
              <a:t>Смак: </a:t>
            </a:r>
            <a:r>
              <a:rPr lang="ru-RU" dirty="0" err="1"/>
              <a:t>чистий</a:t>
            </a:r>
            <a:r>
              <a:rPr lang="ru-RU" dirty="0"/>
              <a:t>, </a:t>
            </a:r>
            <a:r>
              <a:rPr lang="ru-RU" dirty="0" err="1"/>
              <a:t>яскравий</a:t>
            </a:r>
            <a:r>
              <a:rPr lang="ru-RU" dirty="0"/>
              <a:t>, </a:t>
            </a:r>
            <a:r>
              <a:rPr lang="ru-RU" dirty="0" err="1"/>
              <a:t>фруктовий</a:t>
            </a:r>
            <a:r>
              <a:rPr lang="ru-RU" dirty="0"/>
              <a:t>, з </a:t>
            </a:r>
            <a:r>
              <a:rPr lang="ru-RU" dirty="0" err="1"/>
              <a:t>вираженою</a:t>
            </a:r>
            <a:r>
              <a:rPr lang="ru-RU" dirty="0"/>
              <a:t> </a:t>
            </a:r>
            <a:r>
              <a:rPr lang="ru-RU" dirty="0" err="1"/>
              <a:t>кислотністю</a:t>
            </a:r>
            <a:r>
              <a:rPr lang="ru-RU" dirty="0"/>
              <a:t>.</a:t>
            </a:r>
            <a:endParaRPr lang="uk-UA" dirty="0"/>
          </a:p>
          <a:p>
            <a:r>
              <a:rPr lang="uk-UA" dirty="0"/>
              <a:t>Використовують кави світлого </a:t>
            </a:r>
            <a:r>
              <a:rPr lang="uk-UA" dirty="0" err="1"/>
              <a:t>обсмаження</a:t>
            </a:r>
            <a:r>
              <a:rPr lang="uk-UA" dirty="0"/>
              <a:t>, </a:t>
            </a:r>
          </a:p>
          <a:p>
            <a:pPr marL="36900" indent="0">
              <a:buNone/>
            </a:pPr>
            <a:r>
              <a:rPr lang="uk-UA" dirty="0"/>
              <a:t>середньо-дрібного помелу.</a:t>
            </a:r>
          </a:p>
          <a:p>
            <a:pPr marL="36900" indent="0">
              <a:buNone/>
            </a:pPr>
            <a:r>
              <a:rPr lang="ru-RU" dirty="0" err="1"/>
              <a:t>Пропорція</a:t>
            </a:r>
            <a:r>
              <a:rPr lang="ru-RU" dirty="0"/>
              <a:t>: 1:16 (18 г кави на 300 мл води).</a:t>
            </a:r>
          </a:p>
          <a:p>
            <a:pPr marL="36900" indent="0">
              <a:buNone/>
            </a:pPr>
            <a:r>
              <a:rPr lang="ru-RU" dirty="0"/>
              <a:t>Час: 2:30–3 </a:t>
            </a:r>
            <a:r>
              <a:rPr lang="ru-RU" dirty="0" err="1"/>
              <a:t>хв</a:t>
            </a:r>
            <a:r>
              <a:rPr lang="ru-RU" dirty="0"/>
              <a:t>.</a:t>
            </a:r>
            <a:endParaRPr lang="uk-UA" dirty="0"/>
          </a:p>
          <a:p>
            <a:pPr marL="3690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8C2612-0434-F5A5-9E8B-2163CB0A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69" y="3119869"/>
            <a:ext cx="3366655" cy="33666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046B4F-A8B7-828E-3373-22BBB7EA9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001" y="4638675"/>
            <a:ext cx="23812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7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8D8B4-6901-7F79-A3ED-3144C2DA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97045-7782-5D42-F062-F228F71FC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https://www.youtube.com/watch?v=INSyfltnXuM&amp;t=397s&amp;ab_channel=TheCoffeeChronicler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91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E48883-FD67-AA94-B536-0469D5A36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241563"/>
            <a:ext cx="10353762" cy="4470124"/>
          </a:xfrm>
        </p:spPr>
        <p:txBody>
          <a:bodyPr>
            <a:normAutofit/>
          </a:bodyPr>
          <a:lstStyle/>
          <a:p>
            <a:r>
              <a:rPr lang="uk-UA" dirty="0"/>
              <a:t>3. </a:t>
            </a:r>
            <a:r>
              <a:rPr lang="uk-UA" dirty="0" err="1"/>
              <a:t>Кемекс</a:t>
            </a:r>
            <a:r>
              <a:rPr lang="uk-UA" dirty="0"/>
              <a:t> (</a:t>
            </a:r>
            <a:r>
              <a:rPr lang="en-US" dirty="0"/>
              <a:t>Chemex)</a:t>
            </a:r>
            <a:r>
              <a:rPr lang="uk-UA" dirty="0"/>
              <a:t>. Метод схожий на </a:t>
            </a:r>
            <a:r>
              <a:rPr lang="uk-UA" dirty="0" err="1"/>
              <a:t>пуровер</a:t>
            </a:r>
            <a:r>
              <a:rPr lang="uk-UA" dirty="0"/>
              <a:t>, але з використанням більш товстішого паперового фільтру (20–30% щільніший за </a:t>
            </a:r>
            <a:r>
              <a:rPr lang="uk-UA" dirty="0" err="1"/>
              <a:t>пуровер</a:t>
            </a:r>
            <a:r>
              <a:rPr lang="uk-UA" dirty="0"/>
              <a:t>).</a:t>
            </a:r>
            <a:r>
              <a:rPr lang="ru-RU" dirty="0"/>
              <a:t> </a:t>
            </a:r>
            <a:r>
              <a:rPr lang="ru-RU" dirty="0" err="1"/>
              <a:t>Винахідник</a:t>
            </a:r>
            <a:r>
              <a:rPr lang="ru-RU" dirty="0"/>
              <a:t>: Петер </a:t>
            </a:r>
            <a:r>
              <a:rPr lang="ru-RU" dirty="0" err="1"/>
              <a:t>Шлюмбом</a:t>
            </a:r>
            <a:r>
              <a:rPr lang="ru-RU" dirty="0"/>
              <a:t>, США, 1941 р.</a:t>
            </a:r>
          </a:p>
          <a:p>
            <a:r>
              <a:rPr lang="ru-RU" dirty="0"/>
              <a:t>Помел: </a:t>
            </a:r>
            <a:r>
              <a:rPr lang="ru-RU" dirty="0" err="1"/>
              <a:t>середній</a:t>
            </a:r>
            <a:r>
              <a:rPr lang="ru-RU" dirty="0"/>
              <a:t>.</a:t>
            </a:r>
          </a:p>
          <a:p>
            <a:r>
              <a:rPr lang="ru-RU" dirty="0" err="1"/>
              <a:t>Пропорція</a:t>
            </a:r>
            <a:r>
              <a:rPr lang="ru-RU" dirty="0"/>
              <a:t>: 1:15 (30 г кави на 450 мл).</a:t>
            </a:r>
          </a:p>
          <a:p>
            <a:r>
              <a:rPr lang="ru-RU" dirty="0"/>
              <a:t>Час: 4–5 </a:t>
            </a:r>
            <a:r>
              <a:rPr lang="ru-RU" dirty="0" err="1"/>
              <a:t>хв</a:t>
            </a:r>
            <a:r>
              <a:rPr lang="ru-RU" dirty="0"/>
              <a:t>.</a:t>
            </a:r>
            <a:endParaRPr lang="uk-UA" dirty="0"/>
          </a:p>
          <a:p>
            <a:r>
              <a:rPr lang="uk-UA" dirty="0"/>
              <a:t>Смак: дуже чистий, делікатний, </a:t>
            </a:r>
          </a:p>
          <a:p>
            <a:pPr marL="36900" indent="0">
              <a:buNone/>
            </a:pPr>
            <a:r>
              <a:rPr lang="uk-UA" dirty="0"/>
              <a:t>з мінімальною гіркотою.</a:t>
            </a:r>
          </a:p>
          <a:p>
            <a:r>
              <a:rPr lang="uk-UA" dirty="0"/>
              <a:t>Часто використовується для дегустацій.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995B69-F80C-F9D5-1CCF-7245949B3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96" y="2355574"/>
            <a:ext cx="4121426" cy="41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3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4F4DE9-ACA4-059D-A012-93CA404A2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06" y="754087"/>
            <a:ext cx="10353762" cy="3714749"/>
          </a:xfrm>
        </p:spPr>
        <p:txBody>
          <a:bodyPr/>
          <a:lstStyle/>
          <a:p>
            <a:pPr marL="36900" indent="0">
              <a:buNone/>
            </a:pPr>
            <a:r>
              <a:rPr lang="uk-UA" dirty="0"/>
              <a:t>4. </a:t>
            </a:r>
            <a:r>
              <a:rPr lang="uk-UA" dirty="0" err="1"/>
              <a:t>Аеропрес</a:t>
            </a:r>
            <a:r>
              <a:rPr lang="uk-UA" dirty="0"/>
              <a:t> (</a:t>
            </a:r>
            <a:r>
              <a:rPr lang="en-US" dirty="0"/>
              <a:t>AeroPress)</a:t>
            </a:r>
            <a:r>
              <a:rPr lang="ru-RU" dirty="0"/>
              <a:t> </a:t>
            </a:r>
            <a:r>
              <a:rPr lang="ru-RU" dirty="0" err="1"/>
              <a:t>Комбінований</a:t>
            </a:r>
            <a:r>
              <a:rPr lang="ru-RU" dirty="0"/>
              <a:t> метод: кава </a:t>
            </a:r>
            <a:r>
              <a:rPr lang="ru-RU" dirty="0" err="1"/>
              <a:t>настоюється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видавлюється</a:t>
            </a:r>
            <a:r>
              <a:rPr lang="ru-RU" dirty="0"/>
              <a:t> через </a:t>
            </a:r>
            <a:r>
              <a:rPr lang="ru-RU" dirty="0" err="1"/>
              <a:t>фільтр</a:t>
            </a:r>
            <a:r>
              <a:rPr lang="ru-RU" dirty="0"/>
              <a:t>. </a:t>
            </a:r>
            <a:r>
              <a:rPr lang="ru-RU" dirty="0" err="1"/>
              <a:t>Винахідник</a:t>
            </a:r>
            <a:r>
              <a:rPr lang="ru-RU" dirty="0"/>
              <a:t> Алан Адлер, США, 2005 р.</a:t>
            </a:r>
          </a:p>
          <a:p>
            <a:pPr marL="36900" indent="0">
              <a:buNone/>
            </a:pPr>
            <a:r>
              <a:rPr lang="ru-RU" dirty="0"/>
              <a:t>Помел: </a:t>
            </a:r>
            <a:r>
              <a:rPr lang="ru-RU" dirty="0" err="1"/>
              <a:t>середній</a:t>
            </a:r>
            <a:r>
              <a:rPr lang="ru-RU" dirty="0"/>
              <a:t>.</a:t>
            </a:r>
          </a:p>
          <a:p>
            <a:pPr marL="36900" indent="0">
              <a:buNone/>
            </a:pPr>
            <a:r>
              <a:rPr lang="ru-RU" dirty="0" err="1"/>
              <a:t>Пропорція</a:t>
            </a:r>
            <a:r>
              <a:rPr lang="ru-RU" dirty="0"/>
              <a:t>: 1:14 (17 г кави на 240 мл води).</a:t>
            </a:r>
          </a:p>
          <a:p>
            <a:pPr marL="36900" indent="0">
              <a:buNone/>
            </a:pPr>
            <a:r>
              <a:rPr lang="ru-RU" dirty="0"/>
              <a:t>Час: 2–3 </a:t>
            </a:r>
            <a:r>
              <a:rPr lang="ru-RU" dirty="0" err="1"/>
              <a:t>хв</a:t>
            </a:r>
            <a:r>
              <a:rPr lang="ru-RU" dirty="0"/>
              <a:t>.</a:t>
            </a:r>
          </a:p>
          <a:p>
            <a:pPr marL="36900" indent="0">
              <a:buNone/>
            </a:pPr>
            <a:r>
              <a:rPr lang="ru-RU" dirty="0"/>
              <a:t>Смак: </a:t>
            </a:r>
            <a:r>
              <a:rPr lang="ru-RU" dirty="0" err="1"/>
              <a:t>збалансований</a:t>
            </a:r>
            <a:r>
              <a:rPr lang="ru-RU" dirty="0"/>
              <a:t>, </a:t>
            </a:r>
            <a:r>
              <a:rPr lang="ru-RU" dirty="0" err="1"/>
              <a:t>насичений</a:t>
            </a:r>
            <a:r>
              <a:rPr lang="ru-RU" dirty="0"/>
              <a:t>, без осаду.</a:t>
            </a:r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8F7AF9-243F-6C57-BB5A-CFE3007E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180" y="1723943"/>
            <a:ext cx="1675814" cy="47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3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F92B53-0B3E-F97D-2F63-435F730D7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https://www.youtube.com/watch?v=LuYljZy7YDA&amp;ab_channel=25%D0%A1offeeRoasters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4038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{51B20BA1-F919-4F8F-8372-E75F372ED13D}TFe887d8cf-77a9-48cd-9a74-d8d08097a61c3993dec7_win32-329aa78f548b</Template>
  <TotalTime>276</TotalTime>
  <Words>911</Words>
  <Application>Microsoft Office PowerPoint</Application>
  <PresentationFormat>Широкоэкранный</PresentationFormat>
  <Paragraphs>131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Goudy Old Style</vt:lpstr>
      <vt:lpstr>Wingdings 2</vt:lpstr>
      <vt:lpstr>SlateVTI</vt:lpstr>
      <vt:lpstr>Альтернативні методи заварювання кави</vt:lpstr>
      <vt:lpstr>Поняття «альтернативне заварювання»</vt:lpstr>
      <vt:lpstr>Класифікація методів альтернативного заварювання</vt:lpstr>
      <vt:lpstr>Основні методи заварювання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Порівняльна таблиця методів</vt:lpstr>
      <vt:lpstr>Презентация PowerPoint</vt:lpstr>
      <vt:lpstr>Які, на вашу думку, переваги альтернативних методів заварювання кави?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Анна Сидорук</dc:creator>
  <cp:lastModifiedBy>Анна Сидорук</cp:lastModifiedBy>
  <cp:revision>3</cp:revision>
  <dcterms:created xsi:type="dcterms:W3CDTF">2025-08-23T13:27:37Z</dcterms:created>
  <dcterms:modified xsi:type="dcterms:W3CDTF">2025-08-30T09:09:14Z</dcterms:modified>
</cp:coreProperties>
</file>