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 autoAdjust="0"/>
    <p:restoredTop sz="94660"/>
  </p:normalViewPr>
  <p:slideViewPr>
    <p:cSldViewPr>
      <p:cViewPr varScale="1">
        <p:scale>
          <a:sx n="77" d="100"/>
          <a:sy n="77" d="100"/>
        </p:scale>
        <p:origin x="-1378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596CD-9A00-47AF-BAD6-B35C1E938936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6323E-928C-4476-AB29-2CE43FEAD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4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323E-928C-4476-AB29-2CE43FEADE5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5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ltinfo.ru/fulltext/1/001/008/120/298.htm" TargetMode="External"/><Relationship Id="rId2" Type="http://schemas.openxmlformats.org/officeDocument/2006/relationships/hyperlink" Target="http://www.cultinfo.ru/fulltext/1/001/008/121/924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4807"/>
            <a:ext cx="7772400" cy="147002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ОСНОВИ МЕТАЛУРГІЇ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73008" cy="51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9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dirty="0"/>
              <a:t>До </a:t>
            </a:r>
            <a:r>
              <a:rPr lang="uk-UA" sz="2400" b="1" dirty="0" smtClean="0"/>
              <a:t>благородних</a:t>
            </a:r>
            <a:r>
              <a:rPr lang="uk-UA" sz="2400" dirty="0" smtClean="0"/>
              <a:t> </a:t>
            </a:r>
            <a:r>
              <a:rPr lang="uk-UA" sz="2400" dirty="0"/>
              <a:t>відносять </a:t>
            </a:r>
            <a:r>
              <a:rPr lang="uk-UA" sz="2400" i="1" dirty="0"/>
              <a:t>8 металів</a:t>
            </a:r>
            <a:r>
              <a:rPr lang="uk-UA" sz="2400" dirty="0"/>
              <a:t>: срібло </a:t>
            </a:r>
            <a:r>
              <a:rPr lang="uk-UA" sz="2400" i="1" dirty="0" err="1"/>
              <a:t>Ag</a:t>
            </a:r>
            <a:r>
              <a:rPr lang="uk-UA" sz="2400" dirty="0"/>
              <a:t>, золото </a:t>
            </a:r>
            <a:r>
              <a:rPr lang="uk-UA" sz="2400" i="1" dirty="0" smtClean="0"/>
              <a:t>А</a:t>
            </a:r>
            <a:r>
              <a:rPr lang="en-US" sz="2400" i="1" dirty="0" smtClean="0"/>
              <a:t>u</a:t>
            </a:r>
            <a:r>
              <a:rPr lang="uk-UA" sz="2400" dirty="0" smtClean="0"/>
              <a:t>, </a:t>
            </a:r>
            <a:r>
              <a:rPr lang="uk-UA" sz="2400" dirty="0"/>
              <a:t>платину </a:t>
            </a:r>
            <a:r>
              <a:rPr lang="uk-UA" sz="2400" i="1" dirty="0" err="1"/>
              <a:t>Pt</a:t>
            </a:r>
            <a:r>
              <a:rPr lang="uk-UA" sz="2400" dirty="0"/>
              <a:t> і групу </a:t>
            </a:r>
            <a:r>
              <a:rPr lang="uk-UA" sz="2400" dirty="0" err="1" smtClean="0"/>
              <a:t>платиноїдів</a:t>
            </a:r>
            <a:r>
              <a:rPr lang="uk-UA" sz="2400" dirty="0" smtClean="0"/>
              <a:t> (рутеній </a:t>
            </a:r>
            <a:r>
              <a:rPr lang="uk-UA" sz="2400" i="1" dirty="0" err="1" smtClean="0"/>
              <a:t>Ru</a:t>
            </a:r>
            <a:r>
              <a:rPr lang="uk-UA" sz="2400" dirty="0" smtClean="0"/>
              <a:t>, родій </a:t>
            </a:r>
            <a:r>
              <a:rPr lang="uk-UA" sz="2400" i="1" dirty="0" err="1" smtClean="0"/>
              <a:t>Rh</a:t>
            </a:r>
            <a:r>
              <a:rPr lang="uk-UA" sz="2400" dirty="0" smtClean="0"/>
              <a:t>, паладій </a:t>
            </a:r>
            <a:r>
              <a:rPr lang="uk-UA" sz="2400" i="1" dirty="0" err="1" smtClean="0"/>
              <a:t>Pd</a:t>
            </a:r>
            <a:r>
              <a:rPr lang="uk-UA" sz="2400" dirty="0" smtClean="0"/>
              <a:t>, осмій </a:t>
            </a:r>
            <a:r>
              <a:rPr lang="uk-UA" sz="2400" i="1" dirty="0" err="1" smtClean="0"/>
              <a:t>Os</a:t>
            </a:r>
            <a:r>
              <a:rPr lang="uk-UA" sz="2400" dirty="0" smtClean="0"/>
              <a:t>, іридій </a:t>
            </a:r>
            <a:r>
              <a:rPr lang="uk-UA" sz="2400" i="1" dirty="0" err="1" smtClean="0"/>
              <a:t>Ir</a:t>
            </a:r>
            <a:r>
              <a:rPr lang="uk-UA" sz="2400" dirty="0" smtClean="0"/>
              <a:t>).</a:t>
            </a:r>
            <a:endParaRPr lang="uk-UA" sz="10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969"/>
            <a:ext cx="6932164" cy="388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88969"/>
            <a:ext cx="2411760" cy="241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44" y="3768727"/>
            <a:ext cx="1915244" cy="112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99" y="4354840"/>
            <a:ext cx="174876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4893642"/>
            <a:ext cx="2267745" cy="194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82" y="4915398"/>
            <a:ext cx="1782050" cy="194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1368"/>
            <a:ext cx="3635896" cy="271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6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00" y="5972175"/>
            <a:ext cx="13335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90" y="5317346"/>
            <a:ext cx="1343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72935"/>
            <a:ext cx="1343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8155"/>
            <a:ext cx="1972979" cy="129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949354"/>
            <a:ext cx="1224136" cy="76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	Рідкісні </a:t>
            </a:r>
            <a:r>
              <a:rPr lang="uk-UA" sz="2400" b="1" dirty="0"/>
              <a:t>метали</a:t>
            </a:r>
            <a:r>
              <a:rPr lang="uk-UA" sz="2400" dirty="0"/>
              <a:t> (</a:t>
            </a:r>
            <a:r>
              <a:rPr lang="uk-UA" sz="2400" i="1" dirty="0"/>
              <a:t>61 метал</a:t>
            </a:r>
            <a:r>
              <a:rPr lang="uk-UA" sz="2400" dirty="0"/>
              <a:t>). За промисловою класифікацією рідкісні метали поділяються на п’ять підгруп: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 smtClean="0"/>
              <a:t>	тугоплавкі </a:t>
            </a:r>
            <a:r>
              <a:rPr lang="uk-UA" sz="2400" b="1" i="1" dirty="0"/>
              <a:t>рідкісні</a:t>
            </a:r>
            <a:r>
              <a:rPr lang="uk-UA" sz="2400" dirty="0"/>
              <a:t> метали (</a:t>
            </a:r>
            <a:r>
              <a:rPr lang="uk-UA" sz="2400" i="1" dirty="0"/>
              <a:t>всього 9</a:t>
            </a:r>
            <a:r>
              <a:rPr lang="uk-UA" sz="2400" dirty="0"/>
              <a:t>): вольфрам </a:t>
            </a:r>
            <a:r>
              <a:rPr lang="ru-RU" sz="2400" i="1" dirty="0"/>
              <a:t>W</a:t>
            </a:r>
            <a:r>
              <a:rPr lang="uk-UA" sz="2400" dirty="0"/>
              <a:t>, молібден </a:t>
            </a:r>
            <a:r>
              <a:rPr lang="uk-UA" sz="2400" i="1" dirty="0"/>
              <a:t>М</a:t>
            </a:r>
            <a:r>
              <a:rPr lang="ru-RU" sz="2400" i="1" dirty="0"/>
              <a:t>o</a:t>
            </a:r>
            <a:r>
              <a:rPr lang="uk-UA" sz="2400" dirty="0"/>
              <a:t>, реній </a:t>
            </a:r>
            <a:r>
              <a:rPr lang="ru-RU" sz="2400" i="1" dirty="0" err="1"/>
              <a:t>Re</a:t>
            </a:r>
            <a:r>
              <a:rPr lang="uk-UA" sz="2400" dirty="0"/>
              <a:t>, титан </a:t>
            </a:r>
            <a:r>
              <a:rPr lang="ru-RU" sz="2400" i="1" dirty="0" err="1"/>
              <a:t>Ti</a:t>
            </a:r>
            <a:r>
              <a:rPr lang="uk-UA" sz="2400" dirty="0"/>
              <a:t>, тантал </a:t>
            </a:r>
            <a:r>
              <a:rPr lang="ru-RU" sz="2400" i="1" dirty="0"/>
              <a:t>T</a:t>
            </a:r>
            <a:r>
              <a:rPr lang="uk-UA" sz="2400" i="1" dirty="0"/>
              <a:t>а</a:t>
            </a:r>
            <a:r>
              <a:rPr lang="uk-UA" sz="2400" dirty="0"/>
              <a:t>, ніобій </a:t>
            </a:r>
            <a:r>
              <a:rPr lang="ru-RU" sz="2400" i="1" dirty="0" err="1"/>
              <a:t>Nb</a:t>
            </a:r>
            <a:r>
              <a:rPr lang="uk-UA" sz="2400" dirty="0"/>
              <a:t>, цирконій </a:t>
            </a:r>
            <a:r>
              <a:rPr lang="ru-RU" sz="2400" i="1" dirty="0" err="1"/>
              <a:t>Zr</a:t>
            </a:r>
            <a:r>
              <a:rPr lang="uk-UA" sz="2400" dirty="0"/>
              <a:t>, гафній </a:t>
            </a:r>
            <a:r>
              <a:rPr lang="ru-RU" sz="2400" i="1" dirty="0" err="1"/>
              <a:t>Hf</a:t>
            </a:r>
            <a:r>
              <a:rPr lang="ru-RU" sz="2400" dirty="0"/>
              <a:t> </a:t>
            </a:r>
            <a:r>
              <a:rPr lang="uk-UA" sz="2400" dirty="0"/>
              <a:t>і ванадій </a:t>
            </a:r>
            <a:r>
              <a:rPr lang="ru-RU" sz="2400" i="1" dirty="0"/>
              <a:t>V</a:t>
            </a:r>
            <a:r>
              <a:rPr lang="uk-UA" sz="2400" dirty="0"/>
              <a:t>.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 smtClean="0"/>
              <a:t>	легкі </a:t>
            </a:r>
            <a:r>
              <a:rPr lang="uk-UA" sz="2400" b="1" i="1" dirty="0"/>
              <a:t>рідкісні</a:t>
            </a:r>
            <a:r>
              <a:rPr lang="uk-UA" sz="2400" dirty="0"/>
              <a:t> метали (</a:t>
            </a:r>
            <a:r>
              <a:rPr lang="uk-UA" sz="2400" i="1" dirty="0"/>
              <a:t>всього 4</a:t>
            </a:r>
            <a:r>
              <a:rPr lang="uk-UA" sz="2400" dirty="0"/>
              <a:t>): літій </a:t>
            </a:r>
            <a:r>
              <a:rPr lang="ru-RU" sz="2400" dirty="0" err="1"/>
              <a:t>Li</a:t>
            </a:r>
            <a:r>
              <a:rPr lang="uk-UA" sz="2400" dirty="0"/>
              <a:t>, берилій </a:t>
            </a:r>
            <a:r>
              <a:rPr lang="ru-RU" sz="2400" dirty="0" err="1"/>
              <a:t>Be</a:t>
            </a:r>
            <a:r>
              <a:rPr lang="uk-UA" sz="2400" dirty="0"/>
              <a:t>, рубідій </a:t>
            </a:r>
            <a:r>
              <a:rPr lang="ru-RU" sz="2400" dirty="0" err="1"/>
              <a:t>Rb</a:t>
            </a:r>
            <a:r>
              <a:rPr lang="ru-RU" sz="2400" dirty="0"/>
              <a:t> </a:t>
            </a:r>
            <a:r>
              <a:rPr lang="uk-UA" sz="2400" dirty="0"/>
              <a:t>і цезій </a:t>
            </a:r>
            <a:r>
              <a:rPr lang="ru-RU" sz="2400" dirty="0" err="1"/>
              <a:t>Cs</a:t>
            </a:r>
            <a:r>
              <a:rPr lang="uk-UA" sz="2400" dirty="0"/>
              <a:t>.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 smtClean="0"/>
              <a:t>	розсіяні </a:t>
            </a:r>
            <a:r>
              <a:rPr lang="uk-UA" sz="2400" b="1" i="1" dirty="0"/>
              <a:t>рідкісні</a:t>
            </a:r>
            <a:r>
              <a:rPr lang="uk-UA" sz="2400" dirty="0"/>
              <a:t> метали (</a:t>
            </a:r>
            <a:r>
              <a:rPr lang="uk-UA" sz="2400" i="1" dirty="0"/>
              <a:t>всього 6</a:t>
            </a:r>
            <a:r>
              <a:rPr lang="uk-UA" sz="2400" dirty="0"/>
              <a:t>): галій </a:t>
            </a:r>
            <a:r>
              <a:rPr lang="ru-RU" sz="2400" dirty="0" err="1"/>
              <a:t>Ga</a:t>
            </a:r>
            <a:r>
              <a:rPr lang="uk-UA" sz="2400" dirty="0"/>
              <a:t>, індій </a:t>
            </a:r>
            <a:r>
              <a:rPr lang="ru-RU" sz="2400" dirty="0" err="1"/>
              <a:t>In</a:t>
            </a:r>
            <a:r>
              <a:rPr lang="uk-UA" sz="2400" dirty="0"/>
              <a:t>, талій </a:t>
            </a:r>
            <a:r>
              <a:rPr lang="ru-RU" sz="2400" dirty="0"/>
              <a:t>T</a:t>
            </a:r>
            <a:r>
              <a:rPr lang="en-US" sz="2400" dirty="0"/>
              <a:t>l</a:t>
            </a:r>
            <a:r>
              <a:rPr lang="uk-UA" sz="2400" dirty="0"/>
              <a:t>, германій </a:t>
            </a:r>
            <a:r>
              <a:rPr lang="ru-RU" sz="2400" dirty="0" err="1"/>
              <a:t>Ge</a:t>
            </a:r>
            <a:r>
              <a:rPr lang="uk-UA" sz="2400" dirty="0"/>
              <a:t>, селен </a:t>
            </a:r>
            <a:r>
              <a:rPr lang="ru-RU" sz="2400" dirty="0" err="1"/>
              <a:t>Se</a:t>
            </a:r>
            <a:r>
              <a:rPr lang="ru-RU" sz="2400" dirty="0"/>
              <a:t> </a:t>
            </a:r>
            <a:r>
              <a:rPr lang="uk-UA" sz="2400" dirty="0"/>
              <a:t>і телур Те.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 smtClean="0"/>
              <a:t>	рідкоземельні</a:t>
            </a:r>
            <a:r>
              <a:rPr lang="uk-UA" sz="2400" dirty="0" smtClean="0"/>
              <a:t> </a:t>
            </a:r>
            <a:r>
              <a:rPr lang="uk-UA" sz="2400" dirty="0"/>
              <a:t>метали (</a:t>
            </a:r>
            <a:r>
              <a:rPr lang="uk-UA" sz="2400" i="1" dirty="0"/>
              <a:t>всього 17</a:t>
            </a:r>
            <a:r>
              <a:rPr lang="uk-UA" sz="2400" dirty="0"/>
              <a:t>): скандій </a:t>
            </a:r>
            <a:r>
              <a:rPr lang="ru-RU" sz="2400" dirty="0" err="1"/>
              <a:t>Sc</a:t>
            </a:r>
            <a:r>
              <a:rPr lang="uk-UA" sz="2400" dirty="0"/>
              <a:t>, ітрій </a:t>
            </a:r>
            <a:r>
              <a:rPr lang="ru-RU" sz="2400" dirty="0"/>
              <a:t>Y</a:t>
            </a:r>
            <a:r>
              <a:rPr lang="uk-UA" sz="2400" dirty="0"/>
              <a:t>, лантан </a:t>
            </a:r>
            <a:r>
              <a:rPr lang="ru-RU" sz="2400" dirty="0" err="1"/>
              <a:t>La</a:t>
            </a:r>
            <a:r>
              <a:rPr lang="ru-RU" sz="2400" dirty="0"/>
              <a:t> </a:t>
            </a:r>
            <a:r>
              <a:rPr lang="uk-UA" sz="2400" dirty="0"/>
              <a:t>і лантаноїди.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 smtClean="0"/>
              <a:t>	радіоактивні</a:t>
            </a:r>
            <a:r>
              <a:rPr lang="uk-UA" sz="2400" dirty="0" smtClean="0"/>
              <a:t> </a:t>
            </a:r>
            <a:r>
              <a:rPr lang="uk-UA" sz="2400" dirty="0"/>
              <a:t>метали (</a:t>
            </a:r>
            <a:r>
              <a:rPr lang="uk-UA" sz="2400" i="1" dirty="0"/>
              <a:t>всього 25</a:t>
            </a:r>
            <a:r>
              <a:rPr lang="uk-UA" sz="2400" dirty="0"/>
              <a:t>): (технецій </a:t>
            </a:r>
            <a:r>
              <a:rPr lang="uk-UA" sz="2400" dirty="0" err="1"/>
              <a:t>Тс</a:t>
            </a:r>
            <a:r>
              <a:rPr lang="uk-UA" sz="2400" dirty="0"/>
              <a:t>, полоній Ро, </a:t>
            </a:r>
            <a:r>
              <a:rPr lang="uk-UA" sz="2400" dirty="0" err="1"/>
              <a:t>францій</a:t>
            </a:r>
            <a:r>
              <a:rPr lang="uk-UA" sz="2400" dirty="0"/>
              <a:t> </a:t>
            </a:r>
            <a:r>
              <a:rPr lang="uk-UA" sz="2400" dirty="0" err="1"/>
              <a:t>Fr</a:t>
            </a:r>
            <a:r>
              <a:rPr lang="uk-UA" sz="2400" dirty="0"/>
              <a:t>, радій </a:t>
            </a:r>
            <a:r>
              <a:rPr lang="uk-UA" sz="2400" dirty="0" err="1"/>
              <a:t>Ra</a:t>
            </a:r>
            <a:r>
              <a:rPr lang="uk-UA" sz="2400" dirty="0"/>
              <a:t>, актиній Ас і актиноїди - торій </a:t>
            </a:r>
            <a:r>
              <a:rPr lang="uk-UA" sz="2400" dirty="0" err="1"/>
              <a:t>Th</a:t>
            </a:r>
            <a:r>
              <a:rPr lang="uk-UA" sz="2400" dirty="0"/>
              <a:t>, протактиній Ра, уран U і трансуранові елементи).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32" y="5684796"/>
            <a:ext cx="1685968" cy="11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30811"/>
            <a:ext cx="1491681" cy="149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82" y="535252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82" y="5588462"/>
            <a:ext cx="990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98" y="1484784"/>
            <a:ext cx="34956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	</a:t>
            </a:r>
            <a:r>
              <a:rPr lang="uk-UA" sz="2400" b="1" dirty="0" smtClean="0"/>
              <a:t>Поняття</a:t>
            </a:r>
            <a:r>
              <a:rPr lang="uk-UA" sz="2400" dirty="0" smtClean="0"/>
              <a:t> </a:t>
            </a:r>
            <a:r>
              <a:rPr lang="uk-UA" sz="2400" dirty="0"/>
              <a:t>«</a:t>
            </a:r>
            <a:r>
              <a:rPr lang="uk-UA" sz="2400" b="1" i="1" dirty="0"/>
              <a:t>рідкісні метали</a:t>
            </a:r>
            <a:r>
              <a:rPr lang="uk-UA" sz="2400" dirty="0"/>
              <a:t>» обумовлено в металургії насамперед у зв’язку з тим, що більшість із них були відкриті значно пізніше за інші метали. </a:t>
            </a:r>
            <a:endParaRPr lang="uk-UA" sz="2400" dirty="0" smtClean="0"/>
          </a:p>
          <a:p>
            <a:pPr algn="just"/>
            <a:r>
              <a:rPr lang="uk-UA" sz="2400" dirty="0"/>
              <a:t>	</a:t>
            </a:r>
            <a:r>
              <a:rPr lang="uk-UA" sz="2400" u="sng" dirty="0" smtClean="0"/>
              <a:t>Наприклад</a:t>
            </a:r>
            <a:r>
              <a:rPr lang="uk-UA" sz="2400" dirty="0"/>
              <a:t>, </a:t>
            </a:r>
            <a:endParaRPr lang="uk-UA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вольфрам</a:t>
            </a:r>
            <a:r>
              <a:rPr lang="uk-UA" sz="2400" dirty="0"/>
              <a:t>, молібден </a:t>
            </a:r>
            <a:r>
              <a:rPr lang="uk-UA" sz="2400" dirty="0" smtClean="0"/>
              <a:t>- наприкінці </a:t>
            </a:r>
            <a:r>
              <a:rPr lang="uk-UA" sz="2400" dirty="0"/>
              <a:t>18 ст.; </a:t>
            </a:r>
            <a:endParaRPr lang="uk-UA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тантал</a:t>
            </a:r>
            <a:r>
              <a:rPr lang="uk-UA" sz="2400" dirty="0"/>
              <a:t>, ніобій, цирконій - на початку 19 ст.; </a:t>
            </a:r>
            <a:endParaRPr lang="uk-UA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галій</a:t>
            </a:r>
            <a:r>
              <a:rPr lang="uk-UA" sz="2400" dirty="0"/>
              <a:t>, германій, індій - в другій половині 19 ст</a:t>
            </a:r>
            <a:r>
              <a:rPr lang="uk-UA" sz="2400" dirty="0" smtClean="0"/>
              <a:t>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 </a:t>
            </a:r>
            <a:r>
              <a:rPr lang="uk-UA" sz="2400" dirty="0"/>
              <a:t>рідкоземельні елементи </a:t>
            </a:r>
            <a:r>
              <a:rPr lang="uk-UA" sz="2400" dirty="0" smtClean="0"/>
              <a:t>–</a:t>
            </a:r>
          </a:p>
          <a:p>
            <a:pPr algn="just"/>
            <a:r>
              <a:rPr lang="uk-UA" sz="2400" dirty="0"/>
              <a:t>	</a:t>
            </a:r>
            <a:r>
              <a:rPr lang="uk-UA" sz="2400" dirty="0" smtClean="0"/>
              <a:t> </a:t>
            </a:r>
            <a:r>
              <a:rPr lang="uk-UA" sz="2400" dirty="0"/>
              <a:t>наприкінці 18 - початку 19 ст</a:t>
            </a:r>
            <a:r>
              <a:rPr lang="uk-UA" sz="2400" dirty="0" smtClean="0"/>
              <a:t>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 </a:t>
            </a:r>
            <a:r>
              <a:rPr lang="uk-UA" sz="2400" dirty="0"/>
              <a:t>радіоактивні елементи </a:t>
            </a:r>
            <a:r>
              <a:rPr lang="uk-UA" sz="2400" dirty="0" smtClean="0"/>
              <a:t>– </a:t>
            </a:r>
          </a:p>
          <a:p>
            <a:pPr lvl="2" algn="just"/>
            <a:r>
              <a:rPr lang="uk-UA" sz="2400" dirty="0" smtClean="0"/>
              <a:t>наприкінці </a:t>
            </a:r>
            <a:r>
              <a:rPr lang="uk-UA" sz="2400" dirty="0"/>
              <a:t>19 - початку 20 ст</a:t>
            </a:r>
            <a:r>
              <a:rPr lang="uk-UA" sz="2400" dirty="0" smtClean="0"/>
              <a:t>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реній</a:t>
            </a:r>
            <a:r>
              <a:rPr lang="uk-UA" sz="2400" dirty="0"/>
              <a:t>, гафній - у першій чверті 20 ст.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5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784887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	</a:t>
            </a:r>
            <a:r>
              <a:rPr lang="uk-UA" sz="2600" dirty="0" smtClean="0"/>
              <a:t>Приведена </a:t>
            </a:r>
            <a:r>
              <a:rPr lang="uk-UA" sz="2600" dirty="0"/>
              <a:t>промислова </a:t>
            </a:r>
            <a:r>
              <a:rPr lang="uk-UA" sz="2600" b="1" i="1" dirty="0"/>
              <a:t>класифікація металів</a:t>
            </a:r>
            <a:r>
              <a:rPr lang="uk-UA" sz="2600" dirty="0"/>
              <a:t> </a:t>
            </a:r>
            <a:r>
              <a:rPr lang="uk-UA" sz="2600" i="1" u="sng" dirty="0"/>
              <a:t>не може бути</a:t>
            </a:r>
            <a:r>
              <a:rPr lang="uk-UA" sz="2600" dirty="0"/>
              <a:t> сьогодні однозначно визнаною</a:t>
            </a:r>
            <a:r>
              <a:rPr lang="uk-UA" sz="2600" dirty="0" smtClean="0"/>
              <a:t>.</a:t>
            </a:r>
          </a:p>
          <a:p>
            <a:pPr algn="just"/>
            <a:endParaRPr lang="uk-UA" sz="2600" dirty="0" smtClean="0"/>
          </a:p>
          <a:p>
            <a:pPr algn="just"/>
            <a:r>
              <a:rPr lang="uk-UA" sz="2600" dirty="0" smtClean="0"/>
              <a:t> 	</a:t>
            </a:r>
            <a:r>
              <a:rPr lang="uk-UA" sz="2600" u="sng" dirty="0" smtClean="0"/>
              <a:t>Наприклад</a:t>
            </a:r>
            <a:r>
              <a:rPr lang="uk-UA" sz="2600" dirty="0"/>
              <a:t>, за іншою класифікацією </a:t>
            </a:r>
            <a:r>
              <a:rPr lang="uk-UA" sz="2600" b="1" i="1" dirty="0"/>
              <a:t>титан</a:t>
            </a:r>
            <a:r>
              <a:rPr lang="uk-UA" sz="2600" dirty="0"/>
              <a:t> відносять до </a:t>
            </a:r>
            <a:r>
              <a:rPr lang="uk-UA" sz="2600" i="1" dirty="0"/>
              <a:t>легких металів</a:t>
            </a:r>
            <a:r>
              <a:rPr lang="uk-UA" sz="2600" dirty="0"/>
              <a:t>. Проте за температурою плавлення і технологією отримання його слід розглядати як </a:t>
            </a:r>
            <a:r>
              <a:rPr lang="uk-UA" sz="2600" i="1" dirty="0"/>
              <a:t>тугоплавкий метал.</a:t>
            </a:r>
            <a:r>
              <a:rPr lang="uk-UA" sz="2600" dirty="0"/>
              <a:t> </a:t>
            </a:r>
            <a:endParaRPr lang="uk-UA" sz="2600" dirty="0" smtClean="0"/>
          </a:p>
          <a:p>
            <a:pPr algn="just"/>
            <a:endParaRPr lang="uk-UA" sz="2600" dirty="0" smtClean="0"/>
          </a:p>
          <a:p>
            <a:pPr algn="just"/>
            <a:r>
              <a:rPr lang="uk-UA" sz="2600" dirty="0"/>
              <a:t>	</a:t>
            </a:r>
            <a:r>
              <a:rPr lang="uk-UA" sz="2600" dirty="0" smtClean="0"/>
              <a:t>Також </a:t>
            </a:r>
            <a:r>
              <a:rPr lang="uk-UA" sz="2600" dirty="0"/>
              <a:t>до </a:t>
            </a:r>
            <a:r>
              <a:rPr lang="uk-UA" sz="2600" i="1" dirty="0"/>
              <a:t>тугоплавких металів</a:t>
            </a:r>
            <a:r>
              <a:rPr lang="uk-UA" sz="2600" dirty="0"/>
              <a:t> слід віднести </a:t>
            </a:r>
            <a:r>
              <a:rPr lang="uk-UA" sz="2600" b="1" i="1" dirty="0"/>
              <a:t>реній і гафній</a:t>
            </a:r>
            <a:r>
              <a:rPr lang="uk-UA" sz="2600" dirty="0"/>
              <a:t>, не зважаючи на те, що вони в природі містяться в дуже малих кількостях і більшою мірою </a:t>
            </a:r>
            <a:r>
              <a:rPr lang="uk-UA" sz="2600" i="1" dirty="0"/>
              <a:t>розсіяні</a:t>
            </a:r>
            <a:r>
              <a:rPr lang="uk-UA" sz="2600" dirty="0"/>
              <a:t> в мінералах молібдену (реній) або цирконію (гафній).</a:t>
            </a:r>
            <a:endParaRPr lang="ru-RU" sz="2600" dirty="0"/>
          </a:p>
          <a:p>
            <a:pPr algn="just"/>
            <a:r>
              <a:rPr lang="uk-UA" sz="2400" dirty="0"/>
              <a:t> </a:t>
            </a:r>
            <a:endParaRPr lang="uk-UA" sz="1200" dirty="0" smtClean="0"/>
          </a:p>
        </p:txBody>
      </p:sp>
    </p:spTree>
    <p:extLst>
      <p:ext uri="{BB962C8B-B14F-4D97-AF65-F5344CB8AC3E}">
        <p14:creationId xmlns:p14="http://schemas.microsoft.com/office/powerpoint/2010/main" val="26622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548680"/>
            <a:ext cx="792088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i="1" dirty="0"/>
              <a:t>Особливістю рідкісних металів є</a:t>
            </a:r>
            <a:r>
              <a:rPr lang="uk-UA" sz="2800" dirty="0" smtClean="0"/>
              <a:t>:</a:t>
            </a:r>
          </a:p>
          <a:p>
            <a:pPr algn="just"/>
            <a:endParaRPr lang="ru-RU" sz="28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dirty="0" smtClean="0"/>
              <a:t>знаходження </a:t>
            </a:r>
            <a:r>
              <a:rPr lang="uk-UA" sz="2800" dirty="0"/>
              <a:t>в усіх групах періодичної системи Д. І. Менделєєва;</a:t>
            </a:r>
            <a:endParaRPr lang="ru-RU" sz="28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dirty="0" smtClean="0"/>
              <a:t>різноманіття </a:t>
            </a:r>
            <a:r>
              <a:rPr lang="uk-UA" sz="2800" dirty="0"/>
              <a:t>властивостей;</a:t>
            </a:r>
            <a:endParaRPr lang="ru-RU" sz="28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dirty="0" smtClean="0"/>
              <a:t>низька </a:t>
            </a:r>
            <a:r>
              <a:rPr lang="uk-UA" sz="2800" dirty="0"/>
              <a:t>концентрація в сировині;</a:t>
            </a:r>
            <a:endParaRPr lang="ru-RU" sz="28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dirty="0" smtClean="0"/>
              <a:t>складність </a:t>
            </a:r>
            <a:r>
              <a:rPr lang="uk-UA" sz="2800" dirty="0"/>
              <a:t>складу руд і концентратів;</a:t>
            </a:r>
            <a:endParaRPr lang="ru-RU" sz="28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800" dirty="0" smtClean="0"/>
              <a:t>висока </a:t>
            </a:r>
            <a:r>
              <a:rPr lang="uk-UA" sz="2800" dirty="0"/>
              <a:t>хімічна активність більшості металів.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04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414195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Легкі </a:t>
            </a:r>
            <a:r>
              <a:rPr lang="uk-UA" sz="2800" b="1" dirty="0"/>
              <a:t>рідкісні</a:t>
            </a:r>
            <a:r>
              <a:rPr lang="uk-UA" sz="2800" dirty="0"/>
              <a:t> метали. До цієї групи входять рідкісні метали І </a:t>
            </a:r>
            <a:r>
              <a:rPr lang="uk-UA" sz="2800" dirty="0" err="1"/>
              <a:t>і</a:t>
            </a:r>
            <a:r>
              <a:rPr lang="uk-UA" sz="2800" dirty="0"/>
              <a:t> II груп періодичної системи (крім радію). Вони мають малу щільність (літій - 0,53 г/см</a:t>
            </a:r>
            <a:r>
              <a:rPr lang="uk-UA" sz="2800" baseline="30000" dirty="0"/>
              <a:t>3</a:t>
            </a:r>
            <a:r>
              <a:rPr lang="uk-UA" sz="2800" dirty="0"/>
              <a:t>, цезій - 1,87 г/см</a:t>
            </a:r>
            <a:r>
              <a:rPr lang="uk-UA" sz="2800" baseline="30000" dirty="0"/>
              <a:t>3</a:t>
            </a:r>
            <a:r>
              <a:rPr lang="uk-UA" sz="2800" dirty="0"/>
              <a:t>) і відзначаються високою хімічною активністю. </a:t>
            </a:r>
            <a:endParaRPr lang="uk-UA" sz="2800" dirty="0" smtClean="0"/>
          </a:p>
          <a:p>
            <a:pPr algn="just"/>
            <a:r>
              <a:rPr lang="uk-UA" sz="2800" dirty="0" smtClean="0"/>
              <a:t>	Подібно </a:t>
            </a:r>
            <a:r>
              <a:rPr lang="uk-UA" sz="2800" dirty="0"/>
              <a:t>до легких кольорових металів (алюміній, магній, кальцій), легкі рідкісні метали отримують електролізом розплавлених солей або </a:t>
            </a:r>
            <a:r>
              <a:rPr lang="uk-UA" sz="2800" dirty="0" err="1"/>
              <a:t>металотермічними</a:t>
            </a:r>
            <a:r>
              <a:rPr lang="uk-UA" sz="2800" dirty="0"/>
              <a:t> способами.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260648"/>
            <a:ext cx="64807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Легкі рідкісні метали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41" y="4941168"/>
            <a:ext cx="2987675" cy="181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08720"/>
            <a:ext cx="8280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</a:t>
            </a:r>
            <a:r>
              <a:rPr lang="uk-UA" sz="2400" b="1" dirty="0"/>
              <a:t>Тугоплавкі рідкісні</a:t>
            </a:r>
            <a:r>
              <a:rPr lang="uk-UA" sz="2400" dirty="0"/>
              <a:t> метали. Усі метали цієї групи належать до перехідних елементів IV, V і VI груп періодичної системи, у яких відбувається добудова електронного </a:t>
            </a:r>
            <a:r>
              <a:rPr lang="en-US" sz="2400" dirty="0"/>
              <a:t>d</a:t>
            </a:r>
            <a:r>
              <a:rPr lang="uk-UA" sz="2400" dirty="0"/>
              <a:t>-рівня. Ця особливість визначає ряд фізичних і хімічних властивостей металів груп, що розглядаються: </a:t>
            </a:r>
            <a:r>
              <a:rPr lang="uk-UA" sz="2400" i="1" u="sng" dirty="0"/>
              <a:t>тугоплавкість (температура плавлення становить від 1660 °С для титану і до 3400 °С для вольфраму), високу міцність, корозійну стійкість, змінну валентність</a:t>
            </a:r>
            <a:r>
              <a:rPr lang="uk-UA" sz="2400" dirty="0"/>
              <a:t>, що обумовлює різноманіття хімічних </a:t>
            </a:r>
            <a:r>
              <a:rPr lang="uk-UA" sz="2400" dirty="0" err="1"/>
              <a:t>сполук</a:t>
            </a:r>
            <a:r>
              <a:rPr lang="uk-UA" sz="2400" dirty="0"/>
              <a:t>. Усі тугоплавкі метали утворюють тугоплавкі і тверді </a:t>
            </a:r>
            <a:r>
              <a:rPr lang="uk-UA" sz="2400" dirty="0" err="1"/>
              <a:t>карбіди</a:t>
            </a:r>
            <a:r>
              <a:rPr lang="uk-UA" sz="2400" dirty="0"/>
              <a:t>, </a:t>
            </a:r>
            <a:r>
              <a:rPr lang="uk-UA" sz="2400" dirty="0" err="1"/>
              <a:t>бориди</a:t>
            </a:r>
            <a:r>
              <a:rPr lang="uk-UA" sz="2400" dirty="0"/>
              <a:t>, силіциди.</a:t>
            </a:r>
            <a:endParaRPr lang="ru-RU" sz="2400" dirty="0"/>
          </a:p>
          <a:p>
            <a:pPr algn="just"/>
            <a:r>
              <a:rPr lang="uk-UA" sz="2400" dirty="0" smtClean="0"/>
              <a:t>	Для </a:t>
            </a:r>
            <a:r>
              <a:rPr lang="uk-UA" sz="2400" dirty="0"/>
              <a:t>тугоплавких металів характерна спільність багатьох сфер застосування. Так, їх використовують як легуючі елементи в сталях і як компоненти жароміцних і твердих сплавів. Багато з них застосовуються в електротехніці й електровакуумній техніці</a:t>
            </a:r>
            <a:r>
              <a:rPr lang="uk-UA" sz="2400" dirty="0" smtClean="0"/>
              <a:t>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777686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Тугоплавкі рідкісні метали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58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86401"/>
            <a:ext cx="2411760" cy="144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480" y="1033768"/>
            <a:ext cx="828092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</a:t>
            </a:r>
            <a:r>
              <a:rPr lang="uk-UA" sz="2400" b="1" dirty="0"/>
              <a:t> </a:t>
            </a:r>
            <a:r>
              <a:rPr lang="uk-UA" sz="2800" b="1" dirty="0"/>
              <a:t>Розсіяні рідкісні</a:t>
            </a:r>
            <a:r>
              <a:rPr lang="uk-UA" sz="2800" dirty="0"/>
              <a:t> метали. Об’єднуюча ознака групи – </a:t>
            </a:r>
            <a:r>
              <a:rPr lang="uk-UA" sz="2800" i="1" u="sng" dirty="0"/>
              <a:t>розсіяність елементів у земній корі</a:t>
            </a:r>
            <a:r>
              <a:rPr lang="uk-UA" sz="2800" dirty="0" smtClean="0"/>
              <a:t>.</a:t>
            </a:r>
          </a:p>
          <a:p>
            <a:pPr algn="just"/>
            <a:endParaRPr lang="uk-UA" dirty="0" smtClean="0"/>
          </a:p>
          <a:p>
            <a:pPr algn="just"/>
            <a:r>
              <a:rPr lang="uk-UA" sz="2800" dirty="0"/>
              <a:t>	</a:t>
            </a:r>
            <a:r>
              <a:rPr lang="uk-UA" sz="2800" dirty="0" smtClean="0"/>
              <a:t> </a:t>
            </a:r>
            <a:r>
              <a:rPr lang="uk-UA" sz="2800" dirty="0"/>
              <a:t>Переважно розсіяні елементи знаходяться у формі ізоморфної домішки в малих концентраціях у гратах інших мінералів і вилучаються попутно з відходів металургійних і хімічних виробництв. </a:t>
            </a:r>
            <a:endParaRPr lang="uk-UA" sz="2800" dirty="0" smtClean="0"/>
          </a:p>
          <a:p>
            <a:pPr algn="just"/>
            <a:r>
              <a:rPr lang="uk-UA" sz="2800" dirty="0"/>
              <a:t>	Н</a:t>
            </a:r>
            <a:r>
              <a:rPr lang="uk-UA" sz="2800" dirty="0" smtClean="0"/>
              <a:t>априклад </a:t>
            </a:r>
          </a:p>
          <a:p>
            <a:pPr algn="just"/>
            <a:endParaRPr lang="uk-UA" sz="16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800" dirty="0" smtClean="0"/>
              <a:t>галій </a:t>
            </a:r>
            <a:r>
              <a:rPr lang="uk-UA" sz="2800" dirty="0"/>
              <a:t>міститься в мінералах алюмінію</a:t>
            </a:r>
            <a:r>
              <a:rPr lang="uk-UA" sz="2800" dirty="0" smtClean="0"/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800" dirty="0" smtClean="0"/>
              <a:t> </a:t>
            </a:r>
            <a:r>
              <a:rPr lang="uk-UA" sz="2800" dirty="0"/>
              <a:t>індій, талій і германій зустрічаються в цинкових обманках та інших сульфідних мінералах</a:t>
            </a:r>
            <a:r>
              <a:rPr lang="uk-UA" sz="2800" dirty="0" smtClean="0"/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800" dirty="0" smtClean="0"/>
              <a:t> </a:t>
            </a:r>
            <a:r>
              <a:rPr lang="uk-UA" sz="2800" dirty="0"/>
              <a:t>германій - у кам’яному вугіллі.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777686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Розсіяні рідкісні метали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39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908720"/>
            <a:ext cx="82809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</a:t>
            </a:r>
            <a:r>
              <a:rPr lang="uk-UA" sz="2400" b="1" dirty="0"/>
              <a:t> </a:t>
            </a:r>
            <a:r>
              <a:rPr lang="uk-UA" sz="2800" b="1" dirty="0"/>
              <a:t>Рідкісноземельні</a:t>
            </a:r>
            <a:r>
              <a:rPr lang="uk-UA" sz="2800" dirty="0"/>
              <a:t> метали (лантаноїди). Близькість фізико-хімічних властивостей лантаноїдів (від церію до лютецію) пояснюється однаковою будовою зовнішніх електронних оболонок їх атомів, оскільки при переході від одного елемента до іншого відбувається заповнення </a:t>
            </a:r>
            <a:r>
              <a:rPr lang="uk-UA" sz="2800" dirty="0" err="1"/>
              <a:t>глибоколежачого</a:t>
            </a:r>
            <a:r>
              <a:rPr lang="uk-UA" sz="2800" dirty="0"/>
              <a:t> 4</a:t>
            </a:r>
            <a:r>
              <a:rPr lang="en-US" sz="2800" dirty="0"/>
              <a:t>f</a:t>
            </a:r>
            <a:r>
              <a:rPr lang="uk-UA" sz="2800" dirty="0"/>
              <a:t>-рівня. </a:t>
            </a:r>
            <a:endParaRPr lang="uk-UA" sz="2800" dirty="0" smtClean="0"/>
          </a:p>
          <a:p>
            <a:pPr algn="just"/>
            <a:r>
              <a:rPr lang="uk-UA" sz="2800" dirty="0"/>
              <a:t>	</a:t>
            </a:r>
            <a:r>
              <a:rPr lang="uk-UA" sz="2800" dirty="0" smtClean="0"/>
              <a:t>До </a:t>
            </a:r>
            <a:r>
              <a:rPr lang="uk-UA" sz="2800" dirty="0"/>
              <a:t>лантаноїдів примикають за властивостями елемент ІІІ групи </a:t>
            </a:r>
            <a:r>
              <a:rPr lang="ru-RU" sz="2800" dirty="0"/>
              <a:t>-</a:t>
            </a:r>
            <a:r>
              <a:rPr lang="uk-UA" sz="2800" dirty="0"/>
              <a:t> лантан, скандій та ітрій, які разом з лантаноїдами становить групу рідкісноземельних металів.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777686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Рідкісноземельні метали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58" y="5229200"/>
            <a:ext cx="3535040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073" y="141277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/>
              <a:t>	</a:t>
            </a:r>
            <a:r>
              <a:rPr lang="uk-UA" sz="2800" b="1" dirty="0"/>
              <a:t>Радіоактивні рідкісні</a:t>
            </a:r>
            <a:r>
              <a:rPr lang="uk-UA" sz="2800" dirty="0"/>
              <a:t> метали. У цій групі об’єднані природні радіоактивні елементи: полоній, радій, торій, уран і штучно отримані зауранові елементи та ін. - нептуній, плутоній та ін.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777686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</a:t>
            </a:r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Радіоактивні рідкісні метали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0070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2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05" y="3204990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794" y="404664"/>
            <a:ext cx="864096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uk-UA" sz="2400" dirty="0" smtClean="0"/>
              <a:t>У сучасній техніці метали і сплави є основними конструкційними матеріалами, тобто матеріалами, застосовуваними для виготовлення деталей машин і механізмів, транспортних засобів і споруд, приладів і апаратів, будівель і технічних об'єктів.</a:t>
            </a:r>
          </a:p>
          <a:p>
            <a:pPr algn="just"/>
            <a:endParaRPr lang="ru-RU" dirty="0" smtClean="0"/>
          </a:p>
          <a:p>
            <a:pPr algn="just"/>
            <a:r>
              <a:rPr lang="ru-RU" sz="2400" i="1" dirty="0" smtClean="0"/>
              <a:t>	</a:t>
            </a:r>
            <a:r>
              <a:rPr lang="ru-RU" sz="2400" b="1" i="1" dirty="0" err="1"/>
              <a:t>Металургія</a:t>
            </a:r>
            <a:r>
              <a:rPr lang="ru-RU" sz="2400" b="1" i="1" dirty="0"/>
              <a:t> </a:t>
            </a:r>
            <a:r>
              <a:rPr lang="ru-RU" sz="2400" i="1" dirty="0"/>
              <a:t>- (</a:t>
            </a:r>
            <a:r>
              <a:rPr lang="ru-RU" sz="2400" i="1" dirty="0" err="1"/>
              <a:t>від</a:t>
            </a:r>
            <a:r>
              <a:rPr lang="ru-RU" sz="2400" i="1" dirty="0"/>
              <a:t> </a:t>
            </a:r>
            <a:r>
              <a:rPr lang="ru-RU" sz="2400" i="1" dirty="0" err="1"/>
              <a:t>ін</a:t>
            </a:r>
            <a:r>
              <a:rPr lang="ru-RU" sz="2400" i="1" dirty="0"/>
              <a:t>. </a:t>
            </a:r>
            <a:r>
              <a:rPr lang="ru-RU" sz="2400" i="1" dirty="0" err="1"/>
              <a:t>Грец</a:t>
            </a:r>
            <a:r>
              <a:rPr lang="ru-RU" sz="2400" i="1" dirty="0"/>
              <a:t>. </a:t>
            </a:r>
            <a:r>
              <a:rPr lang="el-GR" sz="2400" i="1" dirty="0"/>
              <a:t>Μεταλλουργέω - </a:t>
            </a:r>
            <a:r>
              <a:rPr lang="ru-RU" sz="2400" i="1" dirty="0" err="1"/>
              <a:t>здобуваю</a:t>
            </a:r>
            <a:r>
              <a:rPr lang="ru-RU" sz="2400" i="1" dirty="0"/>
              <a:t> руду, </a:t>
            </a:r>
            <a:r>
              <a:rPr lang="ru-RU" sz="2400" i="1" dirty="0" err="1"/>
              <a:t>обробляю</a:t>
            </a:r>
            <a:r>
              <a:rPr lang="ru-RU" sz="2400" i="1" dirty="0"/>
              <a:t> метали) - </a:t>
            </a:r>
            <a:r>
              <a:rPr lang="uk-UA" sz="2400" dirty="0" smtClean="0"/>
              <a:t>область науки і техніки, галузь промисловості, яка займається</a:t>
            </a:r>
            <a:r>
              <a:rPr lang="ru-RU" sz="2400" dirty="0" smtClean="0"/>
              <a:t>:</a:t>
            </a:r>
            <a:endParaRPr lang="en-US" dirty="0" smtClean="0"/>
          </a:p>
          <a:p>
            <a:pPr algn="just"/>
            <a:endParaRPr lang="uk-UA" dirty="0" smtClean="0"/>
          </a:p>
          <a:p>
            <a:pPr algn="just"/>
            <a:endParaRPr lang="ru-RU" dirty="0"/>
          </a:p>
          <a:p>
            <a:pPr indent="360000" algn="just"/>
            <a:r>
              <a:rPr lang="ru-RU" sz="2400" dirty="0" smtClean="0"/>
              <a:t>- </a:t>
            </a:r>
            <a:r>
              <a:rPr lang="uk-UA" sz="2400" dirty="0" smtClean="0"/>
              <a:t>отриманням металів з природного і вторинної сировини;</a:t>
            </a:r>
          </a:p>
          <a:p>
            <a:pPr indent="360000" algn="just"/>
            <a:r>
              <a:rPr lang="uk-UA" sz="2400" dirty="0" smtClean="0"/>
              <a:t>- отриманням сплавів із заданими властивостями;</a:t>
            </a:r>
          </a:p>
          <a:p>
            <a:pPr indent="360000" algn="just"/>
            <a:r>
              <a:rPr lang="uk-UA" sz="2400" dirty="0" smtClean="0"/>
              <a:t>- обробкою і зварюванням металів, наданням їм певної форми і властивостей;</a:t>
            </a:r>
          </a:p>
          <a:p>
            <a:pPr indent="360000" algn="just"/>
            <a:r>
              <a:rPr lang="uk-UA" sz="2400" dirty="0" smtClean="0"/>
              <a:t>- нанесенням покриттів з металів;</a:t>
            </a:r>
          </a:p>
          <a:p>
            <a:pPr indent="360000" algn="just"/>
            <a:r>
              <a:rPr lang="uk-UA" sz="2400" dirty="0" smtClean="0"/>
              <a:t>- вивченням фізичного і хімічного поведінки металів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3194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052736"/>
            <a:ext cx="763284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sz="2400" dirty="0" smtClean="0"/>
              <a:t>Рідкісні метали </a:t>
            </a:r>
            <a:r>
              <a:rPr lang="uk-UA" sz="2400" b="1" dirty="0" smtClean="0"/>
              <a:t>використовуют</a:t>
            </a:r>
            <a:r>
              <a:rPr lang="uk-UA" sz="2400" dirty="0" smtClean="0"/>
              <a:t>ь в багатьох галузях промисловості: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авіації і ракетобудування,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електротехніки, електроніки,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 атомної енергетики,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 smtClean="0"/>
              <a:t>а також використовуються у виробництві спеціальних сталей, твердих, жароміцних і антикорозійних сплавів.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4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 smtClean="0"/>
              <a:t>виготовлення </a:t>
            </a:r>
            <a:r>
              <a:rPr lang="uk-UA" sz="2000" dirty="0"/>
              <a:t>електронних ламп, які є основою сучасної </a:t>
            </a:r>
            <a:r>
              <a:rPr lang="uk-UA" sz="2000" dirty="0" smtClean="0"/>
              <a:t>радіотехніки.</a:t>
            </a:r>
            <a:endParaRPr lang="uk-UA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 smtClean="0"/>
              <a:t>для </a:t>
            </a:r>
            <a:r>
              <a:rPr lang="uk-UA" sz="2000" dirty="0"/>
              <a:t>вимірювання високих </a:t>
            </a:r>
            <a:r>
              <a:rPr lang="uk-UA" sz="2000" dirty="0" smtClean="0"/>
              <a:t>температур, так звані термопарами.</a:t>
            </a:r>
            <a:endParaRPr lang="uk-UA" sz="2000" dirty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/>
              <a:t>в хімічній промисловості як каталізатори (прискорювачі хімічних реакцій), де рідкісні метали поступово витісняють дорогу платину.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000" dirty="0"/>
              <a:t>радіоактивні метали - сировина для отримання атомної енергії.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260648"/>
            <a:ext cx="828092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Використання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рідкісних металів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34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714" y="1410355"/>
            <a:ext cx="82809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/>
              <a:t>	</a:t>
            </a:r>
            <a:r>
              <a:rPr lang="uk-UA" sz="2000" dirty="0"/>
              <a:t>Основна виробнича база з випуску рідкіснометалевої продукції в Україні була зосереджена на 12 промислових </a:t>
            </a:r>
            <a:r>
              <a:rPr lang="uk-UA" sz="2000" dirty="0" smtClean="0"/>
              <a:t>підприємствах, основні  </a:t>
            </a:r>
            <a:endParaRPr lang="uk-UA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Запорізький </a:t>
            </a:r>
            <a:r>
              <a:rPr lang="uk-UA" sz="2000" dirty="0" err="1"/>
              <a:t>титано</a:t>
            </a:r>
            <a:r>
              <a:rPr lang="uk-UA" sz="2000" dirty="0"/>
              <a:t>-магнієвий комбінат (ЗТМК);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err="1"/>
              <a:t>Верхнедніпровський</a:t>
            </a:r>
            <a:r>
              <a:rPr lang="uk-UA" sz="2000" dirty="0"/>
              <a:t> гірничо-металургійний комбінат (ВГМК);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Світловодський комбінат твердих сплавів і тугоплавких матеріалів (</a:t>
            </a:r>
            <a:r>
              <a:rPr lang="uk-UA" sz="2000" dirty="0" err="1"/>
              <a:t>СКТСіТМ</a:t>
            </a:r>
            <a:r>
              <a:rPr lang="uk-UA" sz="2000" dirty="0"/>
              <a:t>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Миколаївський глиноземний завод (МГЗ) - </a:t>
            </a:r>
            <a:r>
              <a:rPr lang="uk-UA" sz="2000" u="sng" dirty="0"/>
              <a:t>виробництво галію металевого (технічного)</a:t>
            </a:r>
            <a:r>
              <a:rPr lang="uk-UA" sz="20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Завод чистих металів (СЗЧМ) - </a:t>
            </a:r>
            <a:r>
              <a:rPr lang="uk-UA" sz="2000" u="sng" dirty="0"/>
              <a:t>виробництво напівпровідникових матеріалів на основі галію, індію, телуру</a:t>
            </a:r>
            <a:r>
              <a:rPr lang="uk-UA" sz="20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Придніпровський хімічний завод - </a:t>
            </a:r>
            <a:r>
              <a:rPr lang="uk-UA" sz="2000" u="sng" dirty="0"/>
              <a:t>виробництво цирконію металевого і сплавів на його основі, рідкоземельних металів, люмінофорів, гафнію металевого</a:t>
            </a:r>
            <a:r>
              <a:rPr lang="uk-UA" sz="20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Східний гірничо-збагачувальний комбінат - </a:t>
            </a:r>
            <a:r>
              <a:rPr lang="uk-UA" sz="2000" u="sng" dirty="0"/>
              <a:t>виробництво лігатур на основі скандію, уранових концентратів і його хімічних </a:t>
            </a:r>
            <a:r>
              <a:rPr lang="uk-UA" sz="2000" u="sng" dirty="0" err="1"/>
              <a:t>сполук</a:t>
            </a:r>
            <a:r>
              <a:rPr lang="uk-UA" sz="2000" dirty="0"/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Іршанський гірничо- збагачувальний комбінат - </a:t>
            </a:r>
            <a:r>
              <a:rPr lang="uk-UA" sz="2000" u="sng" dirty="0"/>
              <a:t>виробництво концентрату ільменіту.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253" y="116632"/>
            <a:ext cx="77768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Основна виробнича база </a:t>
            </a:r>
            <a:r>
              <a:rPr lang="ru-RU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 </a:t>
            </a:r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випуск рідкісних металів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51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784976" cy="60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82659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Виробничі структура металургії України</a:t>
            </a:r>
            <a:endParaRPr lang="ru-RU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87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869" y="1412776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sz="2400" b="1" dirty="0"/>
              <a:t>Технологічні методи отримання всіх рідкісних металів</a:t>
            </a:r>
            <a:r>
              <a:rPr lang="uk-UA" sz="2400" dirty="0"/>
              <a:t> включають </a:t>
            </a:r>
            <a:r>
              <a:rPr lang="uk-UA" sz="2400" u="sng" dirty="0"/>
              <a:t>три</a:t>
            </a:r>
            <a:r>
              <a:rPr lang="uk-UA" sz="2400" dirty="0"/>
              <a:t> послідовні основні </a:t>
            </a:r>
            <a:r>
              <a:rPr lang="uk-UA" sz="2400" u="sng" dirty="0"/>
              <a:t>стадії</a:t>
            </a:r>
            <a:r>
              <a:rPr lang="uk-UA" sz="2400" dirty="0" smtClean="0"/>
              <a:t>:</a:t>
            </a:r>
          </a:p>
          <a:p>
            <a:pPr marL="396000" indent="252000" algn="just">
              <a:buFont typeface="+mj-lt"/>
              <a:buAutoNum type="arabicPeriod"/>
            </a:pPr>
            <a:r>
              <a:rPr lang="uk-UA" sz="2400" i="1" dirty="0" smtClean="0"/>
              <a:t>розкладання </a:t>
            </a:r>
            <a:r>
              <a:rPr lang="uk-UA" sz="2400" i="1" dirty="0"/>
              <a:t>рудних концентратів, </a:t>
            </a:r>
            <a:endParaRPr lang="uk-UA" sz="2400" i="1" dirty="0" smtClean="0"/>
          </a:p>
          <a:p>
            <a:pPr marL="396000" indent="252000" algn="just">
              <a:buFont typeface="+mj-lt"/>
              <a:buAutoNum type="arabicPeriod"/>
            </a:pPr>
            <a:r>
              <a:rPr lang="uk-UA" sz="2400" i="1" dirty="0" smtClean="0"/>
              <a:t>отримання </a:t>
            </a:r>
            <a:r>
              <a:rPr lang="uk-UA" sz="2400" i="1" dirty="0"/>
              <a:t>чистих хімічних </a:t>
            </a:r>
            <a:r>
              <a:rPr lang="uk-UA" sz="2400" i="1" dirty="0" err="1"/>
              <a:t>сполук</a:t>
            </a:r>
            <a:r>
              <a:rPr lang="uk-UA" sz="2400" i="1" dirty="0"/>
              <a:t> (оксидів або солей</a:t>
            </a:r>
            <a:r>
              <a:rPr lang="uk-UA" sz="2400" i="1" dirty="0" smtClean="0"/>
              <a:t>),</a:t>
            </a:r>
          </a:p>
          <a:p>
            <a:pPr marL="396000" indent="252000" algn="just">
              <a:buFont typeface="+mj-lt"/>
              <a:buAutoNum type="arabicPeriod"/>
            </a:pPr>
            <a:r>
              <a:rPr lang="uk-UA" sz="2400" i="1" dirty="0" smtClean="0"/>
              <a:t>виділення </a:t>
            </a:r>
            <a:r>
              <a:rPr lang="uk-UA" sz="2400" i="1" dirty="0"/>
              <a:t>металу з його сполуки. </a:t>
            </a:r>
            <a:endParaRPr lang="uk-UA" sz="2400" i="1" dirty="0" smtClean="0"/>
          </a:p>
          <a:p>
            <a:pPr algn="just"/>
            <a:r>
              <a:rPr lang="uk-UA" sz="2400" i="1" dirty="0"/>
              <a:t>	</a:t>
            </a:r>
            <a:r>
              <a:rPr lang="uk-UA" sz="2400" dirty="0" smtClean="0"/>
              <a:t>У </a:t>
            </a:r>
            <a:r>
              <a:rPr lang="uk-UA" sz="2400" dirty="0"/>
              <a:t>всіх випадках металургійної переробки рудної сировини передує його збагачення</a:t>
            </a:r>
            <a:r>
              <a:rPr lang="uk-UA" sz="2400" dirty="0" smtClean="0"/>
              <a:t>.</a:t>
            </a:r>
          </a:p>
          <a:p>
            <a:pPr algn="just"/>
            <a:endParaRPr lang="uk-UA" sz="2400" dirty="0"/>
          </a:p>
          <a:p>
            <a:pPr algn="just"/>
            <a:r>
              <a:rPr lang="uk-UA" sz="2400" dirty="0" smtClean="0"/>
              <a:t>	</a:t>
            </a:r>
            <a:r>
              <a:rPr lang="uk-UA" sz="2400" b="1" dirty="0" smtClean="0"/>
              <a:t>На </a:t>
            </a:r>
            <a:r>
              <a:rPr lang="uk-UA" sz="2400" b="1" dirty="0"/>
              <a:t>першій стадії</a:t>
            </a:r>
            <a:r>
              <a:rPr lang="uk-UA" sz="2400" dirty="0"/>
              <a:t> з колективного концентрату відокремлюють метал що вилучають, від супутніх домішок, концентруючи його в розчині, осаді або пилу пірометалургійним способом (випалюванням, сплавом, дистиляцією) або вилуговуванням розчинами кислот, гідроксидів лужних металів або солей.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422" y="188640"/>
            <a:ext cx="82809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Стадії </a:t>
            </a:r>
            <a:r>
              <a:rPr lang="uk-UA" sz="43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виробництва</a:t>
            </a:r>
            <a:r>
              <a:rPr lang="uk-UA" sz="36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43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рідкісних металів</a:t>
            </a:r>
            <a:endParaRPr lang="ru-RU" sz="4300" b="1" kern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35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09" y="1605831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	</a:t>
            </a:r>
            <a:r>
              <a:rPr lang="uk-UA" sz="2400" b="1" dirty="0"/>
              <a:t>На другій стадії</a:t>
            </a:r>
            <a:r>
              <a:rPr lang="uk-UA" sz="2400" dirty="0"/>
              <a:t> виділяють і очищають хімічну сполуку гідрометалургійними (осадженням з розчинів, кристалізацією, сорбцією, екстракцією і ін.) або пірометалургійними (дистиляцією або ректифікацією) способами.</a:t>
            </a:r>
            <a:endParaRPr lang="ru-RU" sz="2400" dirty="0"/>
          </a:p>
          <a:p>
            <a:pPr algn="just"/>
            <a:r>
              <a:rPr lang="uk-UA" sz="2400" b="1" dirty="0" smtClean="0"/>
              <a:t>	</a:t>
            </a:r>
          </a:p>
          <a:p>
            <a:pPr algn="just"/>
            <a:r>
              <a:rPr lang="uk-UA" sz="2400" b="1" dirty="0" smtClean="0"/>
              <a:t>	Третя </a:t>
            </a:r>
            <a:r>
              <a:rPr lang="uk-UA" sz="2400" b="1" dirty="0"/>
              <a:t>стадія</a:t>
            </a:r>
            <a:r>
              <a:rPr lang="uk-UA" sz="2400" dirty="0"/>
              <a:t> - цементація або електроліз - завершується отриманням чистих рідкісних металів (з водних розчинів), відновленням оксидів воднем, оксидом вуглецю або вуглецем при підвищених температурах, а також їх відновленням </a:t>
            </a:r>
            <a:r>
              <a:rPr lang="uk-UA" sz="2400" dirty="0" err="1"/>
              <a:t>металотермічним</a:t>
            </a:r>
            <a:r>
              <a:rPr lang="uk-UA" sz="2400" dirty="0"/>
              <a:t> способом або електролізом розплавлених солей.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422" y="188640"/>
            <a:ext cx="82809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Стадії </a:t>
            </a:r>
            <a:r>
              <a:rPr lang="uk-UA" sz="43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виробництва</a:t>
            </a:r>
            <a:r>
              <a:rPr lang="uk-UA" sz="36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4300" b="1" kern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рідкісних металів</a:t>
            </a:r>
            <a:endParaRPr lang="ru-RU" sz="4300" b="1" kern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13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dirty="0" smtClean="0"/>
              <a:t>У сучасній техніці історично склалося поділ на </a:t>
            </a:r>
            <a:r>
              <a:rPr lang="uk-UA" sz="2400" b="1" u="sng" dirty="0" smtClean="0"/>
              <a:t>чорну і кольорову</a:t>
            </a:r>
            <a:r>
              <a:rPr lang="uk-UA" sz="2400" dirty="0" smtClean="0"/>
              <a:t> металургії. </a:t>
            </a:r>
            <a:endParaRPr lang="uk-UA" sz="2400" dirty="0" smtClean="0"/>
          </a:p>
          <a:p>
            <a:pPr indent="457200" algn="just"/>
            <a:endParaRPr lang="uk-UA" sz="1600" b="1" i="1" dirty="0" smtClean="0">
              <a:hlinkClick r:id="rId2"/>
            </a:endParaRPr>
          </a:p>
          <a:p>
            <a:pPr indent="457200" algn="just"/>
            <a:r>
              <a:rPr lang="uk-UA" sz="2400" b="1" dirty="0" smtClean="0"/>
              <a:t>Чорна металургія</a:t>
            </a:r>
            <a:r>
              <a:rPr lang="uk-UA" sz="2400" dirty="0" smtClean="0"/>
              <a:t> охоплює виробництво сплавів на основі заліза: </a:t>
            </a:r>
            <a:r>
              <a:rPr lang="uk-UA" sz="2400" b="1" i="1" dirty="0" smtClean="0"/>
              <a:t>чавуну, сталі, феросплавів</a:t>
            </a:r>
            <a:r>
              <a:rPr lang="uk-UA" sz="2400" dirty="0" smtClean="0"/>
              <a:t>. На частку чорних металів припадає близько 95% всієї виробленої в світі металопродукції.</a:t>
            </a:r>
            <a:r>
              <a:rPr lang="uk-UA" sz="2400" dirty="0" smtClean="0"/>
              <a:t> </a:t>
            </a:r>
          </a:p>
          <a:p>
            <a:pPr indent="457200" algn="just"/>
            <a:endParaRPr lang="uk-UA" sz="1600" b="1" i="1" dirty="0" smtClean="0">
              <a:hlinkClick r:id="rId3"/>
            </a:endParaRPr>
          </a:p>
          <a:p>
            <a:pPr indent="457200" algn="just"/>
            <a:r>
              <a:rPr lang="uk-UA" sz="2400" b="1" dirty="0" smtClean="0"/>
              <a:t>Кольорова металургія</a:t>
            </a:r>
            <a:r>
              <a:rPr lang="uk-UA" sz="2400" dirty="0" smtClean="0"/>
              <a:t> включає виробництво більшості інших металів. За вартістю продукція кольорової металургії становить майже половину обороту світового ринку металів</a:t>
            </a:r>
            <a:r>
              <a:rPr lang="ru-RU" sz="2400" dirty="0" smtClean="0"/>
              <a:t>.</a:t>
            </a:r>
          </a:p>
          <a:p>
            <a:pPr indent="457200" algn="just"/>
            <a:endParaRPr lang="ru-RU" sz="1400" dirty="0"/>
          </a:p>
          <a:p>
            <a:pPr indent="457200" algn="just"/>
            <a:r>
              <a:rPr lang="ru-RU" sz="2400" dirty="0"/>
              <a:t>У </a:t>
            </a:r>
            <a:r>
              <a:rPr lang="uk-UA" sz="2400" dirty="0" smtClean="0"/>
              <a:t>техніці</a:t>
            </a:r>
            <a:r>
              <a:rPr lang="ru-RU" sz="2400" dirty="0" smtClean="0"/>
              <a:t> </a:t>
            </a:r>
            <a:r>
              <a:rPr lang="ru-RU" sz="2400" dirty="0"/>
              <a:t>все метали </a:t>
            </a:r>
            <a:r>
              <a:rPr lang="uk-UA" sz="2400" dirty="0" smtClean="0"/>
              <a:t>прийнято ділити</a:t>
            </a:r>
            <a:r>
              <a:rPr lang="ru-RU" sz="2400" dirty="0" smtClean="0"/>
              <a:t> </a:t>
            </a:r>
            <a:r>
              <a:rPr lang="ru-RU" sz="2400" b="1" dirty="0"/>
              <a:t>на </a:t>
            </a:r>
            <a:r>
              <a:rPr lang="ru-RU" sz="2400" b="1" dirty="0" err="1"/>
              <a:t>чорні</a:t>
            </a:r>
            <a:r>
              <a:rPr lang="ru-RU" sz="2400" b="1" dirty="0"/>
              <a:t> </a:t>
            </a:r>
            <a:r>
              <a:rPr lang="ru-RU" sz="2400" dirty="0"/>
              <a:t>(</a:t>
            </a:r>
            <a:r>
              <a:rPr lang="ru-RU" sz="2400" dirty="0" err="1"/>
              <a:t>залізо</a:t>
            </a:r>
            <a:r>
              <a:rPr lang="ru-RU" sz="2400" dirty="0"/>
              <a:t> </a:t>
            </a:r>
            <a:r>
              <a:rPr lang="en-US" sz="2400" dirty="0"/>
              <a:t>Fe </a:t>
            </a:r>
            <a:r>
              <a:rPr lang="ru-RU" sz="2400" dirty="0"/>
              <a:t>і </a:t>
            </a:r>
            <a:r>
              <a:rPr lang="uk-UA" sz="2400" dirty="0" smtClean="0"/>
              <a:t>сплави на його основі</a:t>
            </a:r>
            <a:r>
              <a:rPr lang="ru-RU" sz="2400" dirty="0" smtClean="0"/>
              <a:t>) </a:t>
            </a:r>
            <a:r>
              <a:rPr lang="ru-RU" sz="2400" dirty="0"/>
              <a:t>і </a:t>
            </a:r>
            <a:r>
              <a:rPr lang="ru-RU" sz="2400" b="1" dirty="0" err="1"/>
              <a:t>кольорові</a:t>
            </a:r>
            <a:r>
              <a:rPr lang="ru-RU" sz="2400" dirty="0"/>
              <a:t> (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інші</a:t>
            </a:r>
            <a:r>
              <a:rPr lang="ru-RU" sz="2400" dirty="0"/>
              <a:t>). </a:t>
            </a:r>
            <a:r>
              <a:rPr lang="uk-UA" sz="2400" dirty="0" smtClean="0"/>
              <a:t>За кордоном метали поділяють на залізні і не залізні (в англійській мові </a:t>
            </a:r>
            <a:r>
              <a:rPr lang="ru-RU" sz="2400" dirty="0" smtClean="0"/>
              <a:t>«</a:t>
            </a:r>
            <a:r>
              <a:rPr lang="en-US" sz="2400" b="1" i="1" dirty="0"/>
              <a:t>ferrous and nonferrous </a:t>
            </a:r>
            <a:r>
              <a:rPr lang="en-US" sz="2400" b="1" i="1" dirty="0" err="1"/>
              <a:t>metalls</a:t>
            </a:r>
            <a:r>
              <a:rPr lang="en-US" sz="2400" dirty="0"/>
              <a:t>»).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97" y="5373216"/>
            <a:ext cx="9383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73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80928"/>
            <a:ext cx="4517622" cy="26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17335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b="1" dirty="0" smtClean="0"/>
              <a:t>До чорних металів</a:t>
            </a:r>
            <a:r>
              <a:rPr lang="uk-UA" sz="2400" dirty="0" smtClean="0"/>
              <a:t> відносять стали, чавуни і феросплави.</a:t>
            </a:r>
          </a:p>
          <a:p>
            <a:pPr indent="457200" algn="just"/>
            <a:endParaRPr lang="uk-UA" sz="2400" dirty="0" smtClean="0"/>
          </a:p>
          <a:p>
            <a:pPr indent="457200" algn="just"/>
            <a:r>
              <a:rPr lang="uk-UA" sz="2400" b="1" i="1" dirty="0" smtClean="0"/>
              <a:t>Стали</a:t>
            </a:r>
            <a:r>
              <a:rPr lang="uk-UA" sz="2400" dirty="0" smtClean="0"/>
              <a:t> - це сплави на основі заліза, в яких міститься до 2,14% вуглецю. Сталь є основним конструкційним матеріалом в світі. В сучасній металургії стали виплавляють головним чином з чавуну і сталевого брухту</a:t>
            </a:r>
            <a:r>
              <a:rPr lang="ru-RU" sz="2400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2906"/>
            <a:ext cx="4457700" cy="166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54" y="2780928"/>
            <a:ext cx="483893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340" y="5142858"/>
            <a:ext cx="2175660" cy="18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54" y="5142859"/>
            <a:ext cx="3072714" cy="191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816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b="1" i="1" dirty="0" smtClean="0"/>
              <a:t>Чавуни</a:t>
            </a:r>
            <a:r>
              <a:rPr lang="uk-UA" sz="2400" dirty="0" smtClean="0"/>
              <a:t> - це сплави заліза з вуглецем, в яких міститься від 2,14 до 6,67% С. На відміну від сталей, чавуни мають низьку пластичність. Завдяки хорошим ливарним властивостям, достатньої міцності і відносній дешевизні, чавуни знайшли широке застосування в машинобудуванні.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0056"/>
            <a:ext cx="323393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" y="2496964"/>
            <a:ext cx="3846320" cy="24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79" y="2496963"/>
            <a:ext cx="2862615" cy="24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36" y="4906715"/>
            <a:ext cx="2895600" cy="194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28" y="2496964"/>
            <a:ext cx="2819400" cy="25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91" y="4917131"/>
            <a:ext cx="2573933" cy="19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06714"/>
            <a:ext cx="1972966" cy="19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1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До </a:t>
            </a:r>
            <a:r>
              <a:rPr lang="uk-UA" sz="2400" b="1" i="1" dirty="0" smtClean="0"/>
              <a:t>феросплавів</a:t>
            </a:r>
            <a:r>
              <a:rPr lang="uk-UA" sz="2400" dirty="0" smtClean="0"/>
              <a:t> відносять сплави заліза з кремнієм, марганцем, хромом, титаном і іншими елементами. Застосовують феросплави, в основному для розкислення і легування стали, а також в металотермії, для захисних покриттів, збагачення корисних копалин, виробництва хімічних </a:t>
            </a:r>
            <a:r>
              <a:rPr lang="uk-UA" sz="2400" dirty="0" err="1" smtClean="0"/>
              <a:t>сполук</a:t>
            </a:r>
            <a:r>
              <a:rPr lang="uk-UA" sz="2400" dirty="0" smtClean="0"/>
              <a:t> і ін.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" y="2780928"/>
            <a:ext cx="902500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09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6409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600" b="1" i="1" dirty="0" smtClean="0"/>
              <a:t>Кольорові метали </a:t>
            </a:r>
            <a:r>
              <a:rPr lang="uk-UA" sz="2600" dirty="0" smtClean="0"/>
              <a:t>умовно поділяють на чотири групи: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600" b="1" dirty="0" smtClean="0"/>
              <a:t>важкі</a:t>
            </a:r>
            <a:r>
              <a:rPr lang="uk-UA" sz="2600" dirty="0" smtClean="0"/>
              <a:t> </a:t>
            </a:r>
            <a:r>
              <a:rPr lang="uk-UA" sz="2600" dirty="0"/>
              <a:t>(висока щільність, низька хімічна активність),</a:t>
            </a:r>
            <a:r>
              <a:rPr lang="ru-RU" sz="2600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600" b="1" dirty="0"/>
              <a:t>легкі</a:t>
            </a:r>
            <a:r>
              <a:rPr lang="uk-UA" sz="2600" dirty="0"/>
              <a:t> (низька щільність, висока хімічна активність),</a:t>
            </a:r>
            <a:r>
              <a:rPr lang="ru-RU" sz="2600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600" b="1" dirty="0" smtClean="0"/>
              <a:t>рідкісні</a:t>
            </a:r>
            <a:r>
              <a:rPr lang="uk-UA" sz="2600" dirty="0" smtClean="0"/>
              <a:t> </a:t>
            </a:r>
            <a:r>
              <a:rPr lang="uk-UA" sz="2600" dirty="0"/>
              <a:t>(обмежена поширеність в природі</a:t>
            </a:r>
            <a:r>
              <a:rPr lang="uk-UA" sz="2600" dirty="0" smtClean="0"/>
              <a:t>),</a:t>
            </a:r>
            <a:endParaRPr lang="ru-RU" sz="26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600" b="1" dirty="0" smtClean="0"/>
              <a:t>благородні</a:t>
            </a:r>
            <a:r>
              <a:rPr lang="uk-UA" sz="2600" dirty="0" smtClean="0"/>
              <a:t> </a:t>
            </a:r>
            <a:r>
              <a:rPr lang="uk-UA" sz="2600" dirty="0"/>
              <a:t>(хімічна інертність</a:t>
            </a:r>
            <a:r>
              <a:rPr lang="uk-UA" sz="2600" dirty="0" smtClean="0"/>
              <a:t>).</a:t>
            </a:r>
            <a:endParaRPr lang="ru-RU" sz="2600" dirty="0" smtClean="0"/>
          </a:p>
          <a:p>
            <a:pPr indent="457200" algn="just"/>
            <a:endParaRPr lang="ru-RU" sz="12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394179"/>
            <a:ext cx="8280920" cy="418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700" y="4703852"/>
            <a:ext cx="2784986" cy="231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15" y="2407898"/>
            <a:ext cx="2335001" cy="153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54" y="2276872"/>
            <a:ext cx="2219103" cy="18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13685"/>
            <a:ext cx="1872209" cy="10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9118" y="3915284"/>
            <a:ext cx="1990582" cy="107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72" y="2453058"/>
            <a:ext cx="2209428" cy="119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53964" y="3360876"/>
            <a:ext cx="1777380" cy="155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2216"/>
            <a:ext cx="1848246" cy="145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" y="3913684"/>
            <a:ext cx="2030016" cy="10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70131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b="1" dirty="0"/>
              <a:t>Важкі кольорові</a:t>
            </a:r>
            <a:r>
              <a:rPr lang="uk-UA" sz="2400" dirty="0"/>
              <a:t> метали за масштабами їх виробництва і споживання поділяють на </a:t>
            </a:r>
            <a:r>
              <a:rPr lang="uk-UA" sz="2400" u="sng" dirty="0"/>
              <a:t>основні</a:t>
            </a:r>
            <a:r>
              <a:rPr lang="uk-UA" sz="2400" dirty="0"/>
              <a:t> і </a:t>
            </a:r>
            <a:r>
              <a:rPr lang="uk-UA" sz="2400" u="sng" dirty="0"/>
              <a:t>малі</a:t>
            </a:r>
            <a:r>
              <a:rPr lang="uk-UA" sz="2400" dirty="0"/>
              <a:t> (</a:t>
            </a:r>
            <a:r>
              <a:rPr lang="uk-UA" sz="2400" i="1" dirty="0"/>
              <a:t>всього 11 шт.</a:t>
            </a:r>
            <a:r>
              <a:rPr lang="uk-UA" sz="2400" dirty="0"/>
              <a:t>). </a:t>
            </a:r>
            <a:endParaRPr lang="uk-UA" sz="2400" dirty="0" smtClean="0"/>
          </a:p>
          <a:p>
            <a:pPr indent="457200" algn="just"/>
            <a:r>
              <a:rPr lang="uk-UA" sz="2400" u="sng" dirty="0" smtClean="0"/>
              <a:t>До </a:t>
            </a:r>
            <a:r>
              <a:rPr lang="uk-UA" sz="2400" u="sng" dirty="0"/>
              <a:t>основних відносять</a:t>
            </a:r>
            <a:r>
              <a:rPr lang="uk-UA" sz="2400" dirty="0"/>
              <a:t>: мідь </a:t>
            </a:r>
            <a:r>
              <a:rPr lang="uk-UA" sz="2400" i="1" dirty="0" smtClean="0"/>
              <a:t>С</a:t>
            </a:r>
            <a:r>
              <a:rPr lang="en-US" sz="2400" i="1" dirty="0" smtClean="0"/>
              <a:t>u</a:t>
            </a:r>
            <a:r>
              <a:rPr lang="ru-RU" sz="2400" dirty="0" smtClean="0"/>
              <a:t>, </a:t>
            </a:r>
            <a:r>
              <a:rPr lang="uk-UA" sz="2400" dirty="0"/>
              <a:t>свинець</a:t>
            </a:r>
            <a:r>
              <a:rPr lang="ru-RU" sz="2400" dirty="0"/>
              <a:t> </a:t>
            </a:r>
            <a:r>
              <a:rPr lang="ru-RU" sz="2400" i="1" dirty="0"/>
              <a:t>Р</a:t>
            </a:r>
            <a:r>
              <a:rPr lang="en-US" sz="2400" i="1" dirty="0"/>
              <a:t>b</a:t>
            </a:r>
            <a:r>
              <a:rPr lang="en-US" sz="2400" dirty="0"/>
              <a:t>, </a:t>
            </a:r>
            <a:r>
              <a:rPr lang="ru-RU" sz="2400" dirty="0"/>
              <a:t>цинк </a:t>
            </a:r>
            <a:r>
              <a:rPr lang="en-US" sz="2400" i="1" dirty="0"/>
              <a:t>Zn</a:t>
            </a:r>
            <a:r>
              <a:rPr lang="en-US" sz="2400" dirty="0"/>
              <a:t>, </a:t>
            </a:r>
            <a:r>
              <a:rPr lang="uk-UA" sz="2400" dirty="0"/>
              <a:t>нікель</a:t>
            </a:r>
            <a:r>
              <a:rPr lang="ru-RU" sz="2400" dirty="0"/>
              <a:t> </a:t>
            </a:r>
            <a:r>
              <a:rPr lang="en-US" sz="2400" i="1" dirty="0"/>
              <a:t>Ni</a:t>
            </a:r>
            <a:r>
              <a:rPr lang="en-US" sz="2400" dirty="0"/>
              <a:t> </a:t>
            </a:r>
            <a:r>
              <a:rPr lang="ru-RU" sz="2400" dirty="0"/>
              <a:t>і олово </a:t>
            </a:r>
            <a:r>
              <a:rPr lang="en-US" sz="2400" i="1" dirty="0"/>
              <a:t>Sn</a:t>
            </a:r>
            <a:r>
              <a:rPr lang="en-US" sz="2400" dirty="0"/>
              <a:t>, </a:t>
            </a:r>
            <a:r>
              <a:rPr lang="uk-UA" sz="2400" dirty="0"/>
              <a:t>які є біржовими </a:t>
            </a:r>
            <a:r>
              <a:rPr lang="uk-UA" sz="2400" dirty="0" smtClean="0"/>
              <a:t>металами.</a:t>
            </a:r>
            <a:endParaRPr lang="en-US" sz="2400" dirty="0" smtClean="0"/>
          </a:p>
          <a:p>
            <a:pPr indent="457200" algn="just"/>
            <a:r>
              <a:rPr lang="uk-UA" sz="2400" u="sng" dirty="0" smtClean="0"/>
              <a:t> До </a:t>
            </a:r>
            <a:r>
              <a:rPr lang="uk-UA" sz="2400" u="sng" dirty="0"/>
              <a:t>малих</a:t>
            </a:r>
            <a:r>
              <a:rPr lang="uk-UA" sz="2400" dirty="0"/>
              <a:t> </a:t>
            </a:r>
            <a:r>
              <a:rPr lang="uk-UA" sz="2400" dirty="0" smtClean="0"/>
              <a:t>– кадмій</a:t>
            </a:r>
            <a:r>
              <a:rPr lang="ru-RU" sz="2400" dirty="0" smtClean="0"/>
              <a:t> </a:t>
            </a:r>
            <a:r>
              <a:rPr lang="en-US" sz="2400" i="1" dirty="0"/>
              <a:t>Cd</a:t>
            </a:r>
            <a:r>
              <a:rPr lang="en-US" sz="2400" dirty="0"/>
              <a:t>, </a:t>
            </a:r>
            <a:r>
              <a:rPr lang="ru-RU" sz="2400" dirty="0"/>
              <a:t>кобальт </a:t>
            </a:r>
            <a:r>
              <a:rPr lang="ru-RU" sz="2400" i="1" dirty="0"/>
              <a:t>Со</a:t>
            </a:r>
            <a:r>
              <a:rPr lang="ru-RU" sz="2400" dirty="0"/>
              <a:t>, </a:t>
            </a:r>
            <a:r>
              <a:rPr lang="uk-UA" sz="2400" dirty="0"/>
              <a:t>вісмут</a:t>
            </a:r>
            <a:r>
              <a:rPr lang="ru-RU" sz="2400" dirty="0"/>
              <a:t> </a:t>
            </a:r>
            <a:r>
              <a:rPr lang="en-US" sz="2400" i="1" dirty="0"/>
              <a:t>B</a:t>
            </a:r>
            <a:r>
              <a:rPr lang="ru-RU" sz="2400" i="1" dirty="0"/>
              <a:t>і</a:t>
            </a:r>
            <a:r>
              <a:rPr lang="ru-RU" sz="2400" dirty="0"/>
              <a:t>, </a:t>
            </a:r>
            <a:r>
              <a:rPr lang="uk-UA" sz="2400" dirty="0"/>
              <a:t>сурму</a:t>
            </a:r>
            <a:r>
              <a:rPr lang="ru-RU" sz="2400" dirty="0"/>
              <a:t> </a:t>
            </a:r>
            <a:r>
              <a:rPr lang="en-US" sz="2400" i="1" dirty="0"/>
              <a:t>Sb</a:t>
            </a:r>
            <a:r>
              <a:rPr lang="en-US" sz="2400" dirty="0"/>
              <a:t>, </a:t>
            </a:r>
            <a:r>
              <a:rPr lang="uk-UA" sz="2400" dirty="0" smtClean="0"/>
              <a:t>    миш'як</a:t>
            </a:r>
            <a:r>
              <a:rPr lang="ru-RU" sz="2400" dirty="0" smtClean="0"/>
              <a:t> </a:t>
            </a:r>
            <a:r>
              <a:rPr lang="en-US" sz="2400" i="1" dirty="0"/>
              <a:t>As</a:t>
            </a:r>
            <a:r>
              <a:rPr lang="en-US" sz="2400" dirty="0"/>
              <a:t>, </a:t>
            </a:r>
            <a:r>
              <a:rPr lang="ru-RU" sz="2400" dirty="0"/>
              <a:t>ртуть </a:t>
            </a:r>
            <a:r>
              <a:rPr lang="en-US" sz="2400" i="1" dirty="0"/>
              <a:t>Hg</a:t>
            </a:r>
            <a:r>
              <a:rPr lang="en-US" sz="2400" dirty="0"/>
              <a:t>.</a:t>
            </a:r>
            <a:endParaRPr lang="ru-RU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00" y="2383764"/>
            <a:ext cx="1777380" cy="9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21" y="3800164"/>
            <a:ext cx="1862443" cy="111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86" y="5300524"/>
            <a:ext cx="2927214" cy="153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" y="5300524"/>
            <a:ext cx="2005998" cy="153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18" y="5317174"/>
            <a:ext cx="2672882" cy="15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6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68" y="1844824"/>
            <a:ext cx="2403351" cy="2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13" y="5157065"/>
            <a:ext cx="2002135" cy="151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696" y="68876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400" dirty="0"/>
              <a:t>До групи </a:t>
            </a:r>
            <a:r>
              <a:rPr lang="uk-UA" sz="2400" b="1" dirty="0"/>
              <a:t>легких кольорових</a:t>
            </a:r>
            <a:r>
              <a:rPr lang="uk-UA" sz="2400" dirty="0"/>
              <a:t> входять </a:t>
            </a:r>
            <a:r>
              <a:rPr lang="uk-UA" sz="2400" i="1" dirty="0"/>
              <a:t>7 </a:t>
            </a:r>
            <a:r>
              <a:rPr lang="uk-UA" sz="2400" i="1" dirty="0" smtClean="0"/>
              <a:t>металів</a:t>
            </a:r>
            <a:r>
              <a:rPr lang="uk-UA" sz="2400" dirty="0" smtClean="0"/>
              <a:t>.</a:t>
            </a:r>
          </a:p>
          <a:p>
            <a:pPr indent="457200" algn="just"/>
            <a:r>
              <a:rPr lang="uk-UA" sz="2400" u="sng" dirty="0" smtClean="0"/>
              <a:t>Основні</a:t>
            </a:r>
            <a:r>
              <a:rPr lang="uk-UA" sz="2400" dirty="0" smtClean="0"/>
              <a:t> – алюміній </a:t>
            </a:r>
            <a:r>
              <a:rPr lang="uk-UA" sz="2400" i="1" dirty="0" err="1"/>
              <a:t>Аl</a:t>
            </a:r>
            <a:r>
              <a:rPr lang="uk-UA" sz="2400" dirty="0"/>
              <a:t>, магній </a:t>
            </a:r>
            <a:r>
              <a:rPr lang="uk-UA" sz="2400" i="1" dirty="0" err="1" smtClean="0"/>
              <a:t>Mg</a:t>
            </a:r>
            <a:r>
              <a:rPr lang="uk-UA" sz="2400" dirty="0" smtClean="0"/>
              <a:t>.</a:t>
            </a:r>
          </a:p>
          <a:p>
            <a:pPr indent="457200" algn="just"/>
            <a:r>
              <a:rPr lang="uk-UA" sz="2400" u="sng" dirty="0" smtClean="0"/>
              <a:t>Малі</a:t>
            </a:r>
            <a:r>
              <a:rPr lang="uk-UA" sz="2400" dirty="0" smtClean="0"/>
              <a:t> – лужні: </a:t>
            </a:r>
            <a:r>
              <a:rPr lang="uk-UA" sz="2400" dirty="0"/>
              <a:t>натрій </a:t>
            </a:r>
            <a:r>
              <a:rPr lang="uk-UA" sz="2400" i="1" dirty="0" err="1"/>
              <a:t>Na</a:t>
            </a:r>
            <a:r>
              <a:rPr lang="uk-UA" sz="2400" dirty="0"/>
              <a:t>, калій </a:t>
            </a:r>
            <a:r>
              <a:rPr lang="uk-UA" sz="2400" i="1" dirty="0"/>
              <a:t>К</a:t>
            </a:r>
            <a:r>
              <a:rPr lang="uk-UA" sz="2400" dirty="0"/>
              <a:t> і лужноземельні: кальцій </a:t>
            </a:r>
            <a:r>
              <a:rPr lang="uk-UA" sz="2400" i="1" dirty="0" err="1"/>
              <a:t>Са</a:t>
            </a:r>
            <a:r>
              <a:rPr lang="uk-UA" sz="2400" dirty="0"/>
              <a:t>, стронцій </a:t>
            </a:r>
            <a:r>
              <a:rPr lang="uk-UA" sz="2400" i="1" dirty="0" err="1"/>
              <a:t>Sr</a:t>
            </a:r>
            <a:r>
              <a:rPr lang="uk-UA" sz="2400" dirty="0"/>
              <a:t>, барій </a:t>
            </a:r>
            <a:r>
              <a:rPr lang="uk-UA" sz="2400" i="1" dirty="0"/>
              <a:t>Ва</a:t>
            </a:r>
            <a:r>
              <a:rPr lang="uk-UA" sz="2400" dirty="0"/>
              <a:t>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2619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4096"/>
            <a:ext cx="4122119" cy="21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758300"/>
            <a:ext cx="2619375" cy="22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93" y="3971575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00" y="3684138"/>
            <a:ext cx="2174848" cy="16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9" y="1873400"/>
            <a:ext cx="1839314" cy="183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508</Words>
  <Application>Microsoft Office PowerPoint</Application>
  <PresentationFormat>Экран (4:3)</PresentationFormat>
  <Paragraphs>119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ОСНОВИ МЕТАЛУРГІЇ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МЕТАЛЛУРГИИ</dc:title>
  <cp:lastModifiedBy>user</cp:lastModifiedBy>
  <cp:revision>28</cp:revision>
  <dcterms:modified xsi:type="dcterms:W3CDTF">2021-10-13T11:56:32Z</dcterms:modified>
</cp:coreProperties>
</file>