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0" r:id="rId4"/>
    <p:sldId id="286" r:id="rId5"/>
    <p:sldId id="260" r:id="rId6"/>
    <p:sldId id="281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9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02B4-66AF-4FB3-A7AC-4E84550702E6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4517-7433-4E02-AB93-A1C180A11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4517-7433-4E02-AB93-A1C180A11D1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4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8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7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1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7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4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8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7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80D424-AE4E-4FC0-83E1-1DC9EC3ABE4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BE146A-168A-45BE-8D0A-A7A12D8C39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Тема 6. Комплекс </a:t>
            </a:r>
            <a:r>
              <a:rPr lang="ru-RU" sz="4800" dirty="0" err="1"/>
              <a:t>маркетингових</a:t>
            </a:r>
            <a:r>
              <a:rPr lang="ru-RU" sz="4800" dirty="0"/>
              <a:t> </a:t>
            </a:r>
            <a:r>
              <a:rPr lang="ru-RU" sz="4800" dirty="0" err="1"/>
              <a:t>комунікацій</a:t>
            </a:r>
            <a:r>
              <a:rPr lang="ru-RU" sz="4800" dirty="0"/>
              <a:t>: суть, </a:t>
            </a:r>
            <a:r>
              <a:rPr lang="ru-RU" sz="4800" dirty="0" err="1"/>
              <a:t>складові</a:t>
            </a:r>
            <a:r>
              <a:rPr lang="ru-RU" sz="4800" dirty="0"/>
              <a:t>, </a:t>
            </a:r>
            <a:r>
              <a:rPr lang="ru-RU" sz="4800" dirty="0" err="1"/>
              <a:t>оцінка</a:t>
            </a:r>
            <a:r>
              <a:rPr lang="ru-RU" sz="4800" dirty="0"/>
              <a:t> </a:t>
            </a:r>
            <a:r>
              <a:rPr lang="ru-RU" sz="4800" dirty="0" err="1"/>
              <a:t>ефективності</a:t>
            </a:r>
            <a:r>
              <a:rPr lang="ru-RU" sz="4800" dirty="0"/>
              <a:t>. 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2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характеристики: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зосереджує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на конкретному </a:t>
            </a:r>
            <a:r>
              <a:rPr lang="ru-RU" dirty="0" err="1" smtClean="0"/>
              <a:t>товарі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використовує</a:t>
            </a:r>
            <a:r>
              <a:rPr lang="ru-RU" dirty="0" smtClean="0"/>
              <a:t> мотив </a:t>
            </a:r>
            <a:r>
              <a:rPr lang="ru-RU" dirty="0" err="1" smtClean="0"/>
              <a:t>вигоди</a:t>
            </a:r>
            <a:r>
              <a:rPr lang="ru-RU" dirty="0" smtClean="0"/>
              <a:t> і </a:t>
            </a:r>
            <a:r>
              <a:rPr lang="ru-RU" dirty="0" err="1" smtClean="0"/>
              <a:t>спонукає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 до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покупки, </a:t>
            </a:r>
            <a:r>
              <a:rPr lang="ru-RU" dirty="0" err="1" smtClean="0"/>
              <a:t>пропонуючи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(</a:t>
            </a:r>
            <a:r>
              <a:rPr lang="ru-RU" dirty="0" err="1" smtClean="0"/>
              <a:t>подарунок</a:t>
            </a:r>
            <a:r>
              <a:rPr lang="ru-RU" dirty="0" smtClean="0"/>
              <a:t>, товар, </a:t>
            </a:r>
            <a:r>
              <a:rPr lang="ru-RU" dirty="0" err="1" smtClean="0"/>
              <a:t>послугу</a:t>
            </a:r>
            <a:r>
              <a:rPr lang="ru-RU" dirty="0" smtClean="0"/>
              <a:t>, </a:t>
            </a:r>
            <a:r>
              <a:rPr lang="ru-RU" dirty="0" err="1" smtClean="0"/>
              <a:t>пільгу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орієнтує</a:t>
            </a:r>
            <a:r>
              <a:rPr lang="ru-RU" dirty="0" smtClean="0"/>
              <a:t> на </a:t>
            </a:r>
            <a:r>
              <a:rPr lang="ru-RU" dirty="0" err="1" smtClean="0"/>
              <a:t>негайне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впроваджується</a:t>
            </a:r>
            <a:r>
              <a:rPr lang="ru-RU" dirty="0" smtClean="0"/>
              <a:t> в </a:t>
            </a:r>
            <a:r>
              <a:rPr lang="ru-RU" dirty="0" err="1" smtClean="0"/>
              <a:t>стислі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без </a:t>
            </a:r>
            <a:r>
              <a:rPr lang="ru-RU" dirty="0" err="1" smtClean="0"/>
              <a:t>особливих</a:t>
            </a:r>
            <a:r>
              <a:rPr lang="ru-RU" dirty="0" smtClean="0"/>
              <a:t> </a:t>
            </a:r>
            <a:r>
              <a:rPr lang="ru-RU" dirty="0" err="1" smtClean="0"/>
              <a:t>труднощів</a:t>
            </a:r>
            <a:r>
              <a:rPr lang="ru-RU" dirty="0" smtClean="0"/>
              <a:t> і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комунікації</a:t>
            </a:r>
            <a:r>
              <a:rPr lang="ru-RU" dirty="0" smtClean="0"/>
              <a:t>,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недоліки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: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короткочасно</a:t>
            </a:r>
            <a:r>
              <a:rPr lang="ru-RU" dirty="0" smtClean="0"/>
              <a:t> і не на </a:t>
            </a:r>
            <a:r>
              <a:rPr lang="ru-RU" dirty="0" err="1" smtClean="0"/>
              <a:t>постійній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, </a:t>
            </a:r>
            <a:r>
              <a:rPr lang="ru-RU" dirty="0" err="1" smtClean="0"/>
              <a:t>потребує</a:t>
            </a:r>
            <a:r>
              <a:rPr lang="ru-RU" dirty="0" smtClean="0"/>
              <a:t> великих </a:t>
            </a:r>
            <a:r>
              <a:rPr lang="ru-RU" dirty="0" err="1" smtClean="0"/>
              <a:t>витрат</a:t>
            </a:r>
            <a:r>
              <a:rPr lang="ru-RU" dirty="0" smtClean="0"/>
              <a:t>, а </a:t>
            </a:r>
            <a:r>
              <a:rPr lang="ru-RU" dirty="0" err="1" smtClean="0"/>
              <a:t>інколи</a:t>
            </a:r>
            <a:r>
              <a:rPr lang="ru-RU" dirty="0" smtClean="0"/>
              <a:t> (при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) є </a:t>
            </a:r>
            <a:r>
              <a:rPr lang="ru-RU" dirty="0" err="1" smtClean="0"/>
              <a:t>найдорожчим</a:t>
            </a:r>
            <a:r>
              <a:rPr lang="ru-RU" dirty="0" smtClean="0"/>
              <a:t> видом </a:t>
            </a:r>
            <a:r>
              <a:rPr lang="ru-RU" dirty="0" err="1" smtClean="0"/>
              <a:t>комунікації</a:t>
            </a:r>
            <a:r>
              <a:rPr lang="ru-RU" dirty="0" smtClean="0"/>
              <a:t>;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 smtClean="0"/>
              <a:t>прихильності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у свою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утруднює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брендів</a:t>
            </a:r>
            <a:r>
              <a:rPr lang="ru-RU" dirty="0" smtClean="0"/>
              <a:t>; переносить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з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функціональності</a:t>
            </a:r>
            <a:r>
              <a:rPr lang="ru-RU" dirty="0" smtClean="0"/>
              <a:t>, </a:t>
            </a:r>
            <a:r>
              <a:rPr lang="ru-RU" dirty="0" err="1" smtClean="0"/>
              <a:t>надійності</a:t>
            </a:r>
            <a:r>
              <a:rPr lang="ru-RU" dirty="0" smtClean="0"/>
              <a:t> на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та </a:t>
            </a:r>
            <a:r>
              <a:rPr lang="ru-RU" dirty="0" err="1" smtClean="0"/>
              <a:t>вигоди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97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Персональний</a:t>
            </a:r>
            <a:r>
              <a:rPr lang="ru-RU" dirty="0"/>
              <a:t> продаж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Персональний</a:t>
            </a:r>
            <a:r>
              <a:rPr lang="ru-RU" dirty="0" smtClean="0"/>
              <a:t> продаж як </a:t>
            </a:r>
            <a:r>
              <a:rPr lang="ru-RU" dirty="0" err="1" smtClean="0"/>
              <a:t>комунікативний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контакт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покупцем</a:t>
            </a:r>
            <a:r>
              <a:rPr lang="ru-RU" dirty="0" smtClean="0"/>
              <a:t>,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―</a:t>
            </a:r>
            <a:r>
              <a:rPr lang="ru-RU" dirty="0" err="1" smtClean="0"/>
              <a:t>покупець</a:t>
            </a:r>
            <a:r>
              <a:rPr lang="ru-RU" dirty="0" smtClean="0"/>
              <a:t> — </a:t>
            </a:r>
            <a:r>
              <a:rPr lang="ru-RU" dirty="0" err="1" smtClean="0"/>
              <a:t>продавець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на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ринках;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виявляє</a:t>
            </a:r>
            <a:r>
              <a:rPr lang="ru-RU" dirty="0" smtClean="0"/>
              <a:t> </a:t>
            </a:r>
            <a:r>
              <a:rPr lang="ru-RU" dirty="0" err="1" smtClean="0"/>
              <a:t>зворотну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</a:t>
            </a:r>
            <a:r>
              <a:rPr lang="ru-RU" dirty="0" err="1" smtClean="0"/>
              <a:t>потенціальних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практично не </a:t>
            </a:r>
            <a:r>
              <a:rPr lang="ru-RU" dirty="0" err="1" smtClean="0"/>
              <a:t>працює</a:t>
            </a:r>
            <a:r>
              <a:rPr lang="ru-RU" dirty="0" smtClean="0"/>
              <a:t> з </a:t>
            </a:r>
            <a:r>
              <a:rPr lang="ru-RU" dirty="0" err="1" smtClean="0"/>
              <a:t>некорисною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вибірковістю</a:t>
            </a:r>
            <a:r>
              <a:rPr lang="ru-RU" dirty="0" smtClean="0"/>
              <a:t> й </a:t>
            </a:r>
            <a:r>
              <a:rPr lang="ru-RU" dirty="0" err="1" smtClean="0"/>
              <a:t>адаптивністю</a:t>
            </a:r>
            <a:r>
              <a:rPr lang="ru-RU" dirty="0" smtClean="0"/>
              <a:t> до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характеристик </a:t>
            </a:r>
            <a:r>
              <a:rPr lang="ru-RU" dirty="0" err="1" smtClean="0"/>
              <a:t>покупців</a:t>
            </a:r>
            <a:r>
              <a:rPr lang="ru-RU" dirty="0" smtClean="0"/>
              <a:t>. </a:t>
            </a:r>
            <a:r>
              <a:rPr lang="ru-RU" dirty="0" err="1" smtClean="0"/>
              <a:t>Недоліками</a:t>
            </a:r>
            <a:r>
              <a:rPr lang="ru-RU" dirty="0" smtClean="0"/>
              <a:t> персонального продажу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зазнає</a:t>
            </a:r>
            <a:r>
              <a:rPr lang="ru-RU" dirty="0" smtClean="0"/>
              <a:t> </a:t>
            </a:r>
            <a:r>
              <a:rPr lang="ru-RU" dirty="0" err="1" smtClean="0"/>
              <a:t>комунікатор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здійснення</a:t>
            </a:r>
            <a:r>
              <a:rPr lang="ru-RU" dirty="0" smtClean="0"/>
              <a:t> одного контакту;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спеціалізованої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(</a:t>
            </a:r>
            <a:r>
              <a:rPr lang="ru-RU" dirty="0" err="1" smtClean="0"/>
              <a:t>агентів</a:t>
            </a:r>
            <a:r>
              <a:rPr lang="ru-RU" dirty="0" smtClean="0"/>
              <a:t>, </a:t>
            </a:r>
            <a:r>
              <a:rPr lang="ru-RU" dirty="0" err="1" smtClean="0"/>
              <a:t>продавців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і часу;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охопити</a:t>
            </a:r>
            <a:r>
              <a:rPr lang="ru-RU" dirty="0" smtClean="0"/>
              <a:t> великий </a:t>
            </a:r>
            <a:r>
              <a:rPr lang="ru-RU" dirty="0" err="1" smtClean="0"/>
              <a:t>територіальний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; </a:t>
            </a:r>
            <a:r>
              <a:rPr lang="ru-RU" dirty="0" err="1" smtClean="0"/>
              <a:t>епізодичність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потенційного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1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рилейшнз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Паблік</a:t>
            </a:r>
            <a:r>
              <a:rPr lang="ru-RU" dirty="0" smtClean="0"/>
              <a:t> </a:t>
            </a:r>
            <a:r>
              <a:rPr lang="ru-RU" dirty="0" err="1" smtClean="0"/>
              <a:t>рилейшнз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і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достовірною</a:t>
            </a:r>
            <a:r>
              <a:rPr lang="ru-RU" dirty="0" smtClean="0"/>
              <a:t>, </a:t>
            </a:r>
            <a:r>
              <a:rPr lang="ru-RU" dirty="0" err="1" smtClean="0"/>
              <a:t>об'єктивною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; • </a:t>
            </a:r>
            <a:r>
              <a:rPr lang="ru-RU" dirty="0" err="1" smtClean="0"/>
              <a:t>формувати</a:t>
            </a:r>
            <a:r>
              <a:rPr lang="ru-RU" dirty="0" smtClean="0"/>
              <a:t> у </a:t>
            </a:r>
            <a:r>
              <a:rPr lang="ru-RU" dirty="0" err="1" smtClean="0"/>
              <a:t>споживача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правдиве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довірливі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і </a:t>
            </a:r>
            <a:r>
              <a:rPr lang="ru-RU" dirty="0" err="1" smtClean="0"/>
              <a:t>суспільством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охоплювати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коло </a:t>
            </a:r>
            <a:r>
              <a:rPr lang="ru-RU" dirty="0" err="1" smtClean="0"/>
              <a:t>споживачів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надовго</a:t>
            </a:r>
            <a:r>
              <a:rPr lang="ru-RU" dirty="0" smtClean="0"/>
              <a:t>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образ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Негативними</a:t>
            </a:r>
            <a:r>
              <a:rPr lang="ru-RU" dirty="0" smtClean="0"/>
              <a:t> характеристиками </a:t>
            </a:r>
            <a:r>
              <a:rPr lang="ru-RU" dirty="0" err="1" smtClean="0"/>
              <a:t>паблік</a:t>
            </a:r>
            <a:r>
              <a:rPr lang="ru-RU" dirty="0" smtClean="0"/>
              <a:t> </a:t>
            </a:r>
            <a:r>
              <a:rPr lang="ru-RU" dirty="0" err="1" smtClean="0"/>
              <a:t>рилейшнз</a:t>
            </a:r>
            <a:r>
              <a:rPr lang="ru-RU" dirty="0" smtClean="0"/>
              <a:t> є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контролю з боку </a:t>
            </a:r>
            <a:r>
              <a:rPr lang="ru-RU" dirty="0" err="1" smtClean="0"/>
              <a:t>підприємства</a:t>
            </a:r>
            <a:r>
              <a:rPr lang="ru-RU" dirty="0" smtClean="0"/>
              <a:t> за </a:t>
            </a:r>
            <a:r>
              <a:rPr lang="ru-RU" dirty="0" err="1" smtClean="0"/>
              <a:t>інформуванням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гарантій</a:t>
            </a:r>
            <a:r>
              <a:rPr lang="ru-RU" dirty="0" smtClean="0"/>
              <a:t> позитивного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, </a:t>
            </a:r>
            <a:r>
              <a:rPr lang="ru-RU" dirty="0" err="1" smtClean="0"/>
              <a:t>довгостроковість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позитивної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думки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результат. </a:t>
            </a:r>
            <a:r>
              <a:rPr lang="ru-RU" dirty="0" err="1" smtClean="0"/>
              <a:t>Недоліком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й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позитивного образу </a:t>
            </a:r>
            <a:r>
              <a:rPr lang="ru-RU" dirty="0" err="1" smtClean="0"/>
              <a:t>підприємства</a:t>
            </a:r>
            <a:r>
              <a:rPr lang="ru-RU" dirty="0" smtClean="0"/>
              <a:t> будь-яка </a:t>
            </a:r>
            <a:r>
              <a:rPr lang="ru-RU" dirty="0" err="1" smtClean="0"/>
              <a:t>дрібничка</a:t>
            </a:r>
            <a:r>
              <a:rPr lang="ru-RU" dirty="0" smtClean="0"/>
              <a:t>, яка негативно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звести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досягнуті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нанівець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6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Ефективним</a:t>
            </a:r>
            <a:r>
              <a:rPr lang="ru-RU" dirty="0" smtClean="0"/>
              <a:t> каналом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є </a:t>
            </a:r>
            <a:r>
              <a:rPr lang="ru-RU" dirty="0" err="1" smtClean="0"/>
              <a:t>вірусний</a:t>
            </a:r>
            <a:r>
              <a:rPr lang="ru-RU" dirty="0" smtClean="0"/>
              <a:t> маркетинг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і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медіа-вірусу</a:t>
            </a:r>
            <a:r>
              <a:rPr lang="ru-RU" dirty="0" smtClean="0"/>
              <a:t> </a:t>
            </a:r>
            <a:r>
              <a:rPr lang="ru-RU" dirty="0" err="1" smtClean="0"/>
              <a:t>цікавого</a:t>
            </a:r>
            <a:r>
              <a:rPr lang="ru-RU" dirty="0" smtClean="0"/>
              <a:t> та </a:t>
            </a:r>
            <a:r>
              <a:rPr lang="ru-RU" dirty="0" err="1" smtClean="0"/>
              <a:t>привабливого</a:t>
            </a:r>
            <a:r>
              <a:rPr lang="ru-RU" dirty="0" smtClean="0"/>
              <a:t> контенту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переданих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. </a:t>
            </a:r>
            <a:r>
              <a:rPr lang="ru-RU" dirty="0" err="1" smtClean="0"/>
              <a:t>Надзвичайною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вірусні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типу «До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70% на будь-яку вечерю </a:t>
            </a:r>
            <a:r>
              <a:rPr lang="ru-RU" dirty="0" err="1" smtClean="0"/>
              <a:t>залишилося</a:t>
            </a:r>
            <a:r>
              <a:rPr lang="ru-RU" dirty="0" smtClean="0"/>
              <a:t>...»,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на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непов’язаних</a:t>
            </a:r>
            <a:r>
              <a:rPr lang="ru-RU" dirty="0" smtClean="0"/>
              <a:t> сайтах.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95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QR-</a:t>
            </a:r>
            <a:r>
              <a:rPr lang="ru-RU" dirty="0" err="1"/>
              <a:t>кодування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Широкого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en-US" dirty="0" smtClean="0"/>
              <a:t>QR-</a:t>
            </a:r>
            <a:r>
              <a:rPr lang="ru-RU" dirty="0" err="1" smtClean="0"/>
              <a:t>кодування</a:t>
            </a:r>
            <a:r>
              <a:rPr lang="ru-RU" dirty="0" smtClean="0"/>
              <a:t>, </a:t>
            </a:r>
            <a:r>
              <a:rPr lang="ru-RU" dirty="0" err="1" smtClean="0"/>
              <a:t>необмежені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онлайн-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і </a:t>
            </a:r>
            <a:r>
              <a:rPr lang="ru-RU" dirty="0" err="1" smtClean="0"/>
              <a:t>споживачів</a:t>
            </a:r>
            <a:r>
              <a:rPr lang="ru-RU" dirty="0" smtClean="0"/>
              <a:t>. На </a:t>
            </a:r>
            <a:r>
              <a:rPr lang="ru-RU" dirty="0" err="1" smtClean="0"/>
              <a:t>вході</a:t>
            </a:r>
            <a:r>
              <a:rPr lang="ru-RU" dirty="0" smtClean="0"/>
              <a:t> до закладу, </a:t>
            </a:r>
            <a:r>
              <a:rPr lang="ru-RU" dirty="0" err="1" smtClean="0"/>
              <a:t>наприклад</a:t>
            </a:r>
            <a:r>
              <a:rPr lang="ru-RU" dirty="0" smtClean="0"/>
              <a:t> ресторану, </a:t>
            </a:r>
            <a:r>
              <a:rPr lang="ru-RU" dirty="0" err="1" smtClean="0"/>
              <a:t>розміщують</a:t>
            </a:r>
            <a:r>
              <a:rPr lang="ru-RU" dirty="0" smtClean="0"/>
              <a:t> </a:t>
            </a:r>
            <a:r>
              <a:rPr lang="ru-RU" dirty="0" err="1" smtClean="0"/>
              <a:t>рекламний</a:t>
            </a:r>
            <a:r>
              <a:rPr lang="ru-RU" dirty="0" smtClean="0"/>
              <a:t> плакат </a:t>
            </a:r>
            <a:r>
              <a:rPr lang="ru-RU" dirty="0" err="1" smtClean="0"/>
              <a:t>або</a:t>
            </a:r>
            <a:r>
              <a:rPr lang="ru-RU" dirty="0" smtClean="0"/>
              <a:t> меню з </a:t>
            </a:r>
            <a:r>
              <a:rPr lang="ru-RU" dirty="0" err="1" smtClean="0"/>
              <a:t>нанесеним</a:t>
            </a:r>
            <a:r>
              <a:rPr lang="ru-RU" dirty="0" smtClean="0"/>
              <a:t> кодом, </a:t>
            </a:r>
            <a:r>
              <a:rPr lang="ru-RU" dirty="0" err="1" smtClean="0"/>
              <a:t>зчитавши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 меню, </a:t>
            </a:r>
            <a:r>
              <a:rPr lang="ru-RU" dirty="0" err="1" smtClean="0"/>
              <a:t>відвідати</a:t>
            </a:r>
            <a:r>
              <a:rPr lang="ru-RU" dirty="0" smtClean="0"/>
              <a:t> сайт, </a:t>
            </a:r>
            <a:r>
              <a:rPr lang="ru-RU" dirty="0" err="1" smtClean="0"/>
              <a:t>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відгуками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прийняти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 </a:t>
            </a:r>
            <a:r>
              <a:rPr lang="en-US" dirty="0" smtClean="0"/>
              <a:t>QR</a:t>
            </a:r>
            <a:r>
              <a:rPr lang="ru-RU" dirty="0" err="1" smtClean="0"/>
              <a:t>коди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активізувати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2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-</a:t>
            </a:r>
            <a:r>
              <a:rPr lang="ru-RU" dirty="0" err="1" smtClean="0"/>
              <a:t>сервіс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розширюють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-</a:t>
            </a:r>
            <a:r>
              <a:rPr lang="ru-RU" dirty="0" err="1" smtClean="0"/>
              <a:t>сервісу</a:t>
            </a:r>
            <a:r>
              <a:rPr lang="ru-RU" dirty="0" smtClean="0"/>
              <a:t>, </a:t>
            </a:r>
            <a:r>
              <a:rPr lang="ru-RU" dirty="0" err="1" smtClean="0"/>
              <a:t>перетворюючи</a:t>
            </a:r>
            <a:r>
              <a:rPr lang="ru-RU" dirty="0" smtClean="0"/>
              <a:t> на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найефективніших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через </a:t>
            </a:r>
            <a:r>
              <a:rPr lang="en-US" dirty="0" err="1" smtClean="0"/>
              <a:t>WiFi</a:t>
            </a:r>
            <a:r>
              <a:rPr lang="en-US" dirty="0" smtClean="0"/>
              <a:t>-</a:t>
            </a:r>
            <a:r>
              <a:rPr lang="ru-RU" dirty="0" smtClean="0"/>
              <a:t>портал, де є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характеру,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додатки</a:t>
            </a:r>
            <a:r>
              <a:rPr lang="ru-RU" dirty="0" smtClean="0"/>
              <a:t>, а головне </a:t>
            </a:r>
            <a:r>
              <a:rPr lang="ru-RU" dirty="0" err="1" smtClean="0"/>
              <a:t>персональна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 для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бренду закладу;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;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локальних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купонів</a:t>
            </a:r>
            <a:r>
              <a:rPr lang="ru-RU" dirty="0" smtClean="0"/>
              <a:t>, </a:t>
            </a:r>
            <a:r>
              <a:rPr lang="ru-RU" dirty="0" err="1" smtClean="0"/>
              <a:t>конкурсів</a:t>
            </a:r>
            <a:r>
              <a:rPr lang="ru-RU" dirty="0" smtClean="0"/>
              <a:t>, </a:t>
            </a:r>
            <a:r>
              <a:rPr lang="ru-RU" dirty="0" err="1" smtClean="0"/>
              <a:t>опитувань</a:t>
            </a:r>
            <a:r>
              <a:rPr lang="ru-RU" dirty="0" smtClean="0"/>
              <a:t> і </a:t>
            </a:r>
            <a:r>
              <a:rPr lang="ru-RU" dirty="0" err="1" smtClean="0"/>
              <a:t>директмаркетингу</a:t>
            </a:r>
            <a:r>
              <a:rPr lang="ru-RU" dirty="0" smtClean="0"/>
              <a:t>;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розвиненої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статистики й </a:t>
            </a:r>
            <a:r>
              <a:rPr lang="ru-RU" dirty="0" err="1" smtClean="0"/>
              <a:t>аналітики</a:t>
            </a:r>
            <a:r>
              <a:rPr lang="ru-RU" dirty="0" smtClean="0"/>
              <a:t>;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гостей до </a:t>
            </a:r>
            <a:r>
              <a:rPr lang="ru-RU" dirty="0" err="1" smtClean="0"/>
              <a:t>інформації</a:t>
            </a:r>
            <a:r>
              <a:rPr lang="ru-RU" dirty="0" smtClean="0"/>
              <a:t> на </a:t>
            </a:r>
            <a:r>
              <a:rPr lang="ru-RU" dirty="0" err="1" smtClean="0"/>
              <a:t>порталі</a:t>
            </a:r>
            <a:r>
              <a:rPr lang="ru-RU" dirty="0" smtClean="0"/>
              <a:t> та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. </a:t>
            </a:r>
            <a:r>
              <a:rPr lang="ru-RU" dirty="0" err="1" smtClean="0"/>
              <a:t>Ієрархічна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управління</a:t>
            </a:r>
            <a:r>
              <a:rPr lang="ru-RU" dirty="0" smtClean="0"/>
              <a:t> порталом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спілкуванням</a:t>
            </a:r>
            <a:r>
              <a:rPr lang="ru-RU" dirty="0" smtClean="0"/>
              <a:t> з гостями </a:t>
            </a:r>
            <a:r>
              <a:rPr lang="ru-RU" dirty="0" err="1" smtClean="0"/>
              <a:t>відразу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закладах, </a:t>
            </a:r>
            <a:r>
              <a:rPr lang="ru-RU" dirty="0" err="1" smtClean="0"/>
              <a:t>навіть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4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Android- </a:t>
            </a:r>
            <a:r>
              <a:rPr lang="ru-RU" dirty="0"/>
              <a:t>та </a:t>
            </a:r>
            <a:r>
              <a:rPr lang="en-US" dirty="0" err="1"/>
              <a:t>Ios</a:t>
            </a:r>
            <a:r>
              <a:rPr lang="en-US" dirty="0"/>
              <a:t>-</a:t>
            </a:r>
            <a:r>
              <a:rPr lang="ru-RU" dirty="0" err="1"/>
              <a:t>додатки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Мобільні</a:t>
            </a:r>
            <a:r>
              <a:rPr lang="ru-RU" dirty="0" smtClean="0"/>
              <a:t> </a:t>
            </a:r>
            <a:r>
              <a:rPr lang="en-US" dirty="0" smtClean="0"/>
              <a:t>Android- </a:t>
            </a:r>
            <a:r>
              <a:rPr lang="ru-RU" dirty="0" smtClean="0"/>
              <a:t>та </a:t>
            </a:r>
            <a:r>
              <a:rPr lang="en-US" dirty="0" err="1" smtClean="0"/>
              <a:t>Ios</a:t>
            </a:r>
            <a:r>
              <a:rPr lang="en-US" dirty="0" smtClean="0"/>
              <a:t>-</a:t>
            </a:r>
            <a:r>
              <a:rPr lang="ru-RU" dirty="0" err="1" smtClean="0"/>
              <a:t>додатки</a:t>
            </a:r>
            <a:r>
              <a:rPr lang="ru-RU" dirty="0" smtClean="0"/>
              <a:t> є </a:t>
            </a:r>
            <a:r>
              <a:rPr lang="ru-RU" dirty="0" err="1" smtClean="0"/>
              <a:t>актуальним</a:t>
            </a:r>
            <a:r>
              <a:rPr lang="ru-RU" dirty="0" smtClean="0"/>
              <a:t> трендом у </a:t>
            </a:r>
            <a:r>
              <a:rPr lang="ru-RU" dirty="0" err="1" smtClean="0"/>
              <a:t>формуванні</a:t>
            </a:r>
            <a:r>
              <a:rPr lang="ru-RU" dirty="0" smtClean="0"/>
              <a:t> позитивного </a:t>
            </a:r>
            <a:r>
              <a:rPr lang="ru-RU" dirty="0" err="1" smtClean="0"/>
              <a:t>ставлення</a:t>
            </a:r>
            <a:r>
              <a:rPr lang="ru-RU" dirty="0" smtClean="0"/>
              <a:t> до бренду,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збільшувати</a:t>
            </a:r>
            <a:r>
              <a:rPr lang="ru-RU" dirty="0" smtClean="0"/>
              <a:t> </a:t>
            </a:r>
            <a:r>
              <a:rPr lang="ru-RU" dirty="0" err="1" smtClean="0"/>
              <a:t>споживацьку</a:t>
            </a:r>
            <a:r>
              <a:rPr lang="ru-RU" dirty="0" smtClean="0"/>
              <a:t> базу,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підвищувати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2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SMS-маркетинг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SMS-маркетинг є </a:t>
            </a:r>
            <a:r>
              <a:rPr lang="ru-RU" dirty="0" err="1" smtClean="0"/>
              <a:t>ефективним</a:t>
            </a:r>
            <a:r>
              <a:rPr lang="ru-RU" dirty="0" smtClean="0"/>
              <a:t> способом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споживачем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інтерактивності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поширеною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 з </a:t>
            </a:r>
            <a:r>
              <a:rPr lang="ru-RU" dirty="0" err="1" smtClean="0"/>
              <a:t>послугами</a:t>
            </a:r>
            <a:r>
              <a:rPr lang="ru-RU" dirty="0" smtClean="0"/>
              <a:t>, </a:t>
            </a:r>
            <a:r>
              <a:rPr lang="ru-RU" dirty="0" err="1" smtClean="0"/>
              <a:t>новим</a:t>
            </a:r>
            <a:r>
              <a:rPr lang="ru-RU" dirty="0" smtClean="0"/>
              <a:t> меню, </a:t>
            </a:r>
            <a:r>
              <a:rPr lang="ru-RU" dirty="0" err="1" smtClean="0"/>
              <a:t>знижками</a:t>
            </a:r>
            <a:r>
              <a:rPr lang="ru-RU" dirty="0" smtClean="0"/>
              <a:t>, </a:t>
            </a:r>
            <a:r>
              <a:rPr lang="ru-RU" dirty="0" err="1" smtClean="0"/>
              <a:t>акціями</a:t>
            </a:r>
            <a:r>
              <a:rPr lang="ru-RU" dirty="0" smtClean="0"/>
              <a:t> та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пропозиціями</a:t>
            </a:r>
            <a:r>
              <a:rPr lang="ru-RU" dirty="0" smtClean="0"/>
              <a:t>. </a:t>
            </a:r>
            <a:r>
              <a:rPr lang="ru-RU" dirty="0" err="1" smtClean="0"/>
              <a:t>Телефонна</a:t>
            </a:r>
            <a:r>
              <a:rPr lang="ru-RU" dirty="0" smtClean="0"/>
              <a:t> база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заповнених</a:t>
            </a:r>
            <a:r>
              <a:rPr lang="ru-RU" dirty="0" smtClean="0"/>
              <a:t> анкет у </a:t>
            </a:r>
            <a:r>
              <a:rPr lang="ru-RU" dirty="0" err="1" smtClean="0"/>
              <a:t>ресторані</a:t>
            </a:r>
            <a:r>
              <a:rPr lang="ru-RU" dirty="0" smtClean="0"/>
              <a:t>, де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та номер телефону, </a:t>
            </a:r>
            <a:r>
              <a:rPr lang="ru-RU" dirty="0" err="1" smtClean="0"/>
              <a:t>цим</a:t>
            </a:r>
            <a:r>
              <a:rPr lang="ru-RU" dirty="0" smtClean="0"/>
              <a:t> самим </a:t>
            </a:r>
            <a:r>
              <a:rPr lang="ru-RU" dirty="0" err="1" smtClean="0"/>
              <a:t>погоджуючись</a:t>
            </a:r>
            <a:r>
              <a:rPr lang="ru-RU" dirty="0" smtClean="0"/>
              <a:t> на </a:t>
            </a:r>
            <a:r>
              <a:rPr lang="ru-RU" dirty="0" err="1" smtClean="0"/>
              <a:t>розсилку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99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en-US" dirty="0" err="1"/>
              <a:t>SceneTap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нетрадиційних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є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en-US" dirty="0" err="1" smtClean="0"/>
              <a:t>SceneTap</a:t>
            </a:r>
            <a:r>
              <a:rPr lang="en-US" dirty="0" smtClean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-камер на входах в </a:t>
            </a:r>
            <a:r>
              <a:rPr lang="ru-RU" dirty="0" err="1" smtClean="0"/>
              <a:t>бари</a:t>
            </a:r>
            <a:r>
              <a:rPr lang="ru-RU" dirty="0" smtClean="0"/>
              <a:t> для </a:t>
            </a:r>
            <a:r>
              <a:rPr lang="ru-RU" dirty="0" err="1" smtClean="0"/>
              <a:t>сканування</a:t>
            </a:r>
            <a:r>
              <a:rPr lang="ru-RU" dirty="0" smtClean="0"/>
              <a:t> особи </a:t>
            </a:r>
            <a:r>
              <a:rPr lang="ru-RU" dirty="0" err="1" smtClean="0"/>
              <a:t>відвідувачів</a:t>
            </a:r>
            <a:r>
              <a:rPr lang="ru-RU" dirty="0" smtClean="0"/>
              <a:t>,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зібраної</a:t>
            </a:r>
            <a:r>
              <a:rPr lang="ru-RU" dirty="0" smtClean="0"/>
              <a:t> статистики та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потенційним</a:t>
            </a:r>
            <a:r>
              <a:rPr lang="ru-RU" dirty="0" smtClean="0"/>
              <a:t> </a:t>
            </a:r>
            <a:r>
              <a:rPr lang="ru-RU" dirty="0" err="1" smtClean="0"/>
              <a:t>відвідувачам</a:t>
            </a:r>
            <a:r>
              <a:rPr lang="ru-RU" dirty="0" smtClean="0"/>
              <a:t> і </a:t>
            </a:r>
            <a:r>
              <a:rPr lang="ru-RU" dirty="0" err="1" smtClean="0"/>
              <a:t>власникам</a:t>
            </a:r>
            <a:r>
              <a:rPr lang="ru-RU" dirty="0" smtClean="0"/>
              <a:t>. 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, </a:t>
            </a:r>
            <a:r>
              <a:rPr lang="en-US" dirty="0" err="1" smtClean="0"/>
              <a:t>SceneTap</a:t>
            </a:r>
            <a:r>
              <a:rPr lang="en-US" dirty="0" smtClean="0"/>
              <a:t> </a:t>
            </a:r>
            <a:r>
              <a:rPr lang="ru-RU" dirty="0" err="1" smtClean="0"/>
              <a:t>деталізує</a:t>
            </a:r>
            <a:r>
              <a:rPr lang="ru-RU" dirty="0" smtClean="0"/>
              <a:t> статистику ресторанного </a:t>
            </a:r>
            <a:r>
              <a:rPr lang="ru-RU" dirty="0" err="1" smtClean="0"/>
              <a:t>бізнесу</a:t>
            </a:r>
            <a:r>
              <a:rPr lang="ru-RU" dirty="0" smtClean="0"/>
              <a:t> по </a:t>
            </a:r>
            <a:r>
              <a:rPr lang="ru-RU" dirty="0" err="1" smtClean="0"/>
              <a:t>відвідувачах</a:t>
            </a:r>
            <a:r>
              <a:rPr lang="ru-RU" dirty="0" smtClean="0"/>
              <a:t> за </a:t>
            </a:r>
            <a:r>
              <a:rPr lang="ru-RU" dirty="0" err="1" smtClean="0"/>
              <a:t>статтю</a:t>
            </a:r>
            <a:r>
              <a:rPr lang="ru-RU" dirty="0" smtClean="0"/>
              <a:t>, </a:t>
            </a:r>
            <a:r>
              <a:rPr lang="ru-RU" dirty="0" err="1" smtClean="0"/>
              <a:t>віком</a:t>
            </a:r>
            <a:r>
              <a:rPr lang="ru-RU" dirty="0" smtClean="0"/>
              <a:t>, часом приходу/</a:t>
            </a:r>
            <a:r>
              <a:rPr lang="ru-RU" dirty="0" err="1" smtClean="0"/>
              <a:t>виходу</a:t>
            </a:r>
            <a:r>
              <a:rPr lang="ru-RU" dirty="0" smtClean="0"/>
              <a:t>, </a:t>
            </a:r>
            <a:r>
              <a:rPr lang="ru-RU" dirty="0" err="1" smtClean="0"/>
              <a:t>кількістю</a:t>
            </a:r>
            <a:r>
              <a:rPr lang="ru-RU" dirty="0" smtClean="0"/>
              <a:t> та </a:t>
            </a:r>
            <a:r>
              <a:rPr lang="ru-RU" dirty="0" err="1" smtClean="0"/>
              <a:t>асортиментом</a:t>
            </a:r>
            <a:r>
              <a:rPr lang="ru-RU" dirty="0" smtClean="0"/>
              <a:t> </a:t>
            </a:r>
            <a:r>
              <a:rPr lang="ru-RU" dirty="0" err="1" smtClean="0"/>
              <a:t>замовленої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вибудовувати</a:t>
            </a:r>
            <a:r>
              <a:rPr lang="ru-RU" dirty="0" smtClean="0"/>
              <a:t> промо-</a:t>
            </a:r>
            <a:r>
              <a:rPr lang="ru-RU" dirty="0" err="1" smtClean="0"/>
              <a:t>акції</a:t>
            </a:r>
            <a:r>
              <a:rPr lang="ru-RU" dirty="0" smtClean="0"/>
              <a:t>, </a:t>
            </a:r>
            <a:r>
              <a:rPr lang="ru-RU" dirty="0" err="1" smtClean="0"/>
              <a:t>запускати</a:t>
            </a:r>
            <a:r>
              <a:rPr lang="ru-RU" dirty="0" smtClean="0"/>
              <a:t> рекламу і </a:t>
            </a:r>
            <a:r>
              <a:rPr lang="ru-RU" dirty="0" err="1" smtClean="0"/>
              <a:t>генерувати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98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Нейромаркетинг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Нейромаркетинг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нова </a:t>
            </a:r>
            <a:r>
              <a:rPr lang="ru-RU" dirty="0" err="1" smtClean="0"/>
              <a:t>концепція</a:t>
            </a:r>
            <a:r>
              <a:rPr lang="ru-RU" dirty="0" smtClean="0"/>
              <a:t> маркетингу,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є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споживчої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емоційних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і т.д. </a:t>
            </a:r>
            <a:r>
              <a:rPr lang="ru-RU" dirty="0" err="1" smtClean="0"/>
              <a:t>Ключовим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нейромаркетингу</a:t>
            </a:r>
            <a:r>
              <a:rPr lang="ru-RU" dirty="0" smtClean="0"/>
              <a:t> є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споживчого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у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ринковому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374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(КМК)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Комплекс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(КМК)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продукт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</a:t>
            </a:r>
            <a:r>
              <a:rPr lang="ru-RU" dirty="0" err="1"/>
              <a:t>цільовій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з метою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</a:t>
            </a:r>
            <a:r>
              <a:rPr lang="ru-RU" dirty="0" err="1"/>
              <a:t>підтримки</a:t>
            </a:r>
            <a:r>
              <a:rPr lang="ru-RU" dirty="0"/>
              <a:t> позитивного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 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КМК є реклама,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</a:t>
            </a:r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рілейшнз</a:t>
            </a:r>
            <a:r>
              <a:rPr lang="ru-RU" dirty="0"/>
              <a:t> (PR) та </a:t>
            </a:r>
            <a:r>
              <a:rPr lang="ru-RU" dirty="0" err="1"/>
              <a:t>особистий</a:t>
            </a:r>
            <a:r>
              <a:rPr lang="ru-RU" dirty="0"/>
              <a:t> продаж. </a:t>
            </a:r>
            <a:r>
              <a:rPr lang="ru-RU" dirty="0" err="1"/>
              <a:t>Ефективність</a:t>
            </a:r>
            <a:r>
              <a:rPr lang="ru-RU" dirty="0"/>
              <a:t> КМК </a:t>
            </a:r>
            <a:r>
              <a:rPr lang="ru-RU" dirty="0" err="1"/>
              <a:t>оцінюється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таких як </a:t>
            </a:r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(ROMI),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впізнаваність</a:t>
            </a:r>
            <a:r>
              <a:rPr lang="ru-RU" dirty="0"/>
              <a:t> бренду та </a:t>
            </a:r>
            <a:r>
              <a:rPr lang="ru-RU" dirty="0" err="1"/>
              <a:t>лояльність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46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en-US" dirty="0" err="1"/>
              <a:t>mbient</a:t>
            </a:r>
            <a:r>
              <a:rPr lang="en-US" dirty="0"/>
              <a:t>-media </a:t>
            </a:r>
            <a:r>
              <a:rPr lang="ru-RU" dirty="0"/>
              <a:t>реклама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А</a:t>
            </a:r>
            <a:r>
              <a:rPr lang="en-US" dirty="0" err="1" smtClean="0"/>
              <a:t>mbient</a:t>
            </a:r>
            <a:r>
              <a:rPr lang="en-US" dirty="0" smtClean="0"/>
              <a:t>-media </a:t>
            </a:r>
            <a:r>
              <a:rPr lang="ru-RU" dirty="0" smtClean="0"/>
              <a:t>реклама у </a:t>
            </a:r>
            <a:r>
              <a:rPr lang="ru-RU" dirty="0" err="1" smtClean="0"/>
              <a:t>міському</a:t>
            </a:r>
            <a:r>
              <a:rPr lang="ru-RU" dirty="0" smtClean="0"/>
              <a:t>, </a:t>
            </a:r>
            <a:r>
              <a:rPr lang="ru-RU" dirty="0" err="1" smtClean="0"/>
              <a:t>житловому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офісному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навколишньої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як </a:t>
            </a:r>
            <a:r>
              <a:rPr lang="ru-RU" dirty="0" err="1" smtClean="0"/>
              <a:t>носіїв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en-US" dirty="0" smtClean="0"/>
              <a:t>Ambient-</a:t>
            </a:r>
            <a:r>
              <a:rPr lang="ru-RU" dirty="0" err="1" smtClean="0"/>
              <a:t>реклами</a:t>
            </a:r>
            <a:r>
              <a:rPr lang="ru-RU" dirty="0" smtClean="0"/>
              <a:t> є не </a:t>
            </a:r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а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якісного</a:t>
            </a:r>
            <a:r>
              <a:rPr lang="ru-RU" dirty="0" smtClean="0"/>
              <a:t>, </a:t>
            </a:r>
            <a:r>
              <a:rPr lang="ru-RU" dirty="0" err="1" smtClean="0"/>
              <a:t>емоційного</a:t>
            </a:r>
            <a:r>
              <a:rPr lang="ru-RU" dirty="0" smtClean="0"/>
              <a:t> контакту з </a:t>
            </a:r>
            <a:r>
              <a:rPr lang="ru-RU" dirty="0" err="1" smtClean="0"/>
              <a:t>потенційним</a:t>
            </a:r>
            <a:r>
              <a:rPr lang="ru-RU" dirty="0" smtClean="0"/>
              <a:t> </a:t>
            </a:r>
            <a:r>
              <a:rPr lang="ru-RU" dirty="0" err="1" smtClean="0"/>
              <a:t>споживачем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114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Трендсеттінг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Трендсеттінг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перспективні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у </a:t>
            </a:r>
            <a:r>
              <a:rPr lang="ru-RU" dirty="0" err="1" smtClean="0"/>
              <a:t>задоволенні</a:t>
            </a:r>
            <a:r>
              <a:rPr lang="ru-RU" dirty="0" smtClean="0"/>
              <a:t> потреб і </a:t>
            </a:r>
            <a:r>
              <a:rPr lang="ru-RU" dirty="0" err="1" smtClean="0"/>
              <a:t>запитів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не просто </a:t>
            </a:r>
            <a:r>
              <a:rPr lang="ru-RU" dirty="0" err="1" smtClean="0"/>
              <a:t>наслідування</a:t>
            </a:r>
            <a:r>
              <a:rPr lang="ru-RU" dirty="0" smtClean="0"/>
              <a:t>, а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на ринку, у тому </a:t>
            </a:r>
            <a:r>
              <a:rPr lang="ru-RU" dirty="0" err="1" smtClean="0"/>
              <a:t>числі</a:t>
            </a:r>
            <a:r>
              <a:rPr lang="ru-RU" dirty="0" smtClean="0"/>
              <a:t> у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нетрадиційних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до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брендів</a:t>
            </a:r>
            <a:r>
              <a:rPr lang="ru-RU" dirty="0" smtClean="0"/>
              <a:t>, </a:t>
            </a:r>
            <a:r>
              <a:rPr lang="ru-RU" dirty="0" err="1" smtClean="0"/>
              <a:t>готовності</a:t>
            </a:r>
            <a:r>
              <a:rPr lang="ru-RU" dirty="0" smtClean="0"/>
              <a:t> </a:t>
            </a:r>
            <a:r>
              <a:rPr lang="ru-RU" dirty="0" err="1" smtClean="0"/>
              <a:t>переймати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модних</a:t>
            </a:r>
            <a:r>
              <a:rPr lang="ru-RU" dirty="0" smtClean="0"/>
              <a:t> </a:t>
            </a:r>
            <a:r>
              <a:rPr lang="ru-RU" dirty="0" err="1" smtClean="0"/>
              <a:t>течій</a:t>
            </a:r>
            <a:r>
              <a:rPr lang="ru-RU" dirty="0" smtClean="0"/>
              <a:t> та </a:t>
            </a:r>
            <a:r>
              <a:rPr lang="ru-RU" dirty="0" err="1" smtClean="0"/>
              <a:t>явищ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1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кулхантинг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Суміжним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трендсентінгом</a:t>
            </a:r>
            <a:r>
              <a:rPr lang="ru-RU" dirty="0" smtClean="0"/>
              <a:t> є </a:t>
            </a:r>
            <a:r>
              <a:rPr lang="ru-RU" dirty="0" err="1" smtClean="0"/>
              <a:t>кулхантинг</a:t>
            </a:r>
            <a:r>
              <a:rPr lang="ru-RU" dirty="0" smtClean="0"/>
              <a:t>,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і </a:t>
            </a:r>
            <a:r>
              <a:rPr lang="ru-RU" dirty="0" err="1" smtClean="0"/>
              <a:t>передбачення</a:t>
            </a:r>
            <a:r>
              <a:rPr lang="ru-RU" dirty="0" smtClean="0"/>
              <a:t> </a:t>
            </a:r>
            <a:r>
              <a:rPr lang="ru-RU" dirty="0" err="1" smtClean="0"/>
              <a:t>трендів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кулхантинг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відслідковувати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у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і,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нові</a:t>
            </a:r>
            <a:r>
              <a:rPr lang="ru-RU" dirty="0" smtClean="0"/>
              <a:t>, </a:t>
            </a:r>
            <a:r>
              <a:rPr lang="ru-RU" dirty="0" err="1" smtClean="0"/>
              <a:t>популярні</a:t>
            </a:r>
            <a:r>
              <a:rPr lang="ru-RU" dirty="0" smtClean="0"/>
              <a:t>, </a:t>
            </a:r>
            <a:r>
              <a:rPr lang="ru-RU" dirty="0" err="1" smtClean="0"/>
              <a:t>інноваційні</a:t>
            </a:r>
            <a:r>
              <a:rPr lang="ru-RU" dirty="0" smtClean="0"/>
              <a:t>, </a:t>
            </a:r>
            <a:r>
              <a:rPr lang="ru-RU" dirty="0" err="1" smtClean="0"/>
              <a:t>невідомі</a:t>
            </a:r>
            <a:r>
              <a:rPr lang="ru-RU" dirty="0" smtClean="0"/>
              <a:t>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у </a:t>
            </a:r>
            <a:r>
              <a:rPr lang="ru-RU" dirty="0" err="1" smtClean="0"/>
              <a:t>бізнесі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40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Buzz-</a:t>
            </a:r>
            <a:r>
              <a:rPr lang="ru-RU" dirty="0"/>
              <a:t>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Buzz-</a:t>
            </a:r>
            <a:r>
              <a:rPr lang="ru-RU" dirty="0" smtClean="0"/>
              <a:t>маркетинг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маркетингова</a:t>
            </a:r>
            <a:r>
              <a:rPr lang="ru-RU" dirty="0" smtClean="0"/>
              <a:t> </a:t>
            </a:r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, метою </a:t>
            </a:r>
            <a:r>
              <a:rPr lang="ru-RU" dirty="0" err="1" smtClean="0"/>
              <a:t>якої</a:t>
            </a:r>
            <a:r>
              <a:rPr lang="ru-RU" dirty="0" smtClean="0"/>
              <a:t> є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реакцією</a:t>
            </a:r>
            <a:r>
              <a:rPr lang="ru-RU" dirty="0" smtClean="0"/>
              <a:t> на </a:t>
            </a:r>
            <a:r>
              <a:rPr lang="ru-RU" dirty="0" err="1" smtClean="0"/>
              <a:t>певну</a:t>
            </a:r>
            <a:r>
              <a:rPr lang="ru-RU" dirty="0" smtClean="0"/>
              <a:t> (</a:t>
            </a:r>
            <a:r>
              <a:rPr lang="ru-RU" dirty="0" err="1" smtClean="0"/>
              <a:t>рекламну</a:t>
            </a:r>
            <a:r>
              <a:rPr lang="ru-RU" dirty="0" smtClean="0"/>
              <a:t>) </a:t>
            </a:r>
            <a:r>
              <a:rPr lang="ru-RU" dirty="0" err="1" smtClean="0"/>
              <a:t>подію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«</a:t>
            </a:r>
            <a:r>
              <a:rPr lang="ru-RU" dirty="0" err="1" smtClean="0"/>
              <a:t>зараження</a:t>
            </a:r>
            <a:r>
              <a:rPr lang="ru-RU" dirty="0" smtClean="0"/>
              <a:t>», </a:t>
            </a:r>
            <a:r>
              <a:rPr lang="ru-RU" dirty="0" err="1" smtClean="0"/>
              <a:t>наслідування</a:t>
            </a:r>
            <a:r>
              <a:rPr lang="ru-RU" dirty="0" smtClean="0"/>
              <a:t>, </a:t>
            </a:r>
            <a:r>
              <a:rPr lang="ru-RU" dirty="0" err="1" smtClean="0"/>
              <a:t>моди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05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321026" cy="1450757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напрями</a:t>
            </a:r>
            <a:r>
              <a:rPr lang="ru-RU" sz="3200" dirty="0" smtClean="0"/>
              <a:t> </a:t>
            </a:r>
            <a:r>
              <a:rPr lang="ru-RU" sz="3200" dirty="0" err="1" smtClean="0"/>
              <a:t>оцінки</a:t>
            </a:r>
            <a:r>
              <a:rPr lang="ru-RU" sz="3200" dirty="0" smtClean="0"/>
              <a:t> </a:t>
            </a:r>
            <a:r>
              <a:rPr lang="ru-RU" sz="3200" dirty="0" err="1" smtClean="0"/>
              <a:t>маркетингових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комунікацій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63" t="30922" r="35612" b="18865"/>
          <a:stretch/>
        </p:blipFill>
        <p:spPr>
          <a:xfrm>
            <a:off x="5418306" y="349509"/>
            <a:ext cx="5457218" cy="5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6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41" t="24473" r="44528" b="9511"/>
          <a:stretch/>
        </p:blipFill>
        <p:spPr>
          <a:xfrm rot="5400000">
            <a:off x="3788954" y="-305969"/>
            <a:ext cx="4675052" cy="86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93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і моделей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28" t="25558" r="37887" b="26825"/>
          <a:stretch/>
        </p:blipFill>
        <p:spPr>
          <a:xfrm>
            <a:off x="2976663" y="1575881"/>
            <a:ext cx="5282119" cy="52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8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онлайн-</a:t>
            </a:r>
            <a:r>
              <a:rPr lang="ru-RU" dirty="0" err="1" smtClean="0"/>
              <a:t>просування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90" t="28017" r="36377" b="12070"/>
          <a:stretch/>
        </p:blipFill>
        <p:spPr>
          <a:xfrm>
            <a:off x="2480553" y="1690688"/>
            <a:ext cx="6449437" cy="49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64" y="369651"/>
            <a:ext cx="11527276" cy="61867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Реклама</a:t>
            </a:r>
            <a:r>
              <a:rPr lang="ru-RU" dirty="0"/>
              <a:t>.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платне</a:t>
            </a:r>
            <a:r>
              <a:rPr lang="ru-RU" dirty="0"/>
              <a:t> </a:t>
            </a:r>
            <a:r>
              <a:rPr lang="ru-RU" dirty="0" err="1"/>
              <a:t>донесення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до </a:t>
            </a:r>
            <a:r>
              <a:rPr lang="ru-RU" dirty="0" err="1"/>
              <a:t>аудиторії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ТБ, </a:t>
            </a:r>
            <a:r>
              <a:rPr lang="ru-RU" dirty="0" err="1"/>
              <a:t>радіо</a:t>
            </a:r>
            <a:r>
              <a:rPr lang="ru-RU" dirty="0"/>
              <a:t>, ООН,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en-US" dirty="0"/>
              <a:t>DOOH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en-US" dirty="0"/>
              <a:t>ATL-, TTL-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en-US" dirty="0"/>
              <a:t>BTL-</a:t>
            </a:r>
            <a:r>
              <a:rPr lang="ru-RU" dirty="0" err="1"/>
              <a:t>реклами</a:t>
            </a:r>
            <a:r>
              <a:rPr lang="ru-RU" dirty="0"/>
              <a:t>. </a:t>
            </a:r>
          </a:p>
          <a:p>
            <a:pPr algn="just"/>
            <a:r>
              <a:rPr lang="en-US" b="1" dirty="0"/>
              <a:t>PR</a:t>
            </a:r>
            <a:r>
              <a:rPr lang="en-US" dirty="0"/>
              <a:t>.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 з </a:t>
            </a:r>
            <a:r>
              <a:rPr lang="ru-RU" dirty="0" err="1"/>
              <a:t>цільовою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підвищувати</a:t>
            </a:r>
            <a:r>
              <a:rPr lang="ru-RU" dirty="0"/>
              <a:t> </a:t>
            </a:r>
            <a:r>
              <a:rPr lang="ru-RU" dirty="0" err="1"/>
              <a:t>впізнаваність</a:t>
            </a:r>
            <a:r>
              <a:rPr lang="ru-RU" dirty="0"/>
              <a:t> бренду,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та </a:t>
            </a:r>
            <a:r>
              <a:rPr lang="ru-RU" dirty="0" err="1"/>
              <a:t>перетворювати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в </a:t>
            </a:r>
            <a:r>
              <a:rPr lang="ru-RU" dirty="0" err="1"/>
              <a:t>адвокатів</a:t>
            </a:r>
            <a:r>
              <a:rPr lang="ru-RU" dirty="0"/>
              <a:t> бренду. Для </a:t>
            </a:r>
            <a:r>
              <a:rPr lang="en-US" dirty="0"/>
              <a:t>PR-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  <a:r>
              <a:rPr lang="ru-RU" dirty="0" err="1"/>
              <a:t>долучають</a:t>
            </a:r>
            <a:r>
              <a:rPr lang="ru-RU" dirty="0"/>
              <a:t> ЗМІ,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. </a:t>
            </a:r>
          </a:p>
          <a:p>
            <a:pPr algn="just"/>
            <a:r>
              <a:rPr lang="ru-RU" b="1" dirty="0"/>
              <a:t>Спонсорство</a:t>
            </a:r>
            <a:r>
              <a:rPr lang="ru-RU" dirty="0"/>
              <a:t>. Вид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широко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впізнаваності</a:t>
            </a:r>
            <a:r>
              <a:rPr lang="ru-RU" dirty="0"/>
              <a:t> та запуску сарафанного </a:t>
            </a:r>
            <a:r>
              <a:rPr lang="ru-RU" dirty="0" err="1"/>
              <a:t>радіо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бренд </a:t>
            </a:r>
            <a:r>
              <a:rPr lang="ru-RU" dirty="0" err="1"/>
              <a:t>стає</a:t>
            </a:r>
            <a:r>
              <a:rPr lang="ru-RU" dirty="0"/>
              <a:t> спонсором </a:t>
            </a:r>
            <a:r>
              <a:rPr lang="ru-RU" dirty="0" err="1"/>
              <a:t>конференцій</a:t>
            </a:r>
            <a:r>
              <a:rPr lang="ru-RU" dirty="0"/>
              <a:t>, </a:t>
            </a:r>
            <a:r>
              <a:rPr lang="ru-RU" dirty="0" err="1"/>
              <a:t>конкурсів</a:t>
            </a:r>
            <a:r>
              <a:rPr lang="ru-RU" dirty="0"/>
              <a:t>,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 </a:t>
            </a:r>
          </a:p>
          <a:p>
            <a:pPr algn="just"/>
            <a:r>
              <a:rPr lang="en-US" b="1" dirty="0"/>
              <a:t>Direct marketing</a:t>
            </a:r>
            <a:r>
              <a:rPr lang="en-US" dirty="0"/>
              <a:t>. </a:t>
            </a:r>
            <a:r>
              <a:rPr lang="ru-RU" dirty="0"/>
              <a:t>Направлений на </a:t>
            </a:r>
            <a:r>
              <a:rPr lang="ru-RU" dirty="0" err="1"/>
              <a:t>донесення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до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через </a:t>
            </a:r>
            <a:r>
              <a:rPr lang="en-US" dirty="0"/>
              <a:t>email-</a:t>
            </a:r>
            <a:r>
              <a:rPr lang="ru-RU" dirty="0" err="1"/>
              <a:t>розсилки</a:t>
            </a:r>
            <a:r>
              <a:rPr lang="ru-RU" dirty="0"/>
              <a:t>, </a:t>
            </a:r>
            <a:r>
              <a:rPr lang="en-US" dirty="0"/>
              <a:t>push-</a:t>
            </a:r>
            <a:r>
              <a:rPr lang="ru-RU" dirty="0" err="1"/>
              <a:t>сповіщення</a:t>
            </a:r>
            <a:r>
              <a:rPr lang="ru-RU" dirty="0"/>
              <a:t>, чат-</a:t>
            </a:r>
            <a:r>
              <a:rPr lang="ru-RU" dirty="0" err="1"/>
              <a:t>боти</a:t>
            </a:r>
            <a:r>
              <a:rPr lang="ru-RU" dirty="0"/>
              <a:t> у </a:t>
            </a:r>
            <a:r>
              <a:rPr lang="ru-RU" dirty="0" err="1"/>
              <a:t>месенджерах</a:t>
            </a:r>
            <a:r>
              <a:rPr lang="ru-RU" dirty="0"/>
              <a:t>, </a:t>
            </a:r>
            <a:r>
              <a:rPr lang="en-US" dirty="0"/>
              <a:t>SMS. </a:t>
            </a:r>
          </a:p>
          <a:p>
            <a:pPr algn="just"/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лояльності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тип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у першу </a:t>
            </a:r>
            <a:r>
              <a:rPr lang="ru-RU" dirty="0" err="1"/>
              <a:t>чергу</a:t>
            </a:r>
            <a:r>
              <a:rPr lang="ru-RU" dirty="0"/>
              <a:t> направлений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en-US" dirty="0"/>
              <a:t>LTV </a:t>
            </a:r>
            <a:r>
              <a:rPr lang="ru-RU" dirty="0" err="1"/>
              <a:t>клієнта</a:t>
            </a:r>
            <a:r>
              <a:rPr lang="ru-RU" dirty="0"/>
              <a:t> (</a:t>
            </a:r>
            <a:r>
              <a:rPr lang="en-US" dirty="0"/>
              <a:t>Lifetime Value,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принесе</a:t>
            </a:r>
            <a:r>
              <a:rPr lang="ru-RU" dirty="0"/>
              <a:t> один </a:t>
            </a:r>
            <a:r>
              <a:rPr lang="ru-RU" dirty="0" err="1"/>
              <a:t>користувач</a:t>
            </a:r>
            <a:r>
              <a:rPr lang="ru-RU" dirty="0"/>
              <a:t> за весь час </a:t>
            </a:r>
            <a:r>
              <a:rPr lang="ru-RU" dirty="0" err="1"/>
              <a:t>роботи</a:t>
            </a:r>
            <a:r>
              <a:rPr lang="ru-RU" dirty="0"/>
              <a:t> з ним) і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.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бонуси</a:t>
            </a:r>
            <a:r>
              <a:rPr lang="ru-RU" dirty="0"/>
              <a:t>,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балів</a:t>
            </a:r>
            <a:r>
              <a:rPr lang="ru-RU" dirty="0"/>
              <a:t>,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, членство у клубах </a:t>
            </a:r>
            <a:r>
              <a:rPr lang="ru-RU" dirty="0" err="1"/>
              <a:t>тощо</a:t>
            </a:r>
            <a:r>
              <a:rPr lang="ru-RU" dirty="0"/>
              <a:t> за покупку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Брендинг</a:t>
            </a:r>
            <a:r>
              <a:rPr lang="ru-RU" dirty="0"/>
              <a:t>. Направлено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асоціативного</a:t>
            </a:r>
            <a:r>
              <a:rPr lang="ru-RU" dirty="0"/>
              <a:t> ряду, передачу </a:t>
            </a:r>
            <a:r>
              <a:rPr lang="ru-RU" dirty="0" err="1"/>
              <a:t>цінностей</a:t>
            </a:r>
            <a:r>
              <a:rPr lang="ru-RU" dirty="0"/>
              <a:t> бренду та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 </a:t>
            </a:r>
            <a:r>
              <a:rPr lang="ru-RU" dirty="0" err="1"/>
              <a:t>Брендинг</a:t>
            </a:r>
            <a:r>
              <a:rPr lang="ru-RU" dirty="0"/>
              <a:t> – </a:t>
            </a:r>
            <a:r>
              <a:rPr lang="ru-RU" dirty="0" err="1"/>
              <a:t>невід’ємна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позиціювання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впізнавати</a:t>
            </a:r>
            <a:r>
              <a:rPr lang="ru-RU" dirty="0"/>
              <a:t> бренд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поєднанню</a:t>
            </a:r>
            <a:r>
              <a:rPr lang="ru-RU" dirty="0"/>
              <a:t> логотипу,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, </a:t>
            </a:r>
            <a:r>
              <a:rPr lang="ru-RU" dirty="0" err="1"/>
              <a:t>шрифтів</a:t>
            </a:r>
            <a:r>
              <a:rPr lang="ru-RU" dirty="0"/>
              <a:t>, дизайну </a:t>
            </a:r>
            <a:r>
              <a:rPr lang="ru-RU" dirty="0" err="1"/>
              <a:t>пакування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відмінних</a:t>
            </a:r>
            <a:r>
              <a:rPr lang="ru-RU" dirty="0"/>
              <a:t> характеристик. </a:t>
            </a:r>
          </a:p>
          <a:p>
            <a:pPr algn="just"/>
            <a:r>
              <a:rPr lang="ru-RU" b="1" dirty="0" err="1"/>
              <a:t>Презентація</a:t>
            </a:r>
            <a:r>
              <a:rPr lang="ru-RU" b="1" dirty="0"/>
              <a:t> </a:t>
            </a:r>
            <a:r>
              <a:rPr lang="ru-RU" b="1" dirty="0" err="1"/>
              <a:t>продуктів</a:t>
            </a:r>
            <a:r>
              <a:rPr lang="ru-RU" dirty="0"/>
              <a:t>. </a:t>
            </a:r>
            <a:r>
              <a:rPr lang="ru-RU" dirty="0" err="1"/>
              <a:t>Демонстрація</a:t>
            </a:r>
            <a:r>
              <a:rPr lang="ru-RU" dirty="0"/>
              <a:t> нового продукту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оновлень</a:t>
            </a:r>
            <a:r>
              <a:rPr lang="ru-RU" dirty="0"/>
              <a:t>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(телефон, авто,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з </a:t>
            </a:r>
            <a:r>
              <a:rPr lang="ru-RU" dirty="0" err="1"/>
              <a:t>презентацією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та </a:t>
            </a:r>
            <a:r>
              <a:rPr lang="ru-RU" dirty="0" err="1"/>
              <a:t>переваг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Паблісіті</a:t>
            </a:r>
            <a:r>
              <a:rPr lang="ru-RU" dirty="0"/>
              <a:t>.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образу та </a:t>
            </a:r>
            <a:r>
              <a:rPr lang="ru-RU" dirty="0" err="1"/>
              <a:t>популяризація</a:t>
            </a:r>
            <a:r>
              <a:rPr lang="ru-RU" dirty="0"/>
              <a:t> продукту через </a:t>
            </a:r>
            <a:r>
              <a:rPr lang="ru-RU" dirty="0" err="1"/>
              <a:t>публікації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матеріали</a:t>
            </a:r>
            <a:r>
              <a:rPr lang="ru-RU" dirty="0"/>
              <a:t> у ЗМІ, </a:t>
            </a:r>
            <a:r>
              <a:rPr lang="ru-RU" dirty="0" err="1"/>
              <a:t>інтерв’ю</a:t>
            </a:r>
            <a:r>
              <a:rPr lang="ru-RU" dirty="0"/>
              <a:t> та </a:t>
            </a:r>
            <a:r>
              <a:rPr lang="ru-RU" dirty="0" err="1"/>
              <a:t>виступи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, </a:t>
            </a:r>
            <a:r>
              <a:rPr lang="ru-RU" dirty="0" err="1"/>
              <a:t>пости</a:t>
            </a:r>
            <a:r>
              <a:rPr lang="ru-RU" dirty="0"/>
              <a:t> у </a:t>
            </a:r>
            <a:r>
              <a:rPr lang="ru-RU" dirty="0" err="1"/>
              <a:t>соціальних</a:t>
            </a:r>
            <a:r>
              <a:rPr lang="ru-RU" dirty="0"/>
              <a:t> мережах та </a:t>
            </a:r>
            <a:r>
              <a:rPr lang="ru-RU" dirty="0" err="1"/>
              <a:t>інше</a:t>
            </a:r>
            <a:r>
              <a:rPr lang="ru-RU" dirty="0"/>
              <a:t>. </a:t>
            </a:r>
            <a:r>
              <a:rPr lang="ru-RU" dirty="0" err="1"/>
              <a:t>Паблісіті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en-US" dirty="0"/>
              <a:t>PR </a:t>
            </a:r>
            <a:r>
              <a:rPr lang="ru-RU" dirty="0"/>
              <a:t>і </a:t>
            </a:r>
            <a:r>
              <a:rPr lang="ru-RU" dirty="0" err="1"/>
              <a:t>зазвичай</a:t>
            </a:r>
            <a:r>
              <a:rPr lang="ru-RU" dirty="0"/>
              <a:t> не є рекламою,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</a:t>
            </a:r>
            <a:r>
              <a:rPr lang="ru-RU" dirty="0" err="1"/>
              <a:t>нікому</a:t>
            </a:r>
            <a:r>
              <a:rPr lang="ru-RU" dirty="0"/>
              <a:t> не платить. </a:t>
            </a:r>
          </a:p>
          <a:p>
            <a:pPr algn="just"/>
            <a:r>
              <a:rPr lang="ru-RU" b="1" dirty="0" err="1"/>
              <a:t>Стимулювання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товар та </a:t>
            </a:r>
            <a:r>
              <a:rPr lang="ru-RU" dirty="0" err="1"/>
              <a:t>послугу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тест-</a:t>
            </a:r>
            <a:r>
              <a:rPr lang="ru-RU" dirty="0" err="1"/>
              <a:t>драйви</a:t>
            </a:r>
            <a:r>
              <a:rPr lang="ru-RU" dirty="0"/>
              <a:t>, </a:t>
            </a:r>
            <a:r>
              <a:rPr lang="ru-RU" dirty="0" err="1"/>
              <a:t>розпродажі</a:t>
            </a:r>
            <a:r>
              <a:rPr lang="ru-RU" dirty="0"/>
              <a:t>, </a:t>
            </a:r>
            <a:r>
              <a:rPr lang="ru-RU" dirty="0" err="1"/>
              <a:t>дегустації</a:t>
            </a:r>
            <a:r>
              <a:rPr lang="ru-RU" dirty="0"/>
              <a:t>, </a:t>
            </a:r>
            <a:r>
              <a:rPr lang="ru-RU" dirty="0" err="1"/>
              <a:t>роздачу</a:t>
            </a:r>
            <a:r>
              <a:rPr lang="ru-RU" dirty="0"/>
              <a:t> </a:t>
            </a:r>
            <a:r>
              <a:rPr lang="ru-RU" dirty="0" err="1"/>
              <a:t>пробників</a:t>
            </a:r>
            <a:r>
              <a:rPr lang="ru-RU" dirty="0"/>
              <a:t> та </a:t>
            </a:r>
            <a:r>
              <a:rPr lang="ru-RU" dirty="0" err="1"/>
              <a:t>конкурси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привертають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розпалюють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,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впізнаваність</a:t>
            </a:r>
            <a:r>
              <a:rPr lang="ru-RU" dirty="0"/>
              <a:t> бренду, </a:t>
            </a:r>
            <a:r>
              <a:rPr lang="ru-RU" dirty="0" err="1"/>
              <a:t>залучають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та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0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9" t="27794" r="29335" b="16541"/>
          <a:stretch/>
        </p:blipFill>
        <p:spPr>
          <a:xfrm>
            <a:off x="2804484" y="1603139"/>
            <a:ext cx="6643992" cy="50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00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До </a:t>
            </a:r>
            <a:r>
              <a:rPr lang="ru-RU" dirty="0" err="1" smtClean="0"/>
              <a:t>підпорядкованих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зараховують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: </a:t>
            </a:r>
          </a:p>
          <a:p>
            <a:pPr algn="just"/>
            <a:r>
              <a:rPr lang="ru-RU" b="1" dirty="0" err="1"/>
              <a:t>Зростання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у маркетингу </a:t>
            </a:r>
            <a:r>
              <a:rPr lang="ru-RU" dirty="0" err="1"/>
              <a:t>мотивують</a:t>
            </a:r>
            <a:r>
              <a:rPr lang="ru-RU" dirty="0"/>
              <a:t> людей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бренду. </a:t>
            </a:r>
          </a:p>
          <a:p>
            <a:pPr algn="just"/>
            <a:r>
              <a:rPr lang="ru-RU" b="1" dirty="0" err="1"/>
              <a:t>Закріплення</a:t>
            </a:r>
            <a:r>
              <a:rPr lang="ru-RU" b="1" dirty="0"/>
              <a:t> </a:t>
            </a:r>
            <a:r>
              <a:rPr lang="ru-RU" b="1" dirty="0" err="1"/>
              <a:t>позицій</a:t>
            </a:r>
            <a:r>
              <a:rPr lang="ru-RU" b="1" dirty="0"/>
              <a:t> </a:t>
            </a:r>
            <a:r>
              <a:rPr lang="ru-RU" b="1" dirty="0" err="1"/>
              <a:t>компанії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голові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образ та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асоціативний</a:t>
            </a:r>
            <a:r>
              <a:rPr lang="ru-RU" dirty="0"/>
              <a:t> ряд,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й грамотно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Донесення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.</a:t>
            </a:r>
            <a:r>
              <a:rPr lang="ru-RU" dirty="0"/>
              <a:t> Через МК бренди </a:t>
            </a:r>
            <a:r>
              <a:rPr lang="ru-RU" dirty="0" err="1"/>
              <a:t>інформують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про </a:t>
            </a:r>
            <a:r>
              <a:rPr lang="ru-RU" dirty="0" err="1"/>
              <a:t>вихід</a:t>
            </a:r>
            <a:r>
              <a:rPr lang="ru-RU" dirty="0"/>
              <a:t> нового продукту,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існуючого</a:t>
            </a:r>
            <a:r>
              <a:rPr lang="ru-RU" dirty="0"/>
              <a:t>, старту </a:t>
            </a:r>
            <a:r>
              <a:rPr lang="ru-RU" dirty="0" err="1"/>
              <a:t>розпродажів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утримання</a:t>
            </a:r>
            <a:r>
              <a:rPr lang="ru-RU" b="1" dirty="0"/>
              <a:t>.</a:t>
            </a:r>
            <a:r>
              <a:rPr lang="ru-RU" dirty="0"/>
              <a:t> Чим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є </a:t>
            </a:r>
            <a:r>
              <a:rPr lang="ru-RU" dirty="0" err="1"/>
              <a:t>клієнтом</a:t>
            </a:r>
            <a:r>
              <a:rPr lang="ru-RU" dirty="0"/>
              <a:t> бренду та регулярно </a:t>
            </a:r>
            <a:r>
              <a:rPr lang="ru-RU" dirty="0" err="1"/>
              <a:t>здійснює</a:t>
            </a:r>
            <a:r>
              <a:rPr lang="ru-RU" dirty="0"/>
              <a:t> покупки,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приносить.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в адвоката бренду та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en-US" dirty="0"/>
              <a:t>LTV, </a:t>
            </a:r>
            <a:r>
              <a:rPr lang="ru-RU" dirty="0" err="1"/>
              <a:t>варто</a:t>
            </a:r>
            <a:r>
              <a:rPr lang="ru-RU" dirty="0"/>
              <a:t> обрати </a:t>
            </a:r>
            <a:r>
              <a:rPr lang="ru-RU" dirty="0" err="1"/>
              <a:t>відповідні</a:t>
            </a:r>
            <a:r>
              <a:rPr lang="ru-RU" dirty="0"/>
              <a:t> канали </a:t>
            </a:r>
            <a:r>
              <a:rPr lang="ru-RU" dirty="0" err="1"/>
              <a:t>комунікації</a:t>
            </a:r>
            <a:r>
              <a:rPr lang="ru-RU" dirty="0"/>
              <a:t> та грамотно </a:t>
            </a:r>
            <a:r>
              <a:rPr lang="ru-RU" dirty="0" err="1"/>
              <a:t>спланувати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Відмежування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конкурентів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правильній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комунікаціями</a:t>
            </a:r>
            <a:r>
              <a:rPr lang="ru-RU" dirty="0"/>
              <a:t> та </a:t>
            </a:r>
            <a:r>
              <a:rPr lang="ru-RU" dirty="0" err="1"/>
              <a:t>донесення</a:t>
            </a:r>
            <a:r>
              <a:rPr lang="ru-RU" dirty="0"/>
              <a:t> до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унікальність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виділитися</a:t>
            </a:r>
            <a:r>
              <a:rPr lang="ru-RU" dirty="0"/>
              <a:t> на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лояльності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Маркетингові</a:t>
            </a:r>
            <a:r>
              <a:rPr lang="ru-RU" dirty="0"/>
              <a:t> канали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поштові</a:t>
            </a:r>
            <a:r>
              <a:rPr lang="ru-RU" dirty="0"/>
              <a:t> </a:t>
            </a:r>
            <a:r>
              <a:rPr lang="ru-RU" dirty="0" err="1"/>
              <a:t>розсилки</a:t>
            </a:r>
            <a:r>
              <a:rPr lang="ru-RU" dirty="0"/>
              <a:t>, </a:t>
            </a:r>
            <a:r>
              <a:rPr lang="en-US" dirty="0"/>
              <a:t>SMM </a:t>
            </a:r>
            <a:r>
              <a:rPr lang="ru-RU" dirty="0"/>
              <a:t>та </a:t>
            </a:r>
            <a:r>
              <a:rPr lang="ru-RU" dirty="0" err="1"/>
              <a:t>месенджери</a:t>
            </a:r>
            <a:r>
              <a:rPr lang="ru-RU" dirty="0"/>
              <a:t>,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сегментувати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, </a:t>
            </a:r>
            <a:r>
              <a:rPr lang="ru-RU" dirty="0" err="1"/>
              <a:t>відправляти</a:t>
            </a:r>
            <a:r>
              <a:rPr lang="ru-RU" dirty="0"/>
              <a:t> </a:t>
            </a:r>
            <a:r>
              <a:rPr lang="ru-RU" dirty="0" err="1"/>
              <a:t>персоналізований</a:t>
            </a:r>
            <a:r>
              <a:rPr lang="ru-RU" dirty="0"/>
              <a:t> контент та </a:t>
            </a:r>
            <a:r>
              <a:rPr lang="ru-RU" dirty="0" err="1"/>
              <a:t>релевантні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 </a:t>
            </a:r>
          </a:p>
          <a:p>
            <a:pPr algn="just"/>
            <a:r>
              <a:rPr lang="ru-RU" b="1" dirty="0" err="1"/>
              <a:t>Віральність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та з </a:t>
            </a:r>
            <a:r>
              <a:rPr lang="ru-RU" dirty="0" err="1"/>
              <a:t>дієво</a:t>
            </a:r>
            <a:r>
              <a:rPr lang="ru-RU" dirty="0"/>
              <a:t> </a:t>
            </a:r>
            <a:r>
              <a:rPr lang="ru-RU" dirty="0" err="1"/>
              <a:t>розповсюдити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компанію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вірусний</a:t>
            </a:r>
            <a:r>
              <a:rPr lang="ru-RU" dirty="0"/>
              <a:t> контент. </a:t>
            </a:r>
            <a:r>
              <a:rPr lang="ru-RU" dirty="0" err="1"/>
              <a:t>Відео</a:t>
            </a:r>
            <a:r>
              <a:rPr lang="ru-RU" dirty="0"/>
              <a:t>, фото, пост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розходитися</a:t>
            </a:r>
            <a:r>
              <a:rPr lang="ru-RU" dirty="0"/>
              <a:t> через 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та </a:t>
            </a:r>
            <a:r>
              <a:rPr lang="ru-RU" dirty="0" err="1"/>
              <a:t>підігріваючи</a:t>
            </a:r>
            <a:r>
              <a:rPr lang="ru-RU" dirty="0"/>
              <a:t> </a:t>
            </a:r>
            <a:r>
              <a:rPr lang="ru-RU" dirty="0" err="1"/>
              <a:t>цікавість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0493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Інструменти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86774"/>
            <a:ext cx="10058400" cy="46823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Публікація</a:t>
            </a:r>
            <a:r>
              <a:rPr lang="ru-RU" dirty="0"/>
              <a:t> у ЗМІ, </a:t>
            </a:r>
            <a:r>
              <a:rPr lang="ru-RU" dirty="0" err="1"/>
              <a:t>інтерв’ю</a:t>
            </a:r>
            <a:r>
              <a:rPr lang="ru-RU" dirty="0"/>
              <a:t>, </a:t>
            </a:r>
            <a:r>
              <a:rPr lang="ru-RU" dirty="0" err="1"/>
              <a:t>пресрелізи</a:t>
            </a:r>
            <a:r>
              <a:rPr lang="ru-RU" dirty="0"/>
              <a:t>, </a:t>
            </a:r>
            <a:r>
              <a:rPr lang="ru-RU" dirty="0" err="1"/>
              <a:t>соцмережі</a:t>
            </a:r>
            <a:r>
              <a:rPr lang="ru-RU" dirty="0"/>
              <a:t>, </a:t>
            </a:r>
            <a:r>
              <a:rPr lang="ru-RU" dirty="0" err="1"/>
              <a:t>розсилки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Пресконференції</a:t>
            </a:r>
            <a:r>
              <a:rPr lang="ru-RU" dirty="0"/>
              <a:t> та </a:t>
            </a:r>
            <a:r>
              <a:rPr lang="ru-RU" dirty="0" err="1"/>
              <a:t>презентації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Конференції</a:t>
            </a:r>
            <a:r>
              <a:rPr lang="ru-RU" dirty="0"/>
              <a:t> та </a:t>
            </a:r>
            <a:r>
              <a:rPr lang="ru-RU" dirty="0" err="1"/>
              <a:t>семінари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Спонсорство та </a:t>
            </a:r>
            <a:r>
              <a:rPr lang="ru-RU" dirty="0" err="1"/>
              <a:t>благодійність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Конкурси</a:t>
            </a:r>
            <a:r>
              <a:rPr lang="ru-RU" dirty="0"/>
              <a:t> та </a:t>
            </a:r>
            <a:r>
              <a:rPr lang="ru-RU" dirty="0" err="1"/>
              <a:t>премії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Реклама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DOOH </a:t>
            </a:r>
            <a:r>
              <a:rPr lang="ru-RU" dirty="0"/>
              <a:t>та </a:t>
            </a:r>
            <a:r>
              <a:rPr lang="en-US" dirty="0"/>
              <a:t>OOH (</a:t>
            </a:r>
            <a:r>
              <a:rPr lang="ru-RU" dirty="0" err="1"/>
              <a:t>зовнішня</a:t>
            </a:r>
            <a:r>
              <a:rPr lang="ru-RU" dirty="0"/>
              <a:t>): </a:t>
            </a:r>
            <a:r>
              <a:rPr lang="ru-RU" dirty="0" err="1"/>
              <a:t>білборди</a:t>
            </a:r>
            <a:r>
              <a:rPr lang="ru-RU" dirty="0"/>
              <a:t>, </a:t>
            </a:r>
            <a:r>
              <a:rPr lang="ru-RU" dirty="0" err="1"/>
              <a:t>сітілайти</a:t>
            </a:r>
            <a:r>
              <a:rPr lang="ru-RU" dirty="0"/>
              <a:t>, </a:t>
            </a:r>
            <a:r>
              <a:rPr lang="ru-RU" dirty="0" err="1"/>
              <a:t>вивіски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POS-</a:t>
            </a:r>
            <a:r>
              <a:rPr lang="ru-RU" dirty="0" err="1"/>
              <a:t>матеріали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оголошення</a:t>
            </a:r>
            <a:r>
              <a:rPr lang="ru-RU" dirty="0"/>
              <a:t>, </a:t>
            </a:r>
            <a:r>
              <a:rPr lang="ru-RU" dirty="0" err="1"/>
              <a:t>листівки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Відео</a:t>
            </a:r>
            <a:r>
              <a:rPr lang="ru-RU" dirty="0"/>
              <a:t> та </a:t>
            </a:r>
            <a:r>
              <a:rPr lang="ru-RU" dirty="0" err="1"/>
              <a:t>аудіоролики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SEO, SMM, </a:t>
            </a:r>
            <a:r>
              <a:rPr lang="ru-RU" dirty="0"/>
              <a:t>контекст та </a:t>
            </a:r>
            <a:r>
              <a:rPr lang="ru-RU" dirty="0" err="1"/>
              <a:t>таргетинг</a:t>
            </a:r>
            <a:r>
              <a:rPr lang="ru-RU" dirty="0"/>
              <a:t>, </a:t>
            </a:r>
            <a:r>
              <a:rPr lang="ru-RU" dirty="0" err="1"/>
              <a:t>банери</a:t>
            </a:r>
            <a:r>
              <a:rPr lang="ru-RU" dirty="0"/>
              <a:t>, </a:t>
            </a:r>
            <a:r>
              <a:rPr lang="ru-RU" dirty="0" err="1"/>
              <a:t>розсилки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Знижки</a:t>
            </a:r>
            <a:r>
              <a:rPr lang="ru-RU" dirty="0"/>
              <a:t>, </a:t>
            </a:r>
            <a:r>
              <a:rPr lang="ru-RU" dirty="0" err="1"/>
              <a:t>акції</a:t>
            </a:r>
            <a:r>
              <a:rPr lang="ru-RU" dirty="0"/>
              <a:t> та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Розіграші</a:t>
            </a:r>
            <a:r>
              <a:rPr lang="ru-RU" dirty="0"/>
              <a:t> та </a:t>
            </a:r>
            <a:r>
              <a:rPr lang="ru-RU" dirty="0" err="1"/>
              <a:t>конкурси</a:t>
            </a:r>
            <a:r>
              <a:rPr lang="ru-RU" dirty="0"/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Cross-sell, Up-sell, Down-sell.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Тест-драйв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тестовий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продукту.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Купони</a:t>
            </a:r>
            <a:r>
              <a:rPr lang="ru-RU" dirty="0"/>
              <a:t>, </a:t>
            </a:r>
            <a:r>
              <a:rPr lang="ru-RU" dirty="0" err="1"/>
              <a:t>бонуси</a:t>
            </a:r>
            <a:r>
              <a:rPr lang="ru-RU" dirty="0"/>
              <a:t>, </a:t>
            </a:r>
            <a:r>
              <a:rPr lang="ru-RU" dirty="0" err="1"/>
              <a:t>картки</a:t>
            </a:r>
            <a:r>
              <a:rPr lang="ru-RU" dirty="0"/>
              <a:t> на </a:t>
            </a:r>
            <a:r>
              <a:rPr lang="ru-RU" dirty="0" err="1"/>
              <a:t>знижку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Кешбек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5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</a:t>
            </a:r>
            <a:r>
              <a:rPr lang="ru-RU" sz="2400" dirty="0" err="1"/>
              <a:t>чинники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порівняльну</a:t>
            </a:r>
            <a:r>
              <a:rPr lang="ru-RU" sz="2400" dirty="0"/>
              <a:t> </a:t>
            </a:r>
            <a:r>
              <a:rPr lang="ru-RU" sz="2400" dirty="0" err="1"/>
              <a:t>значущість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, </a:t>
            </a:r>
            <a:r>
              <a:rPr lang="ru-RU" sz="2400" dirty="0" err="1"/>
              <a:t>стимулювання</a:t>
            </a:r>
            <a:r>
              <a:rPr lang="ru-RU" sz="2400" dirty="0"/>
              <a:t> </a:t>
            </a:r>
            <a:r>
              <a:rPr lang="ru-RU" sz="2400" dirty="0" err="1"/>
              <a:t>збуту</a:t>
            </a:r>
            <a:r>
              <a:rPr lang="ru-RU" sz="2400" dirty="0"/>
              <a:t>, </a:t>
            </a:r>
            <a:r>
              <a:rPr lang="ru-RU" sz="2400" dirty="0" err="1"/>
              <a:t>паблік</a:t>
            </a:r>
            <a:r>
              <a:rPr lang="ru-RU" sz="2400" dirty="0"/>
              <a:t> </a:t>
            </a:r>
            <a:r>
              <a:rPr lang="ru-RU" sz="2400" dirty="0" err="1"/>
              <a:t>рилейшнз</a:t>
            </a:r>
            <a:r>
              <a:rPr lang="ru-RU" sz="2400" dirty="0"/>
              <a:t>, </a:t>
            </a:r>
            <a:r>
              <a:rPr lang="ru-RU" sz="2400" dirty="0" err="1"/>
              <a:t>персональних</a:t>
            </a:r>
            <a:r>
              <a:rPr lang="ru-RU" sz="2400" dirty="0"/>
              <a:t> </a:t>
            </a:r>
            <a:r>
              <a:rPr lang="ru-RU" sz="2400" dirty="0" err="1"/>
              <a:t>продажів</a:t>
            </a:r>
            <a:r>
              <a:rPr lang="ru-RU" sz="2400" dirty="0"/>
              <a:t>. </a:t>
            </a:r>
            <a:r>
              <a:rPr lang="ru-RU" sz="2400" dirty="0" err="1"/>
              <a:t>Найважливішими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є три </a:t>
            </a:r>
            <a:r>
              <a:rPr lang="ru-RU" sz="2400" dirty="0" err="1"/>
              <a:t>чинники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Тип </a:t>
            </a:r>
            <a:r>
              <a:rPr lang="ru-RU" dirty="0" err="1"/>
              <a:t>покупця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є </a:t>
            </a:r>
            <a:r>
              <a:rPr lang="ru-RU" dirty="0" err="1"/>
              <a:t>цільовою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комплексу </a:t>
            </a:r>
            <a:r>
              <a:rPr lang="ru-RU" dirty="0" err="1"/>
              <a:t>просування</a:t>
            </a:r>
            <a:r>
              <a:rPr lang="ru-RU" dirty="0"/>
              <a:t>. Так, </a:t>
            </a:r>
            <a:r>
              <a:rPr lang="ru-RU" dirty="0" err="1"/>
              <a:t>персональний</a:t>
            </a:r>
            <a:r>
              <a:rPr lang="ru-RU" dirty="0"/>
              <a:t> продаж </a:t>
            </a:r>
            <a:r>
              <a:rPr lang="ru-RU" dirty="0" err="1"/>
              <a:t>важливіший</a:t>
            </a:r>
            <a:r>
              <a:rPr lang="ru-RU" dirty="0"/>
              <a:t> для </a:t>
            </a:r>
            <a:r>
              <a:rPr lang="ru-RU" dirty="0" err="1"/>
              <a:t>споживачів-організацій</a:t>
            </a:r>
            <a:r>
              <a:rPr lang="ru-RU" dirty="0"/>
              <a:t>, реклама в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доцільна</a:t>
            </a:r>
            <a:r>
              <a:rPr lang="ru-RU" dirty="0"/>
              <a:t> для широкого кола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роздрібна</a:t>
            </a:r>
            <a:r>
              <a:rPr lang="ru-RU" dirty="0"/>
              <a:t> та </a:t>
            </a:r>
            <a:r>
              <a:rPr lang="ru-RU" dirty="0" err="1"/>
              <a:t>оптова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встановлення</a:t>
            </a:r>
            <a:r>
              <a:rPr lang="ru-RU" dirty="0"/>
              <a:t> контакту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Тип товару. Характеристики товару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домінуючий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комплексу </a:t>
            </a:r>
            <a:r>
              <a:rPr lang="ru-RU" dirty="0" err="1"/>
              <a:t>просування</a:t>
            </a:r>
            <a:r>
              <a:rPr lang="ru-RU" dirty="0"/>
              <a:t> для кожного виду товару — </a:t>
            </a:r>
            <a:r>
              <a:rPr lang="ru-RU" dirty="0" err="1"/>
              <a:t>упакованих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. Так,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є особливо </a:t>
            </a:r>
            <a:r>
              <a:rPr lang="ru-RU" dirty="0" err="1"/>
              <a:t>важливим</a:t>
            </a:r>
            <a:r>
              <a:rPr lang="ru-RU" dirty="0"/>
              <a:t> для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реклама — для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персональний</a:t>
            </a:r>
            <a:r>
              <a:rPr lang="ru-RU" dirty="0"/>
              <a:t> продаж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циклу. Комплекс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товару.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комплексу.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бюджету.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1078183" cy="48475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• метод </a:t>
            </a:r>
            <a:r>
              <a:rPr lang="ru-RU" dirty="0" err="1" smtClean="0"/>
              <a:t>орієнтації</a:t>
            </a:r>
            <a:r>
              <a:rPr lang="ru-RU" dirty="0" smtClean="0"/>
              <a:t> на </a:t>
            </a:r>
            <a:r>
              <a:rPr lang="ru-RU" dirty="0" err="1" smtClean="0"/>
              <a:t>збут</a:t>
            </a:r>
            <a:r>
              <a:rPr lang="ru-RU" dirty="0" smtClean="0"/>
              <a:t> — один з </a:t>
            </a:r>
            <a:r>
              <a:rPr lang="ru-RU" dirty="0" err="1" smtClean="0"/>
              <a:t>найпоширеніших</a:t>
            </a:r>
            <a:r>
              <a:rPr lang="ru-RU" dirty="0" smtClean="0"/>
              <a:t> у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80 % </a:t>
            </a:r>
            <a:r>
              <a:rPr lang="ru-RU" dirty="0" err="1" smtClean="0"/>
              <a:t>фірм</a:t>
            </a:r>
            <a:r>
              <a:rPr lang="ru-RU" dirty="0" smtClean="0"/>
              <a:t>. </a:t>
            </a:r>
            <a:r>
              <a:rPr lang="ru-RU" dirty="0" err="1" smtClean="0"/>
              <a:t>Розмір</a:t>
            </a:r>
            <a:r>
              <a:rPr lang="ru-RU" dirty="0" smtClean="0"/>
              <a:t> бюджету </a:t>
            </a:r>
            <a:r>
              <a:rPr lang="ru-RU" dirty="0" err="1" smtClean="0"/>
              <a:t>визначається</a:t>
            </a:r>
            <a:r>
              <a:rPr lang="ru-RU" dirty="0" smtClean="0"/>
              <a:t> у </a:t>
            </a:r>
            <a:r>
              <a:rPr lang="ru-RU" dirty="0" err="1" smtClean="0"/>
              <a:t>відсотках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року,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очікуваного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за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метод,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залишковому</a:t>
            </a:r>
            <a:r>
              <a:rPr lang="ru-RU" dirty="0" smtClean="0"/>
              <a:t> </a:t>
            </a:r>
            <a:r>
              <a:rPr lang="ru-RU" dirty="0" err="1" smtClean="0"/>
              <a:t>принципі</a:t>
            </a:r>
            <a:r>
              <a:rPr lang="ru-RU" dirty="0" smtClean="0"/>
              <a:t>, — бюджет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бюджетом маркетингу й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витратами</a:t>
            </a:r>
            <a:r>
              <a:rPr lang="ru-RU" dirty="0" smtClean="0"/>
              <a:t> на маркетинг.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найнедосконалі</a:t>
            </a:r>
            <a:r>
              <a:rPr lang="ru-RU" dirty="0" smtClean="0"/>
              <a:t>- </a:t>
            </a:r>
            <a:r>
              <a:rPr lang="ru-RU" dirty="0" err="1" smtClean="0"/>
              <a:t>ший</a:t>
            </a:r>
            <a:r>
              <a:rPr lang="ru-RU" dirty="0" smtClean="0"/>
              <a:t> метод,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з </a:t>
            </a:r>
            <a:r>
              <a:rPr lang="ru-RU" dirty="0" err="1" smtClean="0"/>
              <a:t>наявних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і не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метод паритету з конкурентами — як </a:t>
            </a:r>
            <a:r>
              <a:rPr lang="ru-RU" dirty="0" err="1" smtClean="0"/>
              <a:t>критерій</a:t>
            </a:r>
            <a:r>
              <a:rPr lang="ru-RU" dirty="0" smtClean="0"/>
              <a:t>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бюджету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недолік</a:t>
            </a:r>
            <a:r>
              <a:rPr lang="ru-RU" dirty="0" smtClean="0"/>
              <a:t> методу —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достовірної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комунікативну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 До того ж на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бюджетних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модель </a:t>
            </a:r>
            <a:r>
              <a:rPr lang="ru-RU" dirty="0" err="1" smtClean="0"/>
              <a:t>Вайнберга</a:t>
            </a:r>
            <a:r>
              <a:rPr lang="ru-RU" dirty="0" smtClean="0"/>
              <a:t> — метод </a:t>
            </a:r>
            <a:r>
              <a:rPr lang="ru-RU" dirty="0" err="1" smtClean="0"/>
              <a:t>досліджує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регресивного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ринку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рекламу в </a:t>
            </a:r>
            <a:r>
              <a:rPr lang="ru-RU" dirty="0" err="1" smtClean="0"/>
              <a:t>збуті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і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показника</a:t>
            </a:r>
            <a:r>
              <a:rPr lang="ru-RU" dirty="0" smtClean="0"/>
              <a:t> конкурента.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рекламний</a:t>
            </a:r>
            <a:r>
              <a:rPr lang="ru-RU" dirty="0" smtClean="0"/>
              <a:t> бюджет,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ринку; метод </a:t>
            </a:r>
            <a:r>
              <a:rPr lang="ru-RU" dirty="0" err="1" smtClean="0"/>
              <a:t>цілей</a:t>
            </a:r>
            <a:r>
              <a:rPr lang="ru-RU" dirty="0" smtClean="0"/>
              <a:t> і задач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практичний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специфікацією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і </a:t>
            </a:r>
            <a:r>
              <a:rPr lang="ru-RU" dirty="0" err="1" smtClean="0"/>
              <a:t>розробкою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. </a:t>
            </a:r>
            <a:r>
              <a:rPr lang="ru-RU" dirty="0" err="1" smtClean="0"/>
              <a:t>Рекламний</a:t>
            </a:r>
            <a:r>
              <a:rPr lang="ru-RU" dirty="0" smtClean="0"/>
              <a:t> бюджет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сума </a:t>
            </a:r>
            <a:r>
              <a:rPr lang="ru-RU" dirty="0" err="1" smtClean="0"/>
              <a:t>очікуваних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заходи,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52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комунікацій.Реклама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Реклама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такими </a:t>
            </a:r>
            <a:r>
              <a:rPr lang="ru-RU" dirty="0" err="1" smtClean="0"/>
              <a:t>позитивними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територіально</a:t>
            </a:r>
            <a:r>
              <a:rPr lang="ru-RU" dirty="0" smtClean="0"/>
              <a:t> великого ринку;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інформування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про </a:t>
            </a:r>
            <a:r>
              <a:rPr lang="ru-RU" dirty="0" err="1" smtClean="0"/>
              <a:t>товари</a:t>
            </a:r>
            <a:r>
              <a:rPr lang="ru-RU" dirty="0" smtClean="0"/>
              <a:t> та </a:t>
            </a:r>
            <a:r>
              <a:rPr lang="ru-RU" dirty="0" err="1" smtClean="0"/>
              <a:t>підприємство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багаторазового</a:t>
            </a:r>
            <a:r>
              <a:rPr lang="ru-RU" dirty="0" smtClean="0"/>
              <a:t> повтору для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ефективне</a:t>
            </a:r>
            <a:r>
              <a:rPr lang="ru-RU" dirty="0" smtClean="0"/>
              <a:t> і </a:t>
            </a:r>
            <a:r>
              <a:rPr lang="ru-RU" dirty="0" err="1" smtClean="0"/>
              <a:t>виразне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коригувати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з часом; </a:t>
            </a:r>
          </a:p>
          <a:p>
            <a:pPr algn="just"/>
            <a:r>
              <a:rPr lang="ru-RU" dirty="0" smtClean="0"/>
              <a:t>•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(на один </a:t>
            </a:r>
            <a:r>
              <a:rPr lang="ru-RU" dirty="0" err="1" smtClean="0"/>
              <a:t>потенціальний</a:t>
            </a:r>
            <a:r>
              <a:rPr lang="ru-RU" dirty="0" smtClean="0"/>
              <a:t> контакт). </a:t>
            </a:r>
          </a:p>
          <a:p>
            <a:pPr algn="just"/>
            <a:r>
              <a:rPr lang="ru-RU" dirty="0" err="1" smtClean="0"/>
              <a:t>Негативними</a:t>
            </a:r>
            <a:r>
              <a:rPr lang="ru-RU" dirty="0" smtClean="0"/>
              <a:t> сторонами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та </a:t>
            </a:r>
            <a:r>
              <a:rPr lang="ru-RU" dirty="0" err="1" smtClean="0"/>
              <a:t>подання</a:t>
            </a:r>
            <a:r>
              <a:rPr lang="ru-RU" dirty="0" smtClean="0"/>
              <a:t>,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з </a:t>
            </a:r>
            <a:r>
              <a:rPr lang="ru-RU" dirty="0" err="1" smtClean="0"/>
              <a:t>аудиторією</a:t>
            </a:r>
            <a:r>
              <a:rPr lang="ru-RU" dirty="0" smtClean="0"/>
              <a:t>,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некорисної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індивідуалізованого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до кожного </a:t>
            </a:r>
            <a:r>
              <a:rPr lang="ru-RU" dirty="0" err="1" smtClean="0"/>
              <a:t>споживача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5329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1586</Words>
  <Application>Microsoft Office PowerPoint</Application>
  <PresentationFormat>Широкоэкранный</PresentationFormat>
  <Paragraphs>107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Ретро</vt:lpstr>
      <vt:lpstr>Тема 6. Комплекс маркетингових комунікацій: суть, складові, оцінка ефективності.  </vt:lpstr>
      <vt:lpstr>Комплекс маркетингових комунікацій (КМК)</vt:lpstr>
      <vt:lpstr>Презентация PowerPoint</vt:lpstr>
      <vt:lpstr>Основні складові маркетингових комунікацій</vt:lpstr>
      <vt:lpstr>Головні цілі маркетингових комунікацій</vt:lpstr>
      <vt:lpstr>Інструменти </vt:lpstr>
      <vt:lpstr>Після формування цілей потрібно оцінити чинники, які визначають порівняльну значущість реклами, стимулювання збуту, паблік рилейшнз, персональних продажів. Найважливішими серед багатьох є три чинники  </vt:lpstr>
      <vt:lpstr>Визначення бюджету.</vt:lpstr>
      <vt:lpstr>Основні інструменти маркетингових комунікацій.Реклама</vt:lpstr>
      <vt:lpstr>Стимулювання збуту</vt:lpstr>
      <vt:lpstr>Персональний продаж</vt:lpstr>
      <vt:lpstr>Паблік рилейшнз</vt:lpstr>
      <vt:lpstr>Сучасні маркетингові комунікації</vt:lpstr>
      <vt:lpstr>QR-кодування</vt:lpstr>
      <vt:lpstr>WiFi-сервіс</vt:lpstr>
      <vt:lpstr>Android- та Ios-додатки</vt:lpstr>
      <vt:lpstr>SMS-маркетинг</vt:lpstr>
      <vt:lpstr>технологія розпізнавання обличчя SceneTap</vt:lpstr>
      <vt:lpstr>Нейромаркетинг</vt:lpstr>
      <vt:lpstr>Аmbient-media реклама</vt:lpstr>
      <vt:lpstr>Трендсеттінг</vt:lpstr>
      <vt:lpstr>кулхантинг</vt:lpstr>
      <vt:lpstr>Buzz-маркетинг</vt:lpstr>
      <vt:lpstr>Основні напрями оцінки маркетингових комунікацій</vt:lpstr>
      <vt:lpstr>Основні складові ефективності маркетингових комунікацій</vt:lpstr>
      <vt:lpstr>Класифікація методів і моделей оцінювання ефективності маркетингових комунікацій</vt:lpstr>
      <vt:lpstr>Основні показники ефективності інструментів онлайн-просування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2025-08-06T15:17:22Z</dcterms:created>
  <dcterms:modified xsi:type="dcterms:W3CDTF">2025-08-24T16:55:38Z</dcterms:modified>
</cp:coreProperties>
</file>