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0" r:id="rId9"/>
    <p:sldId id="269" r:id="rId10"/>
    <p:sldId id="274" r:id="rId11"/>
    <p:sldId id="273" r:id="rId12"/>
    <p:sldId id="272" r:id="rId13"/>
    <p:sldId id="268" r:id="rId14"/>
    <p:sldId id="267" r:id="rId15"/>
    <p:sldId id="266" r:id="rId16"/>
    <p:sldId id="265" r:id="rId17"/>
    <p:sldId id="264" r:id="rId18"/>
    <p:sldId id="275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336C-BAD2-428B-8CB8-794F54399234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1EF6D-E761-48C6-BFC3-CC31299DB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75351" cy="1793167"/>
          </a:xfrm>
        </p:spPr>
        <p:txBody>
          <a:bodyPr>
            <a:noAutofit/>
          </a:bodyPr>
          <a:lstStyle/>
          <a:p>
            <a:pPr marL="182880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Критика андроцентризму в історичній науці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58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643470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Андроцентризм вливає на наукові теорії через вибір</a:t>
            </a: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500174"/>
            <a:ext cx="2214578" cy="7143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ілянок і сфер дослідження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2357430"/>
            <a:ext cx="2214578" cy="7143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тратегії дослідження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3214686"/>
            <a:ext cx="2214578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етодики проведення досліджень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1500174"/>
            <a:ext cx="2214578" cy="7143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понятійного апарату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2357430"/>
            <a:ext cx="2214578" cy="7143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еоретичних підходів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43372" y="4572008"/>
            <a:ext cx="1285884" cy="4286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357826"/>
            <a:ext cx="3000396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Маргіналізація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“жіночої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тематики”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історичних студіях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err="1" smtClean="0"/>
              <a:t>“Невидимість”</a:t>
            </a:r>
            <a:r>
              <a:rPr lang="uk-UA" sz="2000" dirty="0" smtClean="0"/>
              <a:t> жінок в історії зумовлена вибірковістю історичного пізнання, оскільки певні теми вважалися незначущими, невартими уваги.</a:t>
            </a:r>
          </a:p>
          <a:p>
            <a:pPr algn="just"/>
            <a:r>
              <a:rPr lang="uk-UA" sz="2000" dirty="0" smtClean="0"/>
              <a:t>Історичні монографії та підручники з історії докладно висвітлюють ті сфери життєдіяльності людства, де переважали чоловіки: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історія війн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історія дипломатичних стосунків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історія державотворення і революцій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історія високого мистецтва та технічного прогресу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історія географічних відкриттів і </a:t>
            </a:r>
            <a:r>
              <a:rPr lang="uk-UA" sz="2000" dirty="0" err="1" smtClean="0"/>
              <a:t>колонізацій</a:t>
            </a:r>
            <a:r>
              <a:rPr lang="uk-UA" sz="2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uk-UA" sz="2000" dirty="0" smtClean="0"/>
          </a:p>
          <a:p>
            <a:pPr algn="just"/>
            <a:r>
              <a:rPr lang="uk-UA" sz="2000" dirty="0" err="1" smtClean="0"/>
              <a:t>Табуйовані</a:t>
            </a:r>
            <a:r>
              <a:rPr lang="uk-UA" sz="2000" dirty="0" smtClean="0"/>
              <a:t> сфери жіночої самореалізації</a:t>
            </a:r>
            <a:endParaRPr lang="uk-UA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Боротьба з андроцентризмом</a:t>
            </a:r>
            <a:endParaRPr lang="uk-UA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14678" y="571480"/>
            <a:ext cx="857256" cy="35719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4357686" y="500042"/>
            <a:ext cx="421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Гіноцентрична</a:t>
            </a: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історія</a:t>
            </a:r>
            <a:endParaRPr lang="uk-UA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1785926"/>
            <a:ext cx="2286016" cy="7858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her-story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–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“її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історія”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1785926"/>
            <a:ext cx="2286016" cy="7858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history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–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“його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історія”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000496" y="2000240"/>
            <a:ext cx="1428760" cy="35719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071802" y="928670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низ 9"/>
          <p:cNvSpPr/>
          <p:nvPr/>
        </p:nvSpPr>
        <p:spPr>
          <a:xfrm>
            <a:off x="1785918" y="2714620"/>
            <a:ext cx="928694" cy="357190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142976" y="3214686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Мета: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повернути жінкам належне їм місце в і власне жіночу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історіюсторії</a:t>
            </a:r>
            <a:endParaRPr lang="uk-UA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повернути жінкам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astly.syg.ma/imgproxy/QDO-0jU_AHxNHVzT9LC4ZCQBJ5xmndiBbwI0FNhVo0g/s:1920:1600/aHR0cHM6Ly9mYXN0/bHkuc3lnLm1hL2F0/dGFjaG1lbnRzLzMw/NDUwYWNiYWM1MDU3/YWQ3MjdiZDAwNmY5/ZGZlMzZmOWJmOWNk/OGIvc3RvcmUvNTdi/ZjY0OWVhZTgyNzAz/OTk2YTk0YmZlOGQw/MTdkNDNlODJiZTgy/M2RkZTYzOWFiMWFm/MzYyNmZlNmMzL2Zp/bGUuanBl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8086725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35769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Керол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Гілліган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435769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Ренате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Бриденталь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435769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/>
              <a:t>Клаудіа</a:t>
            </a:r>
            <a:r>
              <a:rPr lang="uk-UA" sz="2000" dirty="0" smtClean="0"/>
              <a:t> </a:t>
            </a:r>
            <a:r>
              <a:rPr lang="uk-UA" sz="2000" dirty="0" err="1" smtClean="0"/>
              <a:t>Кунц</a:t>
            </a:r>
            <a:endParaRPr lang="uk-U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507207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“Стаючи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видимими: жінки в європейській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історії”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(1977)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rot="5400000">
            <a:off x="6629443" y="4236278"/>
            <a:ext cx="314270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 rot="16200000" flipH="1">
            <a:off x="5272121" y="4236278"/>
            <a:ext cx="314270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Найсерйозніша проблема – практично повна відсутність повноцінної інформації про жінок у традиційних історичних джерелах.</a:t>
            </a:r>
          </a:p>
          <a:p>
            <a:pPr algn="just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Навіть приватні родинні архіви рідко містили письмові свідчення про жінок – їх не вважали за потрібне зберігати.</a:t>
            </a:r>
          </a:p>
          <a:p>
            <a:pPr algn="just"/>
            <a:endParaRPr lang="uk-UA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Наступна проблема –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“універсальність”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історії.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Епоха Відродження ознаменувалася розвитком матеріалістичн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1500198" cy="21938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2714620"/>
            <a:ext cx="1785950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Доба Відродження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929066"/>
            <a:ext cx="1785950" cy="18573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Втрата жінками економічних важелів, полювання на відьом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00364" y="3500438"/>
            <a:ext cx="571504" cy="42862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4" name="Picture 4" descr="Liberté, Égalité, Fraternité: три уроки Великої французької революції для  Євро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14620"/>
            <a:ext cx="2500330" cy="16681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2714620"/>
            <a:ext cx="1785950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Французька революція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929066"/>
            <a:ext cx="1785950" cy="22145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Виключення жінок із числа тих, кого стосувалися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“свобода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рівність і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братерство”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29190" y="3500438"/>
            <a:ext cx="571504" cy="42862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Наступна проблема традиційної історії – узагальнення усього різноманіття жіночого досвіду, зведення його до універсальної категорії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“жінка”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Наявна відмінність жіночого досвіду від досвіду чоловіків, але й відмінність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освіду жінок різних соціальних груп, вікових, етнічних, релігійних, освітніх та інших груп.</a:t>
            </a:r>
          </a:p>
          <a:p>
            <a:pPr algn="just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Досвід жінок різних груп різниться в одному суспільстві певного періоду.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98" name="AutoShape 2" descr="Женщина-работница | Рабочий университет им. И.Б. Хлебни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0" name="Picture 4" descr="https://prometej.info/media/thumbnail/images/articles/woman-worker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357586" cy="1888642"/>
          </a:xfrm>
          <a:prstGeom prst="rect">
            <a:avLst/>
          </a:prstGeom>
          <a:noFill/>
        </p:spPr>
      </p:pic>
      <p:pic>
        <p:nvPicPr>
          <p:cNvPr id="4102" name="Picture 6" descr="Как первая советская женщина-министр Александра Коллонтай «боролась за  любовь и против ревнивых сам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3555978" cy="2285986"/>
          </a:xfrm>
          <a:prstGeom prst="rect">
            <a:avLst/>
          </a:prstGeom>
          <a:noFill/>
        </p:spPr>
      </p:pic>
      <p:sp>
        <p:nvSpPr>
          <p:cNvPr id="7" name="Не равно 6"/>
          <p:cNvSpPr/>
          <p:nvPr/>
        </p:nvSpPr>
        <p:spPr>
          <a:xfrm>
            <a:off x="4143372" y="4000504"/>
            <a:ext cx="785818" cy="428628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Інструментом критики дискримінації жінок в дослідженнях є застосування поняття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“патріархат”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8072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Патріархат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система влади та домінування чоловіків над жінками, що є джерелом гноблення жінок. Принцип ієрархії статей – наріжний камінь патріархату.</a:t>
            </a:r>
            <a:endParaRPr lang="uk-U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Умерла Кейт Миллет: fem_city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3246612" cy="2047863"/>
          </a:xfrm>
          <a:prstGeom prst="rect">
            <a:avLst/>
          </a:prstGeom>
          <a:noFill/>
        </p:spPr>
      </p:pic>
      <p:pic>
        <p:nvPicPr>
          <p:cNvPr id="3076" name="Picture 4" descr="Сексуальна політика - Кейт Мілет - Тека авторів - Чти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429000"/>
            <a:ext cx="18002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8581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Суть дискусії про патріархат: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 </a:t>
            </a:r>
            <a:r>
              <a:rPr lang="uk-UA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позаісторичне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поняття (припущення, що чоловіче домінування було сталим та незмінним)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спрощенність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поняття (не беруться до уваги позитивні аспекти стосунків між чоловіками та жінками)</a:t>
            </a:r>
          </a:p>
          <a:p>
            <a:pPr>
              <a:buFont typeface="Wingdings" pitchFamily="2" charset="2"/>
              <a:buChar char="Ø"/>
            </a:pPr>
            <a:endParaRPr lang="uk-UA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Жінки  постають винятково як жертви</a:t>
            </a:r>
            <a:endParaRPr lang="uk-U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28860" y="2000240"/>
            <a:ext cx="571504" cy="3571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000232" y="285749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Захисниці вживання поняття </a:t>
            </a:r>
            <a:r>
              <a:rPr lang="uk-U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“патріархат”</a:t>
            </a: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Judith M. Benne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1905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Джудіт</a:t>
            </a:r>
            <a:r>
              <a:rPr lang="uk-UA" dirty="0" smtClean="0"/>
              <a:t> </a:t>
            </a:r>
            <a:r>
              <a:rPr lang="uk-UA" dirty="0" err="1" smtClean="0"/>
              <a:t>Беннетт</a:t>
            </a:r>
            <a:r>
              <a:rPr lang="uk-UA" dirty="0" smtClean="0"/>
              <a:t> </a:t>
            </a:r>
            <a:r>
              <a:rPr lang="uk-UA" dirty="0" err="1" smtClean="0"/>
              <a:t>“Фемінізм</a:t>
            </a:r>
            <a:r>
              <a:rPr lang="uk-UA" dirty="0" smtClean="0"/>
              <a:t> та </a:t>
            </a:r>
            <a:r>
              <a:rPr lang="uk-UA" dirty="0" err="1" smtClean="0"/>
              <a:t>історія”</a:t>
            </a:r>
            <a:r>
              <a:rPr lang="uk-UA" dirty="0" smtClean="0"/>
              <a:t> (1989)</a:t>
            </a:r>
            <a:endParaRPr lang="uk-UA" dirty="0"/>
          </a:p>
        </p:txBody>
      </p:sp>
      <p:pic>
        <p:nvPicPr>
          <p:cNvPr id="2052" name="Picture 4" descr="Адриенна Р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058424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2066" y="600076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Адрієнн</a:t>
            </a:r>
            <a:r>
              <a:rPr lang="uk-UA" dirty="0" smtClean="0"/>
              <a:t> Річ </a:t>
            </a:r>
            <a:r>
              <a:rPr lang="uk-UA" dirty="0" err="1" smtClean="0"/>
              <a:t>“Народжена</a:t>
            </a:r>
            <a:r>
              <a:rPr lang="uk-UA" dirty="0" smtClean="0"/>
              <a:t> </a:t>
            </a:r>
            <a:r>
              <a:rPr lang="uk-UA" dirty="0" err="1" smtClean="0"/>
              <a:t>жінко”</a:t>
            </a:r>
            <a:r>
              <a:rPr lang="uk-UA" dirty="0" smtClean="0"/>
              <a:t> (1971)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8581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Недоліки 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досліджень про жінок:</a:t>
            </a:r>
          </a:p>
          <a:p>
            <a:pPr>
              <a:buFont typeface="Courier New" pitchFamily="49" charset="0"/>
              <a:buChar char="o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андроцентризм</a:t>
            </a:r>
          </a:p>
          <a:p>
            <a:pPr>
              <a:buFont typeface="Courier New" pitchFamily="49" charset="0"/>
              <a:buChar char="o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репрезентація досвіду жінок у категоріях жертв, недооцінка жіночого </a:t>
            </a:r>
            <a:r>
              <a:rPr lang="uk-UA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активізму</a:t>
            </a:r>
            <a:endParaRPr lang="uk-UA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нехтування фактом залучення жінок до підтримання системи гендерних нерівностей</a:t>
            </a:r>
          </a:p>
          <a:p>
            <a:pPr>
              <a:buFont typeface="Courier New" pitchFamily="49" charset="0"/>
              <a:buChar char="o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зосередження на </a:t>
            </a:r>
            <a:r>
              <a:rPr lang="uk-UA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“історії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видатних </a:t>
            </a:r>
            <a:r>
              <a:rPr lang="uk-UA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жінок”</a:t>
            </a:r>
            <a:endParaRPr lang="uk-UA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вивчення </a:t>
            </a:r>
            <a:r>
              <a:rPr lang="uk-UA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“історії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жіночих внесків та </a:t>
            </a:r>
            <a:r>
              <a:rPr lang="uk-UA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досягнень”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 суспільно важливих сферах – це залишення поза увагою сфер та видів діяльності, в яких домінували жінки</a:t>
            </a:r>
          </a:p>
          <a:p>
            <a:pPr>
              <a:buFont typeface="Courier New" pitchFamily="49" charset="0"/>
              <a:buChar char="o"/>
            </a:pP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дослідження історії боротьби жінок за свої права віддзеркалює досвід незначної частини жінок</a:t>
            </a:r>
            <a:endParaRPr lang="uk-U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714884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/>
              <a:t>Як треба</a:t>
            </a:r>
            <a:r>
              <a:rPr lang="uk-UA" sz="2200" dirty="0" smtClean="0"/>
              <a:t> досліджувати історію жінок?</a:t>
            </a:r>
          </a:p>
          <a:p>
            <a:pPr marL="457200" indent="-457200">
              <a:buAutoNum type="arabicParenR"/>
            </a:pPr>
            <a:r>
              <a:rPr lang="uk-UA" sz="2200" dirty="0" smtClean="0"/>
              <a:t>вивчати жіночий досвід</a:t>
            </a:r>
          </a:p>
          <a:p>
            <a:pPr marL="457200" indent="-457200">
              <a:buAutoNum type="arabicParenR"/>
            </a:pPr>
            <a:r>
              <a:rPr lang="uk-UA" sz="2200" dirty="0" smtClean="0"/>
              <a:t> </a:t>
            </a:r>
            <a:r>
              <a:rPr lang="uk-UA" sz="2200" dirty="0" smtClean="0"/>
              <a:t>брати до увагу автономію (вивчення жінок у світі, заданому координатами жіночих цінностей і жіночої діяльності)</a:t>
            </a:r>
            <a:endParaRPr lang="uk-UA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4345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План.</a:t>
            </a:r>
            <a:r>
              <a:rPr lang="ru-RU" sz="2800" dirty="0" smtClean="0"/>
              <a:t> </a:t>
            </a:r>
          </a:p>
          <a:p>
            <a:pPr lvl="0"/>
            <a:r>
              <a:rPr lang="uk-UA" sz="3600" dirty="0" smtClean="0"/>
              <a:t>1. «Невидимість </a:t>
            </a:r>
            <a:r>
              <a:rPr lang="uk-UA" sz="3600" dirty="0"/>
              <a:t>жінок» в історії.</a:t>
            </a:r>
          </a:p>
          <a:p>
            <a:pPr lvl="0"/>
            <a:r>
              <a:rPr lang="uk-UA" sz="3600" dirty="0" smtClean="0"/>
              <a:t>2. Жіноча </a:t>
            </a:r>
            <a:r>
              <a:rPr lang="uk-UA" sz="3600" dirty="0"/>
              <a:t>історія в структурі світової історії.</a:t>
            </a:r>
          </a:p>
          <a:p>
            <a:r>
              <a:rPr lang="uk-UA" sz="3600" dirty="0" smtClean="0"/>
              <a:t>3. Аналіз </a:t>
            </a:r>
            <a:r>
              <a:rPr lang="uk-UA" sz="3600" dirty="0"/>
              <a:t>недоліків та вад досліджень у сфері жіночої історії.</a:t>
            </a:r>
            <a:endParaRPr lang="ru-RU" sz="3600" dirty="0"/>
          </a:p>
          <a:p>
            <a:pPr algn="ctr"/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96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83582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Література</a:t>
            </a:r>
            <a:r>
              <a:rPr lang="uk-UA" dirty="0" smtClean="0"/>
              <a:t>:</a:t>
            </a:r>
          </a:p>
          <a:p>
            <a:pPr indent="457200" algn="just"/>
            <a:r>
              <a:rPr lang="uk-UA" sz="2000" dirty="0" err="1"/>
              <a:t>История</a:t>
            </a:r>
            <a:r>
              <a:rPr lang="uk-UA" sz="2000" dirty="0"/>
              <a:t> </a:t>
            </a:r>
            <a:r>
              <a:rPr lang="uk-UA" sz="2000" dirty="0" err="1"/>
              <a:t>женщин</a:t>
            </a:r>
            <a:r>
              <a:rPr lang="uk-UA" sz="2000" dirty="0"/>
              <a:t> на Западе: в 5 т. Санкт-Петербург: </a:t>
            </a:r>
            <a:r>
              <a:rPr lang="uk-UA" sz="2000" dirty="0" err="1"/>
              <a:t>Алетейя</a:t>
            </a:r>
            <a:r>
              <a:rPr lang="uk-UA" sz="2000" dirty="0"/>
              <a:t>, 2014-2015.</a:t>
            </a:r>
          </a:p>
          <a:p>
            <a:pPr indent="457200" algn="just"/>
            <a:r>
              <a:rPr lang="ru-RU" sz="2000" dirty="0" err="1"/>
              <a:t>Кісь</a:t>
            </a:r>
            <a:r>
              <a:rPr lang="ru-RU" sz="2000" dirty="0"/>
              <a:t>. О. </a:t>
            </a:r>
            <a:r>
              <a:rPr lang="ru-RU" sz="2000" dirty="0" err="1"/>
              <a:t>Андроцентричний</a:t>
            </a:r>
            <a:r>
              <a:rPr lang="ru-RU" sz="2000" dirty="0"/>
              <a:t> </a:t>
            </a:r>
            <a:r>
              <a:rPr lang="ru-RU" sz="2000" dirty="0" err="1"/>
              <a:t>дискурс</a:t>
            </a:r>
            <a:r>
              <a:rPr lang="ru-RU" sz="2000" dirty="0"/>
              <a:t> в </a:t>
            </a:r>
            <a:r>
              <a:rPr lang="ru-RU" sz="2000" dirty="0" err="1"/>
              <a:t>історичних</a:t>
            </a:r>
            <a:r>
              <a:rPr lang="ru-RU" sz="2000" dirty="0"/>
              <a:t> науках </a:t>
            </a:r>
            <a:r>
              <a:rPr lang="ru-RU" sz="2000" i="1" dirty="0" err="1"/>
              <a:t>Філософсько-антропологічні</a:t>
            </a:r>
            <a:r>
              <a:rPr lang="ru-RU" sz="2000" i="1" dirty="0"/>
              <a:t> </a:t>
            </a:r>
            <a:r>
              <a:rPr lang="ru-RU" sz="2000" i="1" dirty="0" err="1"/>
              <a:t>студії</a:t>
            </a:r>
            <a:r>
              <a:rPr lang="ru-RU" sz="2000" i="1" dirty="0"/>
              <a:t>.</a:t>
            </a:r>
            <a:r>
              <a:rPr lang="ru-RU" sz="2000" dirty="0"/>
              <a:t> </a:t>
            </a:r>
            <a:r>
              <a:rPr lang="ru-RU" sz="2000" dirty="0" err="1"/>
              <a:t>Київ</a:t>
            </a:r>
            <a:r>
              <a:rPr lang="ru-RU" sz="2000" dirty="0"/>
              <a:t>: </a:t>
            </a:r>
            <a:r>
              <a:rPr lang="ru-RU" sz="2000" dirty="0" err="1"/>
              <a:t>Стилос</a:t>
            </a:r>
            <a:r>
              <a:rPr lang="ru-RU" sz="2000" dirty="0"/>
              <a:t>, 2001. С. 43-58.</a:t>
            </a:r>
            <a:endParaRPr lang="uk-UA" sz="2000" dirty="0"/>
          </a:p>
          <a:p>
            <a:pPr indent="457200" algn="just"/>
            <a:r>
              <a:rPr lang="uk-UA" sz="2000" dirty="0" err="1"/>
              <a:t>Пушкарева</a:t>
            </a:r>
            <a:r>
              <a:rPr lang="uk-UA" sz="2000" dirty="0"/>
              <a:t> Н.Л. </a:t>
            </a:r>
            <a:r>
              <a:rPr lang="uk-UA" sz="2000" dirty="0" err="1"/>
              <a:t>Гендерная</a:t>
            </a:r>
            <a:r>
              <a:rPr lang="uk-UA" sz="2000" dirty="0"/>
              <a:t> </a:t>
            </a:r>
            <a:r>
              <a:rPr lang="uk-UA" sz="2000" dirty="0" err="1"/>
              <a:t>теория</a:t>
            </a:r>
            <a:r>
              <a:rPr lang="uk-UA" sz="2000" dirty="0"/>
              <a:t> и </a:t>
            </a:r>
            <a:r>
              <a:rPr lang="uk-UA" sz="2000" dirty="0" err="1"/>
              <a:t>историческое</a:t>
            </a:r>
            <a:r>
              <a:rPr lang="uk-UA" sz="2000" dirty="0"/>
              <a:t> </a:t>
            </a:r>
            <a:r>
              <a:rPr lang="uk-UA" sz="2000" dirty="0" err="1"/>
              <a:t>знание</a:t>
            </a:r>
            <a:r>
              <a:rPr lang="uk-UA" sz="2000" dirty="0"/>
              <a:t>. Санкт-Петербург: </a:t>
            </a:r>
            <a:r>
              <a:rPr lang="uk-UA" sz="2000" dirty="0" err="1"/>
              <a:t>Алетейя</a:t>
            </a:r>
            <a:r>
              <a:rPr lang="uk-UA" sz="2000" dirty="0"/>
              <a:t>, 2007. 204 c.</a:t>
            </a:r>
          </a:p>
          <a:p>
            <a:pPr algn="just"/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86058"/>
            <a:ext cx="1905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6058"/>
            <a:ext cx="1905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Король - векторные изображения, Король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2019057" cy="223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142984"/>
            <a:ext cx="2553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AutoShape 7" descr="C:\Users\%D0%86%D1%80%D0%B8%D0%BD%D0%B0\Desktop\132329578-priest-cartoon-character-holy-father-standing-with-cross-in-hands-vector-illustration-on-white-back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3" name="AutoShape 9" descr="C:\Users\%D0%86%D1%80%D0%B8%D0%BD%D0%B0\Desktop\132329578-priest-cartoon-character-holy-father-standing-with-cross-in-hands-vector-illustration-on-white-back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7" name="Picture 13" descr="Послание церковной молитвы священника PNG , церковь, молитва, Священник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857628"/>
            <a:ext cx="2143140" cy="214314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714744" y="2928934"/>
            <a:ext cx="1571636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857488" y="4429132"/>
            <a:ext cx="1214446" cy="642942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786050" y="1857364"/>
            <a:ext cx="1143008" cy="71438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0800000">
            <a:off x="4643438" y="1928802"/>
            <a:ext cx="1214446" cy="642942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0800000">
            <a:off x="4786314" y="4429132"/>
            <a:ext cx="1143008" cy="71438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7143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71435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олодіння ресурсами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600076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600076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ідеологія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071547"/>
            <a:ext cx="357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3786190"/>
            <a:ext cx="357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528" y="1571612"/>
            <a:ext cx="357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86776" y="3857628"/>
            <a:ext cx="357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озвиток мовлення &quot;Моя сім я&quot; (молодша група). Для дистанційної роботи |  Конспект. Дошкіл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884672" cy="1514453"/>
          </a:xfrm>
          <a:prstGeom prst="rect">
            <a:avLst/>
          </a:prstGeom>
          <a:noFill/>
        </p:spPr>
      </p:pic>
      <p:pic>
        <p:nvPicPr>
          <p:cNvPr id="27652" name="Picture 4" descr="Віче - народні збори, що були вищим органом влади у містах давньої Русі |  Україна в слов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14356"/>
            <a:ext cx="2428892" cy="1922873"/>
          </a:xfrm>
          <a:prstGeom prst="rect">
            <a:avLst/>
          </a:prstGeom>
          <a:noFill/>
        </p:spPr>
      </p:pic>
      <p:pic>
        <p:nvPicPr>
          <p:cNvPr id="27654" name="Picture 6" descr="Бурмістр — Вікіпеды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14356"/>
            <a:ext cx="1714512" cy="2143140"/>
          </a:xfrm>
          <a:prstGeom prst="rect">
            <a:avLst/>
          </a:prstGeom>
          <a:noFill/>
        </p:spPr>
      </p:pic>
      <p:pic>
        <p:nvPicPr>
          <p:cNvPr id="27656" name="Picture 8" descr="Князь Киев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643182"/>
            <a:ext cx="2286000" cy="1524001"/>
          </a:xfrm>
          <a:prstGeom prst="rect">
            <a:avLst/>
          </a:prstGeom>
          <a:noFill/>
        </p:spPr>
      </p:pic>
      <p:pic>
        <p:nvPicPr>
          <p:cNvPr id="27658" name="Picture 10" descr="Історія Китаю (36): Імператор У-ді - найвеличніший правитель династії Хань  | Велика Епох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000372"/>
            <a:ext cx="1428760" cy="20181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7422" y="21429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Чоловіки домінували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314324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Хроніки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історичні праці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27656" idx="3"/>
          </p:cNvCxnSpPr>
          <p:nvPr/>
        </p:nvCxnSpPr>
        <p:spPr>
          <a:xfrm>
            <a:off x="3214662" y="3405183"/>
            <a:ext cx="571520" cy="166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7658" idx="1"/>
            <a:endCxn id="10" idx="3"/>
          </p:cNvCxnSpPr>
          <p:nvPr/>
        </p:nvCxnSpPr>
        <p:spPr>
          <a:xfrm rot="10800000">
            <a:off x="5929322" y="3558748"/>
            <a:ext cx="857256" cy="450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0"/>
          </p:cNvCxnSpPr>
          <p:nvPr/>
        </p:nvCxnSpPr>
        <p:spPr>
          <a:xfrm rot="5400000">
            <a:off x="4572000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7654" idx="1"/>
          </p:cNvCxnSpPr>
          <p:nvPr/>
        </p:nvCxnSpPr>
        <p:spPr>
          <a:xfrm rot="10800000" flipV="1">
            <a:off x="5786446" y="1785926"/>
            <a:ext cx="64294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7650" idx="3"/>
          </p:cNvCxnSpPr>
          <p:nvPr/>
        </p:nvCxnSpPr>
        <p:spPr>
          <a:xfrm>
            <a:off x="3241830" y="1543021"/>
            <a:ext cx="472914" cy="18145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Не равно 21"/>
          <p:cNvSpPr/>
          <p:nvPr/>
        </p:nvSpPr>
        <p:spPr>
          <a:xfrm>
            <a:off x="4000496" y="4357694"/>
            <a:ext cx="1571636" cy="500066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514351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Жінки</a:t>
            </a:r>
            <a:endParaRPr lang="uk-UA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нягиня Ольга - биография, новости, личная жизнь, фото, видео -  stuki-druki.com"/>
          <p:cNvPicPr>
            <a:picLocks noChangeAspect="1" noChangeArrowheads="1"/>
          </p:cNvPicPr>
          <p:nvPr/>
        </p:nvPicPr>
        <p:blipFill>
          <a:blip r:embed="rId2"/>
          <a:srcRect t="19906" b="19906"/>
          <a:stretch>
            <a:fillRect/>
          </a:stretch>
        </p:blipFill>
        <p:spPr bwMode="auto">
          <a:xfrm>
            <a:off x="642910" y="428604"/>
            <a:ext cx="2995626" cy="2178637"/>
          </a:xfrm>
          <a:prstGeom prst="rect">
            <a:avLst/>
          </a:prstGeom>
          <a:noFill/>
        </p:spPr>
      </p:pic>
      <p:pic>
        <p:nvPicPr>
          <p:cNvPr id="26626" name="Picture 2" descr="Анна Ярославна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8604"/>
            <a:ext cx="1857388" cy="2656583"/>
          </a:xfrm>
          <a:prstGeom prst="rect">
            <a:avLst/>
          </a:prstGeom>
          <a:noFill/>
        </p:spPr>
      </p:pic>
      <p:pic>
        <p:nvPicPr>
          <p:cNvPr id="26628" name="Picture 4" descr="Жанна д'Арк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04"/>
            <a:ext cx="1857388" cy="2764651"/>
          </a:xfrm>
          <a:prstGeom prst="rect">
            <a:avLst/>
          </a:prstGeom>
          <a:noFill/>
        </p:spPr>
      </p:pic>
      <p:sp>
        <p:nvSpPr>
          <p:cNvPr id="26630" name="AutoShape 6" descr="Марія Медіч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92893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 descr="Тайны королевы-девственницы: какого пола была английская правительница Елизавета  I - Экспресс газе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357562"/>
            <a:ext cx="2559037" cy="1919278"/>
          </a:xfrm>
          <a:prstGeom prst="rect">
            <a:avLst/>
          </a:prstGeom>
          <a:noFill/>
        </p:spPr>
      </p:pic>
      <p:pic>
        <p:nvPicPr>
          <p:cNvPr id="26635" name="Picture 11" descr="Ядвіга Анжуйська — Вікіпеді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357562"/>
            <a:ext cx="1838798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оздание патриархата (по Герде Лернер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766466" cy="2428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428604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Герда </a:t>
            </a:r>
            <a:r>
              <a:rPr lang="uk-UA" sz="2000" b="1" dirty="0" err="1" smtClean="0"/>
              <a:t>Лернер</a:t>
            </a:r>
            <a:r>
              <a:rPr lang="uk-UA" sz="2000" b="1" dirty="0" smtClean="0"/>
              <a:t> </a:t>
            </a:r>
            <a:r>
              <a:rPr lang="uk-UA" sz="2000" dirty="0" err="1" smtClean="0"/>
              <a:t>“Нові</a:t>
            </a:r>
            <a:r>
              <a:rPr lang="uk-UA" sz="2000" dirty="0" smtClean="0"/>
              <a:t> підходи до вивчення жінок в американській </a:t>
            </a:r>
            <a:r>
              <a:rPr lang="uk-UA" sz="2000" dirty="0" err="1" smtClean="0"/>
              <a:t>історії”</a:t>
            </a:r>
            <a:r>
              <a:rPr lang="uk-UA" sz="2000" dirty="0" smtClean="0"/>
              <a:t> (</a:t>
            </a:r>
            <a:r>
              <a:rPr lang="uk-UA" sz="2000" dirty="0" err="1" smtClean="0"/>
              <a:t>“Журнал</a:t>
            </a:r>
            <a:r>
              <a:rPr lang="uk-UA" sz="2000" dirty="0" smtClean="0"/>
              <a:t> соціальної </a:t>
            </a:r>
            <a:r>
              <a:rPr lang="uk-UA" sz="2000" dirty="0" err="1" smtClean="0"/>
              <a:t>історії”</a:t>
            </a:r>
            <a:r>
              <a:rPr lang="uk-UA" sz="2000" dirty="0" smtClean="0"/>
              <a:t>, 1969)</a:t>
            </a:r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57884" y="42860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Критика історичної науки за надмірну увагу до сфери політичної влади та недооцінку сфер діяльності, у яких переважали жінки</a:t>
            </a:r>
            <a:endParaRPr lang="uk-UA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214942" y="1285860"/>
            <a:ext cx="571504" cy="5000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00034" y="3000372"/>
            <a:ext cx="4786346" cy="2428892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2060"/>
                </a:solidFill>
              </a:rPr>
              <a:t>“Ролі</a:t>
            </a:r>
            <a:r>
              <a:rPr lang="uk-UA" dirty="0" smtClean="0">
                <a:solidFill>
                  <a:srgbClr val="002060"/>
                </a:solidFill>
              </a:rPr>
              <a:t> жінок і чоловіків у суспільстві різні, але їх значення однаково важливо. Тому і їхні досягнення слід вимірювати різними мірилами. Визначити і застосувати такі мірила складно доти, доки наші прогалини у знаннях про фактичні внески жінок не буде заповнено. І саме це слід </a:t>
            </a:r>
            <a:r>
              <a:rPr lang="uk-UA" dirty="0" err="1" smtClean="0">
                <a:solidFill>
                  <a:srgbClr val="002060"/>
                </a:solidFill>
              </a:rPr>
              <a:t>зробити”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3143248"/>
            <a:ext cx="2786082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Предметне поле жіночої історії – жіночий досвід у всіх без винятку  сферах жіночої життєдіяльності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357818" y="4071942"/>
            <a:ext cx="428628" cy="5715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ксана Кісь – ZN.ua – Календ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2000264" cy="20834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1481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Оксана Кісь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714612" y="214290"/>
            <a:ext cx="4357718" cy="2643206"/>
          </a:xfrm>
          <a:prstGeom prst="wedgeEllipseCallout">
            <a:avLst>
              <a:gd name="adj1" fmla="val -50048"/>
              <a:gd name="adj2" fmla="val 573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Андроцентризм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такий спосіб мислення, у межах якого чоловіка розглядають як точку відліку та мірило культурних цінностей і норм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6" name="Picture 4" descr="Charlotte Perkins Gilman c. 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143248"/>
            <a:ext cx="2019856" cy="24526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16" y="55721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Шарлота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Перкінс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Гілман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s://upload.wikimedia.org/wikipedia/commons/thumb/c/c7/The_man-made_world.jpg/220px-The_man-made_wor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214686"/>
            <a:ext cx="1571636" cy="24503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5643578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“Світ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створений чоловіками, або Нашої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андроцентричної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культури”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(1911)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786314" y="3571876"/>
            <a:ext cx="2000264" cy="1643074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Вперше вжито термін 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“андроцентризм”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2143140" cy="29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86116" y="2214554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Сімона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де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Бовуар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“Друга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стать”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(1949)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857488" y="500042"/>
            <a:ext cx="5500726" cy="1500198"/>
          </a:xfrm>
          <a:prstGeom prst="wedgeEllipseCallout">
            <a:avLst>
              <a:gd name="adj1" fmla="val -49234"/>
              <a:gd name="adj2" fmla="val 679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європейської культури характерна тенденція трактувати жінку як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“іншого”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відносно чоловіка-взірця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Катерина Михайлівна Грушевська (1900-194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14818"/>
            <a:ext cx="1667408" cy="2357455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357158" y="4357694"/>
            <a:ext cx="6500858" cy="2500306"/>
          </a:xfrm>
          <a:prstGeom prst="wedgeEllipseCallout">
            <a:avLst>
              <a:gd name="adj1" fmla="val 55808"/>
              <a:gd name="adj2" fmla="val -9352"/>
            </a:avLst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“… силою обставин докладніше було досліджено власне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отей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“мужеський”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світ – чоловічо-громадський аспект культури – се справляє таке враження, ніби він і являється нормою, поруч якої жіночий… творить тільки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ріжновидність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епізод,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“фрагмент””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38" y="285749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Катерина Грушевська </a:t>
            </a:r>
            <a:r>
              <a:rPr lang="uk-UA" sz="2000" b="1" dirty="0" err="1" smtClean="0"/>
              <a:t>“Про</a:t>
            </a:r>
            <a:r>
              <a:rPr lang="uk-UA" sz="2000" b="1" dirty="0" smtClean="0"/>
              <a:t> дослідження статевих громад в первіснім </a:t>
            </a:r>
            <a:r>
              <a:rPr lang="uk-UA" sz="2000" b="1" dirty="0" err="1" smtClean="0"/>
              <a:t>суспільстві”</a:t>
            </a:r>
            <a:r>
              <a:rPr lang="uk-UA" sz="2000" b="1" dirty="0" smtClean="0"/>
              <a:t> (1929)</a:t>
            </a:r>
            <a:endParaRPr lang="uk-UA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841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Критика андроцентризму в історичній науці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Критика андроцентризму в історичній науці</dc:title>
  <dc:creator>Ірина</dc:creator>
  <cp:lastModifiedBy>Ірина</cp:lastModifiedBy>
  <cp:revision>8</cp:revision>
  <dcterms:created xsi:type="dcterms:W3CDTF">2022-09-26T17:46:06Z</dcterms:created>
  <dcterms:modified xsi:type="dcterms:W3CDTF">2022-09-27T18:19:28Z</dcterms:modified>
</cp:coreProperties>
</file>